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9" r:id="rId5"/>
    <p:sldId id="267" r:id="rId6"/>
    <p:sldId id="268" r:id="rId7"/>
    <p:sldId id="270" r:id="rId8"/>
    <p:sldId id="266" r:id="rId9"/>
    <p:sldId id="262" r:id="rId10"/>
    <p:sldId id="263" r:id="rId11"/>
    <p:sldId id="271" r:id="rId12"/>
    <p:sldId id="264" r:id="rId13"/>
    <p:sldId id="275" r:id="rId14"/>
    <p:sldId id="276" r:id="rId15"/>
    <p:sldId id="265" r:id="rId16"/>
    <p:sldId id="273" r:id="rId17"/>
    <p:sldId id="274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87619-C6F5-C753-BAAD-88075911990E}" v="57" dt="2024-12-02T23:30:54.695"/>
    <p1510:client id="{F8FA02A6-AC6B-F758-4FF8-8D1DDD4547FC}" v="359" dt="2024-12-02T23:04:30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11EAA6-3376-48AD-8327-6733B31E96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01F8D-21C7-44AF-8893-7146798E4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916B-3D28-4830-A21B-ED38CA3A31B0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05751B-0E28-4D05-B668-DA3A299E3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8E94C4-D5B8-4122-B430-1B11F594B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E291F-539C-4AD3-B575-69E25D919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7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ADA1-1324-469A-BFE9-C49453B908AB}" type="datetimeFigureOut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0661-6A85-4DA3-B3E4-25F4C991595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746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0661-6A85-4DA3-B3E4-25F4C99159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24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3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90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166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6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0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4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TJSsZL5AbA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910" y="191980"/>
            <a:ext cx="9043057" cy="581339"/>
          </a:xfrm>
          <a:noFill/>
        </p:spPr>
        <p:txBody>
          <a:bodyPr rtlCol="0"/>
          <a:lstStyle/>
          <a:p>
            <a:pPr algn="l"/>
            <a:r>
              <a:rPr lang="pt-BR" sz="2400" b="1" dirty="0">
                <a:latin typeface="Calibri"/>
                <a:ea typeface="+mj-lt"/>
                <a:cs typeface="+mj-lt"/>
              </a:rPr>
              <a:t>SEGURANÇA E SISTEMAS COMPUTACIONAIS AVALIAÇÃO A3</a:t>
            </a:r>
            <a:endParaRPr lang="pt-BR" sz="24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5135" y="955799"/>
            <a:ext cx="4732353" cy="2466380"/>
          </a:xfrm>
          <a:noFill/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INTEGRANTES:</a:t>
            </a:r>
            <a:r>
              <a:rPr lang="pt-BR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endParaRPr lang="pt-BR"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Wendel RA 824212260 </a:t>
            </a:r>
          </a:p>
          <a:p>
            <a:pPr marL="285750" indent="-285750" algn="l"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Tobias RA 824126059 </a:t>
            </a:r>
          </a:p>
          <a:p>
            <a:pPr marL="285750" indent="-285750" algn="l"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Nicholas RA 824139657</a:t>
            </a:r>
            <a:r>
              <a:rPr lang="pt-BR" sz="2800" b="1" dirty="0">
                <a:latin typeface="Times New Roman"/>
                <a:ea typeface="+mn-lt"/>
                <a:cs typeface="+mn-lt"/>
              </a:rPr>
              <a:t> </a:t>
            </a:r>
            <a:endParaRPr lang="pt-BR" sz="2800" b="1">
              <a:latin typeface="Times New Roman"/>
              <a:cs typeface="Times New Roman"/>
            </a:endParaRPr>
          </a:p>
        </p:txBody>
      </p:sp>
      <p:pic>
        <p:nvPicPr>
          <p:cNvPr id="7" name="Gráfico 6" descr="Laptop com telefone e calculadora">
            <a:extLst>
              <a:ext uri="{FF2B5EF4-FFF2-40B4-BE49-F238E27FC236}">
                <a16:creationId xmlns:a16="http://schemas.microsoft.com/office/drawing/2014/main" id="{19728F41-5A38-9C3B-0F0E-503FA858A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228" y="2836631"/>
            <a:ext cx="4102512" cy="41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0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553600"/>
          </a:xfrm>
        </p:spPr>
        <p:txBody>
          <a:bodyPr anchor="ctr">
            <a:norm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96752" y="1437937"/>
            <a:ext cx="46112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Análise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de Dados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Tempo Real e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Geração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Alertas</a:t>
            </a:r>
            <a:r>
              <a:rPr lang="en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endParaRPr lang="pt-BR"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B56F5-8920-8530-07F9-6358AB960F01}"/>
              </a:ext>
            </a:extLst>
          </p:cNvPr>
          <p:cNvSpPr txBox="1"/>
          <p:nvPr/>
        </p:nvSpPr>
        <p:spPr>
          <a:xfrm>
            <a:off x="5825289" y="932448"/>
            <a:ext cx="5273841" cy="120032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Funcionamento da plataforma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D636FD-E2D8-65F6-4824-C0A2F8A81BE9}"/>
              </a:ext>
            </a:extLst>
          </p:cNvPr>
          <p:cNvSpPr txBox="1"/>
          <p:nvPr/>
        </p:nvSpPr>
        <p:spPr>
          <a:xfrm>
            <a:off x="5263816" y="2396290"/>
            <a:ext cx="66975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Recepção e análise contínua dos dados enviados pelos sensores.</a:t>
            </a:r>
            <a:endParaRPr lang="pt-BR"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C4B01-8A38-FBDA-574A-368FAD91B679}"/>
              </a:ext>
            </a:extLst>
          </p:cNvPr>
          <p:cNvSpPr txBox="1"/>
          <p:nvPr/>
        </p:nvSpPr>
        <p:spPr>
          <a:xfrm>
            <a:off x="5273842" y="3509210"/>
            <a:ext cx="66875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Uso de Inteligência Artificial (IA) para detectar padrões indicativos de risco de alagamento.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0E98B9-5334-8300-A246-DB8068446015}"/>
              </a:ext>
            </a:extLst>
          </p:cNvPr>
          <p:cNvSpPr txBox="1"/>
          <p:nvPr/>
        </p:nvSpPr>
        <p:spPr>
          <a:xfrm>
            <a:off x="5263815" y="4792578"/>
            <a:ext cx="65371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Geração de alertas e previsões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70520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553600"/>
          </a:xfrm>
        </p:spPr>
        <p:txBody>
          <a:bodyPr anchor="ctr">
            <a:norm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96752" y="1437937"/>
            <a:ext cx="46112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Análise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de Dados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Tempo Real e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Geração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Alertas</a:t>
            </a:r>
            <a:r>
              <a:rPr lang="en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endParaRPr lang="pt-BR"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B56F5-8920-8530-07F9-6358AB960F01}"/>
              </a:ext>
            </a:extLst>
          </p:cNvPr>
          <p:cNvSpPr txBox="1"/>
          <p:nvPr/>
        </p:nvSpPr>
        <p:spPr>
          <a:xfrm>
            <a:off x="5795210" y="230606"/>
            <a:ext cx="5273841" cy="64633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Exibição de informações:</a:t>
            </a:r>
            <a:endParaRPr lang="pt-BR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D636FD-E2D8-65F6-4824-C0A2F8A81BE9}"/>
              </a:ext>
            </a:extLst>
          </p:cNvPr>
          <p:cNvSpPr txBox="1"/>
          <p:nvPr/>
        </p:nvSpPr>
        <p:spPr>
          <a:xfrm>
            <a:off x="5193632" y="1102895"/>
            <a:ext cx="66975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Dados apresentados em um painel de controle (dashboard) acessível para autoridades e equipes de emergência.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FC921D8-9C60-7A9F-F5D9-408B49A4D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477" y="2020554"/>
            <a:ext cx="6213307" cy="3989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A09F67-48A8-4D29-0A33-7605D6059934}"/>
              </a:ext>
            </a:extLst>
          </p:cNvPr>
          <p:cNvSpPr txBox="1"/>
          <p:nvPr/>
        </p:nvSpPr>
        <p:spPr>
          <a:xfrm>
            <a:off x="7539789" y="6426868"/>
            <a:ext cx="6446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Times New Roman"/>
                <a:cs typeface="Times New Roman"/>
              </a:rPr>
              <a:t>(Imagem ilustrativa gerada por Inteligência Artificial)</a:t>
            </a:r>
          </a:p>
        </p:txBody>
      </p:sp>
    </p:spTree>
    <p:extLst>
      <p:ext uri="{BB962C8B-B14F-4D97-AF65-F5344CB8AC3E}">
        <p14:creationId xmlns:p14="http://schemas.microsoft.com/office/powerpoint/2010/main" val="397747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0AD5F1D0-08C9-6177-B8FE-630E5902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081" y="6331537"/>
            <a:ext cx="254774" cy="161010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34" y="248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a typeface="+mj-lt"/>
                <a:cs typeface="+mj-lt"/>
              </a:rPr>
              <a:t>Fase de Testes e Validação em Pequena Escala</a:t>
            </a:r>
            <a:endParaRPr lang="pt-BR" b="1" dirty="0"/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FA73AF3C-437D-ED0B-0824-7F4E00AB3849}"/>
              </a:ext>
            </a:extLst>
          </p:cNvPr>
          <p:cNvSpPr txBox="1">
            <a:spLocks/>
          </p:cNvSpPr>
          <p:nvPr/>
        </p:nvSpPr>
        <p:spPr>
          <a:xfrm>
            <a:off x="2846992" y="1574111"/>
            <a:ext cx="4430293" cy="541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  <a:ea typeface="+mn-lt"/>
                <a:cs typeface="+mn-lt"/>
              </a:rPr>
              <a:t>Validação dos Sensores</a:t>
            </a:r>
            <a:endParaRPr lang="pt-BR" sz="2800" dirty="0">
              <a:solidFill>
                <a:schemeClr val="bg1"/>
              </a:solidFill>
              <a:latin typeface="Trebuchet MS"/>
              <a:cs typeface="Times New Roman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Gráfico 14" descr="Internet com preenchimento sólido">
            <a:extLst>
              <a:ext uri="{FF2B5EF4-FFF2-40B4-BE49-F238E27FC236}">
                <a16:creationId xmlns:a16="http://schemas.microsoft.com/office/drawing/2014/main" id="{0A8B682A-A662-A620-6727-A0573C95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312" y="4278307"/>
            <a:ext cx="1582615" cy="1582615"/>
          </a:xfrm>
          <a:prstGeom prst="rect">
            <a:avLst/>
          </a:prstGeom>
        </p:spPr>
      </p:pic>
      <p:pic>
        <p:nvPicPr>
          <p:cNvPr id="17" name="Gráfico 16" descr="Médico com preenchimento sólido">
            <a:extLst>
              <a:ext uri="{FF2B5EF4-FFF2-40B4-BE49-F238E27FC236}">
                <a16:creationId xmlns:a16="http://schemas.microsoft.com/office/drawing/2014/main" id="{98722EDE-05DE-61AC-5C28-753AFA5E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773" y="5395239"/>
            <a:ext cx="1125415" cy="1101969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15F9B18-5DC0-6C06-182B-752C5C359C81}"/>
              </a:ext>
            </a:extLst>
          </p:cNvPr>
          <p:cNvSpPr txBox="1">
            <a:spLocks/>
          </p:cNvSpPr>
          <p:nvPr/>
        </p:nvSpPr>
        <p:spPr>
          <a:xfrm>
            <a:off x="3338281" y="2306032"/>
            <a:ext cx="4430293" cy="1273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pt-BR" sz="2800" b="1">
                <a:solidFill>
                  <a:schemeClr val="bg1"/>
                </a:solidFill>
                <a:latin typeface="Trebuchet MS"/>
                <a:cs typeface="Times New Roman"/>
              </a:rPr>
              <a:t>Precisão</a:t>
            </a:r>
          </a:p>
          <a:p>
            <a:pPr>
              <a:buFont typeface="Arial" charset="2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rebuchet MS"/>
                <a:cs typeface="Times New Roman"/>
              </a:rPr>
              <a:t>durabilidade</a:t>
            </a:r>
          </a:p>
        </p:txBody>
      </p:sp>
    </p:spTree>
    <p:extLst>
      <p:ext uri="{BB962C8B-B14F-4D97-AF65-F5344CB8AC3E}">
        <p14:creationId xmlns:p14="http://schemas.microsoft.com/office/powerpoint/2010/main" val="165914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0AD5F1D0-08C9-6177-B8FE-630E5902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081" y="6331537"/>
            <a:ext cx="254774" cy="161010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34" y="248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a typeface="+mj-lt"/>
                <a:cs typeface="+mj-lt"/>
              </a:rPr>
              <a:t>Fase de Testes e Validação em Pequena Escala</a:t>
            </a:r>
            <a:endParaRPr lang="pt-BR" b="1" dirty="0"/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FA73AF3C-437D-ED0B-0824-7F4E00AB3849}"/>
              </a:ext>
            </a:extLst>
          </p:cNvPr>
          <p:cNvSpPr txBox="1">
            <a:spLocks/>
          </p:cNvSpPr>
          <p:nvPr/>
        </p:nvSpPr>
        <p:spPr>
          <a:xfrm>
            <a:off x="1563624" y="1574111"/>
            <a:ext cx="8982239" cy="541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  <a:ea typeface="+mn-lt"/>
                <a:cs typeface="+mn-lt"/>
              </a:rPr>
              <a:t>Teste de Tempo de Resposta e eficácia de Nuvem</a:t>
            </a:r>
            <a:r>
              <a:rPr lang="pt-BR" sz="28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pt-BR" sz="2800" dirty="0">
              <a:solidFill>
                <a:schemeClr val="bg1"/>
              </a:solidFill>
              <a:latin typeface="Trebuchet MS"/>
              <a:cs typeface="Times New Roman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Gráfico 14" descr="Internet com preenchimento sólido">
            <a:extLst>
              <a:ext uri="{FF2B5EF4-FFF2-40B4-BE49-F238E27FC236}">
                <a16:creationId xmlns:a16="http://schemas.microsoft.com/office/drawing/2014/main" id="{0A8B682A-A662-A620-6727-A0573C95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312" y="4278307"/>
            <a:ext cx="1582615" cy="1582615"/>
          </a:xfrm>
          <a:prstGeom prst="rect">
            <a:avLst/>
          </a:prstGeom>
        </p:spPr>
      </p:pic>
      <p:pic>
        <p:nvPicPr>
          <p:cNvPr id="17" name="Gráfico 16" descr="Médico com preenchimento sólido">
            <a:extLst>
              <a:ext uri="{FF2B5EF4-FFF2-40B4-BE49-F238E27FC236}">
                <a16:creationId xmlns:a16="http://schemas.microsoft.com/office/drawing/2014/main" id="{98722EDE-05DE-61AC-5C28-753AFA5E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773" y="5395239"/>
            <a:ext cx="1125415" cy="1101969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15F9B18-5DC0-6C06-182B-752C5C359C81}"/>
              </a:ext>
            </a:extLst>
          </p:cNvPr>
          <p:cNvSpPr txBox="1">
            <a:spLocks/>
          </p:cNvSpPr>
          <p:nvPr/>
        </p:nvSpPr>
        <p:spPr>
          <a:xfrm>
            <a:off x="2195281" y="2306032"/>
            <a:ext cx="4430293" cy="1273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rebuchet MS"/>
                <a:cs typeface="Times New Roman"/>
              </a:rPr>
              <a:t>Estabilidade</a:t>
            </a:r>
          </a:p>
          <a:p>
            <a:pPr>
              <a:buFont typeface="Arial" charset="2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rebuchet MS"/>
                <a:cs typeface="Times New Roman"/>
              </a:rPr>
              <a:t>IA confiável e eficaz</a:t>
            </a:r>
          </a:p>
        </p:txBody>
      </p:sp>
    </p:spTree>
    <p:extLst>
      <p:ext uri="{BB962C8B-B14F-4D97-AF65-F5344CB8AC3E}">
        <p14:creationId xmlns:p14="http://schemas.microsoft.com/office/powerpoint/2010/main" val="288052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0AD5F1D0-08C9-6177-B8FE-630E5902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081" y="6331537"/>
            <a:ext cx="254774" cy="161010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34" y="248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a typeface="+mj-lt"/>
                <a:cs typeface="+mj-lt"/>
              </a:rPr>
              <a:t>Fase de Testes e Validação em Pequena Escala</a:t>
            </a:r>
            <a:endParaRPr lang="pt-BR" b="1" dirty="0"/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FA73AF3C-437D-ED0B-0824-7F4E00AB3849}"/>
              </a:ext>
            </a:extLst>
          </p:cNvPr>
          <p:cNvSpPr txBox="1">
            <a:spLocks/>
          </p:cNvSpPr>
          <p:nvPr/>
        </p:nvSpPr>
        <p:spPr>
          <a:xfrm>
            <a:off x="1563624" y="1574111"/>
            <a:ext cx="8982239" cy="541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  <a:ea typeface="+mn-lt"/>
                <a:cs typeface="+mn-lt"/>
              </a:rPr>
              <a:t>Teste Piloto em Campo</a:t>
            </a:r>
            <a:r>
              <a:rPr lang="pt-BR" sz="28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Gráfico 14" descr="Internet com preenchimento sólido">
            <a:extLst>
              <a:ext uri="{FF2B5EF4-FFF2-40B4-BE49-F238E27FC236}">
                <a16:creationId xmlns:a16="http://schemas.microsoft.com/office/drawing/2014/main" id="{0A8B682A-A662-A620-6727-A0573C95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312" y="4278307"/>
            <a:ext cx="1582615" cy="1582615"/>
          </a:xfrm>
          <a:prstGeom prst="rect">
            <a:avLst/>
          </a:prstGeom>
        </p:spPr>
      </p:pic>
      <p:pic>
        <p:nvPicPr>
          <p:cNvPr id="17" name="Gráfico 16" descr="Médico com preenchimento sólido">
            <a:extLst>
              <a:ext uri="{FF2B5EF4-FFF2-40B4-BE49-F238E27FC236}">
                <a16:creationId xmlns:a16="http://schemas.microsoft.com/office/drawing/2014/main" id="{98722EDE-05DE-61AC-5C28-753AFA5E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773" y="5395239"/>
            <a:ext cx="1125415" cy="1101969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15F9B18-5DC0-6C06-182B-752C5C359C81}"/>
              </a:ext>
            </a:extLst>
          </p:cNvPr>
          <p:cNvSpPr txBox="1">
            <a:spLocks/>
          </p:cNvSpPr>
          <p:nvPr/>
        </p:nvSpPr>
        <p:spPr>
          <a:xfrm>
            <a:off x="2195281" y="2306032"/>
            <a:ext cx="4430293" cy="1273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rebuchet MS"/>
                <a:cs typeface="Times New Roman"/>
              </a:rPr>
              <a:t>Aplicação</a:t>
            </a:r>
          </a:p>
          <a:p>
            <a:pPr>
              <a:buFont typeface="Arial" charset="2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rebuchet MS"/>
                <a:cs typeface="Times New Roman"/>
              </a:rPr>
              <a:t>Avaliação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861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0AD5F1D0-08C9-6177-B8FE-630E5902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081" y="6331537"/>
            <a:ext cx="254774" cy="161010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450" y="248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Calibri"/>
                <a:ea typeface="+mj-lt"/>
                <a:cs typeface="+mj-lt"/>
              </a:rPr>
              <a:t>Impacto Esperado e Aplicabilidade para Outras Cidades</a:t>
            </a:r>
            <a:endParaRPr lang="pt-BR" b="1">
              <a:latin typeface="Calibri"/>
              <a:ea typeface="Calibri"/>
              <a:cs typeface="Calibri"/>
            </a:endParaRP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FA73AF3C-437D-ED0B-0824-7F4E00AB3849}"/>
              </a:ext>
            </a:extLst>
          </p:cNvPr>
          <p:cNvSpPr txBox="1">
            <a:spLocks/>
          </p:cNvSpPr>
          <p:nvPr/>
        </p:nvSpPr>
        <p:spPr>
          <a:xfrm>
            <a:off x="1884466" y="1925033"/>
            <a:ext cx="4360109" cy="521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2"/>
              <a:buChar char="•"/>
            </a:pP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Escalabilidade</a:t>
            </a:r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Gráfico 14" descr="Internet com preenchimento sólido">
            <a:extLst>
              <a:ext uri="{FF2B5EF4-FFF2-40B4-BE49-F238E27FC236}">
                <a16:creationId xmlns:a16="http://schemas.microsoft.com/office/drawing/2014/main" id="{0A8B682A-A662-A620-6727-A0573C95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1154" y="4228175"/>
            <a:ext cx="1582615" cy="1582615"/>
          </a:xfrm>
          <a:prstGeom prst="rect">
            <a:avLst/>
          </a:prstGeom>
        </p:spPr>
      </p:pic>
      <p:pic>
        <p:nvPicPr>
          <p:cNvPr id="17" name="Gráfico 16" descr="Médico com preenchimento sólido">
            <a:extLst>
              <a:ext uri="{FF2B5EF4-FFF2-40B4-BE49-F238E27FC236}">
                <a16:creationId xmlns:a16="http://schemas.microsoft.com/office/drawing/2014/main" id="{98722EDE-05DE-61AC-5C28-753AFA5E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5615" y="5315028"/>
            <a:ext cx="1125415" cy="1101969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4826DF6-FA2D-78C4-6A40-DAAF75FDFC48}"/>
              </a:ext>
            </a:extLst>
          </p:cNvPr>
          <p:cNvSpPr txBox="1">
            <a:spLocks/>
          </p:cNvSpPr>
          <p:nvPr/>
        </p:nvSpPr>
        <p:spPr>
          <a:xfrm>
            <a:off x="1884465" y="2576743"/>
            <a:ext cx="8912056" cy="521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Aumento da Resiliência Urbana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Sustentabilidade</a:t>
            </a:r>
          </a:p>
          <a:p>
            <a:pPr algn="just">
              <a:buFont typeface="Arial"/>
              <a:buChar char="•"/>
            </a:pPr>
            <a:endParaRPr lang="pt-BR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06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553600"/>
          </a:xfrm>
        </p:spPr>
        <p:txBody>
          <a:bodyPr anchor="ctr">
            <a:norm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96752" y="1437937"/>
            <a:ext cx="46112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Análise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de Dados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Tempo Real e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Geração</a:t>
            </a:r>
            <a:r>
              <a:rPr lang="en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" sz="2800" b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Alertas</a:t>
            </a:r>
            <a:r>
              <a:rPr lang="en" sz="28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endParaRPr lang="pt-BR" sz="28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B56F5-8920-8530-07F9-6358AB960F01}"/>
              </a:ext>
            </a:extLst>
          </p:cNvPr>
          <p:cNvSpPr txBox="1"/>
          <p:nvPr/>
        </p:nvSpPr>
        <p:spPr>
          <a:xfrm>
            <a:off x="5825289" y="932448"/>
            <a:ext cx="5273841" cy="64633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Benefícios:</a:t>
            </a:r>
            <a:endParaRPr lang="pt-BR" b="1" dirty="0">
              <a:solidFill>
                <a:schemeClr val="bg1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D636FD-E2D8-65F6-4824-C0A2F8A81BE9}"/>
              </a:ext>
            </a:extLst>
          </p:cNvPr>
          <p:cNvSpPr txBox="1"/>
          <p:nvPr/>
        </p:nvSpPr>
        <p:spPr>
          <a:xfrm>
            <a:off x="5083342" y="1955132"/>
            <a:ext cx="6697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Apoio na tomada de decisões informadas, como:</a:t>
            </a:r>
            <a:endParaRPr lang="pt-BR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4AEB89-EFEB-B2A3-1647-055DCA718280}"/>
              </a:ext>
            </a:extLst>
          </p:cNvPr>
          <p:cNvSpPr txBox="1"/>
          <p:nvPr/>
        </p:nvSpPr>
        <p:spPr>
          <a:xfrm>
            <a:off x="5494421" y="2626895"/>
            <a:ext cx="6697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Bloqueio de vias.</a:t>
            </a:r>
            <a:endParaRPr lang="pt-BR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2EE5A6-6D09-89FF-0CBC-EC09F8256390}"/>
              </a:ext>
            </a:extLst>
          </p:cNvPr>
          <p:cNvSpPr txBox="1"/>
          <p:nvPr/>
        </p:nvSpPr>
        <p:spPr>
          <a:xfrm>
            <a:off x="5494421" y="3178341"/>
            <a:ext cx="6697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Início de evacuações.</a:t>
            </a:r>
            <a:endParaRPr lang="pt-BR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7AD89F-1B86-3CC8-751A-01DA4B4678EF}"/>
              </a:ext>
            </a:extLst>
          </p:cNvPr>
          <p:cNvSpPr txBox="1"/>
          <p:nvPr/>
        </p:nvSpPr>
        <p:spPr>
          <a:xfrm>
            <a:off x="5494421" y="3779919"/>
            <a:ext cx="6697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Minimização de danos e proteção de vidas.</a:t>
            </a:r>
            <a:endParaRPr lang="pt-BR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50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0AD5F1D0-08C9-6177-B8FE-630E5902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081" y="6331537"/>
            <a:ext cx="254774" cy="161010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34" y="48126"/>
            <a:ext cx="8596668" cy="999958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latin typeface="Calibri"/>
                <a:ea typeface="+mj-lt"/>
                <a:cs typeface="+mj-lt"/>
              </a:rPr>
              <a:t>Conclusão</a:t>
            </a:r>
            <a:endParaRPr lang="pt-BR" sz="6000" b="1">
              <a:latin typeface="Calibri"/>
            </a:endParaRP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FA73AF3C-437D-ED0B-0824-7F4E00AB3849}"/>
              </a:ext>
            </a:extLst>
          </p:cNvPr>
          <p:cNvSpPr txBox="1">
            <a:spLocks/>
          </p:cNvSpPr>
          <p:nvPr/>
        </p:nvSpPr>
        <p:spPr>
          <a:xfrm>
            <a:off x="1252807" y="1052744"/>
            <a:ext cx="11699371" cy="4271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Calibri"/>
                <a:cs typeface="Times New Roman"/>
              </a:rPr>
              <a:t>Inovação contra desastres urbanos</a:t>
            </a:r>
            <a:endParaRPr lang="pt-BR"/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+mn-lt"/>
                <a:cs typeface="+mn-lt"/>
              </a:rPr>
              <a:t>Contribuições Estratégicas</a:t>
            </a:r>
            <a:endParaRPr lang="pt-BR" sz="3200" b="1" dirty="0">
              <a:solidFill>
                <a:schemeClr val="bg1"/>
              </a:solidFill>
              <a:latin typeface="Trebuchet MS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Calibri"/>
                <a:cs typeface="Times New Roman"/>
              </a:rPr>
              <a:t>Prevenção e utilidade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Calibri"/>
                <a:cs typeface="Times New Roman"/>
              </a:rPr>
              <a:t>Sustentabilidade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Calibri"/>
                <a:cs typeface="Times New Roman"/>
              </a:rPr>
              <a:t>Bem-estar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Gráfico 10" descr="Internet com preenchimento sólido">
            <a:extLst>
              <a:ext uri="{FF2B5EF4-FFF2-40B4-BE49-F238E27FC236}">
                <a16:creationId xmlns:a16="http://schemas.microsoft.com/office/drawing/2014/main" id="{C63219E6-47D5-E846-8D21-2E3DB8C6C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522" y="5321044"/>
            <a:ext cx="900826" cy="900826"/>
          </a:xfrm>
          <a:prstGeom prst="rect">
            <a:avLst/>
          </a:prstGeom>
        </p:spPr>
      </p:pic>
      <p:pic>
        <p:nvPicPr>
          <p:cNvPr id="13" name="Gráfico 12" descr="Médico com preenchimento sólido">
            <a:extLst>
              <a:ext uri="{FF2B5EF4-FFF2-40B4-BE49-F238E27FC236}">
                <a16:creationId xmlns:a16="http://schemas.microsoft.com/office/drawing/2014/main" id="{0E233108-1240-DAFB-1392-48319A61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7667" y="5956712"/>
            <a:ext cx="674231" cy="6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954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Calibri"/>
                <a:ea typeface="+mj-lt"/>
                <a:cs typeface="+mj-lt"/>
              </a:rPr>
              <a:t>A SOLUÇÃO PREVENTIVA CONTRA O ALAGAMENTO NA CIDADE DE SÃO PAULO</a:t>
            </a:r>
            <a:r>
              <a:rPr lang="pt-BR" dirty="0">
                <a:latin typeface="Times New Roman"/>
                <a:ea typeface="+mj-lt"/>
                <a:cs typeface="+mj-lt"/>
              </a:rPr>
              <a:t> 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3" name="Mídia Online 12" title="Chuva atinge São Paulo, deixa milhares de pessoas sem luz e causa alagamentos; veja vídeos">
            <a:hlinkClick r:id="" action="ppaction://media"/>
            <a:extLst>
              <a:ext uri="{FF2B5EF4-FFF2-40B4-BE49-F238E27FC236}">
                <a16:creationId xmlns:a16="http://schemas.microsoft.com/office/drawing/2014/main" id="{9D3F93F2-2FF0-2AC4-CCA4-FF628EFCF2A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2475" y="1554660"/>
            <a:ext cx="6869112" cy="3881437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00EF700-4FDA-552C-1715-A6FDB79C3B50}"/>
              </a:ext>
            </a:extLst>
          </p:cNvPr>
          <p:cNvSpPr txBox="1"/>
          <p:nvPr/>
        </p:nvSpPr>
        <p:spPr>
          <a:xfrm>
            <a:off x="1006376" y="6258595"/>
            <a:ext cx="107345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pt-BR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Fonte: UOL – https://www.youtube.com/@uol</a:t>
            </a:r>
            <a:endParaRPr lang="pt-BR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411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393179"/>
          </a:xfrm>
        </p:spPr>
        <p:txBody>
          <a:bodyPr anchor="ctr">
            <a:normAutofit/>
          </a:bodyPr>
          <a:lstStyle/>
          <a:p>
            <a:r>
              <a:rPr lang="pt-BR" b="1" dirty="0">
                <a:latin typeface="Calibri"/>
                <a:ea typeface="Calibri"/>
                <a:cs typeface="Calibri"/>
              </a:rPr>
              <a:t>Introdução ao MSM</a:t>
            </a:r>
            <a:br>
              <a:rPr lang="pt-BR" b="1" dirty="0">
                <a:latin typeface="Calibri"/>
              </a:rPr>
            </a:br>
            <a:endParaRPr lang="pt-BR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9CBC9-355E-E9BA-C7E6-3CC25543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759" y="1329722"/>
            <a:ext cx="2503595" cy="77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Proposta</a:t>
            </a:r>
            <a:endParaRPr lang="pt-BR" sz="3600">
              <a:solidFill>
                <a:schemeClr val="bg1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-3512" y="2119728"/>
            <a:ext cx="5192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(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monitoramento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submersão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metropolitana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  <a:endParaRPr lang="pt-BR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DD5A2-DCC9-6640-1CC3-71AEC33F3F56}"/>
              </a:ext>
            </a:extLst>
          </p:cNvPr>
          <p:cNvSpPr txBox="1"/>
          <p:nvPr/>
        </p:nvSpPr>
        <p:spPr>
          <a:xfrm>
            <a:off x="4963025" y="2105526"/>
            <a:ext cx="6216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Solução tecnológica baseada na Internet das Coisas (IoT) para monitorar alagamentos em Cidades Inteligentes.</a:t>
            </a:r>
            <a:endParaRPr lang="pt-BR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23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393179"/>
          </a:xfrm>
        </p:spPr>
        <p:txBody>
          <a:bodyPr anchor="ctr">
            <a:normAutofit/>
          </a:bodyPr>
          <a:lstStyle/>
          <a:p>
            <a:r>
              <a:rPr lang="pt-BR" b="1" dirty="0">
                <a:latin typeface="Calibri"/>
                <a:ea typeface="Calibri"/>
                <a:cs typeface="Calibri"/>
              </a:rPr>
              <a:t>Introdução ao MSM</a:t>
            </a:r>
            <a:br>
              <a:rPr lang="pt-BR" b="1" dirty="0">
                <a:latin typeface="Calibri"/>
              </a:rPr>
            </a:br>
            <a:endParaRPr lang="pt-BR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9CBC9-355E-E9BA-C7E6-3CC25543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075" y="1329722"/>
            <a:ext cx="6524147" cy="77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Tecnologia utilizada</a:t>
            </a:r>
            <a:endParaRPr lang="pt-BR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-3512" y="2119728"/>
            <a:ext cx="5192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(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monitoramento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submersão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metropolitana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  <a:endParaRPr lang="pt-BR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DD5A2-DCC9-6640-1CC3-71AEC33F3F56}"/>
              </a:ext>
            </a:extLst>
          </p:cNvPr>
          <p:cNvSpPr txBox="1"/>
          <p:nvPr/>
        </p:nvSpPr>
        <p:spPr>
          <a:xfrm>
            <a:off x="4963025" y="2105526"/>
            <a:ext cx="6216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Rede de sensores inteligentes para monitorar pontos críticos e identificar riscos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36698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393179"/>
          </a:xfrm>
        </p:spPr>
        <p:txBody>
          <a:bodyPr anchor="ctr">
            <a:normAutofit/>
          </a:bodyPr>
          <a:lstStyle/>
          <a:p>
            <a:r>
              <a:rPr lang="pt-BR" b="1" dirty="0">
                <a:latin typeface="Calibri"/>
                <a:ea typeface="Calibri"/>
                <a:cs typeface="Calibri"/>
              </a:rPr>
              <a:t>Introdução ao MSM</a:t>
            </a:r>
            <a:br>
              <a:rPr lang="pt-BR" b="1" dirty="0">
                <a:latin typeface="Calibri"/>
              </a:rPr>
            </a:br>
            <a:endParaRPr lang="pt-BR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9CBC9-355E-E9BA-C7E6-3CC25543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865" y="1329722"/>
            <a:ext cx="6223357" cy="77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Problema crescente</a:t>
            </a:r>
            <a:endParaRPr lang="pt-BR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-3512" y="2119728"/>
            <a:ext cx="5192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(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monitoramento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submersão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metropolitana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  <a:endParaRPr lang="pt-BR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DD5A2-DCC9-6640-1CC3-71AEC33F3F56}"/>
              </a:ext>
            </a:extLst>
          </p:cNvPr>
          <p:cNvSpPr txBox="1"/>
          <p:nvPr/>
        </p:nvSpPr>
        <p:spPr>
          <a:xfrm>
            <a:off x="5103393" y="2105525"/>
            <a:ext cx="59255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Aumento na frequência de alagamentos em                áreas</a:t>
            </a: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urbanas devido às mudanças climáticas.</a:t>
            </a:r>
            <a:endParaRPr lang="pt-BR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/>
          </a:p>
          <a:p>
            <a:pPr marL="342900" indent="-342900">
              <a:buFont typeface="Arial"/>
              <a:buChar char="•"/>
            </a:pPr>
            <a:endParaRPr lang="pt-BR" sz="24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FE7CA1-66BF-AD87-4D61-BC7E57075468}"/>
              </a:ext>
            </a:extLst>
          </p:cNvPr>
          <p:cNvSpPr txBox="1"/>
          <p:nvPr/>
        </p:nvSpPr>
        <p:spPr>
          <a:xfrm>
            <a:off x="1143000" y="6216315"/>
            <a:ext cx="10507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ABES – Associação Brasileira de Engenharia Sanitária e Ambiental.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Impacto das Mudanças Climáticas na Gestão de Águas Urbanas no Brasil. São Paulo: ABES, 2021.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393179"/>
          </a:xfrm>
        </p:spPr>
        <p:txBody>
          <a:bodyPr anchor="ctr">
            <a:normAutofit/>
          </a:bodyPr>
          <a:lstStyle/>
          <a:p>
            <a:r>
              <a:rPr lang="pt-BR" b="1" dirty="0">
                <a:latin typeface="Calibri"/>
                <a:ea typeface="Calibri"/>
                <a:cs typeface="Calibri"/>
              </a:rPr>
              <a:t>Introdução ao MSM</a:t>
            </a:r>
            <a:br>
              <a:rPr lang="pt-BR" b="1" dirty="0">
                <a:latin typeface="Calibri"/>
              </a:rPr>
            </a:br>
            <a:endParaRPr lang="pt-BR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9CBC9-355E-E9BA-C7E6-3CC25543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970" y="1329722"/>
            <a:ext cx="5070331" cy="77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Impactos na sociedade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-3512" y="2119728"/>
            <a:ext cx="5192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(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monitoramento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submersão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metropolitana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  <a:endParaRPr lang="pt-BR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DD5A2-DCC9-6640-1CC3-71AEC33F3F56}"/>
              </a:ext>
            </a:extLst>
          </p:cNvPr>
          <p:cNvSpPr txBox="1"/>
          <p:nvPr/>
        </p:nvSpPr>
        <p:spPr>
          <a:xfrm>
            <a:off x="4963025" y="2105526"/>
            <a:ext cx="6216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Danos materiais, comprometimento da segurança e da qualidade de vida dos habitantes.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5ABAF6-AC1B-32A3-0276-7C28B7024B51}"/>
              </a:ext>
            </a:extLst>
          </p:cNvPr>
          <p:cNvSpPr txBox="1"/>
          <p:nvPr/>
        </p:nvSpPr>
        <p:spPr>
          <a:xfrm>
            <a:off x="832184" y="6216316"/>
            <a:ext cx="10728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pt-BR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Organização Mundial de Meteorologia (OMM).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Relatório Anual sobre Desastres Climáticos Globais. Genebra: OMM, 2023. Disponível em: https://public.wmo.int.</a:t>
            </a:r>
            <a:endParaRPr lang="pt-BR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865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B84A-7197-0453-5FA9-E77B411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7" y="1179151"/>
            <a:ext cx="4117729" cy="1393179"/>
          </a:xfrm>
        </p:spPr>
        <p:txBody>
          <a:bodyPr anchor="ctr">
            <a:normAutofit/>
          </a:bodyPr>
          <a:lstStyle/>
          <a:p>
            <a:r>
              <a:rPr lang="pt-BR" b="1" dirty="0">
                <a:latin typeface="Calibri"/>
                <a:ea typeface="Calibri"/>
                <a:cs typeface="Calibri"/>
              </a:rPr>
              <a:t>Introdução ao MSM</a:t>
            </a:r>
            <a:br>
              <a:rPr lang="pt-BR" b="1" dirty="0">
                <a:latin typeface="Calibri"/>
              </a:rPr>
            </a:br>
            <a:endParaRPr lang="pt-BR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9CBC9-355E-E9BA-C7E6-3CC25543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759" y="1329722"/>
            <a:ext cx="2503595" cy="77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Benefícios</a:t>
            </a:r>
            <a:endParaRPr lang="pt-BR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61C29-8D9E-9BDB-AEB7-383AEB6F8CC4}"/>
              </a:ext>
            </a:extLst>
          </p:cNvPr>
          <p:cNvSpPr txBox="1"/>
          <p:nvPr/>
        </p:nvSpPr>
        <p:spPr>
          <a:xfrm>
            <a:off x="-3512" y="2119728"/>
            <a:ext cx="5192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(</a:t>
            </a:r>
            <a:r>
              <a:rPr lang="en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monitoramento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submersão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metropolitana</a:t>
            </a:r>
            <a:r>
              <a:rPr lang="en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  <a:endParaRPr lang="pt-BR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1B926819-CE65-913E-4FD7-A0C623C6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854570"/>
            <a:ext cx="1582615" cy="1582615"/>
          </a:xfrm>
          <a:prstGeom prst="rect">
            <a:avLst/>
          </a:prstGeom>
        </p:spPr>
      </p:pic>
      <p:pic>
        <p:nvPicPr>
          <p:cNvPr id="6" name="Gráfico 5" descr="Médico com preenchimento sólido">
            <a:extLst>
              <a:ext uri="{FF2B5EF4-FFF2-40B4-BE49-F238E27FC236}">
                <a16:creationId xmlns:a16="http://schemas.microsoft.com/office/drawing/2014/main" id="{D8ABBA39-B6FC-2C0D-D03A-C3742B9C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2" y="3921370"/>
            <a:ext cx="1125415" cy="11019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DD5A2-DCC9-6640-1CC3-71AEC33F3F56}"/>
              </a:ext>
            </a:extLst>
          </p:cNvPr>
          <p:cNvSpPr txBox="1"/>
          <p:nvPr/>
        </p:nvSpPr>
        <p:spPr>
          <a:xfrm>
            <a:off x="4963025" y="2105526"/>
            <a:ext cx="6216315" cy="2241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Decisões rápidas e informadas.</a:t>
            </a:r>
            <a:endParaRPr lang="pt-B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Prevenção de desastres.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cidades mais seguras e sustentáveis</a:t>
            </a:r>
            <a:endParaRPr lang="pt-BR" dirty="0">
              <a:solidFill>
                <a:schemeClr val="bg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Proteção de Vidas</a:t>
            </a:r>
            <a:endParaRPr lang="pt-BR" sz="24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56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Espaço Reservado para Conteúdo 1" descr="Diagrama&#10;&#10;Descrição gerada automaticamente">
            <a:extLst>
              <a:ext uri="{FF2B5EF4-FFF2-40B4-BE49-F238E27FC236}">
                <a16:creationId xmlns:a16="http://schemas.microsoft.com/office/drawing/2014/main" id="{9074F0BB-79B6-AB73-0CD2-8B0373C5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738" y="6331537"/>
            <a:ext cx="169460" cy="161010"/>
          </a:xfr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108" y="318837"/>
            <a:ext cx="8596668" cy="719222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Arquitetura do Sistema </a:t>
            </a:r>
            <a:endParaRPr lang="pt-BR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Gráfico 14" descr="Internet com preenchimento sólido">
            <a:extLst>
              <a:ext uri="{FF2B5EF4-FFF2-40B4-BE49-F238E27FC236}">
                <a16:creationId xmlns:a16="http://schemas.microsoft.com/office/drawing/2014/main" id="{0A8B682A-A662-A620-6727-A0573C95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8944" y="4769595"/>
            <a:ext cx="1171537" cy="1171537"/>
          </a:xfrm>
          <a:prstGeom prst="rect">
            <a:avLst/>
          </a:prstGeom>
        </p:spPr>
      </p:pic>
      <p:pic>
        <p:nvPicPr>
          <p:cNvPr id="17" name="Gráfico 16" descr="Médico com preenchimento sólido">
            <a:extLst>
              <a:ext uri="{FF2B5EF4-FFF2-40B4-BE49-F238E27FC236}">
                <a16:creationId xmlns:a16="http://schemas.microsoft.com/office/drawing/2014/main" id="{98722EDE-05DE-61AC-5C28-753AFA5E3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3090" y="5575715"/>
            <a:ext cx="954968" cy="1011731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CC6E97E-A539-D07D-988F-73A9BA14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49" y="1043492"/>
            <a:ext cx="4571497" cy="4390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638FF69-0066-2DF9-F13A-ECCB31F3A11B}"/>
              </a:ext>
            </a:extLst>
          </p:cNvPr>
          <p:cNvSpPr txBox="1"/>
          <p:nvPr/>
        </p:nvSpPr>
        <p:spPr>
          <a:xfrm>
            <a:off x="6055894" y="1343526"/>
            <a:ext cx="5394157" cy="270215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/>
              <a:buChar char="•"/>
            </a:pPr>
            <a:r>
              <a:rPr lang="pt-BR" sz="2400" dirty="0">
                <a:solidFill>
                  <a:srgbClr val="FFFFFF"/>
                </a:solidFill>
                <a:latin typeface="Times New Roman"/>
                <a:cs typeface="Times New Roman"/>
              </a:rPr>
              <a:t>Sensores Inteligentes</a:t>
            </a:r>
            <a:endParaRPr lang="pt-BR" sz="2400">
              <a:latin typeface="Times New Roman"/>
              <a:cs typeface="Times New Roman"/>
            </a:endParaRP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pt-BR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Redes de Transmissão de Dados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pt-BR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Plataforma em Nuvem Inteligente</a:t>
            </a:r>
            <a:endParaRPr lang="pt-BR" sz="24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92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0AD5F1D0-08C9-6177-B8FE-630E5902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081" y="6331537"/>
            <a:ext cx="254774" cy="161010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7BF94F3-8F79-D314-4545-E8534637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34" y="2586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Calibri"/>
                <a:ea typeface="+mj-lt"/>
                <a:cs typeface="+mj-lt"/>
              </a:rPr>
              <a:t>O Sistema de Monitoramento de Alagamentos Baseado em IoT</a:t>
            </a:r>
            <a:endParaRPr lang="pt-BR" b="1" dirty="0">
              <a:latin typeface="Calibri"/>
            </a:endParaRP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FA73AF3C-437D-ED0B-0824-7F4E00AB3849}"/>
              </a:ext>
            </a:extLst>
          </p:cNvPr>
          <p:cNvSpPr txBox="1">
            <a:spLocks/>
          </p:cNvSpPr>
          <p:nvPr/>
        </p:nvSpPr>
        <p:spPr>
          <a:xfrm>
            <a:off x="2255440" y="1423718"/>
            <a:ext cx="7458240" cy="952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Redes de baixa potência e longo alcance Exemplo: O 5G ou 6G</a:t>
            </a:r>
            <a:endParaRPr lang="pt-BR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94EF6DF-D014-3D50-DE86-EA460DA4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CaixaDeTexto 3">
            <a:extLst>
              <a:ext uri="{FF2B5EF4-FFF2-40B4-BE49-F238E27FC236}">
                <a16:creationId xmlns:a16="http://schemas.microsoft.com/office/drawing/2014/main" id="{A5187E04-F919-D532-3F07-BE844A7C722D}"/>
              </a:ext>
            </a:extLst>
          </p:cNvPr>
          <p:cNvSpPr txBox="1"/>
          <p:nvPr/>
        </p:nvSpPr>
        <p:spPr>
          <a:xfrm>
            <a:off x="-784468" y="2291991"/>
            <a:ext cx="9249696" cy="11387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/>
              <a:buChar char="•"/>
            </a:pPr>
            <a:r>
              <a:rPr lang="pt-BR" sz="3200" u="sng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Nível de Água</a:t>
            </a:r>
            <a:endParaRPr lang="pt-BR" sz="3200" dirty="0">
              <a:solidFill>
                <a:schemeClr val="accent1"/>
              </a:solidFill>
              <a:latin typeface="Trebuchet MS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BR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pt-BR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4" name="CaixaDeTexto 6">
            <a:extLst>
              <a:ext uri="{FF2B5EF4-FFF2-40B4-BE49-F238E27FC236}">
                <a16:creationId xmlns:a16="http://schemas.microsoft.com/office/drawing/2014/main" id="{0472D6F4-9136-C8AD-4823-59F00A123A49}"/>
              </a:ext>
            </a:extLst>
          </p:cNvPr>
          <p:cNvSpPr txBox="1"/>
          <p:nvPr/>
        </p:nvSpPr>
        <p:spPr>
          <a:xfrm>
            <a:off x="1294603" y="3146814"/>
            <a:ext cx="8081209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/>
              <a:buChar char="•"/>
            </a:pPr>
            <a:r>
              <a:rPr lang="pt-BR" sz="3200" u="sng" dirty="0">
                <a:solidFill>
                  <a:schemeClr val="accent1"/>
                </a:solidFill>
                <a:latin typeface="Calibri"/>
                <a:cs typeface="Times New Roman"/>
              </a:rPr>
              <a:t>Volume de Chuva</a:t>
            </a:r>
            <a:endParaRPr lang="pt-BR" sz="320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pt-BR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6" name="CaixaDeTexto 8">
            <a:extLst>
              <a:ext uri="{FF2B5EF4-FFF2-40B4-BE49-F238E27FC236}">
                <a16:creationId xmlns:a16="http://schemas.microsoft.com/office/drawing/2014/main" id="{67FE2559-24C2-1C87-C6BC-62D2441993ED}"/>
              </a:ext>
            </a:extLst>
          </p:cNvPr>
          <p:cNvSpPr txBox="1"/>
          <p:nvPr/>
        </p:nvSpPr>
        <p:spPr>
          <a:xfrm>
            <a:off x="1881323" y="3942637"/>
            <a:ext cx="924426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/>
              <a:buChar char="•"/>
            </a:pPr>
            <a:r>
              <a:rPr lang="pt-BR" sz="3200" u="sng" dirty="0">
                <a:solidFill>
                  <a:schemeClr val="accent1"/>
                </a:solidFill>
                <a:latin typeface="Calibri"/>
                <a:cs typeface="Times New Roman"/>
              </a:rPr>
              <a:t>Umidade do Solo</a:t>
            </a:r>
            <a:endParaRPr lang="pt-BR" sz="3200" dirty="0">
              <a:solidFill>
                <a:schemeClr val="accent1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3" name="Gráfico 2" descr="Internet com preenchimento sólido">
            <a:extLst>
              <a:ext uri="{FF2B5EF4-FFF2-40B4-BE49-F238E27FC236}">
                <a16:creationId xmlns:a16="http://schemas.microsoft.com/office/drawing/2014/main" id="{C8BFD40B-CDFB-AE60-D472-D78451F3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1628" y="4649280"/>
            <a:ext cx="1582615" cy="1582615"/>
          </a:xfrm>
          <a:prstGeom prst="rect">
            <a:avLst/>
          </a:prstGeom>
        </p:spPr>
      </p:pic>
      <p:pic>
        <p:nvPicPr>
          <p:cNvPr id="5" name="Gráfico 4" descr="Médico com preenchimento sólido">
            <a:extLst>
              <a:ext uri="{FF2B5EF4-FFF2-40B4-BE49-F238E27FC236}">
                <a16:creationId xmlns:a16="http://schemas.microsoft.com/office/drawing/2014/main" id="{77F60410-4CC3-E41A-7A19-B8F673C70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089" y="5756186"/>
            <a:ext cx="1125415" cy="11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Facet</vt:lpstr>
      <vt:lpstr>SEGURANÇA E SISTEMAS COMPUTACIONAIS AVALIAÇÃO A3</vt:lpstr>
      <vt:lpstr>A SOLUÇÃO PREVENTIVA CONTRA O ALAGAMENTO NA CIDADE DE SÃO PAULO </vt:lpstr>
      <vt:lpstr>Introdução ao MSM </vt:lpstr>
      <vt:lpstr>Introdução ao MSM </vt:lpstr>
      <vt:lpstr>Introdução ao MSM </vt:lpstr>
      <vt:lpstr>Introdução ao MSM </vt:lpstr>
      <vt:lpstr>Introdução ao MSM </vt:lpstr>
      <vt:lpstr>Arquitetura do Sistema </vt:lpstr>
      <vt:lpstr>O Sistema de Monitoramento de Alagamentos Baseado em IoT</vt:lpstr>
      <vt:lpstr> </vt:lpstr>
      <vt:lpstr> </vt:lpstr>
      <vt:lpstr>Fase de Testes e Validação em Pequena Escala</vt:lpstr>
      <vt:lpstr>Fase de Testes e Validação em Pequena Escala</vt:lpstr>
      <vt:lpstr>Fase de Testes e Validação em Pequena Escala</vt:lpstr>
      <vt:lpstr>Impacto Esperado e Aplicabilidade para Outras Cidades</vt:lpstr>
      <vt:lpstr>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907</cp:revision>
  <dcterms:created xsi:type="dcterms:W3CDTF">2024-11-19T02:11:01Z</dcterms:created>
  <dcterms:modified xsi:type="dcterms:W3CDTF">2024-12-02T23:31:34Z</dcterms:modified>
</cp:coreProperties>
</file>