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49DA24-4654-4348-AF9F-97344BB9AE70}">
  <a:tblStyle styleId="{E349DA24-4654-4348-AF9F-97344BB9AE7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721799b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e4721799b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4721799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e4721799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4721799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4721799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4721799b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4721799b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4721799b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4721799b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4721799b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4721799b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4721799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e4721799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252c74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e252c74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52c7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e252c7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252c74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e252c74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721799b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e4721799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21799b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e4721799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4721799b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e4721799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721799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e4721799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3c.br/" TargetMode="External"/><Relationship Id="rId10" Type="http://schemas.openxmlformats.org/officeDocument/2006/relationships/hyperlink" Target="https://epwg.governoeletronico.gov.br/cartilha-codificacao.html" TargetMode="External"/><Relationship Id="rId13" Type="http://schemas.openxmlformats.org/officeDocument/2006/relationships/hyperlink" Target="https://creativecommons.org/licenses/by-sa/3.0/br/" TargetMode="External"/><Relationship Id="rId12" Type="http://schemas.openxmlformats.org/officeDocument/2006/relationships/hyperlink" Target="https://www.gov.br/governodigital/pt-br/acessibilidade-digital/padroes-web-em-governo-eletronic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hyperlink" Target="https://agenciadenoticias.ibge.gov.br/agencia-sala-de-imprensa/2013-agencia-de-noticias/releases/31445-pns-2019-pais-tem-17-3-milhoes-de-pessoas-com-algum-tipo-de-deficiencia" TargetMode="External"/><Relationship Id="rId9" Type="http://schemas.openxmlformats.org/officeDocument/2006/relationships/hyperlink" Target="https://mwpt.com.br/acessibilidade-digital/leis-federais-sobre-acessibilidade-na-web/" TargetMode="External"/><Relationship Id="rId15" Type="http://schemas.openxmlformats.org/officeDocument/2006/relationships/hyperlink" Target="https://epwg.governoeletronico.gov.br/cartilha-redacao.html" TargetMode="External"/><Relationship Id="rId14" Type="http://schemas.openxmlformats.org/officeDocument/2006/relationships/hyperlink" Target="https://epwg.governoeletronico.gov.br/cartilha-usabilidade.html#s1.4" TargetMode="External"/><Relationship Id="rId5" Type="http://schemas.openxmlformats.org/officeDocument/2006/relationships/hyperlink" Target="https://www.jusbrasil.com.br/topicos/26493631/inciso-viii-do-paragrafo-3-do-artigo-8-da-lei-n-12527-de-18-de-novembro-de-2011#:~:text=8%C2%BA%20%C3%89%20dever%20dos%20%C3%B3rg%C3%A3os,por%20eles%20produzidas%20ou%20custodiadas" TargetMode="External"/><Relationship Id="rId6" Type="http://schemas.openxmlformats.org/officeDocument/2006/relationships/hyperlink" Target="https://jornal.usp.br/atualidades/pouca-acessibilidade-digital-aumenta-discriminacao-para-pessoas-com-deficiencia/" TargetMode="External"/><Relationship Id="rId7" Type="http://schemas.openxmlformats.org/officeDocument/2006/relationships/hyperlink" Target="https://www.handtalk.me/br/blog/sites-acessiveis-para-pessoas-com-deficiencia/" TargetMode="External"/><Relationship Id="rId8" Type="http://schemas.openxmlformats.org/officeDocument/2006/relationships/hyperlink" Target="https://emag.governoeletronico.gov.b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each-com-nome-corte.jp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20502" r="0" t="70298"/>
          <a:stretch/>
        </p:blipFill>
        <p:spPr>
          <a:xfrm>
            <a:off x="6455000" y="854525"/>
            <a:ext cx="2506475" cy="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55999" y="1442150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Governo Aberto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125" y="150924"/>
            <a:ext cx="1961076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53075" y="2101350"/>
            <a:ext cx="8102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rPr i="1" lang="pt-BR" sz="2400">
                <a:latin typeface="Raleway"/>
                <a:ea typeface="Raleway"/>
                <a:cs typeface="Raleway"/>
                <a:sym typeface="Raleway"/>
              </a:rPr>
              <a:t>Acessibilidade dos Sistemas Eletrônicos de Informação ao Cidadão (e-SICs) da USP e Unicamp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225" y="169642"/>
            <a:ext cx="2506475" cy="85776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18000" y="3044250"/>
            <a:ext cx="88263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Felipe M. Escobar 	   	Nº USP 11795620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Gabriel B. L. de Oliveira  	Nº USP 11796600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Matheus P. C. Santos 	   	Nº USP 11917271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Normando K. X. Alves 	   	Nº USP 6324983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768375" y="2993850"/>
            <a:ext cx="3887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Rodrigo F. G. Vieira 	Nº USP 11796548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Ryan B. Ramos 		Nº USP 11215772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Wendel F. de Lana 	Nº USP 11796722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Metodologia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274" cy="3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128125" y="759100"/>
            <a:ext cx="6558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Avaliar a acessibilidade de forma ampla, considerando aspectos como o uso de tecnologias assistivas, a disponibilidade de recursos acessíveis e a conformidade com os padrões de acessibilidade estabelecidos no Brasil.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8875" y="1332875"/>
            <a:ext cx="7653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1472300" y="1743825"/>
            <a:ext cx="61461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L</a:t>
            </a:r>
            <a:r>
              <a:rPr lang="pt-BR"/>
              <a:t>ei Nº 10.098, de 19 de dezembro de 2000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t-BR"/>
              <a:t>Art. 17. O Poder Público promoverá </a:t>
            </a:r>
            <a:r>
              <a:rPr lang="pt-BR">
                <a:solidFill>
                  <a:schemeClr val="dk1"/>
                </a:solidFill>
              </a:rPr>
              <a:t>[...] alternativas técnicas que tornem acessíveis os sistemas de comunicação [...].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Decreto Nº 5.296 de 2 de dezembro de 2004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t-BR"/>
              <a:t>Art. 47. [...] será obrigatória a acessibilidade nos portais e sítios eletrônicos da administração pública [...].</a:t>
            </a:r>
            <a:br>
              <a:rPr lang="pt-BR"/>
            </a:b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I</a:t>
            </a:r>
            <a:r>
              <a:rPr lang="pt-BR">
                <a:solidFill>
                  <a:schemeClr val="dk1"/>
                </a:solidFill>
              </a:rPr>
              <a:t>nstitucionalização do eMAG em </a:t>
            </a:r>
            <a:r>
              <a:rPr lang="pt-BR"/>
              <a:t>07 de maio de 2007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5">
            <a:alphaModFix/>
          </a:blip>
          <a:srcRect b="0" l="18561" r="16809" t="0"/>
          <a:stretch/>
        </p:blipFill>
        <p:spPr>
          <a:xfrm>
            <a:off x="345675" y="3588450"/>
            <a:ext cx="1299700" cy="12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Metodologia 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1128125" y="759100"/>
            <a:ext cx="6558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Modelo de Acessibilidade em Governo Eletrônico (eMAG) tem como objetivo ser o guia para o desenvolvimento e adaptação de conteúdo digital garantindo o acesso a todos. Suas diretrizes tratam das seguintes seções: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472300" y="1743825"/>
            <a:ext cx="58317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Modelação: estruturação e organização do 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Comportamento: navegação e utilização 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Conteúdo: forma que o conteúdo é apresentado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Apresentação: contraste e cores do site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Multimídia: formas de consumir um conteúdo como áudio e vídeo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Formulário: campos de preenchimento do usuário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999" y="759100"/>
            <a:ext cx="1539925" cy="15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25" y="2243475"/>
            <a:ext cx="16383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Avaliação e Resultados</a:t>
            </a:r>
            <a:endParaRPr b="1" sz="4800"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175" y="1000123"/>
            <a:ext cx="3429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Avaliação de Acessibilidade USP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575" y="503700"/>
            <a:ext cx="6308792" cy="463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6"/>
          <p:cNvGraphicFramePr/>
          <p:nvPr/>
        </p:nvGraphicFramePr>
        <p:xfrm>
          <a:off x="290675" y="110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{E349DA24-4654-4348-AF9F-97344BB9AE70}</a:tableStyleId>
              </a:tblPr>
              <a:tblGrid>
                <a:gridCol w="952500"/>
                <a:gridCol w="1714500"/>
                <a:gridCol w="1209675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Tabela de Acessibilidade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Check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Modelação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HTML organizado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Níveis de cabeçalho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Tabulação (recuo)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Âncoras (tab)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Links separados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Aba, popup indesejado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Comportamento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Funções via teclado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Atualização automática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Redirecionamento auto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Intermitência de tela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Alteração periódica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Conteúdo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Idioma identificável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33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Título descritivo e informativo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Links são descritivos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Texto alternativo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Definir palavras incomuns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26"/>
          <p:cNvGraphicFramePr/>
          <p:nvPr/>
        </p:nvGraphicFramePr>
        <p:xfrm>
          <a:off x="4729025" y="110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{E349DA24-4654-4348-AF9F-97344BB9AE70}</a:tableStyleId>
              </a:tblPr>
              <a:tblGrid>
                <a:gridCol w="952500"/>
                <a:gridCol w="1714500"/>
                <a:gridCol w="1209675"/>
              </a:tblGrid>
              <a:tr h="2190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Apresentação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Contraste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Redimensionamento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Elemento de foco é evidente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Multimídia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Interpretador de libras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Formulário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Botões com descrição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Campos com etiquetas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Ordem lógica de navegação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Indicativo de valores errados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Campos agrupados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Elementos acessíveis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PONTUAÇÃO 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17/26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6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Avaliação de Acessibilidade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Avaliação de Acessibilidade Unicamp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88" y="932325"/>
            <a:ext cx="8378025" cy="42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8100" y="841013"/>
            <a:ext cx="9144000" cy="4241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Avaliação de Acessibilidade Unicamp</a:t>
            </a:r>
            <a:endParaRPr/>
          </a:p>
        </p:txBody>
      </p:sp>
      <p:graphicFrame>
        <p:nvGraphicFramePr>
          <p:cNvPr id="190" name="Google Shape;190;p28"/>
          <p:cNvGraphicFramePr/>
          <p:nvPr/>
        </p:nvGraphicFramePr>
        <p:xfrm>
          <a:off x="338900" y="103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{E349DA24-4654-4348-AF9F-97344BB9AE70}</a:tableStyleId>
              </a:tblPr>
              <a:tblGrid>
                <a:gridCol w="952500"/>
                <a:gridCol w="1714500"/>
                <a:gridCol w="1209675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Tabela de Acessibilidade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Check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Modelação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HTML organizado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Níveis de cabeçalho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Tabulação (recuo)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Âncoras (tab)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Links separados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Aba, popup indesejado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Comportamento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Funções via teclado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Atualização automática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Redirecionamento auto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Intermitência de tela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Alteração periódica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Conteúdo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Idioma identificável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33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Título descritivo e informativo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Links são descritivos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Texto alternativo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Definir palavras incomuns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28"/>
          <p:cNvGraphicFramePr/>
          <p:nvPr/>
        </p:nvGraphicFramePr>
        <p:xfrm>
          <a:off x="47142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{E349DA24-4654-4348-AF9F-97344BB9AE70}</a:tableStyleId>
              </a:tblPr>
              <a:tblGrid>
                <a:gridCol w="952500"/>
                <a:gridCol w="1714500"/>
                <a:gridCol w="1209675"/>
              </a:tblGrid>
              <a:tr h="2190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Apresentação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Contraste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Redimensionamento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Elemento de foco é evidente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Multimídia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Interpretador de libras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Formulário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Botões com descrição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Campos com etiquetas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Ordem lógica de navegação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Indicativo de valores errados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Campos agrupados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Elementos acessíveis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PONTUAÇÃO 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22/26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Conclusão</a:t>
            </a:r>
            <a:endParaRPr b="1" sz="4800"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275" y="1342385"/>
            <a:ext cx="4361400" cy="245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-38100" y="100"/>
            <a:ext cx="9225600" cy="51435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Dúvidas?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Referências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59250" y="503700"/>
            <a:ext cx="9012600" cy="4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PNS 2019: país tem 17,3 milhões de pessoas com algum tipo de deficiência | Agência de Notícias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Acesso em: 02/06/2023.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Inciso VIII do Parágrafo 3 do Artigo 8 da Lei nº 12.527 de 18 de Novembro de 2011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Acesso em: 02/06/2023.</a:t>
            </a:r>
            <a:b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Pouca acessibilidade digital aumenta discriminação para pessoas com deficiência – Jornal da USP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Acesso em: 09/06/2023.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Sites acessíveis para pessoas com deficiência: o que é e métodos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Acesso em: 09/06/2023.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eMAG - Modelo de Acessibilidade em Governo Eletrônico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Acesso em: 10/06/2023.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Leis federais sobre acessibilidade na web - WPT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Acesso em: 10/06/2023.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https://epwg.governoeletronico.gov.br/cartilha-codificacao.html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Acesso em: 12/06/2023.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https://www.w3c.br/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Acesso em: 12/06/2023.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https://www.gov.br/governodigital/pt-br/acessibilidade-digital/padroes-web-em-governo-eletronico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Acesso em: 12/06/2023.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https://creativecommons.org/licenses/by-sa/3.0/br/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Acesso em: 12/06/2023.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https://epwg.governoeletronico.gov.br/cartilha-usabilidade.html#s1.4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Acesso em: 12/06/2023.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https://epwg.governoeletronico.gov.br/cartilha-redacao.html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Acesso em: 12/06/2023.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 b="1" sz="48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5778" l="1564" r="2475" t="2351"/>
          <a:stretch/>
        </p:blipFill>
        <p:spPr>
          <a:xfrm>
            <a:off x="4477800" y="1230575"/>
            <a:ext cx="4666200" cy="2694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29075" y="701800"/>
            <a:ext cx="3905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/>
              <a:t>Governo Aberto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274" cy="3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50725" y="1076500"/>
            <a:ext cx="7889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/>
              <a:t>Estabelece pilares como transparência e participação civil na administração pública.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29075" y="2149600"/>
            <a:ext cx="51633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Lei de Acesso à Informação (LAI)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872150" y="2485325"/>
            <a:ext cx="68676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>
                <a:solidFill>
                  <a:schemeClr val="dk1"/>
                </a:solidFill>
              </a:rPr>
              <a:t>Artigo 8, parágrafo 3, inciso VII da LAI, que versa: “adotar as medidas necessárias para garantir a acessibilidade de conteúdo para pessoas com deficiência”.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9075" y="3597400"/>
            <a:ext cx="693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Sistema Eletrônico de Informação ao Cidadão (e-SIC)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61626" l="0" r="65304" t="11345"/>
          <a:stretch/>
        </p:blipFill>
        <p:spPr>
          <a:xfrm>
            <a:off x="850725" y="2485324"/>
            <a:ext cx="1035150" cy="8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 b="7431" l="9196" r="8620" t="7440"/>
          <a:stretch/>
        </p:blipFill>
        <p:spPr>
          <a:xfrm>
            <a:off x="7961375" y="4040075"/>
            <a:ext cx="778455" cy="80634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850725" y="3972100"/>
            <a:ext cx="68676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pt-BR">
                <a:solidFill>
                  <a:schemeClr val="dk1"/>
                </a:solidFill>
              </a:rPr>
              <a:t>Plataformas digitais geridas por órgãos públicos que cumprem a função de estabelecer transparência passiva fornecendo e disponibilizando dados e informações conforme demanda dos cidadãos.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479850" y="892300"/>
            <a:ext cx="600" cy="141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79850" y="2340100"/>
            <a:ext cx="600" cy="141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29075" y="701800"/>
            <a:ext cx="5426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/>
              <a:t>Pesquisa Nacional de Saúde (PNS)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274" cy="3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850725" y="1076500"/>
            <a:ext cx="7889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pt-BR">
                <a:solidFill>
                  <a:schemeClr val="dk1"/>
                </a:solidFill>
              </a:rPr>
              <a:t>Em 2019, o Brasil tinha cerca de 17,3 milhões de pessoas com algum tipo de deficiência, correspondendo a 8,4% da população. Dentro desse percentual, aproximadamente 7 milhões possuíam deficiência visual e 2,3 milhões tinham deficiência auditiva.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29075" y="2149600"/>
            <a:ext cx="6520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Acessibilidade 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Interação Humano-Computador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872150" y="2485325"/>
            <a:ext cx="68676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</a:rPr>
              <a:t>Acessibilidade significa permitir o acesso por todos, independente do tipo de usuário, situação ou ferramenta. Significa ainda, criar ou tornar as ferramentas e páginas web acessíveis a um maior número de usuários, inclusive pessoas portadoras de deficiências.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479850" y="892300"/>
            <a:ext cx="600" cy="141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479850" y="3646725"/>
            <a:ext cx="8487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Disponibilizar para todos os cidadãos, de modo igualitário, a oportunidade de ter acesso às informações que está sob controle de órgãos públicos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975675" y="2523800"/>
            <a:ext cx="776700" cy="805200"/>
          </a:xfrm>
          <a:prstGeom prst="ellipse">
            <a:avLst/>
          </a:prstGeom>
          <a:solidFill>
            <a:srgbClr val="589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2175" y="2670725"/>
            <a:ext cx="503700" cy="5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  <a:endParaRPr b="1" sz="4800"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570" y="1375288"/>
            <a:ext cx="3960724" cy="23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Objetivo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630350" y="759100"/>
            <a:ext cx="6558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Como objetivo geral do projeto estabelecemos a identificação de sites não acessíveis e verificação de seus processos até o acesso à informação pela PCD (Pessoa com Deficiência).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36400" y="2319425"/>
            <a:ext cx="63465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Identificar as dificuldades de acesso a PcD visual e auditiva.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Apontar a diretriz da metodologia que trata sobre aquela dificuldade.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Indicar a possibilidade de melhorias segundo a metodologia escolhida.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1075" y="1401700"/>
            <a:ext cx="1652451" cy="16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Justificativa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 Escopo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4350" l="2512" r="3013" t="3872"/>
          <a:stretch/>
        </p:blipFill>
        <p:spPr>
          <a:xfrm>
            <a:off x="4714875" y="1230575"/>
            <a:ext cx="4120326" cy="26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Justificativa e Escopo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128125" y="759100"/>
            <a:ext cx="65586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Além da própria Lei de Acesso à Informação, há questões relacionadas à inclusão digital e social para a participação plena das pessoas em sociedade.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Sua negligência contribui para o aumento do preconceito, da discriminação e da limitação das formas de comunicação.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234175" y="2534175"/>
            <a:ext cx="63465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Escolhemos o e-SIC da USP por alguns motivos: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Pela sua importância e renome como uma das </a:t>
            </a:r>
            <a:r>
              <a:rPr lang="pt-BR"/>
              <a:t>principais instituições de ensino superior e pesquisa do Brasil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Pela proximidade que temos com a universidade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Trabalhamos também com o e-SIC da Unicamp para compará-los e também pelo renome da </a:t>
            </a:r>
            <a:r>
              <a:rPr lang="pt-BR"/>
              <a:t>universidade</a:t>
            </a:r>
            <a:r>
              <a:rPr lang="pt-BR"/>
              <a:t> que muitas vezes rivaliza com a USP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18796" r="17980" t="0"/>
          <a:stretch/>
        </p:blipFill>
        <p:spPr>
          <a:xfrm>
            <a:off x="7521675" y="3506275"/>
            <a:ext cx="1290475" cy="13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50" y="2810802"/>
            <a:ext cx="1128125" cy="11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Metodologia</a:t>
            </a:r>
            <a:endParaRPr b="1" sz="4800"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275" y="1533748"/>
            <a:ext cx="4361400" cy="360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