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1"/>
  </p:notesMasterIdLst>
  <p:handoutMasterIdLst>
    <p:handoutMasterId r:id="rId12"/>
  </p:handoutMasterIdLst>
  <p:sldIdLst>
    <p:sldId id="256" r:id="rId5"/>
    <p:sldId id="257" r:id="rId6"/>
    <p:sldId id="258" r:id="rId7"/>
    <p:sldId id="259" r:id="rId8"/>
    <p:sldId id="261" r:id="rId9"/>
    <p:sldId id="260" r:id="rId10"/>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33B479-B86F-4B3B-92CC-A65D21022A71}" type="datetime1">
              <a:rPr lang="pt-BR" smtClean="0"/>
              <a:t>23/08/2023</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D53290-F0ED-46B1-B74B-2F3871D103EB}" type="slidenum">
              <a:rPr lang="pt-BR" smtClean="0"/>
              <a:t>‹nº›</a:t>
            </a:fld>
            <a:endParaRPr lang="pt-BR" dirty="0"/>
          </a:p>
        </p:txBody>
      </p:sp>
    </p:spTree>
    <p:extLst>
      <p:ext uri="{BB962C8B-B14F-4D97-AF65-F5344CB8AC3E}">
        <p14:creationId xmlns:p14="http://schemas.microsoft.com/office/powerpoint/2010/main" val="2811477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89ABE-C638-43EB-8FF2-1C40E4E3A55D}" type="datetime1">
              <a:rPr lang="pt-BR" smtClean="0"/>
              <a:pPr/>
              <a:t>23/08/2023</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a:t>Editar estilos de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69BF2-40CB-4D1C-9AF8-B52A60A65A50}" type="slidenum">
              <a:rPr lang="pt-BR" noProof="0" smtClean="0"/>
              <a:t>‹nº›</a:t>
            </a:fld>
            <a:endParaRPr lang="pt-BR" noProof="0" dirty="0"/>
          </a:p>
        </p:txBody>
      </p:sp>
    </p:spTree>
    <p:extLst>
      <p:ext uri="{BB962C8B-B14F-4D97-AF65-F5344CB8AC3E}">
        <p14:creationId xmlns:p14="http://schemas.microsoft.com/office/powerpoint/2010/main" val="408454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CB69BF2-40CB-4D1C-9AF8-B52A60A65A50}" type="slidenum">
              <a:rPr lang="pt-BR" smtClean="0"/>
              <a:t>1</a:t>
            </a:fld>
            <a:endParaRPr lang="pt-BR" dirty="0"/>
          </a:p>
        </p:txBody>
      </p:sp>
    </p:spTree>
    <p:extLst>
      <p:ext uri="{BB962C8B-B14F-4D97-AF65-F5344CB8AC3E}">
        <p14:creationId xmlns:p14="http://schemas.microsoft.com/office/powerpoint/2010/main" val="356965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CB69BF2-40CB-4D1C-9AF8-B52A60A65A50}" type="slidenum">
              <a:rPr lang="pt-BR" smtClean="0"/>
              <a:t>2</a:t>
            </a:fld>
            <a:endParaRPr lang="pt-BR" dirty="0"/>
          </a:p>
        </p:txBody>
      </p:sp>
    </p:spTree>
    <p:extLst>
      <p:ext uri="{BB962C8B-B14F-4D97-AF65-F5344CB8AC3E}">
        <p14:creationId xmlns:p14="http://schemas.microsoft.com/office/powerpoint/2010/main" val="367638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CB69BF2-40CB-4D1C-9AF8-B52A60A65A50}" type="slidenum">
              <a:rPr lang="pt-BR" smtClean="0"/>
              <a:t>3</a:t>
            </a:fld>
            <a:endParaRPr lang="pt-BR" dirty="0"/>
          </a:p>
        </p:txBody>
      </p:sp>
    </p:spTree>
    <p:extLst>
      <p:ext uri="{BB962C8B-B14F-4D97-AF65-F5344CB8AC3E}">
        <p14:creationId xmlns:p14="http://schemas.microsoft.com/office/powerpoint/2010/main" val="411484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CB69BF2-40CB-4D1C-9AF8-B52A60A65A50}" type="slidenum">
              <a:rPr lang="pt-BR" smtClean="0"/>
              <a:t>4</a:t>
            </a:fld>
            <a:endParaRPr lang="pt-BR" dirty="0"/>
          </a:p>
        </p:txBody>
      </p:sp>
    </p:spTree>
    <p:extLst>
      <p:ext uri="{BB962C8B-B14F-4D97-AF65-F5344CB8AC3E}">
        <p14:creationId xmlns:p14="http://schemas.microsoft.com/office/powerpoint/2010/main" val="161317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CB69BF2-40CB-4D1C-9AF8-B52A60A65A50}" type="slidenum">
              <a:rPr lang="pt-BR" smtClean="0"/>
              <a:t>5</a:t>
            </a:fld>
            <a:endParaRPr lang="pt-BR" dirty="0"/>
          </a:p>
        </p:txBody>
      </p:sp>
    </p:spTree>
    <p:extLst>
      <p:ext uri="{BB962C8B-B14F-4D97-AF65-F5344CB8AC3E}">
        <p14:creationId xmlns:p14="http://schemas.microsoft.com/office/powerpoint/2010/main" val="2756823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CB69BF2-40CB-4D1C-9AF8-B52A60A65A50}" type="slidenum">
              <a:rPr lang="pt-BR" smtClean="0"/>
              <a:t>6</a:t>
            </a:fld>
            <a:endParaRPr lang="pt-BR" dirty="0"/>
          </a:p>
        </p:txBody>
      </p:sp>
    </p:spTree>
    <p:extLst>
      <p:ext uri="{BB962C8B-B14F-4D97-AF65-F5344CB8AC3E}">
        <p14:creationId xmlns:p14="http://schemas.microsoft.com/office/powerpoint/2010/main" val="347389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7" name="Espaço Reservado para Data 6"/>
          <p:cNvSpPr>
            <a:spLocks noGrp="1"/>
          </p:cNvSpPr>
          <p:nvPr>
            <p:ph type="dt" sz="half" idx="10"/>
          </p:nvPr>
        </p:nvSpPr>
        <p:spPr/>
        <p:txBody>
          <a:bodyPr rtlCol="0"/>
          <a:lstStyle/>
          <a:p>
            <a:pPr rtl="0"/>
            <a:fld id="{ACA70E9B-807F-4AE6-92CC-96282D5E7311}" type="datetime1">
              <a:rPr lang="pt-BR" noProof="0" smtClean="0"/>
              <a:t>23/08/2023</a:t>
            </a:fld>
            <a:endParaRPr lang="pt-BR" noProof="0" dirty="0"/>
          </a:p>
        </p:txBody>
      </p:sp>
      <p:sp>
        <p:nvSpPr>
          <p:cNvPr id="8" name="Espaço Reservado para Rodapé 7"/>
          <p:cNvSpPr>
            <a:spLocks noGrp="1"/>
          </p:cNvSpPr>
          <p:nvPr>
            <p:ph type="ftr" sz="quarter" idx="11"/>
          </p:nvPr>
        </p:nvSpPr>
        <p:spPr/>
        <p:txBody>
          <a:bodyPr rtlCol="0"/>
          <a:lstStyle/>
          <a:p>
            <a:pPr rtl="0"/>
            <a:r>
              <a:rPr lang="pt-BR" noProof="0" dirty="0"/>
              <a:t>
              </a:t>
            </a:r>
          </a:p>
        </p:txBody>
      </p:sp>
      <p:sp>
        <p:nvSpPr>
          <p:cNvPr id="9" name="Espaço Reservado para o Número do Slide 8"/>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p>
            <a:pPr rtl="0"/>
            <a:fld id="{2F190B64-7C24-4AC5-981A-18293759B464}" type="datetime1">
              <a:rPr lang="pt-BR" noProof="0" smtClean="0"/>
              <a:t>23/08/2023</a:t>
            </a:fld>
            <a:endParaRPr lang="pt-BR" noProof="0" dirty="0"/>
          </a:p>
        </p:txBody>
      </p:sp>
      <p:sp>
        <p:nvSpPr>
          <p:cNvPr id="5" name="Espaço Reservado para Rodapé 4"/>
          <p:cNvSpPr>
            <a:spLocks noGrp="1"/>
          </p:cNvSpPr>
          <p:nvPr>
            <p:ph type="ftr" sz="quarter" idx="11"/>
          </p:nvPr>
        </p:nvSpPr>
        <p:spPr/>
        <p:txBody>
          <a:bodyPr rtlCol="0"/>
          <a:lstStyle/>
          <a:p>
            <a:pPr rtl="0"/>
            <a:r>
              <a:rPr lang="pt-BR" noProof="0" dirty="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53112" y="937260"/>
            <a:ext cx="1298608" cy="4983480"/>
          </a:xfrm>
        </p:spPr>
        <p:txBody>
          <a:bodyPr vert="eaVert" rtlCol="0"/>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2231136" y="937260"/>
            <a:ext cx="6198489" cy="4983480"/>
          </a:xfrm>
        </p:spPr>
        <p:txBody>
          <a:bodyPr vert="eaVert"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p>
            <a:pPr rtl="0"/>
            <a:fld id="{DCB21156-01AE-471C-8785-A0104C41415F}" type="datetime1">
              <a:rPr lang="pt-BR" noProof="0" smtClean="0"/>
              <a:t>23/08/2023</a:t>
            </a:fld>
            <a:endParaRPr lang="pt-BR" noProof="0" dirty="0"/>
          </a:p>
        </p:txBody>
      </p:sp>
      <p:sp>
        <p:nvSpPr>
          <p:cNvPr id="5" name="Espaço Reservado para Rodapé 4"/>
          <p:cNvSpPr>
            <a:spLocks noGrp="1"/>
          </p:cNvSpPr>
          <p:nvPr>
            <p:ph type="ftr" sz="quarter" idx="11"/>
          </p:nvPr>
        </p:nvSpPr>
        <p:spPr/>
        <p:txBody>
          <a:bodyPr rtlCol="0"/>
          <a:lstStyle/>
          <a:p>
            <a:pPr rtl="0"/>
            <a:r>
              <a:rPr lang="pt-BR" noProof="0" dirty="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p>
            <a:pPr rtl="0"/>
            <a:fld id="{27C79FE1-4EE1-4F09-AF1C-ADB867A4DDB7}" type="datetime1">
              <a:rPr lang="pt-BR" noProof="0" smtClean="0"/>
              <a:t>23/08/2023</a:t>
            </a:fld>
            <a:endParaRPr lang="pt-BR" noProof="0" dirty="0"/>
          </a:p>
        </p:txBody>
      </p:sp>
      <p:sp>
        <p:nvSpPr>
          <p:cNvPr id="8" name="Espaço Reservado para Rodapé 7"/>
          <p:cNvSpPr>
            <a:spLocks noGrp="1"/>
          </p:cNvSpPr>
          <p:nvPr>
            <p:ph type="ftr" sz="quarter" idx="11"/>
          </p:nvPr>
        </p:nvSpPr>
        <p:spPr/>
        <p:txBody>
          <a:bodyPr rtlCol="0"/>
          <a:lstStyle/>
          <a:p>
            <a:pPr rtl="0"/>
            <a:r>
              <a:rPr lang="pt-BR" noProof="0" dirty="0"/>
              <a:t>
              </a:t>
            </a:r>
          </a:p>
        </p:txBody>
      </p:sp>
      <p:sp>
        <p:nvSpPr>
          <p:cNvPr id="9" name="Espaço Reservado para o Número do Slide 8"/>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os estilos de texto Mestres</a:t>
            </a:r>
          </a:p>
        </p:txBody>
      </p:sp>
      <p:sp>
        <p:nvSpPr>
          <p:cNvPr id="7" name="Espaço Reservado para Data 6"/>
          <p:cNvSpPr>
            <a:spLocks noGrp="1"/>
          </p:cNvSpPr>
          <p:nvPr>
            <p:ph type="dt" sz="half" idx="10"/>
          </p:nvPr>
        </p:nvSpPr>
        <p:spPr/>
        <p:txBody>
          <a:bodyPr rtlCol="0"/>
          <a:lstStyle/>
          <a:p>
            <a:pPr rtl="0"/>
            <a:fld id="{5132E7D4-C3C8-491E-AF18-B3F00DDC0614}" type="datetime1">
              <a:rPr lang="pt-BR" noProof="0" smtClean="0"/>
              <a:t>23/08/2023</a:t>
            </a:fld>
            <a:endParaRPr lang="pt-BR" noProof="0" dirty="0"/>
          </a:p>
        </p:txBody>
      </p:sp>
      <p:sp>
        <p:nvSpPr>
          <p:cNvPr id="8" name="Espaço Reservado para Rodapé 7"/>
          <p:cNvSpPr>
            <a:spLocks noGrp="1"/>
          </p:cNvSpPr>
          <p:nvPr>
            <p:ph type="ftr" sz="quarter" idx="11"/>
          </p:nvPr>
        </p:nvSpPr>
        <p:spPr/>
        <p:txBody>
          <a:bodyPr rtlCol="0"/>
          <a:lstStyle/>
          <a:p>
            <a:pPr rtl="0"/>
            <a:r>
              <a:rPr lang="pt-BR" noProof="0" dirty="0"/>
              <a:t>
              </a:t>
            </a:r>
          </a:p>
        </p:txBody>
      </p:sp>
      <p:sp>
        <p:nvSpPr>
          <p:cNvPr id="9" name="Espaço Reservado para o Número do Slide 8"/>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1581912" y="2638044"/>
            <a:ext cx="4271771" cy="3101982"/>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338315" y="2638044"/>
            <a:ext cx="4270247" cy="3101982"/>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8" name="Espaço Reservado para Data 7"/>
          <p:cNvSpPr>
            <a:spLocks noGrp="1"/>
          </p:cNvSpPr>
          <p:nvPr>
            <p:ph type="dt" sz="half" idx="10"/>
          </p:nvPr>
        </p:nvSpPr>
        <p:spPr/>
        <p:txBody>
          <a:bodyPr rtlCol="0"/>
          <a:lstStyle/>
          <a:p>
            <a:pPr rtl="0"/>
            <a:fld id="{FB6D9EE8-2544-4943-81D3-517B336FA10A}" type="datetime1">
              <a:rPr lang="pt-BR" noProof="0" smtClean="0"/>
              <a:t>23/08/2023</a:t>
            </a:fld>
            <a:endParaRPr lang="pt-BR" noProof="0" dirty="0"/>
          </a:p>
        </p:txBody>
      </p:sp>
      <p:sp>
        <p:nvSpPr>
          <p:cNvPr id="9" name="Espaço Reservado para Rodapé 8"/>
          <p:cNvSpPr>
            <a:spLocks noGrp="1"/>
          </p:cNvSpPr>
          <p:nvPr>
            <p:ph type="ftr" sz="quarter" idx="11"/>
          </p:nvPr>
        </p:nvSpPr>
        <p:spPr/>
        <p:txBody>
          <a:bodyPr rtlCol="0"/>
          <a:lstStyle/>
          <a:p>
            <a:pPr rtl="0"/>
            <a:r>
              <a:rPr lang="pt-BR" noProof="0" dirty="0"/>
              <a:t>
              </a:t>
            </a:r>
          </a:p>
        </p:txBody>
      </p:sp>
      <p:sp>
        <p:nvSpPr>
          <p:cNvPr id="10" name="Espaço reservado para o número do slide 9"/>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583436" y="3143250"/>
            <a:ext cx="4270248" cy="2596776"/>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6" name="Espaço reservado para conteúdo 5"/>
          <p:cNvSpPr>
            <a:spLocks noGrp="1"/>
          </p:cNvSpPr>
          <p:nvPr>
            <p:ph sz="quarter" idx="4"/>
          </p:nvPr>
        </p:nvSpPr>
        <p:spPr>
          <a:xfrm>
            <a:off x="6338316" y="3143250"/>
            <a:ext cx="4253484" cy="2596776"/>
          </a:xfrm>
        </p:spPr>
        <p:txBody>
          <a:bodyPr rtlCol="0"/>
          <a:lstStyle>
            <a:lvl5pPr>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1" name="Espaço Reservado para Texto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7" name="Espaço Reservado para Data 6"/>
          <p:cNvSpPr>
            <a:spLocks noGrp="1"/>
          </p:cNvSpPr>
          <p:nvPr>
            <p:ph type="dt" sz="half" idx="10"/>
          </p:nvPr>
        </p:nvSpPr>
        <p:spPr/>
        <p:txBody>
          <a:bodyPr rtlCol="0"/>
          <a:lstStyle/>
          <a:p>
            <a:pPr rtl="0"/>
            <a:fld id="{0B952E2D-6498-45E7-A8E3-132689DDCE1E}" type="datetime1">
              <a:rPr lang="pt-BR" noProof="0" smtClean="0"/>
              <a:t>23/08/2023</a:t>
            </a:fld>
            <a:endParaRPr lang="pt-BR" noProof="0" dirty="0"/>
          </a:p>
        </p:txBody>
      </p:sp>
      <p:sp>
        <p:nvSpPr>
          <p:cNvPr id="8" name="Espaço Reservado para Rodapé 7"/>
          <p:cNvSpPr>
            <a:spLocks noGrp="1"/>
          </p:cNvSpPr>
          <p:nvPr>
            <p:ph type="ftr" sz="quarter" idx="11"/>
          </p:nvPr>
        </p:nvSpPr>
        <p:spPr/>
        <p:txBody>
          <a:bodyPr rtlCol="0"/>
          <a:lstStyle/>
          <a:p>
            <a:pPr rtl="0"/>
            <a:r>
              <a:rPr lang="pt-BR" noProof="0" dirty="0"/>
              <a:t>
              </a:t>
            </a:r>
          </a:p>
        </p:txBody>
      </p:sp>
      <p:sp>
        <p:nvSpPr>
          <p:cNvPr id="9" name="Espaço Reservado para o Número do Slide 8"/>
          <p:cNvSpPr>
            <a:spLocks noGrp="1"/>
          </p:cNvSpPr>
          <p:nvPr>
            <p:ph type="sldNum" sz="quarter" idx="12"/>
          </p:nvPr>
        </p:nvSpPr>
        <p:spPr/>
        <p:txBody>
          <a:bodyPr rtlCol="0"/>
          <a:lstStyle/>
          <a:p>
            <a:pPr rtl="0"/>
            <a:fld id="{6D22F896-40B5-4ADD-8801-0D06FADFA095}" type="slidenum">
              <a:rPr lang="pt-BR" noProof="0" smtClean="0"/>
              <a:pPr rtl="0"/>
              <a:t>‹nº›</a:t>
            </a:fld>
            <a:endParaRPr lang="pt-BR" noProof="0" dirty="0"/>
          </a:p>
        </p:txBody>
      </p:sp>
      <p:sp>
        <p:nvSpPr>
          <p:cNvPr id="10" name="Título 9"/>
          <p:cNvSpPr>
            <a:spLocks noGrp="1"/>
          </p:cNvSpPr>
          <p:nvPr>
            <p:ph type="title"/>
          </p:nvPr>
        </p:nvSpPr>
        <p:spPr/>
        <p:txBody>
          <a:bodyPr rtlCol="0"/>
          <a:lstStyle/>
          <a:p>
            <a:pPr rtl="0"/>
            <a:r>
              <a:rPr lang="pt-BR" noProof="0"/>
              <a:t>Clique para editar o título Mestre</a:t>
            </a:r>
            <a:endParaRPr lang="pt-BR"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p>
            <a:pPr rtl="0"/>
            <a:fld id="{100953FF-B44C-4032-BE08-263E004F48D0}" type="datetime1">
              <a:rPr lang="pt-BR" noProof="0" smtClean="0"/>
              <a:t>23/08/2023</a:t>
            </a:fld>
            <a:endParaRPr lang="pt-BR" noProof="0" dirty="0"/>
          </a:p>
        </p:txBody>
      </p:sp>
      <p:sp>
        <p:nvSpPr>
          <p:cNvPr id="4" name="Espaço Reservado para Rodapé 3"/>
          <p:cNvSpPr>
            <a:spLocks noGrp="1"/>
          </p:cNvSpPr>
          <p:nvPr>
            <p:ph type="ftr" sz="quarter" idx="11"/>
          </p:nvPr>
        </p:nvSpPr>
        <p:spPr/>
        <p:txBody>
          <a:bodyPr rtlCol="0"/>
          <a:lstStyle/>
          <a:p>
            <a:pPr rtl="0"/>
            <a:r>
              <a:rPr lang="pt-BR" noProof="0" dirty="0"/>
              <a:t>
              </a:t>
            </a:r>
          </a:p>
        </p:txBody>
      </p:sp>
      <p:sp>
        <p:nvSpPr>
          <p:cNvPr id="5" name="Espaço Reservado para o Número do Slide 4"/>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EA1CED91-10F8-4F28-862B-FD4E3A97170A}" type="datetime1">
              <a:rPr lang="pt-BR" noProof="0" smtClean="0"/>
              <a:t>23/08/2023</a:t>
            </a:fld>
            <a:endParaRPr lang="pt-BR" noProof="0" dirty="0"/>
          </a:p>
        </p:txBody>
      </p:sp>
      <p:sp>
        <p:nvSpPr>
          <p:cNvPr id="3" name="Espaço Reservado para Rodapé 2"/>
          <p:cNvSpPr>
            <a:spLocks noGrp="1"/>
          </p:cNvSpPr>
          <p:nvPr>
            <p:ph type="ftr" sz="quarter" idx="11"/>
          </p:nvPr>
        </p:nvSpPr>
        <p:spPr/>
        <p:txBody>
          <a:bodyPr rtlCol="0"/>
          <a:lstStyle/>
          <a:p>
            <a:pPr rtl="0"/>
            <a:r>
              <a:rPr lang="pt-BR" noProof="0" dirty="0"/>
              <a:t>
              </a:t>
            </a:r>
          </a:p>
        </p:txBody>
      </p:sp>
      <p:sp>
        <p:nvSpPr>
          <p:cNvPr id="4" name="Espaço reservado para o número do slide 3"/>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6" name="Retângulo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9" name="Espaço Reservado para Data 8"/>
          <p:cNvSpPr>
            <a:spLocks noGrp="1"/>
          </p:cNvSpPr>
          <p:nvPr>
            <p:ph type="dt" sz="half" idx="10"/>
          </p:nvPr>
        </p:nvSpPr>
        <p:spPr/>
        <p:txBody>
          <a:bodyPr rtlCol="0"/>
          <a:lstStyle/>
          <a:p>
            <a:pPr rtl="0"/>
            <a:fld id="{7ACFC77E-2AA3-4152-A54C-74981BE28E55}" type="datetime1">
              <a:rPr lang="pt-BR" noProof="0" smtClean="0"/>
              <a:t>23/08/2023</a:t>
            </a:fld>
            <a:endParaRPr lang="pt-BR" noProof="0" dirty="0"/>
          </a:p>
        </p:txBody>
      </p:sp>
      <p:sp>
        <p:nvSpPr>
          <p:cNvPr id="10" name="Espaço Reservado para Rodapé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pt-BR" noProof="0" dirty="0"/>
              <a:t>
              </a:t>
            </a:r>
          </a:p>
        </p:txBody>
      </p:sp>
      <p:sp>
        <p:nvSpPr>
          <p:cNvPr id="11" name="Espaço Reservado para o Número do Slide 10"/>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8" name="Retângulo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1115568" y="3549918"/>
            <a:ext cx="3794760" cy="2194037"/>
          </a:xfrm>
        </p:spPr>
        <p:txBody>
          <a:bodyPr rtlCol="0" anchor="t" anchorCtr="1">
            <a:normAutofit/>
          </a:bodyPr>
          <a:lstStyle>
            <a:lvl1pPr marL="0" indent="0" algn="ctr" rtl="0">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8" name="Espaço Reservado para Dat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8EC681D4-C3A8-4CE6-91AF-0785B228C7CF}" type="datetime1">
              <a:rPr lang="pt-BR" noProof="0" smtClean="0"/>
              <a:t>23/08/2023</a:t>
            </a:fld>
            <a:endParaRPr lang="pt-BR" noProof="0" dirty="0"/>
          </a:p>
        </p:txBody>
      </p:sp>
      <p:sp>
        <p:nvSpPr>
          <p:cNvPr id="9" name="Espaço Reservado para Rodapé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pt-BR" noProof="0" dirty="0"/>
              <a:t>
              </a:t>
            </a:r>
          </a:p>
        </p:txBody>
      </p:sp>
      <p:sp>
        <p:nvSpPr>
          <p:cNvPr id="10" name="Espaço Reservado para o Número do Slide 9"/>
          <p:cNvSpPr>
            <a:spLocks noGrp="1"/>
          </p:cNvSpPr>
          <p:nvPr>
            <p:ph type="sldNum" sz="quarter" idx="12"/>
          </p:nvPr>
        </p:nvSpPr>
        <p:spPr/>
        <p:txBody>
          <a:bodyPr rtlCol="0"/>
          <a:lstStyle/>
          <a:p>
            <a:pPr rtl="0"/>
            <a:fld id="{6D22F896-40B5-4ADD-8801-0D06FADFA095}" type="slidenum">
              <a:rPr lang="pt-BR" noProof="0" smtClean="0"/>
              <a:t>‹nº›</a:t>
            </a:fld>
            <a:endParaRPr lang="pt-BR"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CB6EA007-E4DD-442B-86B0-09BBF9FC84DB}" type="datetime1">
              <a:rPr lang="pt-BR" noProof="0" smtClean="0"/>
              <a:t>23/08/2023</a:t>
            </a:fld>
            <a:endParaRPr lang="pt-BR" noProof="0" dirty="0"/>
          </a:p>
        </p:txBody>
      </p:sp>
      <p:sp>
        <p:nvSpPr>
          <p:cNvPr id="5" name="Espaço reservado para rodapé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pt-BR" noProof="0" dirty="0"/>
              <a:t>
              </a:t>
            </a:r>
          </a:p>
        </p:txBody>
      </p:sp>
      <p:sp>
        <p:nvSpPr>
          <p:cNvPr id="6" name="Espaço reservado para o número do slide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6D22F896-40B5-4ADD-8801-0D06FADFA095}" type="slidenum">
              <a:rPr lang="pt-BR" noProof="0" smtClean="0"/>
              <a:pPr rtl="0"/>
              <a:t>‹nº›</a:t>
            </a:fld>
            <a:endParaRPr lang="pt-BR"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image" Target="../media/image8.sv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image" Target="../media/image6.svg" /><Relationship Id="rId5" Type="http://schemas.openxmlformats.org/officeDocument/2006/relationships/image" Target="../media/image5.png" /><Relationship Id="rId10" Type="http://schemas.openxmlformats.org/officeDocument/2006/relationships/image" Target="../media/image10.svg" /><Relationship Id="rId4" Type="http://schemas.openxmlformats.org/officeDocument/2006/relationships/image" Target="../media/image4.svg" /><Relationship Id="rId9" Type="http://schemas.openxmlformats.org/officeDocument/2006/relationships/image" Target="../media/image9.png" /></Relationships>
</file>

<file path=ppt/slides/_rels/slide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srgbClr val="FFFFFF"/>
              </a:solidFill>
              <a:effectLst/>
              <a:uLnTx/>
              <a:uFillTx/>
              <a:latin typeface="Gill Sans MT" panose="020B0502020104020203"/>
              <a:ea typeface="+mn-ea"/>
              <a:cs typeface="+mn-cs"/>
            </a:endParaRPr>
          </a:p>
        </p:txBody>
      </p:sp>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rtlCol="0">
            <a:normAutofit/>
          </a:bodyPr>
          <a:lstStyle/>
          <a:p>
            <a:pPr rtl="0"/>
            <a:r>
              <a:rPr lang="pt-BR" sz="3000" dirty="0">
                <a:solidFill>
                  <a:schemeClr val="tx1"/>
                </a:solidFill>
              </a:rPr>
              <a:t>LEGIBILIDADE DE PHYTON</a:t>
            </a:r>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rtlCol="0">
            <a:normAutofit/>
          </a:bodyPr>
          <a:lstStyle/>
          <a:p>
            <a:pPr rtl="0"/>
            <a:r>
              <a:rPr lang="pt-BR" sz="1800" dirty="0">
                <a:solidFill>
                  <a:schemeClr val="tx1"/>
                </a:solidFill>
              </a:rPr>
              <a:t>FACILIDADE EM LEITURAS DE CÓDIGOS</a:t>
            </a:r>
          </a:p>
        </p:txBody>
      </p:sp>
      <p:pic>
        <p:nvPicPr>
          <p:cNvPr id="5" name="Imagem 4">
            <a:extLst>
              <a:ext uri="{FF2B5EF4-FFF2-40B4-BE49-F238E27FC236}">
                <a16:creationId xmlns:a16="http://schemas.microsoft.com/office/drawing/2014/main" id="{112B9624-F8A1-4831-AE43-1D9E266CFF3E}"/>
              </a:ext>
            </a:extLst>
          </p:cNvPr>
          <p:cNvPicPr>
            <a:picLocks noChangeAspect="1"/>
          </p:cNvPicPr>
          <p:nvPr/>
        </p:nvPicPr>
        <p:blipFill>
          <a:blip r:embed="rId3"/>
          <a:srcRect t="4089" b="4089"/>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ângulo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2" name="Retângulo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pt-BR" dirty="0"/>
          </a:p>
        </p:txBody>
      </p:sp>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645161" y="319156"/>
            <a:ext cx="3363974" cy="1495794"/>
          </a:xfrm>
          <a:noFill/>
          <a:ln>
            <a:solidFill>
              <a:schemeClr val="bg1"/>
            </a:solidFill>
          </a:ln>
          <a:effectLst>
            <a:glow rad="152400">
              <a:schemeClr val="bg1">
                <a:alpha val="13000"/>
              </a:schemeClr>
            </a:glow>
          </a:effectLst>
        </p:spPr>
        <p:txBody>
          <a:bodyPr wrap="square" rtlCol="0">
            <a:normAutofit fontScale="90000"/>
          </a:bodyPr>
          <a:lstStyle/>
          <a:p>
            <a:pPr rtl="0"/>
            <a:r>
              <a:rPr lang="pt-BR" dirty="0">
                <a:solidFill>
                  <a:schemeClr val="bg1"/>
                </a:solidFill>
              </a:rPr>
              <a:t>O que é legibilidade de </a:t>
            </a:r>
            <a:r>
              <a:rPr lang="pt-BR" dirty="0" err="1">
                <a:solidFill>
                  <a:schemeClr val="bg1"/>
                </a:solidFill>
              </a:rPr>
              <a:t>python</a:t>
            </a:r>
            <a:r>
              <a:rPr lang="pt-BR" dirty="0">
                <a:solidFill>
                  <a:schemeClr val="bg1"/>
                </a:solidFill>
              </a:rPr>
              <a:t>?</a:t>
            </a:r>
          </a:p>
        </p:txBody>
      </p:sp>
      <p:pic>
        <p:nvPicPr>
          <p:cNvPr id="4" name="Imagem 3">
            <a:extLst>
              <a:ext uri="{FF2B5EF4-FFF2-40B4-BE49-F238E27FC236}">
                <a16:creationId xmlns:a16="http://schemas.microsoft.com/office/drawing/2014/main" id="{32F354A1-38C7-4598-A0E1-7A286A3019B8}"/>
              </a:ext>
            </a:extLst>
          </p:cNvPr>
          <p:cNvPicPr>
            <a:picLocks noChangeAspect="1"/>
          </p:cNvPicPr>
          <p:nvPr/>
        </p:nvPicPr>
        <p:blipFill>
          <a:blip r:embed="rId3"/>
          <a:srcRect/>
          <a:stretch/>
        </p:blipFill>
        <p:spPr>
          <a:xfrm>
            <a:off x="4654296" y="0"/>
            <a:ext cx="7537703" cy="6858000"/>
          </a:xfrm>
          <a:prstGeom prst="rect">
            <a:avLst/>
          </a:prstGeom>
        </p:spPr>
      </p:pic>
      <p:sp>
        <p:nvSpPr>
          <p:cNvPr id="7" name="Espaço Reservado para Conteúdo 6">
            <a:extLst>
              <a:ext uri="{FF2B5EF4-FFF2-40B4-BE49-F238E27FC236}">
                <a16:creationId xmlns:a16="http://schemas.microsoft.com/office/drawing/2014/main" id="{E23980A9-2936-455D-5712-2698BEB12FC5}"/>
              </a:ext>
            </a:extLst>
          </p:cNvPr>
          <p:cNvSpPr>
            <a:spLocks noGrp="1"/>
          </p:cNvSpPr>
          <p:nvPr>
            <p:ph idx="1"/>
          </p:nvPr>
        </p:nvSpPr>
        <p:spPr>
          <a:xfrm>
            <a:off x="444848" y="1966843"/>
            <a:ext cx="3764601" cy="4891157"/>
          </a:xfrm>
        </p:spPr>
        <p:txBody>
          <a:bodyPr>
            <a:normAutofit/>
          </a:bodyPr>
          <a:lstStyle/>
          <a:p>
            <a:pPr marL="0" indent="0" algn="l">
              <a:buNone/>
            </a:pPr>
            <a:r>
              <a:rPr lang="pt-BR" sz="1600" b="1" i="0" dirty="0">
                <a:solidFill>
                  <a:schemeClr val="bg1"/>
                </a:solidFill>
                <a:effectLst/>
                <a:latin typeface="Google Sans"/>
              </a:rPr>
              <a:t>O que vem a ser a legibilidade em Python?</a:t>
            </a:r>
            <a:endParaRPr lang="pt-BR" sz="1600" b="1" i="0" dirty="0">
              <a:solidFill>
                <a:schemeClr val="bg1"/>
              </a:solidFill>
              <a:effectLst/>
              <a:latin typeface="arial" panose="020B0604020202020204" pitchFamily="34" charset="0"/>
            </a:endParaRPr>
          </a:p>
          <a:p>
            <a:pPr marL="0" indent="0" algn="l">
              <a:buNone/>
            </a:pPr>
            <a:r>
              <a:rPr lang="pt-BR" sz="1600" b="1" i="0" dirty="0">
                <a:solidFill>
                  <a:schemeClr val="bg1"/>
                </a:solidFill>
                <a:effectLst/>
                <a:latin typeface="Google Sans"/>
              </a:rPr>
              <a:t>Prioriza a legibilidade do código sobre a velocidade ou expressividade, ou seja, uma característica principal é permitir a fácil leitura do código.</a:t>
            </a:r>
            <a:endParaRPr lang="pt-BR" sz="1600" b="1" i="0" dirty="0">
              <a:solidFill>
                <a:schemeClr val="bg1"/>
              </a:solidFill>
              <a:effectLst/>
              <a:latin typeface="arial" panose="020B0604020202020204" pitchFamily="34" charset="0"/>
            </a:endParaRPr>
          </a:p>
          <a:p>
            <a:pPr marL="0" indent="0">
              <a:buNone/>
            </a:pPr>
            <a:r>
              <a:rPr lang="pt-BR" sz="1600" b="1" dirty="0">
                <a:solidFill>
                  <a:schemeClr val="bg1"/>
                </a:solidFill>
                <a:latin typeface="Aptos" panose="020B0004020202020204" pitchFamily="34" charset="0"/>
              </a:rPr>
              <a:t>Python é um exemplo de uma linguagem de alto nível; outras linguagens de alto nível que você pode ouvir falar são C++, PHP, Java, C#, entre outras... há também linguagens de baixo nível, geralmente denominadas linguagens de máquina ou </a:t>
            </a:r>
            <a:r>
              <a:rPr lang="pt-BR" sz="1600" b="1" dirty="0" err="1">
                <a:solidFill>
                  <a:schemeClr val="bg1"/>
                </a:solidFill>
                <a:latin typeface="Aptos" panose="020B0004020202020204" pitchFamily="34" charset="0"/>
              </a:rPr>
              <a:t>assembly</a:t>
            </a:r>
            <a:r>
              <a:rPr lang="pt-BR" sz="1600" b="1" dirty="0">
                <a:solidFill>
                  <a:schemeClr val="bg1"/>
                </a:solidFill>
                <a:latin typeface="Aptos" panose="020B0004020202020204" pitchFamily="34" charset="0"/>
              </a:rPr>
              <a:t> legibilidade na programação- é facilidade com a qual os programas podem ser lidos e entendidos</a:t>
            </a:r>
          </a:p>
        </p:txBody>
      </p:sp>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0" name="Retângulo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fontScale="90000"/>
          </a:bodyPr>
          <a:lstStyle/>
          <a:p>
            <a:pPr rtl="0"/>
            <a:r>
              <a:rPr lang="pt-BR" dirty="0">
                <a:solidFill>
                  <a:srgbClr val="FFFFFF"/>
                </a:solidFill>
              </a:rPr>
              <a:t>O QUE LEGIBILIDADE DE CÓDIGO?</a:t>
            </a:r>
          </a:p>
        </p:txBody>
      </p:sp>
      <p:sp>
        <p:nvSpPr>
          <p:cNvPr id="4" name="Espaço Reservado para Conteúdo 3">
            <a:extLst>
              <a:ext uri="{FF2B5EF4-FFF2-40B4-BE49-F238E27FC236}">
                <a16:creationId xmlns:a16="http://schemas.microsoft.com/office/drawing/2014/main" id="{9A91F75B-2866-2BB1-5F21-87CC90488AF8}"/>
              </a:ext>
            </a:extLst>
          </p:cNvPr>
          <p:cNvSpPr>
            <a:spLocks noGrp="1"/>
          </p:cNvSpPr>
          <p:nvPr>
            <p:ph idx="1"/>
          </p:nvPr>
        </p:nvSpPr>
        <p:spPr>
          <a:xfrm>
            <a:off x="273980" y="616226"/>
            <a:ext cx="6146698" cy="6079849"/>
          </a:xfrm>
        </p:spPr>
        <p:txBody>
          <a:bodyPr/>
          <a:lstStyle/>
          <a:p>
            <a:r>
              <a:rPr lang="pt-BR" dirty="0"/>
              <a:t>A legibilidade define-se como a facilidade com a que uma pessoa pode ler e compreender um fragmento de código escrito por outra pessoa. Python é famoso por sua simplicidade: desenvolvedores conseguem superar quaisquer obstáculos e aumentar ou diminuir um projeto, sem ter que lidar com nenhum processo demorado.</a:t>
            </a:r>
          </a:p>
          <a:p>
            <a:endParaRPr lang="pt-BR" dirty="0"/>
          </a:p>
          <a:p>
            <a:r>
              <a:rPr lang="pt-BR" dirty="0"/>
              <a:t>Qual é a importância da legibilidade do código? Isso é muito importante se você precisar compartilhar código-fonte, ou se houver a possibilidade de outro programador obter acesso ao seu código. Usando as regras de legibilidade de código, fica fácil para outro programador entender seus fontes e facilitará futuras alterações, quer feitas por você, quer por outros.</a:t>
            </a:r>
          </a:p>
        </p:txBody>
      </p:sp>
      <p:pic>
        <p:nvPicPr>
          <p:cNvPr id="7" name="Gráfico 6" descr="Interface do Usuário/Experiência do Usuário com preenchimento sólido">
            <a:extLst>
              <a:ext uri="{FF2B5EF4-FFF2-40B4-BE49-F238E27FC236}">
                <a16:creationId xmlns:a16="http://schemas.microsoft.com/office/drawing/2014/main" id="{C4C85CF2-4212-F9A4-576E-47726433F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6004" y="5327374"/>
            <a:ext cx="914400" cy="914400"/>
          </a:xfrm>
          <a:prstGeom prst="rect">
            <a:avLst/>
          </a:prstGeom>
        </p:spPr>
      </p:pic>
      <p:pic>
        <p:nvPicPr>
          <p:cNvPr id="11" name="Gráfico 10" descr="Inteligência artificial estrutura de tópicos">
            <a:extLst>
              <a:ext uri="{FF2B5EF4-FFF2-40B4-BE49-F238E27FC236}">
                <a16:creationId xmlns:a16="http://schemas.microsoft.com/office/drawing/2014/main" id="{F76A0774-9E23-852C-6BB1-97D46BC1D8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792" y="5405438"/>
            <a:ext cx="914400" cy="914400"/>
          </a:xfrm>
          <a:prstGeom prst="rect">
            <a:avLst/>
          </a:prstGeom>
        </p:spPr>
      </p:pic>
      <p:pic>
        <p:nvPicPr>
          <p:cNvPr id="15" name="Gráfico 14" descr="USB com preenchimento sólido">
            <a:extLst>
              <a:ext uri="{FF2B5EF4-FFF2-40B4-BE49-F238E27FC236}">
                <a16:creationId xmlns:a16="http://schemas.microsoft.com/office/drawing/2014/main" id="{88828B11-61E8-C70C-D4B3-D79BF48185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91878" y="5405438"/>
            <a:ext cx="914400" cy="914400"/>
          </a:xfrm>
          <a:prstGeom prst="rect">
            <a:avLst/>
          </a:prstGeom>
        </p:spPr>
      </p:pic>
      <p:pic>
        <p:nvPicPr>
          <p:cNvPr id="17" name="Gráfico 16" descr="Internet das Coisas com preenchimento sólido">
            <a:extLst>
              <a:ext uri="{FF2B5EF4-FFF2-40B4-BE49-F238E27FC236}">
                <a16:creationId xmlns:a16="http://schemas.microsoft.com/office/drawing/2014/main" id="{CF600286-BAE2-A00F-3AAD-86B068E61C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53941" y="5327374"/>
            <a:ext cx="914400" cy="914400"/>
          </a:xfrm>
          <a:prstGeom prst="rect">
            <a:avLst/>
          </a:prstGeom>
        </p:spPr>
      </p:pic>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0" name="Retângulo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pt-BR" dirty="0"/>
          </a:p>
        </p:txBody>
      </p:sp>
      <p:sp>
        <p:nvSpPr>
          <p:cNvPr id="2" name="Título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pPr rtl="0"/>
            <a:r>
              <a:rPr lang="pt-BR" dirty="0">
                <a:solidFill>
                  <a:srgbClr val="FFFFFF"/>
                </a:solidFill>
              </a:rPr>
              <a:t>REGRAS DE LEGIBILIDADE DE CÓDIGO</a:t>
            </a:r>
          </a:p>
        </p:txBody>
      </p:sp>
      <p:sp>
        <p:nvSpPr>
          <p:cNvPr id="4" name="Espaço Reservado para Conteúdo 3">
            <a:extLst>
              <a:ext uri="{FF2B5EF4-FFF2-40B4-BE49-F238E27FC236}">
                <a16:creationId xmlns:a16="http://schemas.microsoft.com/office/drawing/2014/main" id="{FE6BBA33-A8DF-7355-A0B8-A5A98A064B04}"/>
              </a:ext>
            </a:extLst>
          </p:cNvPr>
          <p:cNvSpPr>
            <a:spLocks noGrp="1"/>
          </p:cNvSpPr>
          <p:nvPr>
            <p:ph idx="1"/>
          </p:nvPr>
        </p:nvSpPr>
        <p:spPr>
          <a:xfrm>
            <a:off x="5263963" y="327016"/>
            <a:ext cx="6284570" cy="6381693"/>
          </a:xfrm>
        </p:spPr>
        <p:txBody>
          <a:bodyPr>
            <a:normAutofit/>
          </a:bodyPr>
          <a:lstStyle/>
          <a:p>
            <a:pPr algn="l" fontAlgn="base"/>
            <a:r>
              <a:rPr lang="pt-BR" b="0" i="0" dirty="0">
                <a:solidFill>
                  <a:srgbClr val="35373A"/>
                </a:solidFill>
                <a:effectLst/>
                <a:latin typeface="var(--font-serif)"/>
              </a:rPr>
              <a:t>Para aprimorar a legibilidade, podemos definir algumas regras na hora de nomear classes, funções, variáveis e constantes. As classes devem:</a:t>
            </a:r>
          </a:p>
          <a:p>
            <a:pPr algn="l" fontAlgn="base">
              <a:buFont typeface="Arial" panose="020B0604020202020204" pitchFamily="34" charset="0"/>
              <a:buChar char="•"/>
            </a:pPr>
            <a:r>
              <a:rPr lang="pt-BR" b="0" i="0" dirty="0">
                <a:solidFill>
                  <a:srgbClr val="35373A"/>
                </a:solidFill>
                <a:effectLst/>
                <a:latin typeface="inherit"/>
              </a:rPr>
              <a:t>Começar com a primeira letra de cada palavra maiúscula,</a:t>
            </a:r>
          </a:p>
          <a:p>
            <a:pPr algn="l" fontAlgn="base">
              <a:buFont typeface="Arial" panose="020B0604020202020204" pitchFamily="34" charset="0"/>
              <a:buChar char="•"/>
            </a:pPr>
            <a:r>
              <a:rPr lang="pt-BR" b="0" i="0" dirty="0">
                <a:solidFill>
                  <a:srgbClr val="35373A"/>
                </a:solidFill>
                <a:effectLst/>
                <a:latin typeface="inherit"/>
              </a:rPr>
              <a:t>As funções devem estar escritas em caracteres minúsculos com palavras separadas por sublinhados.</a:t>
            </a:r>
          </a:p>
          <a:p>
            <a:r>
              <a:rPr lang="pt-BR" dirty="0"/>
              <a:t>Por exemplo:</a:t>
            </a:r>
          </a:p>
          <a:p>
            <a:endParaRPr lang="pt-BR" dirty="0"/>
          </a:p>
          <a:p>
            <a:endParaRPr lang="pt-BR" dirty="0"/>
          </a:p>
          <a:p>
            <a:endParaRPr lang="pt-BR" dirty="0"/>
          </a:p>
          <a:p>
            <a:endParaRPr lang="pt-BR" dirty="0"/>
          </a:p>
          <a:p>
            <a:r>
              <a:rPr lang="pt-BR" b="0" i="0" dirty="0">
                <a:solidFill>
                  <a:srgbClr val="35373A"/>
                </a:solidFill>
                <a:effectLst/>
                <a:latin typeface="Georgia" panose="02040502050405020303" pitchFamily="18" charset="0"/>
              </a:rPr>
              <a:t>Outro ponto que vale ser destacado é que na programação não se utilizam acentos nem caracteres especiais para nomear arquivos nem os elementos dentro do código, pois podem ocorrer problemas na hora da execução dos comandos por causa das diferentes formas de representar texto em código binário. Também é uma boa prática escrever o código em inglês, pois mais pessoas vão conseguir compreender.</a:t>
            </a:r>
            <a:endParaRPr lang="pt-BR" dirty="0"/>
          </a:p>
        </p:txBody>
      </p:sp>
      <p:pic>
        <p:nvPicPr>
          <p:cNvPr id="5" name="Imagem 4" descr="Uma imagem contendo Texto&#10;&#10;Descrição gerada automaticamente">
            <a:extLst>
              <a:ext uri="{FF2B5EF4-FFF2-40B4-BE49-F238E27FC236}">
                <a16:creationId xmlns:a16="http://schemas.microsoft.com/office/drawing/2014/main" id="{099236B1-2F01-D908-1E6D-9390B8935673}"/>
              </a:ext>
            </a:extLst>
          </p:cNvPr>
          <p:cNvPicPr>
            <a:picLocks noChangeAspect="1"/>
          </p:cNvPicPr>
          <p:nvPr/>
        </p:nvPicPr>
        <p:blipFill>
          <a:blip r:embed="rId3"/>
          <a:stretch>
            <a:fillRect/>
          </a:stretch>
        </p:blipFill>
        <p:spPr>
          <a:xfrm>
            <a:off x="5747658" y="2903583"/>
            <a:ext cx="5085183" cy="1228558"/>
          </a:xfrm>
          <a:prstGeom prst="rect">
            <a:avLst/>
          </a:prstGeom>
        </p:spPr>
      </p:pic>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0" name="Retângulo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pt-BR" dirty="0"/>
          </a:p>
        </p:txBody>
      </p:sp>
      <p:sp>
        <p:nvSpPr>
          <p:cNvPr id="2" name="Título 1">
            <a:extLst>
              <a:ext uri="{FF2B5EF4-FFF2-40B4-BE49-F238E27FC236}">
                <a16:creationId xmlns:a16="http://schemas.microsoft.com/office/drawing/2014/main" id="{15115107-5DA3-4397-A1DA-67705DAE1EC2}"/>
              </a:ext>
            </a:extLst>
          </p:cNvPr>
          <p:cNvSpPr>
            <a:spLocks noGrp="1"/>
          </p:cNvSpPr>
          <p:nvPr>
            <p:ph type="title"/>
          </p:nvPr>
        </p:nvSpPr>
        <p:spPr>
          <a:xfrm>
            <a:off x="494177" y="488409"/>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pt-BR" dirty="0">
                <a:solidFill>
                  <a:srgbClr val="FFFFFF"/>
                </a:solidFill>
              </a:rPr>
              <a:t>Python é difícil?</a:t>
            </a:r>
          </a:p>
        </p:txBody>
      </p:sp>
      <p:pic>
        <p:nvPicPr>
          <p:cNvPr id="6" name="Espaço Reservado para Conteúdo 5" descr="Texto&#10;&#10;Descrição gerada automaticamente">
            <a:extLst>
              <a:ext uri="{FF2B5EF4-FFF2-40B4-BE49-F238E27FC236}">
                <a16:creationId xmlns:a16="http://schemas.microsoft.com/office/drawing/2014/main" id="{B9874208-B97F-7EF9-AC16-BBC64B93D08A}"/>
              </a:ext>
            </a:extLst>
          </p:cNvPr>
          <p:cNvPicPr>
            <a:picLocks noGrp="1" noChangeAspect="1"/>
          </p:cNvPicPr>
          <p:nvPr>
            <p:ph idx="1"/>
          </p:nvPr>
        </p:nvPicPr>
        <p:blipFill>
          <a:blip r:embed="rId3"/>
          <a:stretch>
            <a:fillRect/>
          </a:stretch>
        </p:blipFill>
        <p:spPr>
          <a:xfrm>
            <a:off x="4654296" y="0"/>
            <a:ext cx="7537704" cy="6857999"/>
          </a:xfrm>
        </p:spPr>
      </p:pic>
      <p:sp>
        <p:nvSpPr>
          <p:cNvPr id="7" name="CaixaDeTexto 6">
            <a:extLst>
              <a:ext uri="{FF2B5EF4-FFF2-40B4-BE49-F238E27FC236}">
                <a16:creationId xmlns:a16="http://schemas.microsoft.com/office/drawing/2014/main" id="{0D30BC25-5F9A-BEAE-4617-57F9BC56BB25}"/>
              </a:ext>
            </a:extLst>
          </p:cNvPr>
          <p:cNvSpPr txBox="1"/>
          <p:nvPr/>
        </p:nvSpPr>
        <p:spPr>
          <a:xfrm>
            <a:off x="624978" y="2127380"/>
            <a:ext cx="3102371" cy="3693319"/>
          </a:xfrm>
          <a:prstGeom prst="rect">
            <a:avLst/>
          </a:prstGeom>
          <a:noFill/>
        </p:spPr>
        <p:txBody>
          <a:bodyPr wrap="square" rtlCol="0">
            <a:spAutoFit/>
          </a:bodyPr>
          <a:lstStyle/>
          <a:p>
            <a:r>
              <a:rPr lang="pt-BR" b="1" i="0" dirty="0">
                <a:solidFill>
                  <a:schemeClr val="bg1">
                    <a:lumMod val="95000"/>
                  </a:schemeClr>
                </a:solidFill>
                <a:effectLst/>
                <a:latin typeface="Aptos" panose="020B0004020202020204" pitchFamily="34" charset="0"/>
              </a:rPr>
              <a:t>Aprender tudo sobre o ecossistema de Python é difícil, pois a linguagem evolui constantemente. Ser capaz de resolver um problema usando Python pode ser rápido, mas ser um mestre nesta (ou em qualquer outra linguagem de programação) significa aprender e crescer continuamente ao longo da carreira.</a:t>
            </a:r>
            <a:endParaRPr lang="pt-BR" b="1" dirty="0">
              <a:solidFill>
                <a:schemeClr val="bg1">
                  <a:lumMod val="95000"/>
                </a:schemeClr>
              </a:solidFill>
              <a:latin typeface="Aptos" panose="020B0004020202020204" pitchFamily="34" charset="0"/>
            </a:endParaRPr>
          </a:p>
        </p:txBody>
      </p:sp>
    </p:spTree>
    <p:extLst>
      <p:ext uri="{BB962C8B-B14F-4D97-AF65-F5344CB8AC3E}">
        <p14:creationId xmlns:p14="http://schemas.microsoft.com/office/powerpoint/2010/main" val="188348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70220-677A-411B-B416-94321A555329}"/>
              </a:ext>
            </a:extLst>
          </p:cNvPr>
          <p:cNvSpPr>
            <a:spLocks noGrp="1"/>
          </p:cNvSpPr>
          <p:nvPr>
            <p:ph type="title"/>
          </p:nvPr>
        </p:nvSpPr>
        <p:spPr>
          <a:xfrm>
            <a:off x="6284902" y="2471674"/>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pt-BR" dirty="0">
                <a:solidFill>
                  <a:schemeClr val="bg1"/>
                </a:solidFill>
              </a:rPr>
              <a:t>Obrigado</a:t>
            </a:r>
          </a:p>
        </p:txBody>
      </p:sp>
      <p:pic>
        <p:nvPicPr>
          <p:cNvPr id="4" name="Imagem 3">
            <a:extLst>
              <a:ext uri="{FF2B5EF4-FFF2-40B4-BE49-F238E27FC236}">
                <a16:creationId xmlns:a16="http://schemas.microsoft.com/office/drawing/2014/main" id="{AB2E0BE0-B684-4228-A4DF-58C8CAFFDF47}"/>
              </a:ext>
            </a:extLst>
          </p:cNvPr>
          <p:cNvPicPr>
            <a:picLocks noChangeAspect="1"/>
          </p:cNvPicPr>
          <p:nvPr/>
        </p:nvPicPr>
        <p:blipFill>
          <a:blip r:embed="rId3"/>
          <a:srcRect l="6950" r="6950"/>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co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0ED59B-F67D-4B99-A0A7-E5237FF58100}">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3.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Design financeiro</Template>
  <TotalTime>179</TotalTime>
  <Words>420</Words>
  <Application>Microsoft Office PowerPoint</Application>
  <PresentationFormat>Ecrã Panorâmico</PresentationFormat>
  <Paragraphs>29</Paragraphs>
  <Slides>6</Slides>
  <Notes>6</Notes>
  <HiddenSlides>0</HiddenSlides>
  <MMClips>0</MMClips>
  <ScaleCrop>false</ScaleCrop>
  <HeadingPairs>
    <vt:vector size="4" baseType="variant">
      <vt:variant>
        <vt:lpstr>Tema</vt:lpstr>
      </vt:variant>
      <vt:variant>
        <vt:i4>1</vt:i4>
      </vt:variant>
      <vt:variant>
        <vt:lpstr>Títulos dos diapositivos</vt:lpstr>
      </vt:variant>
      <vt:variant>
        <vt:i4>6</vt:i4>
      </vt:variant>
    </vt:vector>
  </HeadingPairs>
  <TitlesOfParts>
    <vt:vector size="7" baseType="lpstr">
      <vt:lpstr>Pacote</vt:lpstr>
      <vt:lpstr>LEGIBILIDADE DE PHYTON</vt:lpstr>
      <vt:lpstr>O que é legibilidade de python?</vt:lpstr>
      <vt:lpstr>O QUE LEGIBILIDADE DE CÓDIGO?</vt:lpstr>
      <vt:lpstr>REGRAS DE LEGIBILIDADE DE CÓDIGO</vt:lpstr>
      <vt:lpstr>Python é difícil?</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LEGIBILIDADE DE PHYTON</dc:title>
  <dc:creator>Wendel Oliveira</dc:creator>
  <cp:lastModifiedBy>Wendel Oliveira</cp:lastModifiedBy>
  <cp:revision>4</cp:revision>
  <dcterms:created xsi:type="dcterms:W3CDTF">2023-08-23T00:57:24Z</dcterms:created>
  <dcterms:modified xsi:type="dcterms:W3CDTF">2023-08-23T14:47:04Z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