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0" r:id="rId6"/>
    <p:sldId id="259" r:id="rId7"/>
    <p:sldId id="260" r:id="rId8"/>
    <p:sldId id="271" r:id="rId9"/>
    <p:sldId id="272" r:id="rId10"/>
    <p:sldId id="262" r:id="rId11"/>
    <p:sldId id="274" r:id="rId12"/>
    <p:sldId id="276" r:id="rId13"/>
    <p:sldId id="273" r:id="rId14"/>
    <p:sldId id="277" r:id="rId15"/>
    <p:sldId id="265" r:id="rId16"/>
    <p:sldId id="26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>
        <p:scale>
          <a:sx n="66" d="100"/>
          <a:sy n="66" d="100"/>
        </p:scale>
        <p:origin x="900" y="22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11/17/2020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9348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WZ</a:t>
            </a:r>
            <a:endParaRPr lang="en-US" sz="3400" b="1" noProof="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9348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WZ</a:t>
            </a:r>
            <a:endParaRPr lang="en-US" sz="3400" b="1" noProof="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9348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WZ</a:t>
            </a:r>
            <a:endParaRPr lang="en-US" sz="3400" b="1" noProof="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9348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WZ</a:t>
            </a:r>
            <a:endParaRPr lang="en-US" sz="3400" b="1" noProof="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9348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WZ</a:t>
            </a:r>
            <a:endParaRPr lang="en-US" sz="3400" b="1" noProof="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9348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WZ</a:t>
            </a:r>
            <a:endParaRPr lang="en-US" sz="3400" b="1" noProof="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9348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WZ</a:t>
            </a:r>
            <a:endParaRPr lang="en-US" sz="3400" b="1" noProof="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9348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WZ</a:t>
            </a:r>
            <a:endParaRPr lang="en-US" sz="3400" b="1" noProof="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9348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WZ</a:t>
            </a:r>
            <a:endParaRPr lang="en-US" sz="3400" b="1" noProof="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ndelZhao/Coursera_Capstone/blob/main/Battle_of_Neighborhoods.ipynb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846113" y="2855631"/>
            <a:ext cx="2080175" cy="1118752"/>
            <a:chOff x="2846113" y="2902286"/>
            <a:chExt cx="2080175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846113" y="2902286"/>
              <a:ext cx="20801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WZ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846116" y="3713261"/>
              <a:ext cx="2080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cs typeface="Calibri Light" panose="020F0302020204030204" pitchFamily="34" charset="0"/>
                </a:rPr>
                <a:t>Capstone Project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Battle of Neighborhood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Suitable neighborhoods to open coffee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553029"/>
            <a:ext cx="5562808" cy="3887856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MAE and RMSE utilized to compare the model accuracy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evaluation shows that Linear Regression has the best accuracy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25" y="1169547"/>
            <a:ext cx="5055873" cy="5186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86" y="3337527"/>
            <a:ext cx="3708392" cy="320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6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9697564" cy="608895"/>
          </a:xfrm>
        </p:spPr>
        <p:txBody>
          <a:bodyPr/>
          <a:lstStyle/>
          <a:p>
            <a:r>
              <a:rPr lang="en-US" dirty="0" smtClean="0"/>
              <a:t>Listing the best neighborhoods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817730"/>
            <a:ext cx="6275386" cy="235694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The Best neighborhoods (top 6) are listed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Based on the commercial ecosystem, each of these neighborhoods is predicted to be suitable to have at least two coffee shops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The analysis provides a good insight for store location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Indeed, the best place to open a coffee shop should also taking into account time-lapse data of shops, rental, etc.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4211088"/>
            <a:ext cx="9006111" cy="254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26" y="1153207"/>
            <a:ext cx="5018872" cy="301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7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 Best Neighborhood to Open a Coffee Shop</a:t>
            </a:r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02" y="1730832"/>
            <a:ext cx="94583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518678" y="1611086"/>
            <a:ext cx="10033208" cy="426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The project predicts the best neighborhoods to open a coffee shop in Toronto</a:t>
            </a:r>
          </a:p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Foursquare API is utilized to obtain all the venues in the neighborhoods</a:t>
            </a:r>
          </a:p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Multiple ML models (6 models) utilized to evaluate the predictions</a:t>
            </a:r>
          </a:p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Top 6 locations indicates good potential to open the coffee shop</a:t>
            </a:r>
          </a:p>
          <a:p>
            <a:pPr marL="342900" indent="-342900">
              <a:buClr>
                <a:schemeClr val="accent2"/>
              </a:buClr>
            </a:pPr>
            <a:endParaRPr lang="en-US" dirty="0"/>
          </a:p>
          <a:p>
            <a:pPr marL="0" indent="0">
              <a:buClr>
                <a:schemeClr val="accent2"/>
              </a:buClr>
              <a:buNone/>
            </a:pPr>
            <a:r>
              <a:rPr lang="en-US" dirty="0" smtClean="0"/>
              <a:t>Way Forward for Real World Location Selection:</a:t>
            </a:r>
          </a:p>
          <a:p>
            <a:pPr marL="342900" indent="-342900">
              <a:buClr>
                <a:schemeClr val="accent2"/>
              </a:buClr>
            </a:pPr>
            <a:r>
              <a:rPr lang="en-US" dirty="0"/>
              <a:t>More data should be incorporated, including time-lapse data of the shops, rental information, policy/government information, etc</a:t>
            </a:r>
            <a:r>
              <a:rPr lang="en-US" dirty="0" smtClean="0"/>
              <a:t>.</a:t>
            </a:r>
          </a:p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More detailed location analysis (block or street level)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846113" y="2855631"/>
            <a:ext cx="2080175" cy="1118752"/>
            <a:chOff x="2846113" y="2902286"/>
            <a:chExt cx="2080175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846113" y="2902286"/>
              <a:ext cx="20801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WZ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846116" y="3713261"/>
              <a:ext cx="2080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cs typeface="Calibri Light" panose="020F0302020204030204" pitchFamily="34" charset="0"/>
                </a:rPr>
                <a:t>Capstone Project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Battle of Neighborhood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75214" y="4269785"/>
            <a:ext cx="3876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github.com/WendelZhao/Coursera_Capstone/blob/main/Battle_of_Neighborhoods.ipynb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84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300" y="811764"/>
            <a:ext cx="4911633" cy="1789855"/>
          </a:xfrm>
        </p:spPr>
        <p:txBody>
          <a:bodyPr anchor="t"/>
          <a:lstStyle/>
          <a:p>
            <a:pPr algn="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 txBox="1">
            <a:spLocks/>
          </p:cNvSpPr>
          <p:nvPr/>
        </p:nvSpPr>
        <p:spPr>
          <a:xfrm>
            <a:off x="5292064" y="2326058"/>
            <a:ext cx="6367870" cy="3479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800" dirty="0" smtClean="0"/>
              <a:t>Business Drive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800" dirty="0" smtClean="0"/>
              <a:t>Data Source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800" dirty="0" smtClean="0"/>
              <a:t>Methodology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800" dirty="0" smtClean="0"/>
              <a:t>Results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800" dirty="0" smtClean="0"/>
              <a:t>Discussion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800" dirty="0" smtClean="0"/>
              <a:t>Conclusion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66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Drive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Introduction/Business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96915"/>
            <a:ext cx="6653193" cy="295827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Coffee shop is one of the most common and popular shops in any city.</a:t>
            </a:r>
            <a:endParaRPr lang="en-US" dirty="0"/>
          </a:p>
          <a:p>
            <a:pPr lvl="0"/>
            <a:r>
              <a:rPr lang="en-US" dirty="0" smtClean="0"/>
              <a:t>The demand of coffee shops is large </a:t>
            </a:r>
            <a:r>
              <a:rPr lang="en-US" dirty="0" smtClean="0"/>
              <a:t>and neighborhood dependent</a:t>
            </a:r>
            <a:endParaRPr lang="en-US" dirty="0"/>
          </a:p>
          <a:p>
            <a:pPr lvl="0"/>
            <a:r>
              <a:rPr lang="en-US" dirty="0" smtClean="0"/>
              <a:t>Select a suitable neighborhood to open a coffee shop is the first and most fundamental step for either a chain enterprise or a personal start-up  </a:t>
            </a:r>
            <a:endParaRPr lang="en-US" dirty="0"/>
          </a:p>
          <a:p>
            <a:pPr lvl="0"/>
            <a:r>
              <a:rPr lang="en-US" dirty="0" smtClean="0"/>
              <a:t>The objective of this project is to screen out the suitable neighborhoods to open coffee shops based on the neighborhoods’ characteristics</a:t>
            </a: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Foursquare location data</a:t>
            </a:r>
            <a:endParaRPr lang="en-US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5882485" cy="29582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 target city is Toronto</a:t>
            </a:r>
          </a:p>
          <a:p>
            <a:pPr lvl="0"/>
            <a:r>
              <a:rPr lang="en-US" dirty="0" smtClean="0"/>
              <a:t>The data of shops in the neighborhoods of Toronto is fetched from Foursquare</a:t>
            </a:r>
          </a:p>
          <a:p>
            <a:pPr lvl="0"/>
            <a:r>
              <a:rPr lang="en-US" dirty="0" smtClean="0"/>
              <a:t>The commercial ecosystem is largely reflected by the shops in the neighborhoods, especially mature neighborhoods/cities</a:t>
            </a:r>
          </a:p>
          <a:p>
            <a:pPr lvl="0"/>
            <a:r>
              <a:rPr lang="en-US" dirty="0" smtClean="0"/>
              <a:t>The coffee shop requirements will be predicted based on the existing shops in the neighborhoods</a:t>
            </a:r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  <a:endParaRPr lang="en-US" b="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77079" y="2585861"/>
            <a:ext cx="4057650" cy="17907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241654" y="2495482"/>
            <a:ext cx="5220492" cy="18723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 anchor="t">
            <a:normAutofit/>
          </a:bodyPr>
          <a:lstStyle/>
          <a:p>
            <a:r>
              <a:rPr lang="en-US" sz="2000" dirty="0" smtClean="0"/>
              <a:t>Neighborhood table/location after processing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Neighborhood information get from Wiki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Data Import and Processing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16" y="4337050"/>
            <a:ext cx="3152775" cy="2019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919" y="6413698"/>
            <a:ext cx="6918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https://en.wikipedia.org/wiki/List_of_postal_codes_of_Canada:_M</a:t>
            </a:r>
          </a:p>
        </p:txBody>
      </p:sp>
      <p:sp>
        <p:nvSpPr>
          <p:cNvPr id="11" name="Chevron 10"/>
          <p:cNvSpPr/>
          <p:nvPr/>
        </p:nvSpPr>
        <p:spPr>
          <a:xfrm>
            <a:off x="5543154" y="3904340"/>
            <a:ext cx="634999" cy="15283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141" y="4367810"/>
            <a:ext cx="4865231" cy="23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Methodology_Cont’d</a:t>
            </a:r>
            <a:r>
              <a:rPr lang="en-US" dirty="0" smtClean="0"/>
              <a:t> </a:t>
            </a:r>
            <a:endParaRPr lang="en-US" b="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0698" y="2104887"/>
            <a:ext cx="11118308" cy="927649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Foursquare API utilized to obtain the venues for each neighborhood around the </a:t>
            </a:r>
            <a:r>
              <a:rPr lang="en-US" sz="2000" dirty="0"/>
              <a:t>specific </a:t>
            </a:r>
            <a:r>
              <a:rPr lang="en-US" sz="2000" dirty="0" smtClean="0"/>
              <a:t>location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Get Venues Information from Foursquare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678" y="5870976"/>
            <a:ext cx="6918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One hot encoding to create the data frame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total of 277 unique venues/shops is listed </a:t>
            </a:r>
            <a:endParaRPr lang="en-US" sz="14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015067" y="2988833"/>
            <a:ext cx="9787916" cy="26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1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Methodology_Cont’d</a:t>
            </a:r>
            <a:r>
              <a:rPr lang="en-US" dirty="0"/>
              <a:t> 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Existing Coffee </a:t>
            </a:r>
            <a:r>
              <a:rPr lang="en-US" dirty="0" smtClean="0"/>
              <a:t>Shop Histogram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chart shows the histogram of the existing coffee shops in Toronto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As it indicates, there are large number of neighborhoods which don’t have coffee shop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dataset is </a:t>
            </a:r>
            <a:r>
              <a:rPr lang="en-US" dirty="0" err="1" smtClean="0"/>
              <a:t>splited</a:t>
            </a:r>
            <a:r>
              <a:rPr lang="en-US" dirty="0" smtClean="0"/>
              <a:t> into two sets: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neighborhoods </a:t>
            </a:r>
            <a:r>
              <a:rPr lang="en-US" b="1" dirty="0" smtClean="0">
                <a:solidFill>
                  <a:schemeClr val="tx1"/>
                </a:solidFill>
              </a:rPr>
              <a:t>with</a:t>
            </a:r>
            <a:r>
              <a:rPr lang="en-US" dirty="0" smtClean="0">
                <a:solidFill>
                  <a:schemeClr val="tx1"/>
                </a:solidFill>
              </a:rPr>
              <a:t> coffee shops (used for model building)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neighborhoods </a:t>
            </a:r>
            <a:r>
              <a:rPr lang="en-US" b="1" dirty="0" smtClean="0">
                <a:solidFill>
                  <a:schemeClr val="tx1"/>
                </a:solidFill>
              </a:rPr>
              <a:t>without</a:t>
            </a:r>
            <a:r>
              <a:rPr lang="en-US" dirty="0" smtClean="0">
                <a:solidFill>
                  <a:schemeClr val="tx1"/>
                </a:solidFill>
              </a:rPr>
              <a:t> coffee shops (used for candidate selection)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607"/>
          <a:stretch/>
        </p:blipFill>
        <p:spPr>
          <a:xfrm>
            <a:off x="5884862" y="1376932"/>
            <a:ext cx="5934075" cy="47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Methodology_Cont’d</a:t>
            </a:r>
            <a:r>
              <a:rPr lang="en-US" dirty="0"/>
              <a:t> 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chart shows the correlation between coffee shop numbers with the other venues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There are a total of 244 categories having correlation with coffee shops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the purpose of simplification and negative correlation with some venues, all these venues are taken into 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83" y="1321985"/>
            <a:ext cx="5219701" cy="54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Methodology_Cont’d</a:t>
            </a:r>
            <a:r>
              <a:rPr lang="en-US" dirty="0" smtClean="0"/>
              <a:t> </a:t>
            </a:r>
            <a:endParaRPr lang="en-US" b="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0698" y="2104887"/>
            <a:ext cx="11118308" cy="927649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6 Models are evaluated in order to have a higher confidence prediction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ML Regression Models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678" y="5870976"/>
            <a:ext cx="6918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Training and Testing data split: 70/30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09" y="3247646"/>
            <a:ext cx="8123920" cy="18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purl.org/dc/terms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546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CiscoSans ExtraLight</vt:lpstr>
      <vt:lpstr>Gill Sans SemiBold</vt:lpstr>
      <vt:lpstr>宋体</vt:lpstr>
      <vt:lpstr>Arial</vt:lpstr>
      <vt:lpstr>Arial Black</vt:lpstr>
      <vt:lpstr>Calibri</vt:lpstr>
      <vt:lpstr>Calibri Light</vt:lpstr>
      <vt:lpstr>Times New Roman</vt:lpstr>
      <vt:lpstr>Office Theme</vt:lpstr>
      <vt:lpstr>Battle of Neighborhood</vt:lpstr>
      <vt:lpstr>Outline</vt:lpstr>
      <vt:lpstr>Business Drive</vt:lpstr>
      <vt:lpstr>Data Source</vt:lpstr>
      <vt:lpstr>Methodology </vt:lpstr>
      <vt:lpstr>Methodology_Cont’d </vt:lpstr>
      <vt:lpstr>Methodology_Cont’d </vt:lpstr>
      <vt:lpstr>Methodology_Cont’d </vt:lpstr>
      <vt:lpstr>Methodology_Cont’d </vt:lpstr>
      <vt:lpstr>Results</vt:lpstr>
      <vt:lpstr>Discussion</vt:lpstr>
      <vt:lpstr>6 Best Neighborhood to Open a Coffee Shop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2020-11-17T17:35:49Z</dcterms:created>
  <dcterms:modified xsi:type="dcterms:W3CDTF">2020-11-17T20:09:00Z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