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`trigger_time` is the trigger action time. It can be `BEFORE` or `AFTER` to indicate that the trigger activates before or after each row to be modified.</a:t>
            </a:r>
          </a:p>
          <a:p>
            <a:pPr/>
          </a:p>
          <a:p>
            <a:pPr/>
            <a:r>
              <a:t>`trigger_event` indicates the kind of operation that activates the trigger, in other words, when those operations happens, the trigger activates.</a:t>
            </a:r>
          </a:p>
          <a:p>
            <a:pPr/>
          </a:p>
          <a:p>
            <a:pPr/>
            <a:r>
              <a:t>`trigger_body` is the statement to execute when the trigger activates.</a:t>
            </a:r>
          </a:p>
          <a:p>
            <a:pPr/>
          </a:p>
          <a:p>
            <a:pPr/>
            <a:r>
              <a:t>Within the trigger body, you can refer to columns in the subject table (the table associated with the trigger) by using the aliases `OLD` and `NEW`. `OLD`.`col_name` refers to a column of an existing row before it is updated or deleted. `NEW`.`col_name` refers to the column of a new row to be inserted or an existing row after it is updated.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So, here an example, where we created a trigger named `ins_sum`, which triggerred **before** the **insert** action happens. And we could peek how the trigger runs by our next piece of SQL code.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this case, the value of `@sum` after the `INSERT` statement has executed is `1.10 + 2.20 + 3.30`, or `6.60`.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destroy the trigger, use a `DROP TRIGGER` statement. You must specify the schema name if the trigger is not in the default schema.</a:t>
            </a:r>
          </a:p>
          <a:p>
            <a:pPr/>
          </a:p>
          <a:p>
            <a:pPr/>
            <a:r>
              <a:t>To destroy the trigger, use a DROP TRIGGER statement. You must specify the schema name if the trigger is not in the default schema: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1/11/0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2021/11/09</a:t>
            </a:r>
          </a:p>
        </p:txBody>
      </p:sp>
      <p:sp>
        <p:nvSpPr>
          <p:cNvPr id="152" name="Introduction of Trigg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of Trigger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rigger Syntax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Trigger Syntax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reate a MySQL Trig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MySQL Trigger</a:t>
            </a:r>
          </a:p>
        </p:txBody>
      </p:sp>
      <p:sp>
        <p:nvSpPr>
          <p:cNvPr id="158" name="CRE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34694">
              <a:spcBef>
                <a:spcPts val="2100"/>
              </a:spcBef>
              <a:defRPr spc="-89" sz="4450">
                <a:solidFill>
                  <a:schemeClr val="accent6"/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CREARE</a:t>
            </a:r>
          </a:p>
          <a:p>
            <a:pPr defTabSz="734694">
              <a:spcBef>
                <a:spcPts val="2100"/>
              </a:spcBef>
              <a:defRPr spc="-89" sz="44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[DEFINER = user]</a:t>
            </a:r>
          </a:p>
          <a:p>
            <a:pPr defTabSz="734694">
              <a:spcBef>
                <a:spcPts val="2100"/>
              </a:spcBef>
              <a:defRPr spc="-89" sz="44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</a:t>
            </a:r>
            <a:r>
              <a:rPr>
                <a:solidFill>
                  <a:schemeClr val="accent6"/>
                </a:solidFill>
              </a:rPr>
              <a:t>TRIGGER</a:t>
            </a:r>
            <a:r>
              <a:t> trigger_name</a:t>
            </a:r>
          </a:p>
          <a:p>
            <a:pPr defTabSz="734694">
              <a:spcBef>
                <a:spcPts val="2100"/>
              </a:spcBef>
              <a:defRPr spc="-89" sz="44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</a:t>
            </a:r>
            <a:r>
              <a:rPr>
                <a:solidFill>
                  <a:schemeClr val="accent1">
                    <a:lumOff val="-24499"/>
                  </a:schemeClr>
                </a:solidFill>
              </a:rPr>
              <a:t>trigger_time</a:t>
            </a:r>
            <a:r>
              <a:t> </a:t>
            </a:r>
            <a:r>
              <a:rPr>
                <a:solidFill>
                  <a:schemeClr val="accent1">
                    <a:lumOff val="-24499"/>
                  </a:schemeClr>
                </a:solidFill>
              </a:rPr>
              <a:t>trigger_event</a:t>
            </a:r>
          </a:p>
          <a:p>
            <a:pPr defTabSz="734694">
              <a:spcBef>
                <a:spcPts val="2100"/>
              </a:spcBef>
              <a:defRPr spc="-89" sz="44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</a:t>
            </a:r>
            <a:r>
              <a:rPr>
                <a:solidFill>
                  <a:schemeClr val="accent6"/>
                </a:solidFill>
              </a:rPr>
              <a:t>ON</a:t>
            </a:r>
            <a:r>
              <a:t> tbl_name </a:t>
            </a:r>
            <a:r>
              <a:rPr>
                <a:solidFill>
                  <a:schemeClr val="accent6"/>
                </a:solidFill>
              </a:rPr>
              <a:t>FOR EACH ROW</a:t>
            </a:r>
            <a:endParaRPr>
              <a:solidFill>
                <a:schemeClr val="accent6"/>
              </a:solidFill>
            </a:endParaRPr>
          </a:p>
          <a:p>
            <a:pPr defTabSz="734694">
              <a:spcBef>
                <a:spcPts val="2100"/>
              </a:spcBef>
              <a:defRPr spc="-89" sz="44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trigger_body</a:t>
            </a:r>
          </a:p>
          <a:p>
            <a:pPr defTabSz="734694">
              <a:spcBef>
                <a:spcPts val="2100"/>
              </a:spcBef>
              <a:defRPr spc="-89" sz="44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</a:t>
            </a:r>
          </a:p>
          <a:p>
            <a:pPr defTabSz="734694">
              <a:spcBef>
                <a:spcPts val="2100"/>
              </a:spcBef>
              <a:defRPr spc="-89" sz="44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1">
                    <a:lumOff val="-24499"/>
                  </a:schemeClr>
                </a:solidFill>
              </a:rPr>
              <a:t>trigger_time</a:t>
            </a:r>
            <a:r>
              <a:t>: { </a:t>
            </a:r>
            <a:r>
              <a:rPr>
                <a:solidFill>
                  <a:schemeClr val="accent6"/>
                </a:solidFill>
              </a:rPr>
              <a:t>BEFORE</a:t>
            </a:r>
            <a:r>
              <a:t> | </a:t>
            </a:r>
            <a:r>
              <a:rPr>
                <a:solidFill>
                  <a:schemeClr val="accent6"/>
                </a:solidFill>
              </a:rPr>
              <a:t>AFTER</a:t>
            </a:r>
            <a:r>
              <a:t> }</a:t>
            </a:r>
          </a:p>
          <a:p>
            <a:pPr defTabSz="734694">
              <a:spcBef>
                <a:spcPts val="2100"/>
              </a:spcBef>
              <a:defRPr spc="-89" sz="44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1">
                    <a:lumOff val="-24499"/>
                  </a:schemeClr>
                </a:solidFill>
              </a:rPr>
              <a:t>trigger_event</a:t>
            </a:r>
            <a:r>
              <a:t>: { </a:t>
            </a:r>
            <a:r>
              <a:rPr>
                <a:solidFill>
                  <a:schemeClr val="accent6"/>
                </a:solidFill>
              </a:rPr>
              <a:t>INSERT</a:t>
            </a:r>
            <a:r>
              <a:t> | </a:t>
            </a:r>
            <a:r>
              <a:rPr>
                <a:solidFill>
                  <a:schemeClr val="accent6"/>
                </a:solidFill>
              </a:rPr>
              <a:t>UPDATE</a:t>
            </a:r>
            <a:r>
              <a:t> | </a:t>
            </a:r>
            <a:r>
              <a:rPr>
                <a:solidFill>
                  <a:schemeClr val="accent6"/>
                </a:solidFill>
              </a:rPr>
              <a:t>DELETE</a:t>
            </a:r>
            <a:r>
              <a:t> }</a:t>
            </a:r>
          </a:p>
        </p:txBody>
      </p:sp>
      <p:sp>
        <p:nvSpPr>
          <p:cNvPr id="159" name="Syntax Intr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Syntax Intro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6515456" y="8378436"/>
            <a:ext cx="9124091" cy="1524001"/>
            <a:chOff x="0" y="0"/>
            <a:chExt cx="9124089" cy="1524000"/>
          </a:xfrm>
        </p:grpSpPr>
        <p:sp>
          <p:nvSpPr>
            <p:cNvPr id="160" name="NEW.col_name…"/>
            <p:cNvSpPr txBox="1"/>
            <p:nvPr/>
          </p:nvSpPr>
          <p:spPr>
            <a:xfrm>
              <a:off x="5636862" y="0"/>
              <a:ext cx="3487228" cy="152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825500">
                <a:lnSpc>
                  <a:spcPct val="100000"/>
                </a:lnSpc>
                <a:spcBef>
                  <a:spcPts val="2400"/>
                </a:spcBef>
                <a:defRPr spc="-74" sz="3700">
                  <a:latin typeface="SF Mono Regular"/>
                  <a:ea typeface="SF Mono Regular"/>
                  <a:cs typeface="SF Mono Regular"/>
                  <a:sym typeface="SF Mono Regular"/>
                </a:defRPr>
              </a:pPr>
              <a:r>
                <a:t>NEW.col_name</a:t>
              </a:r>
            </a:p>
            <a:p>
              <a:pPr algn="l" defTabSz="825500">
                <a:lnSpc>
                  <a:spcPct val="100000"/>
                </a:lnSpc>
                <a:spcBef>
                  <a:spcPts val="2400"/>
                </a:spcBef>
                <a:defRPr spc="-74" sz="3700">
                  <a:latin typeface="SF Mono Regular"/>
                  <a:ea typeface="SF Mono Regular"/>
                  <a:cs typeface="SF Mono Regular"/>
                  <a:sym typeface="SF Mono Regular"/>
                </a:defRPr>
              </a:pPr>
              <a:r>
                <a:t>OLD.col_name</a:t>
              </a:r>
            </a:p>
          </p:txBody>
        </p:sp>
        <p:sp>
          <p:nvSpPr>
            <p:cNvPr id="161" name="Line"/>
            <p:cNvSpPr/>
            <p:nvPr/>
          </p:nvSpPr>
          <p:spPr>
            <a:xfrm>
              <a:off x="0" y="762000"/>
              <a:ext cx="527364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reate a MySQL Trig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MySQL Trigger</a:t>
            </a:r>
          </a:p>
        </p:txBody>
      </p:sp>
      <p:sp>
        <p:nvSpPr>
          <p:cNvPr id="167" name="CREATE TABLE account (acct_num INT, amount DECIMAL(10,2)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6"/>
                </a:solidFill>
              </a:rPr>
              <a:t>CREATE TABLE</a:t>
            </a:r>
            <a:r>
              <a:t> account (acct_num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, amount </a:t>
            </a:r>
            <a:r>
              <a:rPr>
                <a:solidFill>
                  <a:schemeClr val="accent6"/>
                </a:solidFill>
              </a:rPr>
              <a:t>DECIMAL</a:t>
            </a:r>
            <a:r>
              <a:t>(10,2));</a:t>
            </a:r>
          </a:p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</a:p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6"/>
                </a:solidFill>
              </a:rPr>
              <a:t>CREATE</a:t>
            </a:r>
            <a:r>
              <a:t> </a:t>
            </a:r>
          </a:p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</a:t>
            </a:r>
            <a:r>
              <a:rPr>
                <a:solidFill>
                  <a:schemeClr val="accent6"/>
                </a:solidFill>
              </a:rPr>
              <a:t>TRIGGER</a:t>
            </a:r>
            <a:r>
              <a:t> ins_sum </a:t>
            </a:r>
          </a:p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</a:t>
            </a:r>
            <a:r>
              <a:rPr>
                <a:solidFill>
                  <a:schemeClr val="accent6"/>
                </a:solidFill>
              </a:rPr>
              <a:t>BEFORE INSERT</a:t>
            </a:r>
            <a:r>
              <a:t> </a:t>
            </a:r>
          </a:p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</a:t>
            </a:r>
            <a:r>
              <a:rPr>
                <a:solidFill>
                  <a:schemeClr val="accent6"/>
                </a:solidFill>
              </a:rPr>
              <a:t>ON</a:t>
            </a:r>
            <a:r>
              <a:t> account </a:t>
            </a:r>
            <a:r>
              <a:rPr>
                <a:solidFill>
                  <a:schemeClr val="accent6"/>
                </a:solidFill>
              </a:rPr>
              <a:t>FOR EACH ROW</a:t>
            </a:r>
            <a:r>
              <a:t> </a:t>
            </a:r>
          </a:p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	</a:t>
            </a:r>
            <a:r>
              <a:rPr>
                <a:solidFill>
                  <a:schemeClr val="accent6"/>
                </a:solidFill>
              </a:rPr>
              <a:t>SET</a:t>
            </a:r>
            <a:r>
              <a:t> </a:t>
            </a:r>
            <a:r>
              <a:rPr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</a:rPr>
              <a:t>@sum</a:t>
            </a:r>
            <a:r>
              <a:t> = </a:t>
            </a:r>
            <a:r>
              <a:rPr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</a:rPr>
              <a:t>@sum</a:t>
            </a:r>
            <a:r>
              <a:t> + NEW.amount;</a:t>
            </a:r>
          </a:p>
        </p:txBody>
      </p:sp>
      <p:sp>
        <p:nvSpPr>
          <p:cNvPr id="168" name="Simple Examp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Simple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reate a MySQL Trig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MySQL Trigger</a:t>
            </a:r>
          </a:p>
        </p:txBody>
      </p:sp>
      <p:sp>
        <p:nvSpPr>
          <p:cNvPr id="173" name="mysql&gt; SET @sum = 0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67715">
              <a:spcBef>
                <a:spcPts val="2200"/>
              </a:spcBef>
              <a:defRPr spc="-93" sz="46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mysql&gt; </a:t>
            </a:r>
            <a:r>
              <a:rPr>
                <a:solidFill>
                  <a:schemeClr val="accent6"/>
                </a:solidFill>
              </a:rPr>
              <a:t>SET</a:t>
            </a:r>
            <a:r>
              <a:t> </a:t>
            </a:r>
            <a:r>
              <a:rPr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</a:rPr>
              <a:t>@sum</a:t>
            </a:r>
            <a:r>
              <a:t> = 0;</a:t>
            </a:r>
          </a:p>
          <a:p>
            <a:pPr defTabSz="767715">
              <a:spcBef>
                <a:spcPts val="2200"/>
              </a:spcBef>
              <a:defRPr spc="-93" sz="46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mysql&gt; </a:t>
            </a:r>
            <a:r>
              <a:rPr>
                <a:solidFill>
                  <a:schemeClr val="accent6"/>
                </a:solidFill>
              </a:rPr>
              <a:t>INSERT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INTO</a:t>
            </a:r>
            <a:r>
              <a:t> account </a:t>
            </a:r>
            <a:r>
              <a:rPr>
                <a:solidFill>
                  <a:schemeClr val="accent6"/>
                </a:solidFill>
              </a:rPr>
              <a:t>VALUES</a:t>
            </a:r>
            <a:r>
              <a:t>(1, 1.10),(2, 2.20),(3, 3.30);</a:t>
            </a:r>
          </a:p>
          <a:p>
            <a:pPr defTabSz="767715">
              <a:spcBef>
                <a:spcPts val="2200"/>
              </a:spcBef>
              <a:defRPr spc="-93" sz="46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mysql&gt; </a:t>
            </a:r>
            <a:r>
              <a:rPr>
                <a:solidFill>
                  <a:schemeClr val="accent6"/>
                </a:solidFill>
              </a:rPr>
              <a:t>SELECT</a:t>
            </a:r>
            <a:r>
              <a:t> </a:t>
            </a:r>
            <a:r>
              <a:rPr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</a:rPr>
              <a:t>@sum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AS</a:t>
            </a:r>
            <a:r>
              <a:t> '</a:t>
            </a:r>
            <a:r>
              <a:rPr>
                <a:solidFill>
                  <a:schemeClr val="accent4">
                    <a:hueOff val="-904334"/>
                    <a:lumOff val="2953"/>
                  </a:schemeClr>
                </a:solidFill>
              </a:rPr>
              <a:t>Total amount inserted</a:t>
            </a:r>
            <a:r>
              <a:t>';</a:t>
            </a:r>
          </a:p>
          <a:p>
            <a:pPr defTabSz="767715">
              <a:spcBef>
                <a:spcPts val="2200"/>
              </a:spcBef>
              <a:defRPr spc="-93" sz="46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+-----------------------+</a:t>
            </a:r>
          </a:p>
          <a:p>
            <a:pPr defTabSz="767715">
              <a:spcBef>
                <a:spcPts val="2200"/>
              </a:spcBef>
              <a:defRPr spc="-93" sz="46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| Total amount inserted |</a:t>
            </a:r>
          </a:p>
          <a:p>
            <a:pPr defTabSz="767715">
              <a:spcBef>
                <a:spcPts val="2200"/>
              </a:spcBef>
              <a:defRPr spc="-93" sz="46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+-----------------------+</a:t>
            </a:r>
          </a:p>
          <a:p>
            <a:pPr defTabSz="767715">
              <a:spcBef>
                <a:spcPts val="2200"/>
              </a:spcBef>
              <a:defRPr spc="-93" sz="46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|                6.60   |</a:t>
            </a:r>
          </a:p>
          <a:p>
            <a:pPr defTabSz="767715">
              <a:spcBef>
                <a:spcPts val="2200"/>
              </a:spcBef>
              <a:defRPr spc="-93" sz="465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+-----------------------+</a:t>
            </a:r>
          </a:p>
        </p:txBody>
      </p:sp>
      <p:sp>
        <p:nvSpPr>
          <p:cNvPr id="174" name="Simple Examp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Simple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reate a MySQL Trig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MySQL Trigger</a:t>
            </a:r>
          </a:p>
        </p:txBody>
      </p:sp>
      <p:sp>
        <p:nvSpPr>
          <p:cNvPr id="179" name="DROP TRIGGER [IF EXISTS] [schema_name.]trigger_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6"/>
                </a:solidFill>
              </a:rPr>
              <a:t>DROP TRIGGER</a:t>
            </a:r>
            <a:r>
              <a:t> [IF EXISTS] [schema_name.]trigger_name</a:t>
            </a:r>
          </a:p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</a:p>
          <a:p>
            <a:pPr>
              <a:defRPr spc="-100"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6"/>
                </a:solidFill>
              </a:rPr>
              <a:t>DROP TRIGGER</a:t>
            </a:r>
            <a:r>
              <a:t> test.ins_sum;</a:t>
            </a:r>
          </a:p>
        </p:txBody>
      </p:sp>
      <p:sp>
        <p:nvSpPr>
          <p:cNvPr id="180" name="Intro and Simple Examp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 and Simple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