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492A-42BB-4210-AD38-062B6E524E9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0589-6116-4D32-A113-DA2D0F81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3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492A-42BB-4210-AD38-062B6E524E9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0589-6116-4D32-A113-DA2D0F81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2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492A-42BB-4210-AD38-062B6E524E9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0589-6116-4D32-A113-DA2D0F81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05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492A-42BB-4210-AD38-062B6E524E9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0589-6116-4D32-A113-DA2D0F818E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8804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492A-42BB-4210-AD38-062B6E524E9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0589-6116-4D32-A113-DA2D0F81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70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492A-42BB-4210-AD38-062B6E524E9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0589-6116-4D32-A113-DA2D0F81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9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492A-42BB-4210-AD38-062B6E524E9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0589-6116-4D32-A113-DA2D0F81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96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492A-42BB-4210-AD38-062B6E524E9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0589-6116-4D32-A113-DA2D0F81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9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492A-42BB-4210-AD38-062B6E524E9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0589-6116-4D32-A113-DA2D0F81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7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492A-42BB-4210-AD38-062B6E524E9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0589-6116-4D32-A113-DA2D0F81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2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492A-42BB-4210-AD38-062B6E524E9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0589-6116-4D32-A113-DA2D0F81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492A-42BB-4210-AD38-062B6E524E9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0589-6116-4D32-A113-DA2D0F81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8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492A-42BB-4210-AD38-062B6E524E9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0589-6116-4D32-A113-DA2D0F81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3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492A-42BB-4210-AD38-062B6E524E9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0589-6116-4D32-A113-DA2D0F81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8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492A-42BB-4210-AD38-062B6E524E9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0589-6116-4D32-A113-DA2D0F81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4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492A-42BB-4210-AD38-062B6E524E9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0589-6116-4D32-A113-DA2D0F81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5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492A-42BB-4210-AD38-062B6E524E9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0589-6116-4D32-A113-DA2D0F81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1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A7492A-42BB-4210-AD38-062B6E524E9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0589-6116-4D32-A113-DA2D0F81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25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hoolsincanada.com/Grad-Schools-in-Canada.cfm" TargetMode="External"/><Relationship Id="rId7" Type="http://schemas.openxmlformats.org/officeDocument/2006/relationships/hyperlink" Target="https://www.gradschools.com/programs/communications-public-relations/communication-studies" TargetMode="External"/><Relationship Id="rId2" Type="http://schemas.openxmlformats.org/officeDocument/2006/relationships/hyperlink" Target="https://educationusa.state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snews.com/best-colleges/rankings/national-universities" TargetMode="External"/><Relationship Id="rId5" Type="http://schemas.openxmlformats.org/officeDocument/2006/relationships/hyperlink" Target="https://www.studying-in-uk.org/united-kingdom-graduate-schools-guide/" TargetMode="External"/><Relationship Id="rId4" Type="http://schemas.openxmlformats.org/officeDocument/2006/relationships/hyperlink" Target="http://www.internationalgraduate.net/study-in-australia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34AC-4DB3-43AA-90EE-376255E41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Don’t use admissions agencies/ consultants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FAE12-59B5-4EF8-B931-DD20D18D0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K.R. KAMPHOEFNER</a:t>
            </a:r>
          </a:p>
          <a:p>
            <a:r>
              <a:rPr lang="en-US" dirty="0"/>
              <a:t>WENZHOU-KEAN UNIVERSITY</a:t>
            </a:r>
          </a:p>
        </p:txBody>
      </p:sp>
    </p:spTree>
    <p:extLst>
      <p:ext uri="{BB962C8B-B14F-4D97-AF65-F5344CB8AC3E}">
        <p14:creationId xmlns:p14="http://schemas.microsoft.com/office/powerpoint/2010/main" val="25660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D6A2-F9B5-4D2A-9D91-6A8ABC00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91112" cy="1400530"/>
          </a:xfrm>
        </p:spPr>
        <p:txBody>
          <a:bodyPr/>
          <a:lstStyle/>
          <a:p>
            <a:r>
              <a:rPr lang="en-US" b="1" dirty="0"/>
              <a:t>REASON #1</a:t>
            </a:r>
            <a:r>
              <a:rPr lang="en-US" dirty="0"/>
              <a:t>: </a:t>
            </a:r>
            <a:r>
              <a:rPr lang="en-US" dirty="0" smtClean="0"/>
              <a:t>They </a:t>
            </a:r>
            <a:r>
              <a:rPr lang="en-US" dirty="0"/>
              <a:t>are </a:t>
            </a:r>
            <a:r>
              <a:rPr lang="en-US" b="1" dirty="0" smtClean="0"/>
              <a:t>very</a:t>
            </a:r>
            <a:r>
              <a:rPr lang="en-US" dirty="0" smtClean="0"/>
              <a:t> expensive.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4BD11-10D6-4F56-9158-D84467A1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90949"/>
            <a:ext cx="8946541" cy="355745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$3,000 to $40,000 for their services (CNN, 2015).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1773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C438-AFC7-4719-88FD-7FB5ED9D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Reason #2:</a:t>
            </a:r>
            <a:r>
              <a:rPr lang="en-US" dirty="0"/>
              <a:t> You can apply by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DA58D-73E2-4A17-A73D-29A864748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 your application process systematically</a:t>
            </a:r>
          </a:p>
          <a:p>
            <a:r>
              <a:rPr lang="en-US" dirty="0"/>
              <a:t>Note and meet all deadlines</a:t>
            </a:r>
          </a:p>
          <a:p>
            <a:r>
              <a:rPr lang="en-US" dirty="0"/>
              <a:t>Application fees are so much cheaper, $15- $50 per application</a:t>
            </a:r>
          </a:p>
        </p:txBody>
      </p:sp>
    </p:spTree>
    <p:extLst>
      <p:ext uri="{BB962C8B-B14F-4D97-AF65-F5344CB8AC3E}">
        <p14:creationId xmlns:p14="http://schemas.microsoft.com/office/powerpoint/2010/main" val="310836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46819-4014-4132-BB42-87E70BDA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EBEBEB"/>
                </a:solidFill>
              </a:rPr>
              <a:t>Reason </a:t>
            </a:r>
            <a:r>
              <a:rPr lang="en-US" sz="3600" dirty="0" smtClean="0">
                <a:solidFill>
                  <a:srgbClr val="EBEBEB"/>
                </a:solidFill>
              </a:rPr>
              <a:t>#3: Agencies </a:t>
            </a:r>
            <a:r>
              <a:rPr lang="en-US" sz="3600" dirty="0">
                <a:solidFill>
                  <a:srgbClr val="EBEBEB"/>
                </a:solidFill>
              </a:rPr>
              <a:t>are suspicious to US </a:t>
            </a:r>
            <a:r>
              <a:rPr lang="en-US" sz="3600" dirty="0" smtClean="0">
                <a:solidFill>
                  <a:srgbClr val="EBEBEB"/>
                </a:solidFill>
              </a:rPr>
              <a:t>Admissions </a:t>
            </a:r>
            <a:r>
              <a:rPr lang="en-US" sz="3600" dirty="0">
                <a:solidFill>
                  <a:srgbClr val="EBEBEB"/>
                </a:solidFill>
              </a:rPr>
              <a:t>O</a:t>
            </a:r>
            <a:r>
              <a:rPr lang="en-US" sz="3600" dirty="0" smtClean="0">
                <a:solidFill>
                  <a:srgbClr val="EBEBEB"/>
                </a:solidFill>
              </a:rPr>
              <a:t>ffices</a:t>
            </a:r>
            <a:endParaRPr lang="en-US" sz="3600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4D272-3986-4B98-9E3D-B504E31B4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“400 agencies are registered with the Ministry of education; thousands are not” (CNN 2015).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If they promise admission to certain schools, they are </a:t>
            </a:r>
            <a:r>
              <a:rPr lang="en-US" sz="1700" b="1" dirty="0">
                <a:solidFill>
                  <a:srgbClr val="FFFFFF"/>
                </a:solidFill>
              </a:rPr>
              <a:t>lying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They frequently write a student’s personal statement </a:t>
            </a:r>
            <a:r>
              <a:rPr lang="en-US" sz="1700" b="1" dirty="0">
                <a:solidFill>
                  <a:srgbClr val="FFFFFF"/>
                </a:solidFill>
              </a:rPr>
              <a:t>(plagiarism</a:t>
            </a:r>
            <a:r>
              <a:rPr lang="en-US" sz="1700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They often </a:t>
            </a:r>
            <a:r>
              <a:rPr lang="en-US" sz="1700" dirty="0" smtClean="0">
                <a:solidFill>
                  <a:srgbClr val="FFFFFF"/>
                </a:solidFill>
              </a:rPr>
              <a:t>write </a:t>
            </a:r>
            <a:r>
              <a:rPr lang="en-US" sz="1700" dirty="0">
                <a:solidFill>
                  <a:srgbClr val="FFFFFF"/>
                </a:solidFill>
              </a:rPr>
              <a:t>teachers’ recommendation letters </a:t>
            </a:r>
            <a:r>
              <a:rPr lang="en-US" sz="1700" b="1" dirty="0">
                <a:solidFill>
                  <a:srgbClr val="FFFFFF"/>
                </a:solidFill>
              </a:rPr>
              <a:t>(fraud)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They write badly; </a:t>
            </a:r>
            <a:r>
              <a:rPr lang="en-US" sz="1700" dirty="0" smtClean="0">
                <a:solidFill>
                  <a:srgbClr val="FFFFFF"/>
                </a:solidFill>
              </a:rPr>
              <a:t>it’s easy </a:t>
            </a:r>
            <a:r>
              <a:rPr lang="en-US" sz="1700" dirty="0">
                <a:solidFill>
                  <a:srgbClr val="FFFFFF"/>
                </a:solidFill>
              </a:rPr>
              <a:t>to tell their letters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Reputable teachers will not write recommendation letters for agency applications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8AF937A8-6290-4F80-BFCF-D9242641D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42" y="1062167"/>
            <a:ext cx="3980139" cy="5161651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1295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7702-3F1D-4ED7-98AF-F16ADAB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#4: CONSEQUENCES for you if the agency is dishonest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7009D-4A52-4C2D-9DFB-BD08B3207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/>
              <a:t>If you are admitted falsely, you can be dismissed from the school at any </a:t>
            </a:r>
            <a:r>
              <a:rPr lang="en-US" sz="3200" b="1" dirty="0" smtClean="0"/>
              <a:t>time</a:t>
            </a:r>
          </a:p>
          <a:p>
            <a:pPr marL="0" indent="0">
              <a:buNone/>
            </a:pPr>
            <a:endParaRPr lang="en-US" sz="3200" b="1" dirty="0" smtClean="0"/>
          </a:p>
          <a:p>
            <a:r>
              <a:rPr lang="en-US" sz="3200" b="1" dirty="0" smtClean="0"/>
              <a:t>If it is discovered after you graduate, your degree can be withdrawn</a:t>
            </a:r>
            <a:endParaRPr lang="en-US" sz="3200" b="1" dirty="0"/>
          </a:p>
          <a:p>
            <a:endParaRPr lang="en-US" sz="3200" b="1" dirty="0"/>
          </a:p>
          <a:p>
            <a:r>
              <a:rPr lang="en-US" sz="3200" b="1" dirty="0"/>
              <a:t>Fraud is criminal behavior, so you could be arrested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2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D992-0D88-4E93-8B10-CF06407E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2BD0B-029D-4E88-9E8C-7AB4598D8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THERE’s LOTS of FREE INFORMATION: 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https://educationusa.state.gov/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https://www.schoolsincanada.com/Grad-Schools-in-Canada.cfm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http://www.internationalgraduate.net/study-in-australia/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https://www.studying-in-uk.org/united-kingdom-graduate-schools-guide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www.usnews.com/best-colleges/rankings/national-universities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hlinkClick r:id="rId7"/>
              </a:rPr>
              <a:t>https://www.gradschools.com/programs/communications-public-relations/communication-studies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to apply to graduate schools yourself</a:t>
            </a:r>
          </a:p>
          <a:p>
            <a:endParaRPr lang="en-US" dirty="0"/>
          </a:p>
          <a:p>
            <a:r>
              <a:rPr lang="en-US" dirty="0"/>
              <a:t>If you can’t apply by yourself, you will not do well in grad school.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7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0A21-EBCE-4BEE-B043-65F3BBE0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F37AB-3E33-426A-BF40-FD2315833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Lu, S. &amp; Hunt, K. (2015 April 15). Fraud frenzy? Chinese seek U.S. college admission at any price. </a:t>
            </a:r>
            <a:r>
              <a:rPr lang="en-US" i="1" dirty="0"/>
              <a:t>CNN. </a:t>
            </a:r>
            <a:r>
              <a:rPr lang="en-US" dirty="0"/>
              <a:t>https://edition.cnn.com/2015/07/12/asia/china-education-agencies/index.html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283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Don’t use admissions agencies/ consultants</vt:lpstr>
      <vt:lpstr>REASON #1: They are very expensive.</vt:lpstr>
      <vt:lpstr>Reason #2: You can apply by yourself</vt:lpstr>
      <vt:lpstr>Reason #3: Agencies are suspicious to US Admissions Offices</vt:lpstr>
      <vt:lpstr>#4: CONSEQUENCES for you if the agency is dishonest</vt:lpstr>
      <vt:lpstr>Next,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use admissions agencies</dc:title>
  <dc:creator>kathykamp</dc:creator>
  <cp:lastModifiedBy>Kathleen Kamphoefner</cp:lastModifiedBy>
  <cp:revision>10</cp:revision>
  <dcterms:created xsi:type="dcterms:W3CDTF">2018-12-12T12:47:20Z</dcterms:created>
  <dcterms:modified xsi:type="dcterms:W3CDTF">2020-02-14T17:54:56Z</dcterms:modified>
</cp:coreProperties>
</file>