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58" r:id="rId5"/>
    <p:sldId id="259" r:id="rId6"/>
    <p:sldId id="264" r:id="rId7"/>
    <p:sldId id="265" r:id="rId8"/>
    <p:sldId id="266" r:id="rId9"/>
    <p:sldId id="267" r:id="rId10"/>
    <p:sldId id="268" r:id="rId11"/>
    <p:sldId id="274" r:id="rId12"/>
    <p:sldId id="269" r:id="rId13"/>
    <p:sldId id="270" r:id="rId14"/>
    <p:sldId id="272" r:id="rId15"/>
    <p:sldId id="271" r:id="rId16"/>
    <p:sldId id="261" r:id="rId17"/>
    <p:sldId id="262" r:id="rId18"/>
    <p:sldId id="263"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DF6D6C-619D-4A91-B12C-82BCDC29E238}"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B3679-877D-4259-BCD2-D76CF117A853}" type="slidenum">
              <a:rPr lang="en-US" smtClean="0"/>
              <a:t>‹#›</a:t>
            </a:fld>
            <a:endParaRPr lang="en-US"/>
          </a:p>
        </p:txBody>
      </p:sp>
    </p:spTree>
    <p:extLst>
      <p:ext uri="{BB962C8B-B14F-4D97-AF65-F5344CB8AC3E}">
        <p14:creationId xmlns:p14="http://schemas.microsoft.com/office/powerpoint/2010/main" val="332067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DF6D6C-619D-4A91-B12C-82BCDC29E238}"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B3679-877D-4259-BCD2-D76CF117A853}" type="slidenum">
              <a:rPr lang="en-US" smtClean="0"/>
              <a:t>‹#›</a:t>
            </a:fld>
            <a:endParaRPr lang="en-US"/>
          </a:p>
        </p:txBody>
      </p:sp>
    </p:spTree>
    <p:extLst>
      <p:ext uri="{BB962C8B-B14F-4D97-AF65-F5344CB8AC3E}">
        <p14:creationId xmlns:p14="http://schemas.microsoft.com/office/powerpoint/2010/main" val="42878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DF6D6C-619D-4A91-B12C-82BCDC29E238}"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B3679-877D-4259-BCD2-D76CF117A853}" type="slidenum">
              <a:rPr lang="en-US" smtClean="0"/>
              <a:t>‹#›</a:t>
            </a:fld>
            <a:endParaRPr lang="en-US"/>
          </a:p>
        </p:txBody>
      </p:sp>
    </p:spTree>
    <p:extLst>
      <p:ext uri="{BB962C8B-B14F-4D97-AF65-F5344CB8AC3E}">
        <p14:creationId xmlns:p14="http://schemas.microsoft.com/office/powerpoint/2010/main" val="24109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DF6D6C-619D-4A91-B12C-82BCDC29E238}"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B3679-877D-4259-BCD2-D76CF117A853}" type="slidenum">
              <a:rPr lang="en-US" smtClean="0"/>
              <a:t>‹#›</a:t>
            </a:fld>
            <a:endParaRPr lang="en-US"/>
          </a:p>
        </p:txBody>
      </p:sp>
    </p:spTree>
    <p:extLst>
      <p:ext uri="{BB962C8B-B14F-4D97-AF65-F5344CB8AC3E}">
        <p14:creationId xmlns:p14="http://schemas.microsoft.com/office/powerpoint/2010/main" val="365022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DF6D6C-619D-4A91-B12C-82BCDC29E238}"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B3679-877D-4259-BCD2-D76CF117A853}" type="slidenum">
              <a:rPr lang="en-US" smtClean="0"/>
              <a:t>‹#›</a:t>
            </a:fld>
            <a:endParaRPr lang="en-US"/>
          </a:p>
        </p:txBody>
      </p:sp>
    </p:spTree>
    <p:extLst>
      <p:ext uri="{BB962C8B-B14F-4D97-AF65-F5344CB8AC3E}">
        <p14:creationId xmlns:p14="http://schemas.microsoft.com/office/powerpoint/2010/main" val="781340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DF6D6C-619D-4A91-B12C-82BCDC29E238}"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B3679-877D-4259-BCD2-D76CF117A853}" type="slidenum">
              <a:rPr lang="en-US" smtClean="0"/>
              <a:t>‹#›</a:t>
            </a:fld>
            <a:endParaRPr lang="en-US"/>
          </a:p>
        </p:txBody>
      </p:sp>
    </p:spTree>
    <p:extLst>
      <p:ext uri="{BB962C8B-B14F-4D97-AF65-F5344CB8AC3E}">
        <p14:creationId xmlns:p14="http://schemas.microsoft.com/office/powerpoint/2010/main" val="3324021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DF6D6C-619D-4A91-B12C-82BCDC29E238}"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B3679-877D-4259-BCD2-D76CF117A853}" type="slidenum">
              <a:rPr lang="en-US" smtClean="0"/>
              <a:t>‹#›</a:t>
            </a:fld>
            <a:endParaRPr lang="en-US"/>
          </a:p>
        </p:txBody>
      </p:sp>
    </p:spTree>
    <p:extLst>
      <p:ext uri="{BB962C8B-B14F-4D97-AF65-F5344CB8AC3E}">
        <p14:creationId xmlns:p14="http://schemas.microsoft.com/office/powerpoint/2010/main" val="419380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DF6D6C-619D-4A91-B12C-82BCDC29E238}"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B3679-877D-4259-BCD2-D76CF117A853}" type="slidenum">
              <a:rPr lang="en-US" smtClean="0"/>
              <a:t>‹#›</a:t>
            </a:fld>
            <a:endParaRPr lang="en-US"/>
          </a:p>
        </p:txBody>
      </p:sp>
    </p:spTree>
    <p:extLst>
      <p:ext uri="{BB962C8B-B14F-4D97-AF65-F5344CB8AC3E}">
        <p14:creationId xmlns:p14="http://schemas.microsoft.com/office/powerpoint/2010/main" val="216989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F6D6C-619D-4A91-B12C-82BCDC29E238}"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B3679-877D-4259-BCD2-D76CF117A853}" type="slidenum">
              <a:rPr lang="en-US" smtClean="0"/>
              <a:t>‹#›</a:t>
            </a:fld>
            <a:endParaRPr lang="en-US"/>
          </a:p>
        </p:txBody>
      </p:sp>
    </p:spTree>
    <p:extLst>
      <p:ext uri="{BB962C8B-B14F-4D97-AF65-F5344CB8AC3E}">
        <p14:creationId xmlns:p14="http://schemas.microsoft.com/office/powerpoint/2010/main" val="3700820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DF6D6C-619D-4A91-B12C-82BCDC29E238}"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B3679-877D-4259-BCD2-D76CF117A853}" type="slidenum">
              <a:rPr lang="en-US" smtClean="0"/>
              <a:t>‹#›</a:t>
            </a:fld>
            <a:endParaRPr lang="en-US"/>
          </a:p>
        </p:txBody>
      </p:sp>
    </p:spTree>
    <p:extLst>
      <p:ext uri="{BB962C8B-B14F-4D97-AF65-F5344CB8AC3E}">
        <p14:creationId xmlns:p14="http://schemas.microsoft.com/office/powerpoint/2010/main" val="1309855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DF6D6C-619D-4A91-B12C-82BCDC29E238}"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B3679-877D-4259-BCD2-D76CF117A853}" type="slidenum">
              <a:rPr lang="en-US" smtClean="0"/>
              <a:t>‹#›</a:t>
            </a:fld>
            <a:endParaRPr lang="en-US"/>
          </a:p>
        </p:txBody>
      </p:sp>
    </p:spTree>
    <p:extLst>
      <p:ext uri="{BB962C8B-B14F-4D97-AF65-F5344CB8AC3E}">
        <p14:creationId xmlns:p14="http://schemas.microsoft.com/office/powerpoint/2010/main" val="349349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F6D6C-619D-4A91-B12C-82BCDC29E238}" type="datetimeFigureOut">
              <a:rPr lang="en-US" smtClean="0"/>
              <a:t>10/21/2019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B3679-877D-4259-BCD2-D76CF117A853}" type="slidenum">
              <a:rPr lang="en-US" smtClean="0"/>
              <a:t>‹#›</a:t>
            </a:fld>
            <a:endParaRPr lang="en-US"/>
          </a:p>
        </p:txBody>
      </p:sp>
    </p:spTree>
    <p:extLst>
      <p:ext uri="{BB962C8B-B14F-4D97-AF65-F5344CB8AC3E}">
        <p14:creationId xmlns:p14="http://schemas.microsoft.com/office/powerpoint/2010/main" val="18161775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noodle.com/articles/how-to-apply-to-grad-school-in-10-easy-steps" TargetMode="External"/><Relationship Id="rId2" Type="http://schemas.openxmlformats.org/officeDocument/2006/relationships/hyperlink" Target="https://ccss.osu.edu/posts/documents/applying-to-grad-school-web-version-2014.pptx" TargetMode="External"/><Relationship Id="rId1" Type="http://schemas.openxmlformats.org/officeDocument/2006/relationships/slideLayout" Target="../slideLayouts/slideLayout2.xml"/><Relationship Id="rId4" Type="http://schemas.openxmlformats.org/officeDocument/2006/relationships/hyperlink" Target="https://www.chronicle.com/article/The-Gentle-Guide-for-Applying/23976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usnews.com/best-colleges/ranking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duers.com/gmat/gmat-test-centers-in-china/" TargetMode="External"/><Relationship Id="rId2" Type="http://schemas.openxmlformats.org/officeDocument/2006/relationships/hyperlink" Target="http://www.toefl.givemesomeenglish.com/toefl-testing-dates-and-locations/toefl-testing-dates-and-locations-by-country-letter-c/china-toefl-testing-dates-and-loca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E81C-5B21-44C7-9207-6DF959ACB4C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97EBBF0-EFDD-4DD6-93DA-76CAA6EA42F8}"/>
              </a:ext>
            </a:extLst>
          </p:cNvPr>
          <p:cNvSpPr>
            <a:spLocks noGrp="1"/>
          </p:cNvSpPr>
          <p:nvPr>
            <p:ph type="subTitle" idx="1"/>
          </p:nvPr>
        </p:nvSpPr>
        <p:spPr>
          <a:xfrm>
            <a:off x="762807" y="4914900"/>
            <a:ext cx="10476693" cy="1428749"/>
          </a:xfrm>
        </p:spPr>
        <p:txBody>
          <a:bodyPr>
            <a:normAutofit/>
          </a:bodyPr>
          <a:lstStyle/>
          <a:p>
            <a:r>
              <a:rPr lang="en-US" sz="2800" dirty="0"/>
              <a:t>TEN EASY STEPS TO APPLY FOR GRADUATE SCHOOL (Noodle, 2018)</a:t>
            </a:r>
          </a:p>
        </p:txBody>
      </p:sp>
      <p:pic>
        <p:nvPicPr>
          <p:cNvPr id="5" name="Picture 4" descr="A group of people swimming in a body of water&#10;&#10;Description automatically generated">
            <a:extLst>
              <a:ext uri="{FF2B5EF4-FFF2-40B4-BE49-F238E27FC236}">
                <a16:creationId xmlns:a16="http://schemas.microsoft.com/office/drawing/2014/main" id="{CA0E9502-A692-464E-AAE6-12119C627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4775"/>
            <a:ext cx="10476693" cy="4711665"/>
          </a:xfrm>
          <a:prstGeom prst="rect">
            <a:avLst/>
          </a:prstGeom>
        </p:spPr>
      </p:pic>
    </p:spTree>
    <p:extLst>
      <p:ext uri="{BB962C8B-B14F-4D97-AF65-F5344CB8AC3E}">
        <p14:creationId xmlns:p14="http://schemas.microsoft.com/office/powerpoint/2010/main" val="3826540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6889-8852-4E9F-A14E-4D100E58179C}"/>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dirty="0">
                <a:solidFill>
                  <a:srgbClr val="FFFF00"/>
                </a:solidFill>
              </a:rPr>
              <a:t>6. Transcripts</a:t>
            </a:r>
          </a:p>
        </p:txBody>
      </p:sp>
      <p:sp>
        <p:nvSpPr>
          <p:cNvPr id="4" name="Content Placeholder 3">
            <a:extLst>
              <a:ext uri="{FF2B5EF4-FFF2-40B4-BE49-F238E27FC236}">
                <a16:creationId xmlns:a16="http://schemas.microsoft.com/office/drawing/2014/main" id="{0729F083-6F94-4651-854B-D1E5C0AE9CCE}"/>
              </a:ext>
            </a:extLst>
          </p:cNvPr>
          <p:cNvSpPr>
            <a:spLocks noGrp="1"/>
          </p:cNvSpPr>
          <p:nvPr>
            <p:ph sz="half" idx="1"/>
          </p:nvPr>
        </p:nvSpPr>
        <p:spPr>
          <a:xfrm>
            <a:off x="762000" y="2279018"/>
            <a:ext cx="5314543" cy="3375920"/>
          </a:xfrm>
        </p:spPr>
        <p:txBody>
          <a:bodyPr vert="horz" lIns="91440" tIns="45720" rIns="91440" bIns="45720" rtlCol="0" anchor="t">
            <a:normAutofit/>
          </a:bodyPr>
          <a:lstStyle/>
          <a:p>
            <a:r>
              <a:rPr lang="en-US" sz="2400" dirty="0"/>
              <a:t>How much time do they take to be sent &amp; received?</a:t>
            </a:r>
          </a:p>
          <a:p>
            <a:r>
              <a:rPr lang="en-US" sz="2400" dirty="0"/>
              <a:t>How much do they cost?</a:t>
            </a:r>
          </a:p>
          <a:p>
            <a:r>
              <a:rPr lang="en-US" sz="2400" dirty="0"/>
              <a:t>Time them for when your application arrives.</a:t>
            </a:r>
          </a:p>
        </p:txBody>
      </p:sp>
      <p:sp>
        <p:nvSpPr>
          <p:cNvPr id="12" name="Freeform: Shape 11">
            <a:extLst>
              <a:ext uri="{FF2B5EF4-FFF2-40B4-BE49-F238E27FC236}">
                <a16:creationId xmlns:a16="http://schemas.microsoft.com/office/drawing/2014/main" id="{CF62D2A7-8207-488C-9F46-316BA81A1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a:extLst>
              <a:ext uri="{FF2B5EF4-FFF2-40B4-BE49-F238E27FC236}">
                <a16:creationId xmlns:a16="http://schemas.microsoft.com/office/drawing/2014/main" id="{29039DDE-BFF4-46E8-85D5-E86DCB5CD7C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553" r="1215"/>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50600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38EE5A6F-67E4-462B-B3C1-289BE9455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558" y="1123406"/>
            <a:ext cx="10619126" cy="4336868"/>
          </a:xfrm>
          <a:prstGeom prst="rect">
            <a:avLst/>
          </a:prstGeom>
        </p:spPr>
      </p:pic>
    </p:spTree>
    <p:extLst>
      <p:ext uri="{BB962C8B-B14F-4D97-AF65-F5344CB8AC3E}">
        <p14:creationId xmlns:p14="http://schemas.microsoft.com/office/powerpoint/2010/main" val="4129534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7C0A-BEBE-4026-891D-ED013B2C415A}"/>
              </a:ext>
            </a:extLst>
          </p:cNvPr>
          <p:cNvSpPr>
            <a:spLocks noGrp="1"/>
          </p:cNvSpPr>
          <p:nvPr>
            <p:ph type="title"/>
          </p:nvPr>
        </p:nvSpPr>
        <p:spPr/>
        <p:txBody>
          <a:bodyPr/>
          <a:lstStyle/>
          <a:p>
            <a:r>
              <a:rPr lang="en-US" dirty="0">
                <a:solidFill>
                  <a:schemeClr val="accent3">
                    <a:lumMod val="60000"/>
                    <a:lumOff val="40000"/>
                  </a:schemeClr>
                </a:solidFill>
              </a:rPr>
              <a:t>7. Examples of your best work</a:t>
            </a:r>
          </a:p>
        </p:txBody>
      </p:sp>
      <p:pic>
        <p:nvPicPr>
          <p:cNvPr id="6" name="Content Placeholder 5" descr="A picture containing text&#10;&#10;Description automatically generated">
            <a:extLst>
              <a:ext uri="{FF2B5EF4-FFF2-40B4-BE49-F238E27FC236}">
                <a16:creationId xmlns:a16="http://schemas.microsoft.com/office/drawing/2014/main" id="{04A8E8D2-6AC7-4930-B224-54D618262D7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2872" y="1971040"/>
            <a:ext cx="4788136" cy="3586480"/>
          </a:xfrm>
        </p:spPr>
      </p:pic>
      <p:sp>
        <p:nvSpPr>
          <p:cNvPr id="4" name="Content Placeholder 3">
            <a:extLst>
              <a:ext uri="{FF2B5EF4-FFF2-40B4-BE49-F238E27FC236}">
                <a16:creationId xmlns:a16="http://schemas.microsoft.com/office/drawing/2014/main" id="{407C625F-1D07-4E6D-8AF0-6DF0B027D888}"/>
              </a:ext>
            </a:extLst>
          </p:cNvPr>
          <p:cNvSpPr>
            <a:spLocks noGrp="1"/>
          </p:cNvSpPr>
          <p:nvPr>
            <p:ph sz="half" idx="2"/>
          </p:nvPr>
        </p:nvSpPr>
        <p:spPr/>
        <p:txBody>
          <a:bodyPr/>
          <a:lstStyle/>
          <a:p>
            <a:r>
              <a:rPr lang="en-US" dirty="0"/>
              <a:t>Tailor to your MA/ MS interests, prospective advisor</a:t>
            </a:r>
          </a:p>
          <a:p>
            <a:r>
              <a:rPr lang="en-US" dirty="0"/>
              <a:t>Include research, publications, conference papers, </a:t>
            </a:r>
            <a:r>
              <a:rPr lang="en-US" dirty="0" smtClean="0"/>
              <a:t>senior </a:t>
            </a:r>
            <a:r>
              <a:rPr lang="en-US" dirty="0"/>
              <a:t>projects, </a:t>
            </a:r>
            <a:r>
              <a:rPr lang="en-US" dirty="0" smtClean="0"/>
              <a:t>video </a:t>
            </a:r>
            <a:r>
              <a:rPr lang="en-US" dirty="0"/>
              <a:t>projects, </a:t>
            </a:r>
            <a:r>
              <a:rPr lang="en-US" dirty="0" smtClean="0"/>
              <a:t>audits </a:t>
            </a:r>
            <a:r>
              <a:rPr lang="en-US" dirty="0"/>
              <a:t>completed in an internship </a:t>
            </a:r>
            <a:r>
              <a:rPr lang="en-US" dirty="0" smtClean="0"/>
              <a:t>(</a:t>
            </a:r>
            <a:r>
              <a:rPr lang="en-US" dirty="0" smtClean="0"/>
              <a:t>hide company</a:t>
            </a:r>
            <a:r>
              <a:rPr lang="en-US" dirty="0" smtClean="0"/>
              <a:t> </a:t>
            </a:r>
            <a:r>
              <a:rPr lang="en-US" dirty="0"/>
              <a:t>names)</a:t>
            </a:r>
          </a:p>
          <a:p>
            <a:r>
              <a:rPr lang="en-US" dirty="0"/>
              <a:t>Polish, get editing help so they really shine</a:t>
            </a:r>
          </a:p>
          <a:p>
            <a:endParaRPr lang="en-US" dirty="0"/>
          </a:p>
        </p:txBody>
      </p:sp>
    </p:spTree>
    <p:extLst>
      <p:ext uri="{BB962C8B-B14F-4D97-AF65-F5344CB8AC3E}">
        <p14:creationId xmlns:p14="http://schemas.microsoft.com/office/powerpoint/2010/main" val="1629811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09C6-3E4B-4801-B96B-DBFC341851B6}"/>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dirty="0">
                <a:solidFill>
                  <a:srgbClr val="FFC000"/>
                </a:solidFill>
              </a:rPr>
              <a:t>8. Revise and send your Application</a:t>
            </a:r>
          </a:p>
        </p:txBody>
      </p:sp>
      <p:sp>
        <p:nvSpPr>
          <p:cNvPr id="3" name="Content Placeholder 2">
            <a:extLst>
              <a:ext uri="{FF2B5EF4-FFF2-40B4-BE49-F238E27FC236}">
                <a16:creationId xmlns:a16="http://schemas.microsoft.com/office/drawing/2014/main" id="{D03C30B1-28CC-4A91-8DC6-B2E1886C2D4F}"/>
              </a:ext>
            </a:extLst>
          </p:cNvPr>
          <p:cNvSpPr>
            <a:spLocks noGrp="1"/>
          </p:cNvSpPr>
          <p:nvPr>
            <p:ph sz="half" idx="1"/>
          </p:nvPr>
        </p:nvSpPr>
        <p:spPr>
          <a:xfrm>
            <a:off x="762000" y="2279018"/>
            <a:ext cx="5314543" cy="3375920"/>
          </a:xfrm>
        </p:spPr>
        <p:txBody>
          <a:bodyPr vert="horz" lIns="91440" tIns="45720" rIns="91440" bIns="45720" rtlCol="0" anchor="t">
            <a:normAutofit/>
          </a:bodyPr>
          <a:lstStyle/>
          <a:p>
            <a:r>
              <a:rPr lang="en-US" dirty="0"/>
              <a:t>Proofread carefully</a:t>
            </a:r>
          </a:p>
          <a:p>
            <a:r>
              <a:rPr lang="en-US" dirty="0"/>
              <a:t>Try to apply one month in advance</a:t>
            </a:r>
          </a:p>
          <a:p>
            <a:r>
              <a:rPr lang="en-US" dirty="0"/>
              <a:t>Most schools reply by April 15</a:t>
            </a:r>
            <a:r>
              <a:rPr lang="en-US" baseline="30000" dirty="0"/>
              <a:t>th</a:t>
            </a:r>
            <a:r>
              <a:rPr lang="en-US" dirty="0"/>
              <a:t>.</a:t>
            </a:r>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2AA82B55-2AA6-4CE4-92D8-E8FC83598AE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576" r="119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089141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10D2-3A84-4004-8213-2BCAAAA9D07B}"/>
              </a:ext>
            </a:extLst>
          </p:cNvPr>
          <p:cNvSpPr>
            <a:spLocks noGrp="1"/>
          </p:cNvSpPr>
          <p:nvPr>
            <p:ph type="title"/>
          </p:nvPr>
        </p:nvSpPr>
        <p:spPr>
          <a:xfrm>
            <a:off x="960100" y="978102"/>
            <a:ext cx="10588434" cy="1062644"/>
          </a:xfrm>
        </p:spPr>
        <p:txBody>
          <a:bodyPr vert="horz" lIns="91440" tIns="45720" rIns="91440" bIns="45720" rtlCol="0" anchor="b">
            <a:normAutofit/>
          </a:bodyPr>
          <a:lstStyle/>
          <a:p>
            <a:r>
              <a:rPr lang="en-US" dirty="0">
                <a:solidFill>
                  <a:srgbClr val="00B0F0"/>
                </a:solidFill>
              </a:rPr>
              <a:t>9. Hear back and interview</a:t>
            </a:r>
          </a:p>
        </p:txBody>
      </p:sp>
      <p:cxnSp>
        <p:nvCxnSpPr>
          <p:cNvPr id="15" name="Straight Connector 10">
            <a:extLst>
              <a:ext uri="{FF2B5EF4-FFF2-40B4-BE49-F238E27FC236}">
                <a16:creationId xmlns:a16="http://schemas.microsoft.com/office/drawing/2014/main" id="{39B7FDC9-F0CE-43A7-9F2A-83DD09DC345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F561F37F-9B50-4F35-92EB-27B574566C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4023" y="2811104"/>
            <a:ext cx="4102932" cy="2827696"/>
          </a:xfrm>
          <a:prstGeom prst="rect">
            <a:avLst/>
          </a:prstGeom>
        </p:spPr>
      </p:pic>
      <p:sp>
        <p:nvSpPr>
          <p:cNvPr id="4" name="Content Placeholder 3">
            <a:extLst>
              <a:ext uri="{FF2B5EF4-FFF2-40B4-BE49-F238E27FC236}">
                <a16:creationId xmlns:a16="http://schemas.microsoft.com/office/drawing/2014/main" id="{715D2267-7C69-411F-94F7-DCEABE30D604}"/>
              </a:ext>
            </a:extLst>
          </p:cNvPr>
          <p:cNvSpPr>
            <a:spLocks noGrp="1"/>
          </p:cNvSpPr>
          <p:nvPr>
            <p:ph sz="half" idx="2"/>
          </p:nvPr>
        </p:nvSpPr>
        <p:spPr>
          <a:xfrm>
            <a:off x="5770880" y="2682433"/>
            <a:ext cx="5466643" cy="3215749"/>
          </a:xfrm>
        </p:spPr>
        <p:txBody>
          <a:bodyPr vert="horz" lIns="91440" tIns="45720" rIns="91440" bIns="45720" rtlCol="0">
            <a:normAutofit/>
          </a:bodyPr>
          <a:lstStyle/>
          <a:p>
            <a:r>
              <a:rPr lang="en-US" sz="2400" dirty="0"/>
              <a:t>Invited for an interview</a:t>
            </a:r>
          </a:p>
          <a:p>
            <a:r>
              <a:rPr lang="en-US" sz="2400" dirty="0"/>
              <a:t>Speak specifically about why </a:t>
            </a:r>
            <a:r>
              <a:rPr lang="en-US" sz="2400" i="1" dirty="0"/>
              <a:t>that </a:t>
            </a:r>
            <a:r>
              <a:rPr lang="en-US" sz="2400" dirty="0"/>
              <a:t>university</a:t>
            </a:r>
          </a:p>
          <a:p>
            <a:r>
              <a:rPr lang="en-US" sz="2400" dirty="0"/>
              <a:t>Rehearse your interview</a:t>
            </a:r>
          </a:p>
        </p:txBody>
      </p:sp>
    </p:spTree>
    <p:extLst>
      <p:ext uri="{BB962C8B-B14F-4D97-AF65-F5344CB8AC3E}">
        <p14:creationId xmlns:p14="http://schemas.microsoft.com/office/powerpoint/2010/main" val="8248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886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CA2803-7904-4598-9215-CFFBFD5C87E0}"/>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b="1" dirty="0">
                <a:solidFill>
                  <a:srgbClr val="FFFFFF"/>
                </a:solidFill>
              </a:rPr>
              <a:t>10.  Go</a:t>
            </a:r>
          </a:p>
        </p:txBody>
      </p:sp>
      <p:pic>
        <p:nvPicPr>
          <p:cNvPr id="6" name="Content Placeholder 5" descr="An airplane in the sky&#10;&#10;Description automatically generated">
            <a:extLst>
              <a:ext uri="{FF2B5EF4-FFF2-40B4-BE49-F238E27FC236}">
                <a16:creationId xmlns:a16="http://schemas.microsoft.com/office/drawing/2014/main" id="{B280245A-8459-41E3-A2E5-DA29A74ED7AB}"/>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5952" r="1" b="1"/>
          <a:stretch/>
        </p:blipFill>
        <p:spPr>
          <a:xfrm>
            <a:off x="327547" y="321733"/>
            <a:ext cx="7058306" cy="4107392"/>
          </a:xfrm>
          <a:prstGeom prst="rect">
            <a:avLst/>
          </a:prstGeom>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81CABF-3F50-46FB-A1FB-718BB274205F}"/>
              </a:ext>
            </a:extLst>
          </p:cNvPr>
          <p:cNvSpPr>
            <a:spLocks noGrp="1"/>
          </p:cNvSpPr>
          <p:nvPr>
            <p:ph sz="half" idx="1"/>
          </p:nvPr>
        </p:nvSpPr>
        <p:spPr>
          <a:xfrm>
            <a:off x="8029319" y="917725"/>
            <a:ext cx="3424739" cy="4852362"/>
          </a:xfrm>
        </p:spPr>
        <p:txBody>
          <a:bodyPr vert="horz" lIns="91440" tIns="45720" rIns="91440" bIns="45720" rtlCol="0" anchor="ctr">
            <a:normAutofit/>
          </a:bodyPr>
          <a:lstStyle/>
          <a:p>
            <a:r>
              <a:rPr lang="en-US" sz="3200" b="1" dirty="0">
                <a:solidFill>
                  <a:srgbClr val="FFFFFF"/>
                </a:solidFill>
              </a:rPr>
              <a:t>Visa</a:t>
            </a:r>
          </a:p>
          <a:p>
            <a:r>
              <a:rPr lang="en-US" sz="3200" b="1" dirty="0">
                <a:solidFill>
                  <a:srgbClr val="FFFFFF"/>
                </a:solidFill>
              </a:rPr>
              <a:t>Packing</a:t>
            </a:r>
          </a:p>
          <a:p>
            <a:r>
              <a:rPr lang="en-US" sz="3200" b="1" dirty="0">
                <a:solidFill>
                  <a:srgbClr val="FFFFFF"/>
                </a:solidFill>
              </a:rPr>
              <a:t>Flight</a:t>
            </a:r>
          </a:p>
          <a:p>
            <a:endParaRPr lang="en-US" sz="2000" dirty="0">
              <a:solidFill>
                <a:srgbClr val="FFFFFF"/>
              </a:solidFill>
            </a:endParaRPr>
          </a:p>
        </p:txBody>
      </p:sp>
    </p:spTree>
    <p:extLst>
      <p:ext uri="{BB962C8B-B14F-4D97-AF65-F5344CB8AC3E}">
        <p14:creationId xmlns:p14="http://schemas.microsoft.com/office/powerpoint/2010/main" val="3615811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10A6-6BEE-492A-80F0-6D38BB4C11CD}"/>
              </a:ext>
            </a:extLst>
          </p:cNvPr>
          <p:cNvSpPr>
            <a:spLocks noGrp="1"/>
          </p:cNvSpPr>
          <p:nvPr>
            <p:ph type="title"/>
          </p:nvPr>
        </p:nvSpPr>
        <p:spPr/>
        <p:txBody>
          <a:bodyPr/>
          <a:lstStyle/>
          <a:p>
            <a:r>
              <a:rPr lang="en-US" dirty="0"/>
              <a:t>Timetable (Shorter, 2017).</a:t>
            </a:r>
            <a:br>
              <a:rPr lang="en-US" dirty="0"/>
            </a:br>
            <a:endParaRPr lang="en-US" dirty="0"/>
          </a:p>
        </p:txBody>
      </p:sp>
      <p:sp>
        <p:nvSpPr>
          <p:cNvPr id="3" name="Content Placeholder 2">
            <a:extLst>
              <a:ext uri="{FF2B5EF4-FFF2-40B4-BE49-F238E27FC236}">
                <a16:creationId xmlns:a16="http://schemas.microsoft.com/office/drawing/2014/main" id="{28C8DECC-0F3D-438A-A19F-5125892185E0}"/>
              </a:ext>
            </a:extLst>
          </p:cNvPr>
          <p:cNvSpPr>
            <a:spLocks noGrp="1"/>
          </p:cNvSpPr>
          <p:nvPr>
            <p:ph idx="1"/>
          </p:nvPr>
        </p:nvSpPr>
        <p:spPr>
          <a:xfrm>
            <a:off x="1790298" y="1825625"/>
            <a:ext cx="9563501" cy="4351338"/>
          </a:xfrm>
        </p:spPr>
        <p:txBody>
          <a:bodyPr>
            <a:normAutofit/>
          </a:bodyPr>
          <a:lstStyle/>
          <a:p>
            <a:pPr marL="0" indent="0">
              <a:buNone/>
            </a:pPr>
            <a:r>
              <a:rPr lang="en-US" dirty="0"/>
              <a:t>Start Early</a:t>
            </a:r>
          </a:p>
          <a:p>
            <a:pPr marL="0" indent="0">
              <a:buNone/>
            </a:pPr>
            <a:r>
              <a:rPr lang="en-US" dirty="0"/>
              <a:t>Junior year, </a:t>
            </a:r>
            <a:r>
              <a:rPr lang="en-US" dirty="0">
                <a:solidFill>
                  <a:schemeClr val="accent1"/>
                </a:solidFill>
              </a:rPr>
              <a:t>January-March</a:t>
            </a:r>
            <a:r>
              <a:rPr lang="en-US" dirty="0"/>
              <a:t>. Who will you ask for recommendation letters? </a:t>
            </a:r>
          </a:p>
          <a:p>
            <a:pPr lvl="1"/>
            <a:r>
              <a:rPr lang="en-US" dirty="0"/>
              <a:t>Build relationships with them.</a:t>
            </a:r>
          </a:p>
          <a:p>
            <a:pPr lvl="1"/>
            <a:r>
              <a:rPr lang="en-US" dirty="0" smtClean="0"/>
              <a:t>Need 3-4 </a:t>
            </a:r>
            <a:r>
              <a:rPr lang="en-US" dirty="0"/>
              <a:t>academics who can discuss your work. </a:t>
            </a:r>
          </a:p>
          <a:p>
            <a:pPr lvl="1"/>
            <a:r>
              <a:rPr lang="en-US" dirty="0"/>
              <a:t>At least one should be able to discuss how you fit your chosen field.</a:t>
            </a:r>
          </a:p>
          <a:p>
            <a:pPr lvl="1"/>
            <a:r>
              <a:rPr lang="en-US" dirty="0"/>
              <a:t>Plan to work with them, choose your research topic for grad school.</a:t>
            </a:r>
          </a:p>
          <a:p>
            <a:pPr lvl="1"/>
            <a:r>
              <a:rPr lang="en-US" dirty="0"/>
              <a:t>Will to want to take a test prep course (GRE, GMAT, etc.)</a:t>
            </a:r>
          </a:p>
          <a:p>
            <a:pPr marL="0" indent="0">
              <a:buNone/>
            </a:pPr>
            <a:r>
              <a:rPr lang="en-US" dirty="0"/>
              <a:t>January-June: Decide on your future field</a:t>
            </a:r>
          </a:p>
          <a:p>
            <a:pPr marL="0" indent="0">
              <a:buNone/>
            </a:pPr>
            <a:endParaRPr lang="en-US" dirty="0"/>
          </a:p>
          <a:p>
            <a:pPr marL="457200" lvl="1" indent="0">
              <a:buNone/>
            </a:pPr>
            <a:endParaRPr lang="en-US" dirty="0"/>
          </a:p>
          <a:p>
            <a:pPr marL="914400" lvl="2" indent="0">
              <a:buNone/>
            </a:pPr>
            <a:endParaRPr lang="en-US" dirty="0"/>
          </a:p>
        </p:txBody>
      </p:sp>
      <p:sp>
        <p:nvSpPr>
          <p:cNvPr id="4" name="Oval 3">
            <a:extLst>
              <a:ext uri="{FF2B5EF4-FFF2-40B4-BE49-F238E27FC236}">
                <a16:creationId xmlns:a16="http://schemas.microsoft.com/office/drawing/2014/main" id="{24FA488A-16EF-4B29-BFB2-85E0F35E4CF6}"/>
              </a:ext>
            </a:extLst>
          </p:cNvPr>
          <p:cNvSpPr/>
          <p:nvPr/>
        </p:nvSpPr>
        <p:spPr>
          <a:xfrm>
            <a:off x="838200" y="217531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4C4A1F4-9EBD-44F7-903C-4486B35D4892}"/>
              </a:ext>
            </a:extLst>
          </p:cNvPr>
          <p:cNvSpPr/>
          <p:nvPr/>
        </p:nvSpPr>
        <p:spPr>
          <a:xfrm>
            <a:off x="838200" y="4562374"/>
            <a:ext cx="914400" cy="9144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9730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48FE-3835-468F-AD86-1ED3011B8869}"/>
              </a:ext>
            </a:extLst>
          </p:cNvPr>
          <p:cNvSpPr>
            <a:spLocks noGrp="1"/>
          </p:cNvSpPr>
          <p:nvPr>
            <p:ph type="title"/>
          </p:nvPr>
        </p:nvSpPr>
        <p:spPr/>
        <p:txBody>
          <a:bodyPr/>
          <a:lstStyle/>
          <a:p>
            <a:r>
              <a:rPr lang="en-US" dirty="0"/>
              <a:t>Timetable, continued</a:t>
            </a:r>
          </a:p>
        </p:txBody>
      </p:sp>
      <p:sp>
        <p:nvSpPr>
          <p:cNvPr id="3" name="Content Placeholder 2">
            <a:extLst>
              <a:ext uri="{FF2B5EF4-FFF2-40B4-BE49-F238E27FC236}">
                <a16:creationId xmlns:a16="http://schemas.microsoft.com/office/drawing/2014/main" id="{B2AB8F7F-2D53-4401-A0EA-CA8446C536D5}"/>
              </a:ext>
            </a:extLst>
          </p:cNvPr>
          <p:cNvSpPr>
            <a:spLocks noGrp="1"/>
          </p:cNvSpPr>
          <p:nvPr>
            <p:ph idx="1"/>
          </p:nvPr>
        </p:nvSpPr>
        <p:spPr>
          <a:xfrm>
            <a:off x="1722922" y="1825625"/>
            <a:ext cx="9630878" cy="4351338"/>
          </a:xfrm>
        </p:spPr>
        <p:txBody>
          <a:bodyPr>
            <a:normAutofit/>
          </a:bodyPr>
          <a:lstStyle/>
          <a:p>
            <a:pPr marL="0" indent="0">
              <a:buNone/>
            </a:pPr>
            <a:r>
              <a:rPr lang="en-US" b="1" dirty="0">
                <a:solidFill>
                  <a:srgbClr val="00B050"/>
                </a:solidFill>
              </a:rPr>
              <a:t>June-August:</a:t>
            </a:r>
            <a:r>
              <a:rPr lang="en-US" dirty="0"/>
              <a:t> investigate the field of your ideal future. Which schools teach it?</a:t>
            </a:r>
          </a:p>
          <a:p>
            <a:pPr marL="0" indent="0">
              <a:buNone/>
            </a:pPr>
            <a:r>
              <a:rPr lang="en-US" b="1" dirty="0">
                <a:solidFill>
                  <a:schemeClr val="accent6">
                    <a:lumMod val="40000"/>
                    <a:lumOff val="60000"/>
                  </a:schemeClr>
                </a:solidFill>
              </a:rPr>
              <a:t>Summer months</a:t>
            </a:r>
            <a:r>
              <a:rPr lang="en-US" b="1" dirty="0"/>
              <a:t>: </a:t>
            </a:r>
            <a:r>
              <a:rPr lang="en-US" dirty="0"/>
              <a:t>make notes about readings that excite you in your area. Whose researching in your interest area? Whose work excites you? What other topics have they worked on?  Where do they teach? Which schools require GREs/ GMAT scores?</a:t>
            </a:r>
          </a:p>
          <a:p>
            <a:pPr marL="0" indent="0">
              <a:buNone/>
            </a:pPr>
            <a:r>
              <a:rPr lang="en-US" b="1" dirty="0">
                <a:solidFill>
                  <a:srgbClr val="00B0F0"/>
                </a:solidFill>
              </a:rPr>
              <a:t>August-September: </a:t>
            </a:r>
            <a:r>
              <a:rPr lang="en-US" dirty="0"/>
              <a:t>Seek an advisor: 1) Are they expecting to continue their work in the areas you find relevant? And (2) do they expect to be working with graduate students in the coming years?</a:t>
            </a:r>
          </a:p>
          <a:p>
            <a:pPr marL="0" indent="0">
              <a:buNone/>
            </a:pPr>
            <a:endParaRPr lang="en-US" dirty="0"/>
          </a:p>
          <a:p>
            <a:pPr marL="0" indent="0">
              <a:buNone/>
            </a:pPr>
            <a:endParaRPr lang="en-US" dirty="0"/>
          </a:p>
        </p:txBody>
      </p:sp>
      <p:sp>
        <p:nvSpPr>
          <p:cNvPr id="4" name="Oval 3">
            <a:extLst>
              <a:ext uri="{FF2B5EF4-FFF2-40B4-BE49-F238E27FC236}">
                <a16:creationId xmlns:a16="http://schemas.microsoft.com/office/drawing/2014/main" id="{ED766725-9DB7-44EC-A434-480A406C5951}"/>
              </a:ext>
            </a:extLst>
          </p:cNvPr>
          <p:cNvSpPr/>
          <p:nvPr/>
        </p:nvSpPr>
        <p:spPr>
          <a:xfrm>
            <a:off x="1049154" y="1825625"/>
            <a:ext cx="673768" cy="69301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0B2E103-6AFA-4712-A807-FBEB0F7F0D68}"/>
              </a:ext>
            </a:extLst>
          </p:cNvPr>
          <p:cNvSpPr/>
          <p:nvPr/>
        </p:nvSpPr>
        <p:spPr>
          <a:xfrm>
            <a:off x="1049154" y="2826828"/>
            <a:ext cx="673768" cy="693019"/>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D9B5844-0291-4234-8C48-37E170C8C0E3}"/>
              </a:ext>
            </a:extLst>
          </p:cNvPr>
          <p:cNvSpPr/>
          <p:nvPr/>
        </p:nvSpPr>
        <p:spPr>
          <a:xfrm>
            <a:off x="1049154" y="4501895"/>
            <a:ext cx="673768" cy="69301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111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8BFA8-EB22-430E-8C40-97514F730E9A}"/>
              </a:ext>
            </a:extLst>
          </p:cNvPr>
          <p:cNvSpPr>
            <a:spLocks noGrp="1"/>
          </p:cNvSpPr>
          <p:nvPr>
            <p:ph type="title"/>
          </p:nvPr>
        </p:nvSpPr>
        <p:spPr/>
        <p:txBody>
          <a:bodyPr/>
          <a:lstStyle/>
          <a:p>
            <a:r>
              <a:rPr lang="en-US" dirty="0"/>
              <a:t>Timetable, continued</a:t>
            </a:r>
          </a:p>
        </p:txBody>
      </p:sp>
      <p:sp>
        <p:nvSpPr>
          <p:cNvPr id="3" name="Content Placeholder 2">
            <a:extLst>
              <a:ext uri="{FF2B5EF4-FFF2-40B4-BE49-F238E27FC236}">
                <a16:creationId xmlns:a16="http://schemas.microsoft.com/office/drawing/2014/main" id="{E7F0BA56-D12D-4BBE-8917-ADEDBE496E21}"/>
              </a:ext>
            </a:extLst>
          </p:cNvPr>
          <p:cNvSpPr>
            <a:spLocks noGrp="1"/>
          </p:cNvSpPr>
          <p:nvPr>
            <p:ph idx="1"/>
          </p:nvPr>
        </p:nvSpPr>
        <p:spPr>
          <a:xfrm>
            <a:off x="1676400" y="1690688"/>
            <a:ext cx="9988731" cy="4351338"/>
          </a:xfrm>
        </p:spPr>
        <p:txBody>
          <a:bodyPr>
            <a:normAutofit fontScale="92500"/>
          </a:bodyPr>
          <a:lstStyle/>
          <a:p>
            <a:pPr marL="0" indent="0">
              <a:buNone/>
            </a:pPr>
            <a:r>
              <a:rPr lang="en-US" dirty="0"/>
              <a:t>August- September: Contact referees to ask for letters. Give relevant docs (resume, personal statement).  Ask for personal statement editing.</a:t>
            </a:r>
          </a:p>
          <a:p>
            <a:pPr marL="0" indent="0">
              <a:buNone/>
            </a:pPr>
            <a:endParaRPr lang="en-US" dirty="0"/>
          </a:p>
          <a:p>
            <a:pPr marL="0" indent="0">
              <a:buNone/>
            </a:pPr>
            <a:r>
              <a:rPr lang="en-US" dirty="0"/>
              <a:t>TOEFL/ GRE</a:t>
            </a:r>
          </a:p>
          <a:p>
            <a:pPr marL="0" indent="0">
              <a:buNone/>
            </a:pPr>
            <a:endParaRPr lang="en-US" dirty="0"/>
          </a:p>
          <a:p>
            <a:pPr marL="0" indent="0">
              <a:buNone/>
            </a:pPr>
            <a:r>
              <a:rPr lang="en-US" dirty="0"/>
              <a:t>October 31- 1 December: </a:t>
            </a:r>
          </a:p>
          <a:p>
            <a:pPr marL="0" indent="0">
              <a:buNone/>
            </a:pPr>
            <a:r>
              <a:rPr lang="en-US" dirty="0"/>
              <a:t>Submit your application materials on time—and wait.</a:t>
            </a:r>
          </a:p>
          <a:p>
            <a:pPr marL="0" indent="0">
              <a:buNone/>
            </a:pPr>
            <a:endParaRPr lang="en-US" dirty="0"/>
          </a:p>
          <a:p>
            <a:pPr marL="0" indent="0">
              <a:buNone/>
            </a:pPr>
            <a:r>
              <a:rPr lang="en-US" dirty="0"/>
              <a:t>March 1- April 15: Admission letters</a:t>
            </a:r>
          </a:p>
        </p:txBody>
      </p:sp>
      <p:sp>
        <p:nvSpPr>
          <p:cNvPr id="4" name="Oval 3">
            <a:extLst>
              <a:ext uri="{FF2B5EF4-FFF2-40B4-BE49-F238E27FC236}">
                <a16:creationId xmlns:a16="http://schemas.microsoft.com/office/drawing/2014/main" id="{3B5DCE66-CC7D-48C3-8F40-84E5796983B7}"/>
              </a:ext>
            </a:extLst>
          </p:cNvPr>
          <p:cNvSpPr/>
          <p:nvPr/>
        </p:nvSpPr>
        <p:spPr>
          <a:xfrm flipH="1" flipV="1">
            <a:off x="959317" y="3909710"/>
            <a:ext cx="595965" cy="65451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CD73E67-059A-4D0F-BA88-C5E5DD8D38B1}"/>
              </a:ext>
            </a:extLst>
          </p:cNvPr>
          <p:cNvSpPr/>
          <p:nvPr/>
        </p:nvSpPr>
        <p:spPr>
          <a:xfrm flipH="1" flipV="1">
            <a:off x="959317" y="5167312"/>
            <a:ext cx="595965" cy="654517"/>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highlight>
                <a:srgbClr val="FF0000"/>
              </a:highlight>
            </a:endParaRPr>
          </a:p>
        </p:txBody>
      </p:sp>
      <p:sp>
        <p:nvSpPr>
          <p:cNvPr id="6" name="Oval 5">
            <a:extLst>
              <a:ext uri="{FF2B5EF4-FFF2-40B4-BE49-F238E27FC236}">
                <a16:creationId xmlns:a16="http://schemas.microsoft.com/office/drawing/2014/main" id="{7D73B8CB-4E10-4EA0-A8E4-F33DD9982983}"/>
              </a:ext>
            </a:extLst>
          </p:cNvPr>
          <p:cNvSpPr/>
          <p:nvPr/>
        </p:nvSpPr>
        <p:spPr>
          <a:xfrm>
            <a:off x="920416" y="1690688"/>
            <a:ext cx="673768" cy="69301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5709BF4-ADB5-4CDA-8F3E-DBA754C08307}"/>
              </a:ext>
            </a:extLst>
          </p:cNvPr>
          <p:cNvSpPr/>
          <p:nvPr/>
        </p:nvSpPr>
        <p:spPr>
          <a:xfrm flipH="1" flipV="1">
            <a:off x="970748" y="2819450"/>
            <a:ext cx="595965" cy="65451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405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E54B-2870-4FCE-85FB-7394EE37EE86}"/>
              </a:ext>
            </a:extLst>
          </p:cNvPr>
          <p:cNvSpPr>
            <a:spLocks noGrp="1"/>
          </p:cNvSpPr>
          <p:nvPr>
            <p:ph type="title"/>
          </p:nvPr>
        </p:nvSpPr>
        <p:spPr>
          <a:xfrm>
            <a:off x="838200" y="365125"/>
            <a:ext cx="10515600" cy="925195"/>
          </a:xfrm>
        </p:spPr>
        <p:txBody>
          <a:bodyPr/>
          <a:lstStyle/>
          <a:p>
            <a:r>
              <a:rPr lang="en-US" dirty="0"/>
              <a:t>REFERENCES</a:t>
            </a:r>
          </a:p>
        </p:txBody>
      </p:sp>
      <p:sp>
        <p:nvSpPr>
          <p:cNvPr id="3" name="Content Placeholder 2">
            <a:extLst>
              <a:ext uri="{FF2B5EF4-FFF2-40B4-BE49-F238E27FC236}">
                <a16:creationId xmlns:a16="http://schemas.microsoft.com/office/drawing/2014/main" id="{62FF9DF3-DF83-463A-9CA7-208C8BB02F16}"/>
              </a:ext>
            </a:extLst>
          </p:cNvPr>
          <p:cNvSpPr>
            <a:spLocks noGrp="1"/>
          </p:cNvSpPr>
          <p:nvPr>
            <p:ph idx="1"/>
          </p:nvPr>
        </p:nvSpPr>
        <p:spPr>
          <a:xfrm>
            <a:off x="838200" y="1412240"/>
            <a:ext cx="10515600" cy="4764723"/>
          </a:xfrm>
        </p:spPr>
        <p:txBody>
          <a:bodyPr>
            <a:normAutofit fontScale="85000" lnSpcReduction="20000"/>
          </a:bodyPr>
          <a:lstStyle/>
          <a:p>
            <a:pPr marL="0" indent="0">
              <a:buNone/>
            </a:pPr>
            <a:r>
              <a:rPr lang="en-US" sz="2400" dirty="0"/>
              <a:t>Career Counseling and Support Services, The Ohio State University. Applying to</a:t>
            </a:r>
          </a:p>
          <a:p>
            <a:pPr marL="457200" lvl="1" indent="0">
              <a:buNone/>
            </a:pPr>
            <a:r>
              <a:rPr lang="en-US" dirty="0"/>
              <a:t>graduate schools. (2017). Applying to Graduate Schools.  </a:t>
            </a:r>
            <a:r>
              <a:rPr lang="en-US" u="sng" dirty="0">
                <a:hlinkClick r:id="rId2">
                  <a:extLst>
                    <a:ext uri="{A12FA001-AC4F-418D-AE19-62706E023703}">
                      <ahyp:hlinkClr xmlns:ahyp="http://schemas.microsoft.com/office/drawing/2018/hyperlinkcolor" xmlns="" val="tx"/>
                    </a:ext>
                  </a:extLst>
                </a:hlinkClick>
              </a:rPr>
              <a:t>https://ccss.osu.edu/posts/documents/applying-to-grad-school-web-version-2014.pptx</a:t>
            </a:r>
          </a:p>
          <a:p>
            <a:pPr marL="457200" lvl="1" indent="0">
              <a:buNone/>
            </a:pPr>
            <a:endParaRPr lang="en-US" u="sng" dirty="0">
              <a:hlinkClick r:id="rId2">
                <a:extLst>
                  <a:ext uri="{A12FA001-AC4F-418D-AE19-62706E023703}">
                    <ahyp:hlinkClr xmlns:ahyp="http://schemas.microsoft.com/office/drawing/2018/hyperlinkcolor" xmlns="" val="tx"/>
                  </a:ext>
                </a:extLst>
              </a:hlinkClick>
            </a:endParaRPr>
          </a:p>
          <a:p>
            <a:pPr marL="0" indent="0">
              <a:buNone/>
            </a:pPr>
            <a:r>
              <a:rPr lang="en-US" sz="2400" dirty="0"/>
              <a:t>Malcolm, R. (2012, March 19). How to apply to graduate school in 10 easy steps.</a:t>
            </a:r>
          </a:p>
          <a:p>
            <a:pPr marL="457200" lvl="1" indent="0">
              <a:buNone/>
            </a:pPr>
            <a:r>
              <a:rPr lang="en-US" dirty="0"/>
              <a:t>Noodle.  </a:t>
            </a:r>
            <a:r>
              <a:rPr lang="en-US" dirty="0">
                <a:hlinkClick r:id="rId3"/>
              </a:rPr>
              <a:t>https://www.noodle.com/articles/how-to-apply-to-grad-school-in-10-easy-steps</a:t>
            </a:r>
            <a:endParaRPr lang="en-US" dirty="0"/>
          </a:p>
          <a:p>
            <a:pPr marL="457200" lvl="1" indent="0">
              <a:buNone/>
            </a:pPr>
            <a:endParaRPr lang="en-US" dirty="0"/>
          </a:p>
          <a:p>
            <a:pPr marL="0" indent="0">
              <a:buNone/>
            </a:pPr>
            <a:r>
              <a:rPr lang="en-US" sz="2400" dirty="0"/>
              <a:t>Randolph, K.K. (2018, March 24). Timeline for applying to graduate school.</a:t>
            </a:r>
          </a:p>
          <a:p>
            <a:pPr marL="457200" lvl="1" indent="0">
              <a:buNone/>
            </a:pPr>
            <a:r>
              <a:rPr lang="en-US" i="1" dirty="0" err="1"/>
              <a:t>Fastweb</a:t>
            </a:r>
            <a:r>
              <a:rPr lang="en-US" i="1" dirty="0"/>
              <a:t>. </a:t>
            </a:r>
            <a:r>
              <a:rPr lang="en-US" dirty="0"/>
              <a:t>https://www.fastweb.com/college-search/articles/timeline-for-applying-to-graduate-school</a:t>
            </a:r>
          </a:p>
          <a:p>
            <a:pPr marL="0" indent="0">
              <a:buNone/>
            </a:pPr>
            <a:r>
              <a:rPr lang="en-US" sz="2400" dirty="0"/>
              <a:t>Shorter, D. (2017, April 17). The gentle guide for applying to graduate schools.  </a:t>
            </a:r>
            <a:r>
              <a:rPr lang="en-US" sz="2400" i="1" dirty="0"/>
              <a:t>The Chronicle </a:t>
            </a:r>
          </a:p>
          <a:p>
            <a:pPr marL="457200" lvl="1" indent="0">
              <a:buNone/>
            </a:pPr>
            <a:r>
              <a:rPr lang="en-US" i="1" dirty="0"/>
              <a:t>of Higher Education</a:t>
            </a:r>
            <a:r>
              <a:rPr lang="en-US" dirty="0"/>
              <a:t>. </a:t>
            </a:r>
            <a:r>
              <a:rPr lang="en-US" dirty="0">
                <a:hlinkClick r:id="rId4"/>
              </a:rPr>
              <a:t>https://www.chronicle.com/article/The-Gentle-Guide-for-Applying/239768</a:t>
            </a:r>
            <a:endParaRPr lang="en-US" dirty="0"/>
          </a:p>
          <a:p>
            <a:pPr marL="0" indent="0">
              <a:buNone/>
            </a:pPr>
            <a:endParaRPr lang="en-US" sz="2400" i="1" dirty="0"/>
          </a:p>
          <a:p>
            <a:pPr marL="0" indent="0">
              <a:buNone/>
            </a:pPr>
            <a:r>
              <a:rPr lang="en-US" sz="2400" i="1" dirty="0"/>
              <a:t>U.S. News &amp; World Report</a:t>
            </a:r>
            <a:r>
              <a:rPr lang="en-US" sz="2400" dirty="0"/>
              <a:t>, Education. (2018). Applying for graduate school.</a:t>
            </a:r>
          </a:p>
          <a:p>
            <a:pPr marL="457200" lvl="1" indent="0">
              <a:buNone/>
            </a:pPr>
            <a:r>
              <a:rPr lang="en-US" dirty="0"/>
              <a:t>https://www.usnews.com/education/best-graduate-schools/top-graduate-schools/applying.</a:t>
            </a:r>
          </a:p>
          <a:p>
            <a:endParaRPr lang="en-US" dirty="0"/>
          </a:p>
          <a:p>
            <a:endParaRPr lang="en-US" dirty="0"/>
          </a:p>
          <a:p>
            <a:endParaRPr lang="en-US" dirty="0"/>
          </a:p>
        </p:txBody>
      </p:sp>
    </p:spTree>
    <p:extLst>
      <p:ext uri="{BB962C8B-B14F-4D97-AF65-F5344CB8AC3E}">
        <p14:creationId xmlns:p14="http://schemas.microsoft.com/office/powerpoint/2010/main" val="3327472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1929-DDDF-440C-BCDB-7D2187B510BA}"/>
              </a:ext>
            </a:extLst>
          </p:cNvPr>
          <p:cNvSpPr>
            <a:spLocks noGrp="1"/>
          </p:cNvSpPr>
          <p:nvPr>
            <p:ph type="title"/>
          </p:nvPr>
        </p:nvSpPr>
        <p:spPr/>
        <p:txBody>
          <a:bodyPr>
            <a:normAutofit/>
          </a:bodyPr>
          <a:lstStyle/>
          <a:p>
            <a:r>
              <a:rPr lang="en-US" sz="4000" b="1" dirty="0"/>
              <a:t>Best Two Reasons to go to Grad School (OSU 2018)</a:t>
            </a:r>
          </a:p>
        </p:txBody>
      </p:sp>
      <p:sp>
        <p:nvSpPr>
          <p:cNvPr id="3" name="Content Placeholder 2">
            <a:extLst>
              <a:ext uri="{FF2B5EF4-FFF2-40B4-BE49-F238E27FC236}">
                <a16:creationId xmlns:a16="http://schemas.microsoft.com/office/drawing/2014/main" id="{E9FF1878-028D-44D6-8FEB-5D372BF1A996}"/>
              </a:ext>
            </a:extLst>
          </p:cNvPr>
          <p:cNvSpPr>
            <a:spLocks noGrp="1"/>
          </p:cNvSpPr>
          <p:nvPr>
            <p:ph sz="half" idx="1"/>
          </p:nvPr>
        </p:nvSpPr>
        <p:spPr>
          <a:xfrm>
            <a:off x="838200" y="1600200"/>
            <a:ext cx="5181600" cy="4576763"/>
          </a:xfrm>
        </p:spPr>
        <p:txBody>
          <a:bodyPr/>
          <a:lstStyle/>
          <a:p>
            <a:pPr marL="285750" indent="-285750">
              <a:buClr>
                <a:srgbClr val="BB0000"/>
              </a:buClr>
            </a:pPr>
            <a:r>
              <a:rPr lang="en-US" dirty="0">
                <a:solidFill>
                  <a:schemeClr val="accent5">
                    <a:lumMod val="60000"/>
                    <a:lumOff val="40000"/>
                  </a:schemeClr>
                </a:solidFill>
              </a:rPr>
              <a:t>The love for a particular subject and the desire to study it in depth.</a:t>
            </a:r>
          </a:p>
          <a:p>
            <a:pPr marL="0" indent="0">
              <a:buClr>
                <a:srgbClr val="BB0000"/>
              </a:buClr>
              <a:buNone/>
            </a:pPr>
            <a:r>
              <a:rPr lang="en-US" dirty="0"/>
              <a:t>    MA/ MS?  Ph.D.?  Combined</a:t>
            </a:r>
          </a:p>
          <a:p>
            <a:pPr marL="0" indent="0">
              <a:buClr>
                <a:srgbClr val="BB0000"/>
              </a:buClr>
              <a:buNone/>
            </a:pPr>
            <a:r>
              <a:rPr lang="en-US" dirty="0"/>
              <a:t>    program?</a:t>
            </a:r>
          </a:p>
          <a:p>
            <a:pPr marL="0" indent="0">
              <a:buClr>
                <a:srgbClr val="BB0000"/>
              </a:buClr>
              <a:buNone/>
            </a:pPr>
            <a:endParaRPr lang="en-US" dirty="0"/>
          </a:p>
          <a:p>
            <a:pPr marL="285750" indent="-285750">
              <a:buClr>
                <a:srgbClr val="BB0000"/>
              </a:buClr>
            </a:pPr>
            <a:endParaRPr lang="en-US" dirty="0"/>
          </a:p>
          <a:p>
            <a:endParaRPr lang="en-US" dirty="0"/>
          </a:p>
          <a:p>
            <a:endParaRPr lang="en-US" dirty="0"/>
          </a:p>
        </p:txBody>
      </p:sp>
      <p:sp>
        <p:nvSpPr>
          <p:cNvPr id="4" name="Content Placeholder 3">
            <a:extLst>
              <a:ext uri="{FF2B5EF4-FFF2-40B4-BE49-F238E27FC236}">
                <a16:creationId xmlns:a16="http://schemas.microsoft.com/office/drawing/2014/main" id="{7FDA447C-CA6D-4F64-9586-9EDB209DC64E}"/>
              </a:ext>
            </a:extLst>
          </p:cNvPr>
          <p:cNvSpPr>
            <a:spLocks noGrp="1"/>
          </p:cNvSpPr>
          <p:nvPr>
            <p:ph sz="half" idx="2"/>
          </p:nvPr>
        </p:nvSpPr>
        <p:spPr>
          <a:xfrm>
            <a:off x="6172200" y="1600200"/>
            <a:ext cx="5181600" cy="4576763"/>
          </a:xfrm>
        </p:spPr>
        <p:txBody>
          <a:bodyPr/>
          <a:lstStyle/>
          <a:p>
            <a:r>
              <a:rPr lang="en-US" dirty="0">
                <a:solidFill>
                  <a:schemeClr val="accent6">
                    <a:lumMod val="60000"/>
                    <a:lumOff val="40000"/>
                  </a:schemeClr>
                </a:solidFill>
              </a:rPr>
              <a:t>The need for an advanced degree to enter the profession of your choice.</a:t>
            </a:r>
          </a:p>
          <a:p>
            <a:pPr marL="0" indent="0">
              <a:buNone/>
            </a:pPr>
            <a:r>
              <a:rPr lang="en-US" dirty="0"/>
              <a:t>	MBA, MS Accountancy, </a:t>
            </a:r>
          </a:p>
          <a:p>
            <a:pPr marL="0" indent="0">
              <a:buNone/>
            </a:pPr>
            <a:r>
              <a:rPr lang="en-US" dirty="0"/>
              <a:t>	MA ESL, MA HR</a:t>
            </a:r>
          </a:p>
          <a:p>
            <a:pPr marL="0" indent="0">
              <a:buNone/>
            </a:pPr>
            <a:r>
              <a:rPr lang="en-US" dirty="0"/>
              <a:t>	High rates of passing the 	CPA: Manchester University 	(Indiana).</a:t>
            </a:r>
          </a:p>
          <a:p>
            <a:pPr marL="0" indent="0">
              <a:buNone/>
            </a:pPr>
            <a:endParaRPr lang="en-US" dirty="0"/>
          </a:p>
          <a:p>
            <a:endParaRPr lang="en-US" dirty="0"/>
          </a:p>
        </p:txBody>
      </p:sp>
      <p:pic>
        <p:nvPicPr>
          <p:cNvPr id="6" name="Picture 5" descr="A picture containing text&#10;&#10;Description automatically generated">
            <a:extLst>
              <a:ext uri="{FF2B5EF4-FFF2-40B4-BE49-F238E27FC236}">
                <a16:creationId xmlns:a16="http://schemas.microsoft.com/office/drawing/2014/main" id="{975327E3-7523-4871-8484-7E2EA0CC4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550" y="4457700"/>
            <a:ext cx="2857500" cy="1600200"/>
          </a:xfrm>
          <a:prstGeom prst="rect">
            <a:avLst/>
          </a:prstGeom>
        </p:spPr>
      </p:pic>
      <p:pic>
        <p:nvPicPr>
          <p:cNvPr id="8" name="Picture 7">
            <a:extLst>
              <a:ext uri="{FF2B5EF4-FFF2-40B4-BE49-F238E27FC236}">
                <a16:creationId xmlns:a16="http://schemas.microsoft.com/office/drawing/2014/main" id="{C8A61C77-ECC9-4701-A83C-C5A5132A0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8351" y="5174826"/>
            <a:ext cx="1142150" cy="1137074"/>
          </a:xfrm>
          <a:prstGeom prst="rect">
            <a:avLst/>
          </a:prstGeom>
        </p:spPr>
      </p:pic>
    </p:spTree>
    <p:extLst>
      <p:ext uri="{BB962C8B-B14F-4D97-AF65-F5344CB8AC3E}">
        <p14:creationId xmlns:p14="http://schemas.microsoft.com/office/powerpoint/2010/main" val="443389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BFBADD-EBA6-49E6-85C2-110B649FB0B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10 steps in applying to Grad School</a:t>
            </a:r>
          </a:p>
        </p:txBody>
      </p:sp>
      <p:pic>
        <p:nvPicPr>
          <p:cNvPr id="8" name="Content Placeholder 7" descr="A screenshot of a cell phone&#10;&#10;Description automatically generated">
            <a:extLst>
              <a:ext uri="{FF2B5EF4-FFF2-40B4-BE49-F238E27FC236}">
                <a16:creationId xmlns:a16="http://schemas.microsoft.com/office/drawing/2014/main" id="{760D6DE1-B9DD-4B47-8A1B-EC2759F2C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894080"/>
            <a:ext cx="7559692" cy="4829140"/>
          </a:xfrm>
          <a:prstGeom prst="rect">
            <a:avLst/>
          </a:prstGeom>
        </p:spPr>
      </p:pic>
    </p:spTree>
    <p:extLst>
      <p:ext uri="{BB962C8B-B14F-4D97-AF65-F5344CB8AC3E}">
        <p14:creationId xmlns:p14="http://schemas.microsoft.com/office/powerpoint/2010/main" val="1389478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4231F0-B7A7-4875-ADC1-253824C27F18}"/>
              </a:ext>
            </a:extLst>
          </p:cNvPr>
          <p:cNvSpPr>
            <a:spLocks noGrp="1"/>
          </p:cNvSpPr>
          <p:nvPr>
            <p:ph type="title"/>
          </p:nvPr>
        </p:nvSpPr>
        <p:spPr/>
        <p:txBody>
          <a:bodyPr/>
          <a:lstStyle/>
          <a:p>
            <a:r>
              <a:rPr lang="en-US" dirty="0"/>
              <a:t>STEP 1: MAKE A LIST OF TEN SCHOOLS</a:t>
            </a:r>
          </a:p>
        </p:txBody>
      </p:sp>
      <p:sp>
        <p:nvSpPr>
          <p:cNvPr id="6" name="Content Placeholder 5">
            <a:extLst>
              <a:ext uri="{FF2B5EF4-FFF2-40B4-BE49-F238E27FC236}">
                <a16:creationId xmlns:a16="http://schemas.microsoft.com/office/drawing/2014/main" id="{9615C350-C32A-470F-AB42-0831E8C0DA82}"/>
              </a:ext>
            </a:extLst>
          </p:cNvPr>
          <p:cNvSpPr>
            <a:spLocks noGrp="1"/>
          </p:cNvSpPr>
          <p:nvPr>
            <p:ph idx="1"/>
          </p:nvPr>
        </p:nvSpPr>
        <p:spPr/>
        <p:txBody>
          <a:bodyPr/>
          <a:lstStyle/>
          <a:p>
            <a:pPr marL="0" indent="0">
              <a:buNone/>
            </a:pPr>
            <a:r>
              <a:rPr lang="en-US" sz="3600" b="1" dirty="0">
                <a:solidFill>
                  <a:schemeClr val="accent4"/>
                </a:solidFill>
              </a:rPr>
              <a:t>REACH SCHOOLS </a:t>
            </a:r>
            <a:r>
              <a:rPr lang="en-US" sz="3600" dirty="0"/>
              <a:t>– dream schools</a:t>
            </a:r>
          </a:p>
          <a:p>
            <a:pPr marL="0" indent="0">
              <a:buNone/>
            </a:pPr>
            <a:endParaRPr lang="en-US" sz="3600" dirty="0"/>
          </a:p>
          <a:p>
            <a:pPr marL="0" indent="0">
              <a:buNone/>
            </a:pPr>
            <a:r>
              <a:rPr lang="en-US" sz="3600" b="1" dirty="0">
                <a:solidFill>
                  <a:srgbClr val="00B0F0"/>
                </a:solidFill>
              </a:rPr>
              <a:t>SOLID CHANCE SCHOOLS </a:t>
            </a:r>
            <a:r>
              <a:rPr lang="en-US" sz="3600" b="1" dirty="0"/>
              <a:t>-- </a:t>
            </a:r>
            <a:r>
              <a:rPr lang="en-US" sz="3600" dirty="0"/>
              <a:t>very likely to accept you</a:t>
            </a:r>
          </a:p>
          <a:p>
            <a:pPr marL="0" indent="0">
              <a:buNone/>
            </a:pPr>
            <a:endParaRPr lang="en-US" sz="3600" b="1" dirty="0">
              <a:solidFill>
                <a:schemeClr val="accent1"/>
              </a:solidFill>
            </a:endParaRPr>
          </a:p>
          <a:p>
            <a:pPr marL="0" indent="0">
              <a:buNone/>
            </a:pPr>
            <a:r>
              <a:rPr lang="en-US" sz="3600" b="1" dirty="0">
                <a:solidFill>
                  <a:schemeClr val="accent1"/>
                </a:solidFill>
              </a:rPr>
              <a:t>SAFETY SCHOOLS </a:t>
            </a:r>
            <a:r>
              <a:rPr lang="en-US" sz="3600" dirty="0"/>
              <a:t>– certain acceptance</a:t>
            </a:r>
          </a:p>
          <a:p>
            <a:pPr marL="0" indent="0">
              <a:buNone/>
            </a:pPr>
            <a:endParaRPr lang="en-US" dirty="0"/>
          </a:p>
        </p:txBody>
      </p:sp>
    </p:spTree>
    <p:extLst>
      <p:ext uri="{BB962C8B-B14F-4D97-AF65-F5344CB8AC3E}">
        <p14:creationId xmlns:p14="http://schemas.microsoft.com/office/powerpoint/2010/main" val="705317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0918A1-1C87-495D-91D3-0CC6E339152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How to find out about schools</a:t>
            </a:r>
          </a:p>
        </p:txBody>
      </p:sp>
      <p:pic>
        <p:nvPicPr>
          <p:cNvPr id="4" name="Picture 3">
            <a:extLst>
              <a:ext uri="{FF2B5EF4-FFF2-40B4-BE49-F238E27FC236}">
                <a16:creationId xmlns:a16="http://schemas.microsoft.com/office/drawing/2014/main" id="{6EEC6135-AD2C-4875-8546-60DBE8A3D86E}"/>
              </a:ext>
            </a:extLst>
          </p:cNvPr>
          <p:cNvPicPr>
            <a:picLocks noChangeAspect="1"/>
          </p:cNvPicPr>
          <p:nvPr/>
        </p:nvPicPr>
        <p:blipFill>
          <a:blip r:embed="rId2"/>
          <a:stretch>
            <a:fillRect/>
          </a:stretch>
        </p:blipFill>
        <p:spPr>
          <a:xfrm>
            <a:off x="4038600" y="2202949"/>
            <a:ext cx="7188199" cy="1311846"/>
          </a:xfrm>
          <a:prstGeom prst="rect">
            <a:avLst/>
          </a:prstGeom>
        </p:spPr>
      </p:pic>
      <p:sp>
        <p:nvSpPr>
          <p:cNvPr id="3" name="Content Placeholder 2">
            <a:extLst>
              <a:ext uri="{FF2B5EF4-FFF2-40B4-BE49-F238E27FC236}">
                <a16:creationId xmlns:a16="http://schemas.microsoft.com/office/drawing/2014/main" id="{EC8E9DB5-287E-4BF4-B2E1-0CB7951FC17B}"/>
              </a:ext>
            </a:extLst>
          </p:cNvPr>
          <p:cNvSpPr>
            <a:spLocks noGrp="1"/>
          </p:cNvSpPr>
          <p:nvPr>
            <p:ph idx="1"/>
          </p:nvPr>
        </p:nvSpPr>
        <p:spPr>
          <a:xfrm>
            <a:off x="4038600" y="4884873"/>
            <a:ext cx="7188199" cy="1292090"/>
          </a:xfrm>
        </p:spPr>
        <p:txBody>
          <a:bodyPr>
            <a:normAutofit/>
          </a:bodyPr>
          <a:lstStyle/>
          <a:p>
            <a:r>
              <a:rPr lang="en-US" sz="1800" dirty="0"/>
              <a:t>US college rankings: </a:t>
            </a:r>
            <a:r>
              <a:rPr lang="en-US" sz="1800" dirty="0">
                <a:hlinkClick r:id="rId3"/>
              </a:rPr>
              <a:t>https://</a:t>
            </a:r>
            <a:r>
              <a:rPr lang="en-US" sz="1800" dirty="0" smtClean="0">
                <a:hlinkClick r:id="rId3"/>
              </a:rPr>
              <a:t>www.usnews.com/best-colleges/rankings</a:t>
            </a:r>
            <a:endParaRPr lang="en-US" sz="1800" dirty="0" smtClean="0"/>
          </a:p>
          <a:p>
            <a:r>
              <a:rPr lang="en-US" sz="1800" dirty="0" smtClean="0"/>
              <a:t>Also search for “Best Graduate Schools in . . </a:t>
            </a:r>
            <a:r>
              <a:rPr lang="en-US" sz="1800" i="1" dirty="0" smtClean="0"/>
              <a:t>. [your field]”</a:t>
            </a:r>
            <a:endParaRPr lang="en-US" sz="1800" i="1" dirty="0"/>
          </a:p>
          <a:p>
            <a:endParaRPr lang="en-US" sz="1800" dirty="0"/>
          </a:p>
        </p:txBody>
      </p:sp>
    </p:spTree>
    <p:extLst>
      <p:ext uri="{BB962C8B-B14F-4D97-AF65-F5344CB8AC3E}">
        <p14:creationId xmlns:p14="http://schemas.microsoft.com/office/powerpoint/2010/main" val="171412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3B4B4F-F6DA-466C-8F93-8AB05AB48D66}"/>
              </a:ext>
            </a:extLst>
          </p:cNvPr>
          <p:cNvSpPr>
            <a:spLocks noGrp="1"/>
          </p:cNvSpPr>
          <p:nvPr>
            <p:ph type="title"/>
          </p:nvPr>
        </p:nvSpPr>
        <p:spPr>
          <a:xfrm>
            <a:off x="808522" y="1204108"/>
            <a:ext cx="2827836" cy="1781175"/>
          </a:xfrm>
        </p:spPr>
        <p:txBody>
          <a:bodyPr>
            <a:normAutofit/>
          </a:bodyPr>
          <a:lstStyle/>
          <a:p>
            <a:r>
              <a:rPr lang="en-US" sz="3000" dirty="0">
                <a:solidFill>
                  <a:srgbClr val="FFFFFF"/>
                </a:solidFill>
              </a:rPr>
              <a:t>2.  Make a list of requirements. </a:t>
            </a:r>
            <a:br>
              <a:rPr lang="en-US" sz="3000" dirty="0">
                <a:solidFill>
                  <a:srgbClr val="FFFFFF"/>
                </a:solidFill>
              </a:rPr>
            </a:br>
            <a:endParaRPr lang="en-US" sz="3000" dirty="0">
              <a:solidFill>
                <a:srgbClr val="FFFFFF"/>
              </a:solidFill>
            </a:endParaRPr>
          </a:p>
        </p:txBody>
      </p:sp>
      <p:sp>
        <p:nvSpPr>
          <p:cNvPr id="3" name="Content Placeholder 2">
            <a:extLst>
              <a:ext uri="{FF2B5EF4-FFF2-40B4-BE49-F238E27FC236}">
                <a16:creationId xmlns:a16="http://schemas.microsoft.com/office/drawing/2014/main" id="{2EC5861E-1811-44EB-A5D9-03597406CBE2}"/>
              </a:ext>
            </a:extLst>
          </p:cNvPr>
          <p:cNvSpPr>
            <a:spLocks noGrp="1"/>
          </p:cNvSpPr>
          <p:nvPr>
            <p:ph idx="1"/>
          </p:nvPr>
        </p:nvSpPr>
        <p:spPr>
          <a:xfrm>
            <a:off x="966951" y="3355130"/>
            <a:ext cx="2669407" cy="2427333"/>
          </a:xfrm>
        </p:spPr>
        <p:txBody>
          <a:bodyPr>
            <a:normAutofit/>
          </a:bodyPr>
          <a:lstStyle/>
          <a:p>
            <a:pPr marL="0" indent="0">
              <a:buNone/>
            </a:pPr>
            <a:endParaRPr lang="en-US" sz="1600" dirty="0"/>
          </a:p>
          <a:p>
            <a:pPr marL="0" indent="0">
              <a:buNone/>
            </a:pPr>
            <a:r>
              <a:rPr lang="en-US" sz="2400" b="1" dirty="0"/>
              <a:t>Make a spreadsheet of all schools requirements &amp; deadlines</a:t>
            </a:r>
          </a:p>
          <a:p>
            <a:endParaRPr lang="en-US" sz="1600" dirty="0"/>
          </a:p>
        </p:txBody>
      </p:sp>
      <p:pic>
        <p:nvPicPr>
          <p:cNvPr id="5" name="Picture 4">
            <a:extLst>
              <a:ext uri="{FF2B5EF4-FFF2-40B4-BE49-F238E27FC236}">
                <a16:creationId xmlns:a16="http://schemas.microsoft.com/office/drawing/2014/main" id="{6BBB7A0B-1F35-490E-8009-968C7BA08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102" y="1002957"/>
            <a:ext cx="6903723" cy="4729048"/>
          </a:xfrm>
          <a:prstGeom prst="rect">
            <a:avLst/>
          </a:prstGeom>
        </p:spPr>
      </p:pic>
    </p:spTree>
    <p:extLst>
      <p:ext uri="{BB962C8B-B14F-4D97-AF65-F5344CB8AC3E}">
        <p14:creationId xmlns:p14="http://schemas.microsoft.com/office/powerpoint/2010/main" val="1087168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6B6D2-F763-47E6-BDFA-96F3D5149FDB}"/>
              </a:ext>
            </a:extLst>
          </p:cNvPr>
          <p:cNvSpPr>
            <a:spLocks noGrp="1"/>
          </p:cNvSpPr>
          <p:nvPr>
            <p:ph type="title"/>
          </p:nvPr>
        </p:nvSpPr>
        <p:spPr/>
        <p:txBody>
          <a:bodyPr/>
          <a:lstStyle/>
          <a:p>
            <a:r>
              <a:rPr lang="en-US" dirty="0"/>
              <a:t>3. IELTS/ TOEFL/ GREs/ GMATs</a:t>
            </a:r>
          </a:p>
        </p:txBody>
      </p:sp>
      <p:sp>
        <p:nvSpPr>
          <p:cNvPr id="3" name="Content Placeholder 2">
            <a:extLst>
              <a:ext uri="{FF2B5EF4-FFF2-40B4-BE49-F238E27FC236}">
                <a16:creationId xmlns:a16="http://schemas.microsoft.com/office/drawing/2014/main" id="{D93F2926-3008-411A-A725-E9FD40C69230}"/>
              </a:ext>
            </a:extLst>
          </p:cNvPr>
          <p:cNvSpPr>
            <a:spLocks noGrp="1"/>
          </p:cNvSpPr>
          <p:nvPr>
            <p:ph idx="1"/>
          </p:nvPr>
        </p:nvSpPr>
        <p:spPr/>
        <p:txBody>
          <a:bodyPr>
            <a:normAutofit fontScale="92500"/>
          </a:bodyPr>
          <a:lstStyle/>
          <a:p>
            <a:pPr marL="514350" indent="-514350">
              <a:buFont typeface="+mj-lt"/>
              <a:buAutoNum type="alphaLcParenR"/>
            </a:pPr>
            <a:r>
              <a:rPr lang="en-US" dirty="0"/>
              <a:t>Note on your application spreadsheets what scores each school seeks</a:t>
            </a:r>
          </a:p>
          <a:p>
            <a:pPr marL="514350" indent="-514350">
              <a:buFont typeface="+mj-lt"/>
              <a:buAutoNum type="alphaLcParenR"/>
            </a:pPr>
            <a:r>
              <a:rPr lang="en-US" dirty="0"/>
              <a:t>Take an online practice test. Do you score in the range the schools want?</a:t>
            </a:r>
          </a:p>
          <a:p>
            <a:pPr marL="514350" indent="-514350">
              <a:buFont typeface="+mj-lt"/>
              <a:buAutoNum type="alphaLcParenR"/>
            </a:pPr>
            <a:r>
              <a:rPr lang="en-US" dirty="0"/>
              <a:t>If not, take a prep course or a tutor</a:t>
            </a:r>
          </a:p>
          <a:p>
            <a:pPr marL="514350" indent="-514350">
              <a:buFont typeface="+mj-lt"/>
              <a:buAutoNum type="alphaLcParenR"/>
            </a:pPr>
            <a:r>
              <a:rPr lang="en-US" dirty="0"/>
              <a:t>Note their deadlines and compare the schools’ deadlines.</a:t>
            </a:r>
          </a:p>
          <a:p>
            <a:r>
              <a:rPr lang="en-US" dirty="0"/>
              <a:t>TOEFL- China. </a:t>
            </a:r>
            <a:r>
              <a:rPr lang="en-US" dirty="0">
                <a:hlinkClick r:id="rId2"/>
              </a:rPr>
              <a:t>http://www.toefl.givemesomeenglish.com/toefl-testing-dates-and-locations/toefl-testing-dates-and-locations-by-country-letter-c/china-toefl-testing-dates-and-locations/</a:t>
            </a:r>
            <a:endParaRPr lang="en-US" dirty="0"/>
          </a:p>
          <a:p>
            <a:r>
              <a:rPr lang="en-US" dirty="0"/>
              <a:t>GMAT- China: </a:t>
            </a:r>
            <a:r>
              <a:rPr lang="en-US" dirty="0">
                <a:hlinkClick r:id="rId3"/>
              </a:rPr>
              <a:t>https://www.eduers.com/gmat/gmat-test-centers-in-china/</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108022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C0DB-949E-43FF-9B8F-27341EA56928}"/>
              </a:ext>
            </a:extLst>
          </p:cNvPr>
          <p:cNvSpPr>
            <a:spLocks noGrp="1"/>
          </p:cNvSpPr>
          <p:nvPr>
            <p:ph type="title"/>
          </p:nvPr>
        </p:nvSpPr>
        <p:spPr/>
        <p:txBody>
          <a:bodyPr>
            <a:normAutofit/>
          </a:bodyPr>
          <a:lstStyle/>
          <a:p>
            <a:pPr marL="514350" indent="-514350">
              <a:buAutoNum type="arabicPeriod" startAt="4"/>
            </a:pPr>
            <a:r>
              <a:rPr lang="en-US" dirty="0"/>
              <a:t>Write your personal </a:t>
            </a:r>
            <a:r>
              <a:rPr lang="en-US" sz="4000" dirty="0"/>
              <a:t>statements. </a:t>
            </a:r>
            <a:br>
              <a:rPr lang="en-US" sz="4000" dirty="0"/>
            </a:br>
            <a:r>
              <a:rPr lang="en-US" dirty="0"/>
              <a:t> </a:t>
            </a:r>
          </a:p>
        </p:txBody>
      </p:sp>
      <p:sp>
        <p:nvSpPr>
          <p:cNvPr id="3" name="Content Placeholder 2">
            <a:extLst>
              <a:ext uri="{FF2B5EF4-FFF2-40B4-BE49-F238E27FC236}">
                <a16:creationId xmlns:a16="http://schemas.microsoft.com/office/drawing/2014/main" id="{C86269DD-593C-43EE-8F4E-9BF0A1430E21}"/>
              </a:ext>
            </a:extLst>
          </p:cNvPr>
          <p:cNvSpPr>
            <a:spLocks noGrp="1"/>
          </p:cNvSpPr>
          <p:nvPr>
            <p:ph idx="1"/>
          </p:nvPr>
        </p:nvSpPr>
        <p:spPr/>
        <p:txBody>
          <a:bodyPr/>
          <a:lstStyle/>
          <a:p>
            <a:pPr marL="0" indent="0">
              <a:buNone/>
            </a:pPr>
            <a:r>
              <a:rPr lang="en-US" b="1" dirty="0">
                <a:solidFill>
                  <a:srgbClr val="FF0000"/>
                </a:solidFill>
              </a:rPr>
              <a:t>STRUCTURE according to each universities’ questions.</a:t>
            </a:r>
          </a:p>
          <a:p>
            <a:r>
              <a:rPr lang="en-US" dirty="0">
                <a:solidFill>
                  <a:schemeClr val="accent1"/>
                </a:solidFill>
              </a:rPr>
              <a:t>Attention Step: </a:t>
            </a:r>
            <a:r>
              <a:rPr lang="en-US" dirty="0"/>
              <a:t>stand out from the crowd. Make it great!</a:t>
            </a:r>
          </a:p>
          <a:p>
            <a:r>
              <a:rPr lang="en-US" dirty="0"/>
              <a:t>Discuss what </a:t>
            </a:r>
            <a:r>
              <a:rPr lang="en-US" b="1" dirty="0">
                <a:solidFill>
                  <a:schemeClr val="accent1"/>
                </a:solidFill>
              </a:rPr>
              <a:t>strengths</a:t>
            </a:r>
            <a:r>
              <a:rPr lang="en-US" dirty="0"/>
              <a:t> you can provide to the school.</a:t>
            </a:r>
          </a:p>
          <a:p>
            <a:r>
              <a:rPr lang="en-US" dirty="0"/>
              <a:t>Is there a professor you really want to work with?</a:t>
            </a:r>
            <a:r>
              <a:rPr lang="en-US" dirty="0">
                <a:solidFill>
                  <a:schemeClr val="accent1"/>
                </a:solidFill>
              </a:rPr>
              <a:t> Describe your interest.</a:t>
            </a:r>
            <a:r>
              <a:rPr lang="en-US" dirty="0"/>
              <a:t> Why do you want to work with them? Why do you want to go to this school</a:t>
            </a:r>
            <a:r>
              <a:rPr lang="en-US" dirty="0" smtClean="0"/>
              <a:t>?</a:t>
            </a:r>
          </a:p>
          <a:p>
            <a:r>
              <a:rPr lang="en-US" dirty="0" smtClean="0">
                <a:solidFill>
                  <a:schemeClr val="accent1">
                    <a:lumMod val="60000"/>
                    <a:lumOff val="40000"/>
                  </a:schemeClr>
                </a:solidFill>
              </a:rPr>
              <a:t>Conclusion:</a:t>
            </a:r>
            <a:r>
              <a:rPr lang="en-US" dirty="0" smtClean="0"/>
              <a:t> Final summary, clincher</a:t>
            </a:r>
            <a:endParaRPr lang="en-US" dirty="0"/>
          </a:p>
          <a:p>
            <a:r>
              <a:rPr lang="en-US" dirty="0"/>
              <a:t>Give a </a:t>
            </a:r>
            <a:r>
              <a:rPr lang="en-US" b="1" dirty="0">
                <a:solidFill>
                  <a:schemeClr val="accent1"/>
                </a:solidFill>
              </a:rPr>
              <a:t>copy to your referees</a:t>
            </a:r>
          </a:p>
          <a:p>
            <a:r>
              <a:rPr lang="en-US" dirty="0"/>
              <a:t>Get help </a:t>
            </a:r>
            <a:r>
              <a:rPr lang="en-US" b="1" dirty="0">
                <a:solidFill>
                  <a:schemeClr val="accent1"/>
                </a:solidFill>
              </a:rPr>
              <a:t>proofreading</a:t>
            </a:r>
            <a:r>
              <a:rPr lang="en-US" dirty="0"/>
              <a:t> your personal statement. Make it perfect.</a:t>
            </a:r>
          </a:p>
        </p:txBody>
      </p:sp>
    </p:spTree>
    <p:extLst>
      <p:ext uri="{BB962C8B-B14F-4D97-AF65-F5344CB8AC3E}">
        <p14:creationId xmlns:p14="http://schemas.microsoft.com/office/powerpoint/2010/main" val="2124832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5A12-4B67-4D81-92DC-E98E549E3E48}"/>
              </a:ext>
            </a:extLst>
          </p:cNvPr>
          <p:cNvSpPr>
            <a:spLocks noGrp="1"/>
          </p:cNvSpPr>
          <p:nvPr>
            <p:ph type="title"/>
          </p:nvPr>
        </p:nvSpPr>
        <p:spPr>
          <a:xfrm>
            <a:off x="1514292" y="513612"/>
            <a:ext cx="9894133" cy="1031216"/>
          </a:xfrm>
        </p:spPr>
        <p:txBody>
          <a:bodyPr vert="horz" lIns="91440" tIns="45720" rIns="91440" bIns="45720" rtlCol="0" anchor="b">
            <a:normAutofit/>
          </a:bodyPr>
          <a:lstStyle/>
          <a:p>
            <a:r>
              <a:rPr lang="en-US" dirty="0">
                <a:solidFill>
                  <a:schemeClr val="accent3">
                    <a:lumMod val="60000"/>
                    <a:lumOff val="40000"/>
                  </a:schemeClr>
                </a:solidFill>
              </a:rPr>
              <a:t>5. Letters of Recommendation</a:t>
            </a:r>
          </a:p>
        </p:txBody>
      </p:sp>
      <p:pic>
        <p:nvPicPr>
          <p:cNvPr id="6" name="Content Placeholder 5">
            <a:extLst>
              <a:ext uri="{FF2B5EF4-FFF2-40B4-BE49-F238E27FC236}">
                <a16:creationId xmlns:a16="http://schemas.microsoft.com/office/drawing/2014/main" id="{2F198264-988F-450B-B4FC-0EA3CBB41C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14293" y="2691458"/>
            <a:ext cx="5069382" cy="2550733"/>
          </a:xfrm>
          <a:prstGeom prst="rect">
            <a:avLst/>
          </a:prstGeom>
        </p:spPr>
      </p:pic>
      <p:sp>
        <p:nvSpPr>
          <p:cNvPr id="11" name="Freeform: Shape 10">
            <a:extLst>
              <a:ext uri="{FF2B5EF4-FFF2-40B4-BE49-F238E27FC236}">
                <a16:creationId xmlns:a16="http://schemas.microsoft.com/office/drawing/2014/main" id="{C607803A-4E99-444E-94F7-8785CDDF58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3" name="Freeform: Shape 12">
            <a:extLst>
              <a:ext uri="{FF2B5EF4-FFF2-40B4-BE49-F238E27FC236}">
                <a16:creationId xmlns:a16="http://schemas.microsoft.com/office/drawing/2014/main" id="{2989BE6A-C309-418E-8ADD-1616A98057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CFE6B5-85BF-4729-BEC3-C3D289E79F85}"/>
              </a:ext>
            </a:extLst>
          </p:cNvPr>
          <p:cNvSpPr>
            <a:spLocks noGrp="1"/>
          </p:cNvSpPr>
          <p:nvPr>
            <p:ph sz="half" idx="1"/>
          </p:nvPr>
        </p:nvSpPr>
        <p:spPr>
          <a:xfrm>
            <a:off x="7781373" y="1544828"/>
            <a:ext cx="3627063" cy="4589271"/>
          </a:xfrm>
        </p:spPr>
        <p:txBody>
          <a:bodyPr vert="horz" lIns="91440" tIns="45720" rIns="91440" bIns="45720" rtlCol="0" anchor="ctr">
            <a:normAutofit/>
          </a:bodyPr>
          <a:lstStyle/>
          <a:p>
            <a:r>
              <a:rPr lang="en-US" sz="2000" dirty="0"/>
              <a:t>Most schools now use an online form</a:t>
            </a:r>
          </a:p>
          <a:p>
            <a:r>
              <a:rPr lang="en-US" sz="2000" dirty="0"/>
              <a:t>Ask in advance that the faculty member agrees to recommend you</a:t>
            </a:r>
          </a:p>
          <a:p>
            <a:r>
              <a:rPr lang="en-US" sz="2000" dirty="0"/>
              <a:t>Ask what they will say about you. Get different content from each referee.</a:t>
            </a:r>
          </a:p>
          <a:p>
            <a:r>
              <a:rPr lang="en-US" sz="2000" dirty="0"/>
              <a:t>Give referees plenty of time</a:t>
            </a:r>
          </a:p>
          <a:p>
            <a:r>
              <a:rPr lang="en-US" sz="2000" dirty="0"/>
              <a:t>Give them an early deadline, so their letters don’t make your application late</a:t>
            </a:r>
          </a:p>
          <a:p>
            <a:r>
              <a:rPr lang="en-US" sz="2000" dirty="0"/>
              <a:t>Follow-up</a:t>
            </a:r>
          </a:p>
        </p:txBody>
      </p:sp>
    </p:spTree>
    <p:extLst>
      <p:ext uri="{BB962C8B-B14F-4D97-AF65-F5344CB8AC3E}">
        <p14:creationId xmlns:p14="http://schemas.microsoft.com/office/powerpoint/2010/main" val="15075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319</TotalTime>
  <Words>767</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Best Two Reasons to go to Grad School (OSU 2018)</vt:lpstr>
      <vt:lpstr>10 steps in applying to Grad School</vt:lpstr>
      <vt:lpstr>STEP 1: MAKE A LIST OF TEN SCHOOLS</vt:lpstr>
      <vt:lpstr>How to find out about schools</vt:lpstr>
      <vt:lpstr>2.  Make a list of requirements.  </vt:lpstr>
      <vt:lpstr>3. IELTS/ TOEFL/ GREs/ GMATs</vt:lpstr>
      <vt:lpstr>Write your personal statements.   </vt:lpstr>
      <vt:lpstr>5. Letters of Recommendation</vt:lpstr>
      <vt:lpstr>6. Transcripts</vt:lpstr>
      <vt:lpstr>PowerPoint Presentation</vt:lpstr>
      <vt:lpstr>7. Examples of your best work</vt:lpstr>
      <vt:lpstr>8. Revise and send your Application</vt:lpstr>
      <vt:lpstr>9. Hear back and interview</vt:lpstr>
      <vt:lpstr>10.  Go</vt:lpstr>
      <vt:lpstr>Timetable (Shorter, 2017). </vt:lpstr>
      <vt:lpstr>Timetable, continued</vt:lpstr>
      <vt:lpstr>Timetable, continued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kathykamp</dc:creator>
  <cp:lastModifiedBy>Windows User</cp:lastModifiedBy>
  <cp:revision>8</cp:revision>
  <dcterms:created xsi:type="dcterms:W3CDTF">2018-12-13T03:50:54Z</dcterms:created>
  <dcterms:modified xsi:type="dcterms:W3CDTF">2019-10-21T06:45:54Z</dcterms:modified>
</cp:coreProperties>
</file>