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58" r:id="rId3"/>
    <p:sldId id="259" r:id="rId4"/>
    <p:sldId id="260" r:id="rId5"/>
    <p:sldId id="261"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299"/>
  </p:normalViewPr>
  <p:slideViewPr>
    <p:cSldViewPr snapToGrid="0" snapToObjects="1">
      <p:cViewPr varScale="1">
        <p:scale>
          <a:sx n="49" d="100"/>
          <a:sy n="49" d="100"/>
        </p:scale>
        <p:origin x="1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Hello, and I will talk something about stack and queue.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t>Here is the definition of stack. Generally speaking, stack is a container of objects that are inserted and removed according to the last-in first-out principle. For example, you can only take a book from the top of the stack, and you can only add a book to the top of the stack. In computer world, each time you call a function or a method, the CPU places the return address on a stack. When the function ends, the CPU uses that return address to jump back to the caller, that’s why if you call too many functions like in a recursive function, you will get a so-called stack-overflow as the CPU stack has run out of 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endParaRPr/>
          </a:p>
          <a:p>
            <a:r>
              <a:t>Queue is also a container of objects that are inserted and removed according to the first-in first out principle. For example, when ordering in the cafeteria, the first person to arrive or the one at the front of the line has the priority to order first; and the last one to arrive has to wait util the people before them have ordered. In computer world, queue is used when things do not have to be done immediately, but have to processed, like when the data in the IO buffer is transferred asynchronously between two process, we could use Queue to handle that situation.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381000" y="685800"/>
            <a:ext cx="6096000" cy="3429000"/>
          </a:xfrm>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rPr dirty="0"/>
              <a:t>In general, stacks and queues are both types of collections, so they both have the operation of adding and removing</a:t>
            </a:r>
            <a:r>
              <a:rPr lang="en-US" dirty="0"/>
              <a:t> </a:t>
            </a:r>
            <a:r>
              <a:rPr lang="en-US"/>
              <a:t>which complexity is O(1)</a:t>
            </a:r>
            <a:r>
              <a:t>. </a:t>
            </a:r>
            <a:r>
              <a:rPr dirty="0"/>
              <a:t>But since they did not act as the common collection type, we do not directly call them add and remove, for the stack, we call add operation Push, and remove operation Pop; for the queue, we call add operation Enqueue, and remove operation Dequeue. Also, the first element of the stack is called top, and the first element of the queue is called front and the last one is called rear.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xfrm>
            <a:off x="381000" y="685800"/>
            <a:ext cx="6096000" cy="3429000"/>
          </a:xfrm>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r>
              <a:rPr dirty="0"/>
              <a:t>So, due to the difference of the stack and queue, the interface of them are also quietly different. For stack, we need at least one pointer pointed to the top elements, while for the queue, we need at least two pointers pointed to the front and rear element.</a:t>
            </a:r>
          </a:p>
          <a:p>
            <a:endParaRPr dirty="0"/>
          </a:p>
          <a:p>
            <a:r>
              <a:rPr dirty="0"/>
              <a:t>For ease of explanation, we use arrays here to create Stacks and Queues, it would be better to use Node like for LinkedList. Then for Stack, we could see that PUSH is adding the element to the top or bottom of the collection and POP is to remove the latest added element. For Queue, Enqueue is to add elements to the end of the collection, Dequeue is to remove the first element.</a:t>
            </a:r>
          </a:p>
          <a:p>
            <a:endParaRPr dirty="0"/>
          </a:p>
          <a:p>
            <a:r>
              <a:rPr dirty="0"/>
              <a:t>That’s my brief introduction of the stack and queue. You may notice that queue cannot handle that something need to be processed immediately, so which type could either apply FIFO principle and also could process things immediately if needed, which is really common in real situation, and the answer is priority queue. Let’s invite my partner Max to introduce the priority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tack &amp; Queue"/>
          <p:cNvSpPr txBox="1">
            <a:spLocks noGrp="1"/>
          </p:cNvSpPr>
          <p:nvPr>
            <p:ph type="title"/>
          </p:nvPr>
        </p:nvSpPr>
        <p:spPr>
          <a:prstGeom prst="rect">
            <a:avLst/>
          </a:prstGeom>
        </p:spPr>
        <p:txBody>
          <a:bodyPr/>
          <a:lstStyle/>
          <a:p>
            <a:r>
              <a:t>Stack &amp; Queue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tack &amp; Queue"/>
          <p:cNvSpPr txBox="1">
            <a:spLocks noGrp="1"/>
          </p:cNvSpPr>
          <p:nvPr>
            <p:ph type="title"/>
          </p:nvPr>
        </p:nvSpPr>
        <p:spPr>
          <a:prstGeom prst="rect">
            <a:avLst/>
          </a:prstGeom>
        </p:spPr>
        <p:txBody>
          <a:bodyPr/>
          <a:lstStyle/>
          <a:p>
            <a:r>
              <a:t>Stack &amp; Queue</a:t>
            </a:r>
          </a:p>
        </p:txBody>
      </p:sp>
      <p:sp>
        <p:nvSpPr>
          <p:cNvPr id="160" name="Stack is a container of objects that are inserted and removed according to the last-in first-out (aka. LIFO) principle."/>
          <p:cNvSpPr txBox="1">
            <a:spLocks noGrp="1"/>
          </p:cNvSpPr>
          <p:nvPr>
            <p:ph type="body" idx="1"/>
          </p:nvPr>
        </p:nvSpPr>
        <p:spPr>
          <a:prstGeom prst="rect">
            <a:avLst/>
          </a:prstGeom>
        </p:spPr>
        <p:txBody>
          <a:bodyPr/>
          <a:lstStyle/>
          <a:p>
            <a:r>
              <a:t>Stack is a </a:t>
            </a:r>
            <a:r>
              <a:rPr>
                <a:latin typeface="Canela Text Bold"/>
                <a:ea typeface="Canela Text Bold"/>
                <a:cs typeface="Canela Text Bold"/>
                <a:sym typeface="Canela Text Bold"/>
              </a:rPr>
              <a:t>container</a:t>
            </a:r>
            <a:r>
              <a:t> of objects that are inserted and removed according to the </a:t>
            </a:r>
            <a:r>
              <a:rPr>
                <a:latin typeface="Canela Text Bold"/>
                <a:ea typeface="Canela Text Bold"/>
                <a:cs typeface="Canela Text Bold"/>
                <a:sym typeface="Canela Text Bold"/>
              </a:rPr>
              <a:t>last-in first-out (aka. LIFO) </a:t>
            </a:r>
            <a:r>
              <a:t>principle.</a:t>
            </a:r>
          </a:p>
        </p:txBody>
      </p:sp>
      <p:sp>
        <p:nvSpPr>
          <p:cNvPr id="161" name="The Defini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The Definition </a:t>
            </a:r>
          </a:p>
        </p:txBody>
      </p:sp>
      <p:pic>
        <p:nvPicPr>
          <p:cNvPr id="162" name="WbJM9wOA_1024x1024.jpeg.jpeg" descr="WbJM9wOA_1024x1024.jpeg.jpeg"/>
          <p:cNvPicPr>
            <a:picLocks noChangeAspect="1"/>
          </p:cNvPicPr>
          <p:nvPr/>
        </p:nvPicPr>
        <p:blipFill>
          <a:blip r:embed="rId3"/>
          <a:stretch>
            <a:fillRect/>
          </a:stretch>
        </p:blipFill>
        <p:spPr>
          <a:xfrm>
            <a:off x="2420077" y="8127978"/>
            <a:ext cx="5257161" cy="5257162"/>
          </a:xfrm>
          <a:prstGeom prst="rect">
            <a:avLst/>
          </a:prstGeom>
          <a:ln w="12700">
            <a:miter lim="400000"/>
          </a:ln>
        </p:spPr>
      </p:pic>
      <p:sp>
        <p:nvSpPr>
          <p:cNvPr id="163" name="Stack"/>
          <p:cNvSpPr txBox="1"/>
          <p:nvPr/>
        </p:nvSpPr>
        <p:spPr>
          <a:xfrm>
            <a:off x="4229506" y="7835032"/>
            <a:ext cx="1638148" cy="8326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4400" spc="-44">
                <a:latin typeface="Graphik-SemiboldItalic"/>
                <a:ea typeface="Graphik-SemiboldItalic"/>
                <a:cs typeface="Graphik-SemiboldItalic"/>
                <a:sym typeface="Graphik Semibold"/>
              </a:defRPr>
            </a:lvl1pPr>
          </a:lstStyle>
          <a:p>
            <a:r>
              <a:t>Stack</a:t>
            </a:r>
          </a:p>
        </p:txBody>
      </p:sp>
      <p:sp>
        <p:nvSpPr>
          <p:cNvPr id="164" name="Line"/>
          <p:cNvSpPr/>
          <p:nvPr/>
        </p:nvSpPr>
        <p:spPr>
          <a:xfrm>
            <a:off x="-34999" y="7848851"/>
            <a:ext cx="24384001" cy="1"/>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tack &amp; Queue"/>
          <p:cNvSpPr txBox="1">
            <a:spLocks noGrp="1"/>
          </p:cNvSpPr>
          <p:nvPr>
            <p:ph type="title"/>
          </p:nvPr>
        </p:nvSpPr>
        <p:spPr>
          <a:prstGeom prst="rect">
            <a:avLst/>
          </a:prstGeom>
        </p:spPr>
        <p:txBody>
          <a:bodyPr/>
          <a:lstStyle/>
          <a:p>
            <a:r>
              <a:t>Stack &amp; Queue</a:t>
            </a:r>
          </a:p>
        </p:txBody>
      </p:sp>
      <p:sp>
        <p:nvSpPr>
          <p:cNvPr id="169" name="Stack is a container of objects that are inserted and removed according to the last-in first-out (aka. LIFO) principle.…"/>
          <p:cNvSpPr txBox="1">
            <a:spLocks noGrp="1"/>
          </p:cNvSpPr>
          <p:nvPr>
            <p:ph type="body" idx="1"/>
          </p:nvPr>
        </p:nvSpPr>
        <p:spPr>
          <a:prstGeom prst="rect">
            <a:avLst/>
          </a:prstGeom>
        </p:spPr>
        <p:txBody>
          <a:bodyPr/>
          <a:lstStyle/>
          <a:p>
            <a:r>
              <a:t>Stack is a </a:t>
            </a:r>
            <a:r>
              <a:rPr>
                <a:latin typeface="Canela Text Bold"/>
                <a:ea typeface="Canela Text Bold"/>
                <a:cs typeface="Canela Text Bold"/>
                <a:sym typeface="Canela Text Bold"/>
              </a:rPr>
              <a:t>container</a:t>
            </a:r>
            <a:r>
              <a:t> of objects that are inserted and removed according to the </a:t>
            </a:r>
            <a:r>
              <a:rPr>
                <a:latin typeface="Canela Text Bold"/>
                <a:ea typeface="Canela Text Bold"/>
                <a:cs typeface="Canela Text Bold"/>
                <a:sym typeface="Canela Text Bold"/>
              </a:rPr>
              <a:t>last-in first-out (aka. LIFO) </a:t>
            </a:r>
            <a:r>
              <a:t>principle.</a:t>
            </a:r>
          </a:p>
          <a:p>
            <a:r>
              <a:t>Queue is also a </a:t>
            </a:r>
            <a:r>
              <a:rPr>
                <a:latin typeface="Canela Text Bold"/>
                <a:ea typeface="Canela Text Bold"/>
                <a:cs typeface="Canela Text Bold"/>
                <a:sym typeface="Canela Text Bold"/>
              </a:rPr>
              <a:t>container</a:t>
            </a:r>
            <a:r>
              <a:t> of objects that are inserted and removed according to the </a:t>
            </a:r>
            <a:r>
              <a:rPr>
                <a:latin typeface="Canela Text Bold"/>
                <a:ea typeface="Canela Text Bold"/>
                <a:cs typeface="Canela Text Bold"/>
                <a:sym typeface="Canela Text Bold"/>
              </a:rPr>
              <a:t>first-in first out</a:t>
            </a:r>
            <a:r>
              <a:t> </a:t>
            </a:r>
            <a:r>
              <a:rPr>
                <a:latin typeface="Canela Text Bold"/>
                <a:ea typeface="Canela Text Bold"/>
                <a:cs typeface="Canela Text Bold"/>
                <a:sym typeface="Canela Text Bold"/>
              </a:rPr>
              <a:t>(aka. FIFO)</a:t>
            </a:r>
            <a:r>
              <a:t> principle</a:t>
            </a:r>
          </a:p>
        </p:txBody>
      </p:sp>
      <p:sp>
        <p:nvSpPr>
          <p:cNvPr id="170" name="The Definiti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The Definition </a:t>
            </a:r>
          </a:p>
        </p:txBody>
      </p:sp>
      <p:pic>
        <p:nvPicPr>
          <p:cNvPr id="171" name="WbJM9wOA_1024x1024.jpeg.jpeg" descr="WbJM9wOA_1024x1024.jpeg.jpeg"/>
          <p:cNvPicPr>
            <a:picLocks noChangeAspect="1"/>
          </p:cNvPicPr>
          <p:nvPr/>
        </p:nvPicPr>
        <p:blipFill>
          <a:blip r:embed="rId3"/>
          <a:stretch>
            <a:fillRect/>
          </a:stretch>
        </p:blipFill>
        <p:spPr>
          <a:xfrm>
            <a:off x="2420077" y="8127978"/>
            <a:ext cx="5257161" cy="5257162"/>
          </a:xfrm>
          <a:prstGeom prst="rect">
            <a:avLst/>
          </a:prstGeom>
          <a:ln w="12700">
            <a:miter lim="400000"/>
          </a:ln>
        </p:spPr>
      </p:pic>
      <p:pic>
        <p:nvPicPr>
          <p:cNvPr id="172" name="MoneyMagpie_Queue-Line-People-Standing_Cropped.jpg.jpeg" descr="MoneyMagpie_Queue-Line-People-Standing_Cropped.jpg.jpeg"/>
          <p:cNvPicPr>
            <a:picLocks noChangeAspect="1"/>
          </p:cNvPicPr>
          <p:nvPr/>
        </p:nvPicPr>
        <p:blipFill>
          <a:blip r:embed="rId4"/>
          <a:srcRect r="8461"/>
          <a:stretch>
            <a:fillRect/>
          </a:stretch>
        </p:blipFill>
        <p:spPr>
          <a:xfrm>
            <a:off x="15313674" y="8146631"/>
            <a:ext cx="8486568" cy="5016501"/>
          </a:xfrm>
          <a:prstGeom prst="rect">
            <a:avLst/>
          </a:prstGeom>
          <a:ln w="12700">
            <a:miter lim="400000"/>
          </a:ln>
        </p:spPr>
      </p:pic>
      <p:sp>
        <p:nvSpPr>
          <p:cNvPr id="173" name="Stack"/>
          <p:cNvSpPr txBox="1"/>
          <p:nvPr/>
        </p:nvSpPr>
        <p:spPr>
          <a:xfrm>
            <a:off x="4229506" y="7835032"/>
            <a:ext cx="1638148" cy="8326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4400" spc="-44">
                <a:latin typeface="Graphik-SemiboldItalic"/>
                <a:ea typeface="Graphik-SemiboldItalic"/>
                <a:cs typeface="Graphik-SemiboldItalic"/>
                <a:sym typeface="Graphik Semibold"/>
              </a:defRPr>
            </a:lvl1pPr>
          </a:lstStyle>
          <a:p>
            <a:r>
              <a:t>Stack</a:t>
            </a:r>
          </a:p>
        </p:txBody>
      </p:sp>
      <p:sp>
        <p:nvSpPr>
          <p:cNvPr id="174" name="Queue"/>
          <p:cNvSpPr txBox="1"/>
          <p:nvPr/>
        </p:nvSpPr>
        <p:spPr>
          <a:xfrm>
            <a:off x="19008002" y="7838693"/>
            <a:ext cx="1882345" cy="8326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4400" spc="-44">
                <a:latin typeface="Graphik-SemiboldItalic"/>
                <a:ea typeface="Graphik-SemiboldItalic"/>
                <a:cs typeface="Graphik-SemiboldItalic"/>
                <a:sym typeface="Graphik Semibold"/>
              </a:defRPr>
            </a:lvl1pPr>
          </a:lstStyle>
          <a:p>
            <a:r>
              <a:t>Queue</a:t>
            </a:r>
          </a:p>
        </p:txBody>
      </p:sp>
      <p:sp>
        <p:nvSpPr>
          <p:cNvPr id="175" name="Line"/>
          <p:cNvSpPr/>
          <p:nvPr/>
        </p:nvSpPr>
        <p:spPr>
          <a:xfrm>
            <a:off x="-34999" y="7848851"/>
            <a:ext cx="24384001" cy="1"/>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tack &amp; Queue"/>
          <p:cNvSpPr txBox="1">
            <a:spLocks noGrp="1"/>
          </p:cNvSpPr>
          <p:nvPr>
            <p:ph type="title"/>
          </p:nvPr>
        </p:nvSpPr>
        <p:spPr>
          <a:prstGeom prst="rect">
            <a:avLst/>
          </a:prstGeom>
        </p:spPr>
        <p:txBody>
          <a:bodyPr/>
          <a:lstStyle/>
          <a:p>
            <a:r>
              <a:t>Stack &amp; Queue</a:t>
            </a:r>
          </a:p>
        </p:txBody>
      </p:sp>
      <p:sp>
        <p:nvSpPr>
          <p:cNvPr id="180" name="Basic Concep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Basic Concept</a:t>
            </a:r>
          </a:p>
        </p:txBody>
      </p:sp>
      <p:grpSp>
        <p:nvGrpSpPr>
          <p:cNvPr id="192" name="Group"/>
          <p:cNvGrpSpPr/>
          <p:nvPr/>
        </p:nvGrpSpPr>
        <p:grpSpPr>
          <a:xfrm>
            <a:off x="3124705" y="3951293"/>
            <a:ext cx="4114801" cy="7759922"/>
            <a:chOff x="0" y="0"/>
            <a:chExt cx="4114800" cy="7759921"/>
          </a:xfrm>
        </p:grpSpPr>
        <p:grpSp>
          <p:nvGrpSpPr>
            <p:cNvPr id="190" name="Group"/>
            <p:cNvGrpSpPr/>
            <p:nvPr/>
          </p:nvGrpSpPr>
          <p:grpSpPr>
            <a:xfrm>
              <a:off x="58258" y="0"/>
              <a:ext cx="3998284" cy="7052151"/>
              <a:chOff x="0" y="0"/>
              <a:chExt cx="3998282" cy="7052150"/>
            </a:xfrm>
          </p:grpSpPr>
          <p:grpSp>
            <p:nvGrpSpPr>
              <p:cNvPr id="185" name="Group"/>
              <p:cNvGrpSpPr/>
              <p:nvPr/>
            </p:nvGrpSpPr>
            <p:grpSpPr>
              <a:xfrm>
                <a:off x="0" y="2213052"/>
                <a:ext cx="3943184" cy="4839099"/>
                <a:chOff x="0" y="0"/>
                <a:chExt cx="3943183" cy="4839098"/>
              </a:xfrm>
            </p:grpSpPr>
            <p:sp>
              <p:nvSpPr>
                <p:cNvPr id="181" name="TOP"/>
                <p:cNvSpPr/>
                <p:nvPr/>
              </p:nvSpPr>
              <p:spPr>
                <a:xfrm>
                  <a:off x="0" y="0"/>
                  <a:ext cx="3943184" cy="1124891"/>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TOP</a:t>
                  </a:r>
                </a:p>
              </p:txBody>
            </p:sp>
            <p:sp>
              <p:nvSpPr>
                <p:cNvPr id="182" name="Rectangle"/>
                <p:cNvSpPr/>
                <p:nvPr/>
              </p:nvSpPr>
              <p:spPr>
                <a:xfrm>
                  <a:off x="0" y="1238069"/>
                  <a:ext cx="3943184" cy="1124892"/>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183" name="Rectangle"/>
                <p:cNvSpPr/>
                <p:nvPr/>
              </p:nvSpPr>
              <p:spPr>
                <a:xfrm>
                  <a:off x="0" y="2476138"/>
                  <a:ext cx="3943184" cy="1124892"/>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184" name="Rectangle"/>
                <p:cNvSpPr/>
                <p:nvPr/>
              </p:nvSpPr>
              <p:spPr>
                <a:xfrm>
                  <a:off x="0" y="3714207"/>
                  <a:ext cx="3943184" cy="1124892"/>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grpSp>
          <p:sp>
            <p:nvSpPr>
              <p:cNvPr id="186" name="Line"/>
              <p:cNvSpPr/>
              <p:nvPr/>
            </p:nvSpPr>
            <p:spPr>
              <a:xfrm flipH="1">
                <a:off x="1128228" y="0"/>
                <a:ext cx="1" cy="220747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87" name="PUSH"/>
              <p:cNvSpPr txBox="1"/>
              <p:nvPr/>
            </p:nvSpPr>
            <p:spPr>
              <a:xfrm>
                <a:off x="69805" y="825861"/>
                <a:ext cx="921411"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PUSH</a:t>
                </a:r>
              </a:p>
            </p:txBody>
          </p:sp>
          <p:sp>
            <p:nvSpPr>
              <p:cNvPr id="188" name="Line"/>
              <p:cNvSpPr/>
              <p:nvPr/>
            </p:nvSpPr>
            <p:spPr>
              <a:xfrm flipV="1">
                <a:off x="2963617" y="0"/>
                <a:ext cx="1" cy="220747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89" name="POP"/>
              <p:cNvSpPr txBox="1"/>
              <p:nvPr/>
            </p:nvSpPr>
            <p:spPr>
              <a:xfrm>
                <a:off x="3268895" y="825861"/>
                <a:ext cx="729388"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POP</a:t>
                </a:r>
              </a:p>
            </p:txBody>
          </p:sp>
        </p:grpSp>
        <p:sp>
          <p:nvSpPr>
            <p:cNvPr id="191" name="Title"/>
            <p:cNvSpPr/>
            <p:nvPr/>
          </p:nvSpPr>
          <p:spPr>
            <a:xfrm>
              <a:off x="0" y="7153750"/>
              <a:ext cx="4114801" cy="606172"/>
            </a:xfrm>
            <a:prstGeom prst="roundRect">
              <a:avLst>
                <a:gd name="adj" fmla="val 0"/>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2700">
                  <a:latin typeface="Canela Text Bold"/>
                  <a:ea typeface="Canela Text Bold"/>
                  <a:cs typeface="Canela Text Bold"/>
                  <a:sym typeface="Canela Text Bold"/>
                </a:defRPr>
              </a:lvl1pPr>
            </a:lstStyle>
            <a:p>
              <a:r>
                <a:t>Stack</a:t>
              </a:r>
            </a:p>
          </p:txBody>
        </p:sp>
      </p:grpSp>
      <p:grpSp>
        <p:nvGrpSpPr>
          <p:cNvPr id="204" name="Group"/>
          <p:cNvGrpSpPr/>
          <p:nvPr/>
        </p:nvGrpSpPr>
        <p:grpSpPr>
          <a:xfrm>
            <a:off x="13002873" y="6676366"/>
            <a:ext cx="9278658" cy="4650956"/>
            <a:chOff x="0" y="0"/>
            <a:chExt cx="9278656" cy="4650954"/>
          </a:xfrm>
        </p:grpSpPr>
        <p:grpSp>
          <p:nvGrpSpPr>
            <p:cNvPr id="202" name="Group"/>
            <p:cNvGrpSpPr/>
            <p:nvPr/>
          </p:nvGrpSpPr>
          <p:grpSpPr>
            <a:xfrm>
              <a:off x="0" y="-1"/>
              <a:ext cx="9278658" cy="3943185"/>
              <a:chOff x="0" y="0"/>
              <a:chExt cx="9278657" cy="3943183"/>
            </a:xfrm>
          </p:grpSpPr>
          <p:grpSp>
            <p:nvGrpSpPr>
              <p:cNvPr id="197" name="Group"/>
              <p:cNvGrpSpPr/>
              <p:nvPr/>
            </p:nvGrpSpPr>
            <p:grpSpPr>
              <a:xfrm rot="5400000">
                <a:off x="2674463" y="-447958"/>
                <a:ext cx="3943184" cy="4839099"/>
                <a:chOff x="0" y="0"/>
                <a:chExt cx="3943183" cy="4839098"/>
              </a:xfrm>
            </p:grpSpPr>
            <p:sp>
              <p:nvSpPr>
                <p:cNvPr id="193" name="FRONT"/>
                <p:cNvSpPr/>
                <p:nvPr/>
              </p:nvSpPr>
              <p:spPr>
                <a:xfrm>
                  <a:off x="0" y="0"/>
                  <a:ext cx="3943184" cy="1124891"/>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FRONT</a:t>
                  </a:r>
                </a:p>
              </p:txBody>
            </p:sp>
            <p:sp>
              <p:nvSpPr>
                <p:cNvPr id="194" name="Rectangle"/>
                <p:cNvSpPr/>
                <p:nvPr/>
              </p:nvSpPr>
              <p:spPr>
                <a:xfrm>
                  <a:off x="0" y="1238069"/>
                  <a:ext cx="3943184" cy="1124892"/>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195" name="Rectangle"/>
                <p:cNvSpPr/>
                <p:nvPr/>
              </p:nvSpPr>
              <p:spPr>
                <a:xfrm>
                  <a:off x="0" y="2476138"/>
                  <a:ext cx="3943184" cy="1124891"/>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196" name="REAR"/>
                <p:cNvSpPr/>
                <p:nvPr/>
              </p:nvSpPr>
              <p:spPr>
                <a:xfrm>
                  <a:off x="0" y="3714207"/>
                  <a:ext cx="3943184" cy="1124892"/>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REAR</a:t>
                  </a:r>
                </a:p>
              </p:txBody>
            </p:sp>
          </p:grpSp>
          <p:sp>
            <p:nvSpPr>
              <p:cNvPr id="198" name="Line"/>
              <p:cNvSpPr/>
              <p:nvPr/>
            </p:nvSpPr>
            <p:spPr>
              <a:xfrm>
                <a:off x="7071182" y="1971591"/>
                <a:ext cx="2207476" cy="1"/>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199" name="Line"/>
              <p:cNvSpPr/>
              <p:nvPr/>
            </p:nvSpPr>
            <p:spPr>
              <a:xfrm>
                <a:off x="0" y="1971591"/>
                <a:ext cx="2207475" cy="1"/>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00" name="DEQUEUE"/>
              <p:cNvSpPr txBox="1"/>
              <p:nvPr/>
            </p:nvSpPr>
            <p:spPr>
              <a:xfrm>
                <a:off x="7365218" y="2313083"/>
                <a:ext cx="1619403"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DEQUEUE</a:t>
                </a:r>
              </a:p>
            </p:txBody>
          </p:sp>
          <p:sp>
            <p:nvSpPr>
              <p:cNvPr id="201" name="ENQUEUE"/>
              <p:cNvSpPr txBox="1"/>
              <p:nvPr/>
            </p:nvSpPr>
            <p:spPr>
              <a:xfrm>
                <a:off x="138511" y="2313083"/>
                <a:ext cx="1613002"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ENQUEUE</a:t>
                </a:r>
              </a:p>
            </p:txBody>
          </p:sp>
        </p:grpSp>
        <p:sp>
          <p:nvSpPr>
            <p:cNvPr id="203" name="Title"/>
            <p:cNvSpPr/>
            <p:nvPr/>
          </p:nvSpPr>
          <p:spPr>
            <a:xfrm>
              <a:off x="0" y="4044783"/>
              <a:ext cx="9278658" cy="606172"/>
            </a:xfrm>
            <a:prstGeom prst="roundRect">
              <a:avLst>
                <a:gd name="adj" fmla="val 0"/>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2700">
                  <a:latin typeface="Canela Text Bold"/>
                  <a:ea typeface="Canela Text Bold"/>
                  <a:cs typeface="Canela Text Bold"/>
                  <a:sym typeface="Canela Text Bold"/>
                </a:defRPr>
              </a:lvl1pPr>
            </a:lstStyle>
            <a:p>
              <a:r>
                <a:t>Queue</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tack &amp; Queue"/>
          <p:cNvSpPr txBox="1">
            <a:spLocks noGrp="1"/>
          </p:cNvSpPr>
          <p:nvPr>
            <p:ph type="title"/>
          </p:nvPr>
        </p:nvSpPr>
        <p:spPr>
          <a:prstGeom prst="rect">
            <a:avLst/>
          </a:prstGeom>
        </p:spPr>
        <p:txBody>
          <a:bodyPr/>
          <a:lstStyle/>
          <a:p>
            <a:r>
              <a:t>Stack &amp; Queue</a:t>
            </a:r>
          </a:p>
        </p:txBody>
      </p:sp>
      <p:sp>
        <p:nvSpPr>
          <p:cNvPr id="209" name="Interfa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Interface</a:t>
            </a:r>
          </a:p>
        </p:txBody>
      </p:sp>
      <p:grpSp>
        <p:nvGrpSpPr>
          <p:cNvPr id="221" name="Group"/>
          <p:cNvGrpSpPr/>
          <p:nvPr/>
        </p:nvGrpSpPr>
        <p:grpSpPr>
          <a:xfrm>
            <a:off x="3906984" y="865278"/>
            <a:ext cx="4114801" cy="7379979"/>
            <a:chOff x="0" y="0"/>
            <a:chExt cx="4114800" cy="7379977"/>
          </a:xfrm>
        </p:grpSpPr>
        <p:grpSp>
          <p:nvGrpSpPr>
            <p:cNvPr id="219" name="Group"/>
            <p:cNvGrpSpPr/>
            <p:nvPr/>
          </p:nvGrpSpPr>
          <p:grpSpPr>
            <a:xfrm>
              <a:off x="58258" y="0"/>
              <a:ext cx="3998284" cy="6672207"/>
              <a:chOff x="0" y="0"/>
              <a:chExt cx="3998282" cy="6672206"/>
            </a:xfrm>
          </p:grpSpPr>
          <p:grpSp>
            <p:nvGrpSpPr>
              <p:cNvPr id="214" name="Group"/>
              <p:cNvGrpSpPr/>
              <p:nvPr/>
            </p:nvGrpSpPr>
            <p:grpSpPr>
              <a:xfrm>
                <a:off x="0" y="2093821"/>
                <a:ext cx="3943184" cy="4578386"/>
                <a:chOff x="0" y="0"/>
                <a:chExt cx="3943183" cy="4578385"/>
              </a:xfrm>
            </p:grpSpPr>
            <p:sp>
              <p:nvSpPr>
                <p:cNvPr id="210" name="TOP"/>
                <p:cNvSpPr/>
                <p:nvPr/>
              </p:nvSpPr>
              <p:spPr>
                <a:xfrm>
                  <a:off x="0" y="0"/>
                  <a:ext cx="3943184" cy="1064286"/>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TOP</a:t>
                  </a:r>
                </a:p>
              </p:txBody>
            </p:sp>
            <p:sp>
              <p:nvSpPr>
                <p:cNvPr id="211" name="Rectangle"/>
                <p:cNvSpPr/>
                <p:nvPr/>
              </p:nvSpPr>
              <p:spPr>
                <a:xfrm>
                  <a:off x="0" y="1171366"/>
                  <a:ext cx="3943184" cy="1064287"/>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212" name="Rectangle"/>
                <p:cNvSpPr/>
                <p:nvPr/>
              </p:nvSpPr>
              <p:spPr>
                <a:xfrm>
                  <a:off x="0" y="2342733"/>
                  <a:ext cx="3943184" cy="1064287"/>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213" name="Rectangle"/>
                <p:cNvSpPr/>
                <p:nvPr/>
              </p:nvSpPr>
              <p:spPr>
                <a:xfrm>
                  <a:off x="0" y="3514099"/>
                  <a:ext cx="3943184" cy="1064287"/>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grpSp>
          <p:sp>
            <p:nvSpPr>
              <p:cNvPr id="215" name="Line"/>
              <p:cNvSpPr/>
              <p:nvPr/>
            </p:nvSpPr>
            <p:spPr>
              <a:xfrm flipH="1">
                <a:off x="1128228" y="-1"/>
                <a:ext cx="1" cy="2088546"/>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16" name="PUSH"/>
              <p:cNvSpPr txBox="1"/>
              <p:nvPr/>
            </p:nvSpPr>
            <p:spPr>
              <a:xfrm>
                <a:off x="69805" y="781367"/>
                <a:ext cx="921411" cy="5258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PUSH</a:t>
                </a:r>
              </a:p>
            </p:txBody>
          </p:sp>
          <p:sp>
            <p:nvSpPr>
              <p:cNvPr id="217" name="Line"/>
              <p:cNvSpPr/>
              <p:nvPr/>
            </p:nvSpPr>
            <p:spPr>
              <a:xfrm flipV="1">
                <a:off x="2963617" y="0"/>
                <a:ext cx="1" cy="2088545"/>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18" name="POP"/>
              <p:cNvSpPr txBox="1"/>
              <p:nvPr/>
            </p:nvSpPr>
            <p:spPr>
              <a:xfrm>
                <a:off x="3268895" y="781367"/>
                <a:ext cx="729388" cy="5258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r>
                  <a:t>POP</a:t>
                </a:r>
              </a:p>
            </p:txBody>
          </p:sp>
        </p:grpSp>
        <p:sp>
          <p:nvSpPr>
            <p:cNvPr id="220" name="Title"/>
            <p:cNvSpPr/>
            <p:nvPr/>
          </p:nvSpPr>
          <p:spPr>
            <a:xfrm>
              <a:off x="0" y="6773806"/>
              <a:ext cx="4114801" cy="606172"/>
            </a:xfrm>
            <a:prstGeom prst="roundRect">
              <a:avLst>
                <a:gd name="adj" fmla="val 0"/>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2700">
                  <a:latin typeface="Canela Text Bold"/>
                  <a:ea typeface="Canela Text Bold"/>
                  <a:cs typeface="Canela Text Bold"/>
                  <a:sym typeface="Canela Text Bold"/>
                </a:defRPr>
              </a:lvl1pPr>
            </a:lstStyle>
            <a:p>
              <a:r>
                <a:t>Stack</a:t>
              </a:r>
            </a:p>
          </p:txBody>
        </p:sp>
      </p:grpSp>
      <p:grpSp>
        <p:nvGrpSpPr>
          <p:cNvPr id="233" name="Group"/>
          <p:cNvGrpSpPr/>
          <p:nvPr/>
        </p:nvGrpSpPr>
        <p:grpSpPr>
          <a:xfrm>
            <a:off x="13494062" y="3613071"/>
            <a:ext cx="9278659" cy="4650955"/>
            <a:chOff x="0" y="0"/>
            <a:chExt cx="9278657" cy="4650954"/>
          </a:xfrm>
        </p:grpSpPr>
        <p:grpSp>
          <p:nvGrpSpPr>
            <p:cNvPr id="231" name="Group"/>
            <p:cNvGrpSpPr/>
            <p:nvPr/>
          </p:nvGrpSpPr>
          <p:grpSpPr>
            <a:xfrm>
              <a:off x="0" y="-1"/>
              <a:ext cx="9278658" cy="3943185"/>
              <a:chOff x="0" y="0"/>
              <a:chExt cx="9278657" cy="3943183"/>
            </a:xfrm>
          </p:grpSpPr>
          <p:grpSp>
            <p:nvGrpSpPr>
              <p:cNvPr id="226" name="Group"/>
              <p:cNvGrpSpPr/>
              <p:nvPr/>
            </p:nvGrpSpPr>
            <p:grpSpPr>
              <a:xfrm rot="5400000">
                <a:off x="2674463" y="-447958"/>
                <a:ext cx="3943184" cy="4839099"/>
                <a:chOff x="0" y="0"/>
                <a:chExt cx="3943183" cy="4839098"/>
              </a:xfrm>
            </p:grpSpPr>
            <p:sp>
              <p:nvSpPr>
                <p:cNvPr id="222" name="FRONT"/>
                <p:cNvSpPr/>
                <p:nvPr/>
              </p:nvSpPr>
              <p:spPr>
                <a:xfrm>
                  <a:off x="0" y="0"/>
                  <a:ext cx="3943184" cy="1124891"/>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FRONT</a:t>
                  </a:r>
                </a:p>
              </p:txBody>
            </p:sp>
            <p:sp>
              <p:nvSpPr>
                <p:cNvPr id="223" name="Rectangle"/>
                <p:cNvSpPr/>
                <p:nvPr/>
              </p:nvSpPr>
              <p:spPr>
                <a:xfrm>
                  <a:off x="0" y="1238069"/>
                  <a:ext cx="3943184" cy="1124892"/>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224" name="Rectangle"/>
                <p:cNvSpPr/>
                <p:nvPr/>
              </p:nvSpPr>
              <p:spPr>
                <a:xfrm>
                  <a:off x="0" y="2476138"/>
                  <a:ext cx="3943184" cy="1124891"/>
                </a:xfrm>
                <a:prstGeom prst="rect">
                  <a:avLst/>
                </a:prstGeom>
                <a:solidFill>
                  <a:schemeClr val="accent1">
                    <a:hueOff val="-245591"/>
                    <a:satOff val="13830"/>
                    <a:lumOff val="17557"/>
                  </a:schemeClr>
                </a:solidFill>
                <a:ln w="12700" cap="flat">
                  <a:noFill/>
                  <a:miter lim="400000"/>
                </a:ln>
                <a:effectLst/>
              </p:spPr>
              <p:txBody>
                <a:bodyPr wrap="square" lIns="50800" tIns="50800" rIns="50800" bIns="50800" numCol="1" anchor="ctr">
                  <a:noAutofit/>
                </a:bodyPr>
                <a:lstStyle/>
                <a:p>
                  <a:pPr defTabSz="825500">
                    <a:lnSpc>
                      <a:spcPct val="100000"/>
                    </a:lnSpc>
                    <a:defRPr sz="3200">
                      <a:latin typeface="Graphik"/>
                      <a:ea typeface="Graphik"/>
                      <a:cs typeface="Graphik"/>
                      <a:sym typeface="Graphik"/>
                    </a:defRPr>
                  </a:pPr>
                  <a:endParaRPr/>
                </a:p>
              </p:txBody>
            </p:sp>
            <p:sp>
              <p:nvSpPr>
                <p:cNvPr id="225" name="REAR"/>
                <p:cNvSpPr/>
                <p:nvPr/>
              </p:nvSpPr>
              <p:spPr>
                <a:xfrm>
                  <a:off x="0" y="3714207"/>
                  <a:ext cx="3943184" cy="1124892"/>
                </a:xfrm>
                <a:prstGeom prst="rect">
                  <a:avLst/>
                </a:prstGeom>
                <a:solidFill>
                  <a:schemeClr val="accent1">
                    <a:hueOff val="-245591"/>
                    <a:satOff val="13830"/>
                    <a:lumOff val="17557"/>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3200">
                      <a:latin typeface="Graphik"/>
                      <a:ea typeface="Graphik"/>
                      <a:cs typeface="Graphik"/>
                      <a:sym typeface="Graphik"/>
                    </a:defRPr>
                  </a:lvl1pPr>
                </a:lstStyle>
                <a:p>
                  <a:r>
                    <a:t>REAR</a:t>
                  </a:r>
                </a:p>
              </p:txBody>
            </p:sp>
          </p:grpSp>
          <p:sp>
            <p:nvSpPr>
              <p:cNvPr id="227" name="Line"/>
              <p:cNvSpPr/>
              <p:nvPr/>
            </p:nvSpPr>
            <p:spPr>
              <a:xfrm>
                <a:off x="7071182" y="1971591"/>
                <a:ext cx="2207476" cy="1"/>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28" name="Line"/>
              <p:cNvSpPr/>
              <p:nvPr/>
            </p:nvSpPr>
            <p:spPr>
              <a:xfrm>
                <a:off x="0" y="1971591"/>
                <a:ext cx="2207475" cy="1"/>
              </a:xfrm>
              <a:prstGeom prst="line">
                <a:avLst/>
              </a:prstGeom>
              <a:noFill/>
              <a:ln w="101600" cap="flat">
                <a:solidFill>
                  <a:srgbClr val="000000"/>
                </a:solidFill>
                <a:prstDash val="solid"/>
                <a:miter lim="400000"/>
                <a:tailEnd type="triangle" w="med" len="med"/>
              </a:ln>
              <a:effectLst/>
            </p:spPr>
            <p:txBody>
              <a:bodyPr wrap="square" lIns="50800" tIns="50800" rIns="50800" bIns="50800" numCol="1" anchor="ctr">
                <a:noAutofit/>
              </a:bodyPr>
              <a:lstStyle/>
              <a:p>
                <a:endParaRPr/>
              </a:p>
            </p:txBody>
          </p:sp>
          <p:sp>
            <p:nvSpPr>
              <p:cNvPr id="229" name="DEQUEUE"/>
              <p:cNvSpPr txBox="1"/>
              <p:nvPr/>
            </p:nvSpPr>
            <p:spPr>
              <a:xfrm>
                <a:off x="7365218" y="2313083"/>
                <a:ext cx="1619403"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DEQUEUE</a:t>
                </a:r>
              </a:p>
            </p:txBody>
          </p:sp>
          <p:sp>
            <p:nvSpPr>
              <p:cNvPr id="230" name="ENQUEUE"/>
              <p:cNvSpPr txBox="1"/>
              <p:nvPr/>
            </p:nvSpPr>
            <p:spPr>
              <a:xfrm>
                <a:off x="138511" y="2313083"/>
                <a:ext cx="1613002" cy="5557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ENQUEUE</a:t>
                </a:r>
              </a:p>
            </p:txBody>
          </p:sp>
        </p:grpSp>
        <p:sp>
          <p:nvSpPr>
            <p:cNvPr id="232" name="Title"/>
            <p:cNvSpPr/>
            <p:nvPr/>
          </p:nvSpPr>
          <p:spPr>
            <a:xfrm>
              <a:off x="0" y="4044783"/>
              <a:ext cx="9278658" cy="606172"/>
            </a:xfrm>
            <a:prstGeom prst="roundRect">
              <a:avLst>
                <a:gd name="adj" fmla="val 0"/>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825500">
                <a:lnSpc>
                  <a:spcPct val="100000"/>
                </a:lnSpc>
                <a:defRPr sz="2700">
                  <a:latin typeface="Canela Text Bold"/>
                  <a:ea typeface="Canela Text Bold"/>
                  <a:cs typeface="Canela Text Bold"/>
                  <a:sym typeface="Canela Text Bold"/>
                </a:defRPr>
              </a:lvl1pPr>
            </a:lstStyle>
            <a:p>
              <a:r>
                <a:t>Queue</a:t>
              </a:r>
            </a:p>
          </p:txBody>
        </p:sp>
      </p:grpSp>
      <p:sp>
        <p:nvSpPr>
          <p:cNvPr id="234" name="protocol Stack&lt;T&gt; {…"/>
          <p:cNvSpPr txBox="1"/>
          <p:nvPr/>
        </p:nvSpPr>
        <p:spPr>
          <a:xfrm>
            <a:off x="3669789" y="9091521"/>
            <a:ext cx="4589191" cy="375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100000"/>
              </a:lnSpc>
              <a:defRPr sz="3000">
                <a:latin typeface="SF Mono Regular"/>
                <a:ea typeface="SF Mono Regular"/>
                <a:cs typeface="SF Mono Regular"/>
                <a:sym typeface="SF Mono Regular"/>
              </a:defRPr>
            </a:pPr>
            <a:r>
              <a:t>protocol Stack&lt;T&gt; {</a:t>
            </a:r>
          </a:p>
          <a:p>
            <a:pPr lvl="1" algn="l">
              <a:lnSpc>
                <a:spcPct val="100000"/>
              </a:lnSpc>
              <a:defRPr sz="3000">
                <a:latin typeface="SF Mono Regular"/>
                <a:ea typeface="SF Mono Regular"/>
                <a:cs typeface="SF Mono Regular"/>
                <a:sym typeface="SF Mono Regular"/>
              </a:defRPr>
            </a:pPr>
            <a:r>
              <a:t>var </a:t>
            </a:r>
            <a:r>
              <a:rPr>
                <a:latin typeface="SF Mono Bold"/>
                <a:ea typeface="SF Mono Bold"/>
                <a:cs typeface="SF Mono Bold"/>
                <a:sym typeface="SF Mono Bold"/>
              </a:rPr>
              <a:t>top: T?</a:t>
            </a:r>
          </a:p>
          <a:p>
            <a:pPr lvl="1" algn="l">
              <a:lnSpc>
                <a:spcPct val="100000"/>
              </a:lnSpc>
              <a:defRPr sz="3000">
                <a:latin typeface="SF Mono Regular"/>
                <a:ea typeface="SF Mono Regular"/>
                <a:cs typeface="SF Mono Regular"/>
                <a:sym typeface="SF Mono Regular"/>
              </a:defRPr>
            </a:pPr>
            <a:r>
              <a:t>var isEmpty: Bool</a:t>
            </a:r>
          </a:p>
          <a:p>
            <a:pPr lvl="1" algn="l">
              <a:lnSpc>
                <a:spcPct val="100000"/>
              </a:lnSpc>
              <a:defRPr sz="3000">
                <a:latin typeface="SF Mono Regular"/>
                <a:ea typeface="SF Mono Regular"/>
                <a:cs typeface="SF Mono Regular"/>
                <a:sym typeface="SF Mono Regular"/>
              </a:defRPr>
            </a:pPr>
            <a:r>
              <a:t>var count: Int</a:t>
            </a:r>
          </a:p>
          <a:p>
            <a:pPr lvl="1" algn="l">
              <a:lnSpc>
                <a:spcPct val="100000"/>
              </a:lnSpc>
              <a:defRPr sz="3000">
                <a:latin typeface="SF Mono Regular"/>
                <a:ea typeface="SF Mono Regular"/>
                <a:cs typeface="SF Mono Regular"/>
                <a:sym typeface="SF Mono Regular"/>
              </a:defRPr>
            </a:pPr>
            <a:endParaRPr/>
          </a:p>
          <a:p>
            <a:pPr lvl="1" algn="l">
              <a:lnSpc>
                <a:spcPct val="100000"/>
              </a:lnSpc>
              <a:defRPr sz="3000">
                <a:latin typeface="SF Mono Regular"/>
                <a:ea typeface="SF Mono Regular"/>
                <a:cs typeface="SF Mono Regular"/>
                <a:sym typeface="SF Mono Regular"/>
              </a:defRPr>
            </a:pPr>
            <a:r>
              <a:t>func </a:t>
            </a:r>
            <a:r>
              <a:rPr>
                <a:latin typeface="SF Mono Bold"/>
                <a:ea typeface="SF Mono Bold"/>
                <a:cs typeface="SF Mono Bold"/>
                <a:sym typeface="SF Mono Bold"/>
              </a:rPr>
              <a:t>push(T)</a:t>
            </a:r>
          </a:p>
          <a:p>
            <a:pPr lvl="1" algn="l">
              <a:lnSpc>
                <a:spcPct val="100000"/>
              </a:lnSpc>
              <a:defRPr sz="3000">
                <a:latin typeface="SF Mono Regular"/>
                <a:ea typeface="SF Mono Regular"/>
                <a:cs typeface="SF Mono Regular"/>
                <a:sym typeface="SF Mono Regular"/>
              </a:defRPr>
            </a:pPr>
            <a:r>
              <a:t>func </a:t>
            </a:r>
            <a:r>
              <a:rPr>
                <a:latin typeface="SF Mono Bold"/>
                <a:ea typeface="SF Mono Bold"/>
                <a:cs typeface="SF Mono Bold"/>
                <a:sym typeface="SF Mono Bold"/>
              </a:rPr>
              <a:t>pop() -&gt; T?</a:t>
            </a:r>
          </a:p>
          <a:p>
            <a:pPr algn="l">
              <a:lnSpc>
                <a:spcPct val="100000"/>
              </a:lnSpc>
              <a:defRPr sz="3000">
                <a:latin typeface="SF Mono Regular"/>
                <a:ea typeface="SF Mono Regular"/>
                <a:cs typeface="SF Mono Regular"/>
                <a:sym typeface="SF Mono Regular"/>
              </a:defRPr>
            </a:pPr>
            <a:r>
              <a:t>}</a:t>
            </a:r>
          </a:p>
        </p:txBody>
      </p:sp>
      <p:sp>
        <p:nvSpPr>
          <p:cNvPr id="235" name="protocol Queue&lt;T&gt; {…"/>
          <p:cNvSpPr txBox="1"/>
          <p:nvPr/>
        </p:nvSpPr>
        <p:spPr>
          <a:xfrm>
            <a:off x="15492436" y="8672825"/>
            <a:ext cx="5281911" cy="421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100000"/>
              </a:lnSpc>
              <a:defRPr sz="3000">
                <a:latin typeface="SF Mono Regular"/>
                <a:ea typeface="SF Mono Regular"/>
                <a:cs typeface="SF Mono Regular"/>
                <a:sym typeface="SF Mono Regular"/>
              </a:defRPr>
            </a:pPr>
            <a:r>
              <a:t>protocol Queue&lt;T&gt; {</a:t>
            </a:r>
          </a:p>
          <a:p>
            <a:pPr lvl="1" algn="l">
              <a:lnSpc>
                <a:spcPct val="100000"/>
              </a:lnSpc>
              <a:defRPr sz="3000">
                <a:latin typeface="SF Mono Regular"/>
                <a:ea typeface="SF Mono Regular"/>
                <a:cs typeface="SF Mono Regular"/>
                <a:sym typeface="SF Mono Regular"/>
              </a:defRPr>
            </a:pPr>
            <a:r>
              <a:t>var </a:t>
            </a:r>
            <a:r>
              <a:rPr>
                <a:latin typeface="SF Mono Bold"/>
                <a:ea typeface="SF Mono Bold"/>
                <a:cs typeface="SF Mono Bold"/>
                <a:sym typeface="SF Mono Bold"/>
              </a:rPr>
              <a:t>front: T?</a:t>
            </a:r>
          </a:p>
          <a:p>
            <a:pPr lvl="1" algn="l">
              <a:lnSpc>
                <a:spcPct val="100000"/>
              </a:lnSpc>
              <a:defRPr sz="3000">
                <a:latin typeface="SF Mono Regular"/>
                <a:ea typeface="SF Mono Regular"/>
                <a:cs typeface="SF Mono Regular"/>
                <a:sym typeface="SF Mono Regular"/>
              </a:defRPr>
            </a:pPr>
            <a:r>
              <a:t>var </a:t>
            </a:r>
            <a:r>
              <a:rPr>
                <a:latin typeface="SF Mono Bold"/>
                <a:ea typeface="SF Mono Bold"/>
                <a:cs typeface="SF Mono Bold"/>
                <a:sym typeface="SF Mono Bold"/>
              </a:rPr>
              <a:t>rear: T?</a:t>
            </a:r>
            <a:r>
              <a:t> </a:t>
            </a:r>
          </a:p>
          <a:p>
            <a:pPr lvl="1" algn="l">
              <a:lnSpc>
                <a:spcPct val="100000"/>
              </a:lnSpc>
              <a:defRPr sz="3000">
                <a:latin typeface="SF Mono Regular"/>
                <a:ea typeface="SF Mono Regular"/>
                <a:cs typeface="SF Mono Regular"/>
                <a:sym typeface="SF Mono Regular"/>
              </a:defRPr>
            </a:pPr>
            <a:r>
              <a:t>var isEmpty: Bool</a:t>
            </a:r>
          </a:p>
          <a:p>
            <a:pPr lvl="1" algn="l">
              <a:lnSpc>
                <a:spcPct val="100000"/>
              </a:lnSpc>
              <a:defRPr sz="3000">
                <a:latin typeface="SF Mono Regular"/>
                <a:ea typeface="SF Mono Regular"/>
                <a:cs typeface="SF Mono Regular"/>
                <a:sym typeface="SF Mono Regular"/>
              </a:defRPr>
            </a:pPr>
            <a:r>
              <a:t>var count: Int</a:t>
            </a:r>
          </a:p>
          <a:p>
            <a:pPr lvl="1" algn="l">
              <a:lnSpc>
                <a:spcPct val="100000"/>
              </a:lnSpc>
              <a:defRPr sz="3000">
                <a:latin typeface="SF Mono Regular"/>
                <a:ea typeface="SF Mono Regular"/>
                <a:cs typeface="SF Mono Regular"/>
                <a:sym typeface="SF Mono Regular"/>
              </a:defRPr>
            </a:pPr>
            <a:endParaRPr/>
          </a:p>
          <a:p>
            <a:pPr lvl="1" algn="l">
              <a:lnSpc>
                <a:spcPct val="100000"/>
              </a:lnSpc>
              <a:defRPr sz="3000">
                <a:latin typeface="SF Mono Regular"/>
                <a:ea typeface="SF Mono Regular"/>
                <a:cs typeface="SF Mono Regular"/>
                <a:sym typeface="SF Mono Regular"/>
              </a:defRPr>
            </a:pPr>
            <a:r>
              <a:t>func </a:t>
            </a:r>
            <a:r>
              <a:rPr>
                <a:latin typeface="SF Mono Bold"/>
                <a:ea typeface="SF Mono Bold"/>
                <a:cs typeface="SF Mono Bold"/>
                <a:sym typeface="SF Mono Bold"/>
              </a:rPr>
              <a:t>enqueue(T)</a:t>
            </a:r>
          </a:p>
          <a:p>
            <a:pPr lvl="1" algn="l">
              <a:lnSpc>
                <a:spcPct val="100000"/>
              </a:lnSpc>
              <a:defRPr sz="3000">
                <a:latin typeface="SF Mono Regular"/>
                <a:ea typeface="SF Mono Regular"/>
                <a:cs typeface="SF Mono Regular"/>
                <a:sym typeface="SF Mono Regular"/>
              </a:defRPr>
            </a:pPr>
            <a:r>
              <a:t>func </a:t>
            </a:r>
            <a:r>
              <a:rPr>
                <a:latin typeface="SF Mono Bold"/>
                <a:ea typeface="SF Mono Bold"/>
                <a:cs typeface="SF Mono Bold"/>
                <a:sym typeface="SF Mono Bold"/>
              </a:rPr>
              <a:t>dequeue() -&gt; T?</a:t>
            </a:r>
          </a:p>
          <a:p>
            <a:pPr algn="l">
              <a:lnSpc>
                <a:spcPct val="100000"/>
              </a:lnSpc>
              <a:defRPr sz="3000">
                <a:latin typeface="SF Mono Regular"/>
                <a:ea typeface="SF Mono Regular"/>
                <a:cs typeface="SF Mono Regular"/>
                <a:sym typeface="SF Mono Regular"/>
              </a:defRPr>
            </a:pPr>
            <a:r>
              <a:t>}</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750</Words>
  <Application>Microsoft Macintosh PowerPoint</Application>
  <PresentationFormat>Custom</PresentationFormat>
  <Paragraphs>60</Paragraphs>
  <Slides>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Canela Bold</vt:lpstr>
      <vt:lpstr>Canela Deck Regular</vt:lpstr>
      <vt:lpstr>Canela Regular</vt:lpstr>
      <vt:lpstr>Canela Text Bold</vt:lpstr>
      <vt:lpstr>Canela Text Regular</vt:lpstr>
      <vt:lpstr>Graphik</vt:lpstr>
      <vt:lpstr>Graphik-Medium</vt:lpstr>
      <vt:lpstr>Graphik-SemiboldItalic</vt:lpstr>
      <vt:lpstr>Helvetica Neue</vt:lpstr>
      <vt:lpstr>SF Mono Bold</vt:lpstr>
      <vt:lpstr>SF Mono Regular</vt:lpstr>
      <vt:lpstr>23_ClassicWhite</vt:lpstr>
      <vt:lpstr>Stack &amp; Queue</vt:lpstr>
      <vt:lpstr>Stack &amp; Queue</vt:lpstr>
      <vt:lpstr>Stack &amp; Queue</vt:lpstr>
      <vt:lpstr>Stack &amp; Queue</vt:lpstr>
      <vt:lpstr>Stack &amp;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dc:title>
  <cp:lastModifiedBy>王 鑫禹</cp:lastModifiedBy>
  <cp:revision>1</cp:revision>
  <dcterms:modified xsi:type="dcterms:W3CDTF">2021-11-24T11:05:14Z</dcterms:modified>
</cp:coreProperties>
</file>