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7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8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3271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  <p15:guide id="7" pos="4634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  <p15:guide id="9" pos="6947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6811" userDrawn="1">
          <p15:clr>
            <a:srgbClr val="A4A3A4"/>
          </p15:clr>
        </p15:guide>
        <p15:guide id="12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049"/>
    <a:srgbClr val="8A8A8A"/>
    <a:srgbClr val="7CAE57"/>
    <a:srgbClr val="616161"/>
    <a:srgbClr val="5B9BD5"/>
    <a:srgbClr val="78AA53"/>
    <a:srgbClr val="6D9F48"/>
    <a:srgbClr val="525252"/>
    <a:srgbClr val="5ECAF1"/>
    <a:srgbClr val="D4B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810"/>
      </p:cViewPr>
      <p:guideLst>
        <p:guide pos="6924"/>
        <p:guide orient="horz" pos="28"/>
        <p:guide orient="horz" pos="4320"/>
        <p:guide orient="horz" pos="3271"/>
        <p:guide orient="horz" pos="1389"/>
        <p:guide pos="4634"/>
        <p:guide orient="horz" pos="2795"/>
        <p:guide pos="6947"/>
        <p:guide pos="6471"/>
        <p:guide pos="6811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2B20-2506-4A38-BEF6-CDB7D09286BC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B46-0FDD-4C0C-A9DC-E02202FA5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zxxz.com/article/183" TargetMode="External"/><Relationship Id="rId2" Type="http://schemas.openxmlformats.org/officeDocument/2006/relationships/hyperlink" Target="https://www.sohu.com/a/132344649_50819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六边形 11"/>
          <p:cNvSpPr/>
          <p:nvPr/>
        </p:nvSpPr>
        <p:spPr>
          <a:xfrm>
            <a:off x="4739640" y="1924444"/>
            <a:ext cx="2712720" cy="2338552"/>
          </a:xfrm>
          <a:prstGeom prst="hexagon">
            <a:avLst/>
          </a:prstGeom>
          <a:noFill/>
          <a:ln w="22225">
            <a:gradFill>
              <a:gsLst>
                <a:gs pos="0">
                  <a:schemeClr val="tx1"/>
                </a:gs>
                <a:gs pos="29000">
                  <a:schemeClr val="bg2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98152" y="1801058"/>
            <a:ext cx="7339418" cy="2585323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prstMaterial="powder"/>
        </p:spPr>
        <p:txBody>
          <a:bodyPr wrap="square" rtlCol="0">
            <a:spAutoFit/>
            <a:sp3d extrusionH="6350" prstMaterial="translucentPowder"/>
          </a:bodyPr>
          <a:lstStyle/>
          <a:p>
            <a:r>
              <a:rPr lang="en-US" altLang="zh-CN" sz="5400" dirty="0">
                <a:solidFill>
                  <a:schemeClr val="bg2">
                    <a:lumMod val="10000"/>
                  </a:scheme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Business Communication strategies</a:t>
            </a:r>
            <a:endParaRPr lang="zh-CN" altLang="en-US" sz="5400" dirty="0">
              <a:solidFill>
                <a:schemeClr val="bg2">
                  <a:lumMod val="10000"/>
                </a:schemeClr>
              </a:solidFill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4522623" y="1737360"/>
            <a:ext cx="3146754" cy="2712720"/>
          </a:xfrm>
          <a:prstGeom prst="hexagon">
            <a:avLst/>
          </a:prstGeom>
          <a:noFill/>
          <a:ln w="47625" cmpd="dbl">
            <a:gradFill>
              <a:gsLst>
                <a:gs pos="0">
                  <a:schemeClr val="tx1"/>
                </a:gs>
                <a:gs pos="52000">
                  <a:schemeClr val="bg2">
                    <a:lumMod val="25000"/>
                  </a:schemeClr>
                </a:gs>
                <a:gs pos="75000">
                  <a:schemeClr val="bg2">
                    <a:lumMod val="75000"/>
                  </a:schemeClr>
                </a:gs>
                <a:gs pos="27000">
                  <a:schemeClr val="bg2">
                    <a:lumMod val="7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  <a:scene3d>
            <a:camera prst="orthographicFront"/>
            <a:lightRig rig="freezing" dir="t"/>
          </a:scene3d>
          <a:sp3d extrusionH="82550">
            <a:bevelT w="190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82851" y="4605676"/>
            <a:ext cx="327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ALIBABA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3C9A5A-8647-1F4E-B720-B8E4CF19DDAA}"/>
              </a:ext>
            </a:extLst>
          </p:cNvPr>
          <p:cNvSpPr txBox="1"/>
          <p:nvPr/>
        </p:nvSpPr>
        <p:spPr>
          <a:xfrm>
            <a:off x="5572411" y="5345474"/>
            <a:ext cx="5114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 3590 W08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Yiru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Jane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 Xinyu (Wendell)</a:t>
            </a:r>
          </a:p>
        </p:txBody>
      </p:sp>
    </p:spTree>
    <p:extLst>
      <p:ext uri="{BB962C8B-B14F-4D97-AF65-F5344CB8AC3E}">
        <p14:creationId xmlns:p14="http://schemas.microsoft.com/office/powerpoint/2010/main" val="22853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3"/>
          <p:cNvSpPr txBox="1"/>
          <p:nvPr/>
        </p:nvSpPr>
        <p:spPr>
          <a:xfrm>
            <a:off x="5523718" y="1749582"/>
            <a:ext cx="586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Alibaba,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DingTalk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tool for the executive to reach out to the front line to maintain communication. 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Xiaoxingzhen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2020)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Specifically, Alibaba encourages leaders to communicate with employees through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DingTalk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makes internal communication more efficient. Through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DingTalk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employees now can easily communicate with leaders in various departments instead of running around to meet with them. Also, department heads can easily reach employees through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DingTalk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1" y="-41200"/>
            <a:ext cx="12192000" cy="1346125"/>
            <a:chOff x="-1" y="-41200"/>
            <a:chExt cx="12192000" cy="1346125"/>
          </a:xfrm>
        </p:grpSpPr>
        <p:sp>
          <p:nvSpPr>
            <p:cNvPr id="33" name="矩形 32"/>
            <p:cNvSpPr/>
            <p:nvPr/>
          </p:nvSpPr>
          <p:spPr>
            <a:xfrm>
              <a:off x="-1" y="-17718"/>
              <a:ext cx="12192000" cy="13023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2"/>
            <p:cNvSpPr txBox="1"/>
            <p:nvPr/>
          </p:nvSpPr>
          <p:spPr>
            <a:xfrm>
              <a:off x="1817438" y="377727"/>
              <a:ext cx="8557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+mj-lt"/>
                </a:rPr>
                <a:t>Strategy 2: Employees &amp; Leaders--Wendell</a:t>
              </a:r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10410100" y="-1"/>
              <a:ext cx="1781899" cy="130234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直角三角形 64"/>
            <p:cNvSpPr/>
            <p:nvPr/>
          </p:nvSpPr>
          <p:spPr>
            <a:xfrm>
              <a:off x="0" y="-41200"/>
              <a:ext cx="1781908" cy="1346125"/>
            </a:xfrm>
            <a:prstGeom prst="rtTriangle">
              <a:avLst/>
            </a:prstGeom>
            <a:gradFill flip="none" rotWithShape="1">
              <a:gsLst>
                <a:gs pos="0">
                  <a:srgbClr val="6EA049">
                    <a:alpha val="49000"/>
                  </a:srgbClr>
                </a:gs>
                <a:gs pos="100000">
                  <a:srgbClr val="525252">
                    <a:alpha val="86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Group 9"/>
          <p:cNvGrpSpPr/>
          <p:nvPr/>
        </p:nvGrpSpPr>
        <p:grpSpPr>
          <a:xfrm>
            <a:off x="1530860" y="4296330"/>
            <a:ext cx="2542375" cy="400111"/>
            <a:chOff x="1593021" y="1397996"/>
            <a:chExt cx="1078425" cy="328659"/>
          </a:xfrm>
          <a:solidFill>
            <a:schemeClr val="tx1"/>
          </a:solidFill>
        </p:grpSpPr>
        <p:sp>
          <p:nvSpPr>
            <p:cNvPr id="72" name="Pentagon 50"/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3" name="Group 51"/>
            <p:cNvGrpSpPr/>
            <p:nvPr/>
          </p:nvGrpSpPr>
          <p:grpSpPr>
            <a:xfrm>
              <a:off x="1593021" y="1397996"/>
              <a:ext cx="1078425" cy="328656"/>
              <a:chOff x="1654905" y="1464798"/>
              <a:chExt cx="1144490" cy="371184"/>
            </a:xfrm>
            <a:grpFill/>
          </p:grpSpPr>
          <p:sp>
            <p:nvSpPr>
              <p:cNvPr id="74" name="Pentagon 52"/>
              <p:cNvSpPr/>
              <p:nvPr/>
            </p:nvSpPr>
            <p:spPr>
              <a:xfrm>
                <a:off x="1654905" y="1478227"/>
                <a:ext cx="1144490" cy="357755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Subtitle 2"/>
              <p:cNvSpPr txBox="1">
                <a:spLocks/>
              </p:cNvSpPr>
              <p:nvPr/>
            </p:nvSpPr>
            <p:spPr>
              <a:xfrm>
                <a:off x="1654905" y="1464798"/>
                <a:ext cx="1069708" cy="361279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16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The value of strategy?</a:t>
                </a:r>
              </a:p>
            </p:txBody>
          </p:sp>
        </p:grpSp>
      </p:grpSp>
      <p:grpSp>
        <p:nvGrpSpPr>
          <p:cNvPr id="66" name="Group 9">
            <a:extLst>
              <a:ext uri="{FF2B5EF4-FFF2-40B4-BE49-F238E27FC236}">
                <a16:creationId xmlns:a16="http://schemas.microsoft.com/office/drawing/2014/main" id="{8AF4DFED-99D5-0347-B01C-E5D2C54D6044}"/>
              </a:ext>
            </a:extLst>
          </p:cNvPr>
          <p:cNvGrpSpPr/>
          <p:nvPr/>
        </p:nvGrpSpPr>
        <p:grpSpPr>
          <a:xfrm>
            <a:off x="1530859" y="1614886"/>
            <a:ext cx="2542375" cy="400111"/>
            <a:chOff x="1593021" y="1397996"/>
            <a:chExt cx="1078425" cy="328659"/>
          </a:xfrm>
          <a:solidFill>
            <a:schemeClr val="tx1"/>
          </a:solidFill>
        </p:grpSpPr>
        <p:sp>
          <p:nvSpPr>
            <p:cNvPr id="67" name="Pentagon 50">
              <a:extLst>
                <a:ext uri="{FF2B5EF4-FFF2-40B4-BE49-F238E27FC236}">
                  <a16:creationId xmlns:a16="http://schemas.microsoft.com/office/drawing/2014/main" id="{704FAD2E-C14B-B349-93E8-1413F63DC776}"/>
                </a:ext>
              </a:extLst>
            </p:cNvPr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8" name="Group 51">
              <a:extLst>
                <a:ext uri="{FF2B5EF4-FFF2-40B4-BE49-F238E27FC236}">
                  <a16:creationId xmlns:a16="http://schemas.microsoft.com/office/drawing/2014/main" id="{616A73FD-69E2-3E4E-8CBB-E86C24C9CD02}"/>
                </a:ext>
              </a:extLst>
            </p:cNvPr>
            <p:cNvGrpSpPr/>
            <p:nvPr/>
          </p:nvGrpSpPr>
          <p:grpSpPr>
            <a:xfrm>
              <a:off x="1593021" y="1397996"/>
              <a:ext cx="1078425" cy="328656"/>
              <a:chOff x="1654905" y="1464798"/>
              <a:chExt cx="1144490" cy="371184"/>
            </a:xfrm>
            <a:grpFill/>
          </p:grpSpPr>
          <p:sp>
            <p:nvSpPr>
              <p:cNvPr id="69" name="Pentagon 52">
                <a:extLst>
                  <a:ext uri="{FF2B5EF4-FFF2-40B4-BE49-F238E27FC236}">
                    <a16:creationId xmlns:a16="http://schemas.microsoft.com/office/drawing/2014/main" id="{E0517742-2CD3-224D-9B2C-81E935CFC4B6}"/>
                  </a:ext>
                </a:extLst>
              </p:cNvPr>
              <p:cNvSpPr/>
              <p:nvPr/>
            </p:nvSpPr>
            <p:spPr>
              <a:xfrm>
                <a:off x="1654905" y="1478227"/>
                <a:ext cx="1144490" cy="357755"/>
              </a:xfrm>
              <a:prstGeom prst="homePlate">
                <a:avLst>
                  <a:gd name="adj" fmla="val 250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Subtitle 2">
                <a:extLst>
                  <a:ext uri="{FF2B5EF4-FFF2-40B4-BE49-F238E27FC236}">
                    <a16:creationId xmlns:a16="http://schemas.microsoft.com/office/drawing/2014/main" id="{42DC0A36-4155-B445-88B2-6A76E22A14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4905" y="1464798"/>
                <a:ext cx="1069708" cy="361279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1600" b="1" spc="100" dirty="0">
                    <a:solidFill>
                      <a:schemeClr val="bg1"/>
                    </a:solidFill>
                    <a:latin typeface="Signika Negative" pitchFamily="2" charset="0"/>
                    <a:ea typeface="Franchise" pitchFamily="49" charset="0"/>
                  </a:rPr>
                  <a:t>What is the strategy?</a:t>
                </a:r>
              </a:p>
            </p:txBody>
          </p:sp>
        </p:grpSp>
      </p:grpSp>
      <p:sp>
        <p:nvSpPr>
          <p:cNvPr id="76" name="TextBox 13">
            <a:extLst>
              <a:ext uri="{FF2B5EF4-FFF2-40B4-BE49-F238E27FC236}">
                <a16:creationId xmlns:a16="http://schemas.microsoft.com/office/drawing/2014/main" id="{78E2DAD6-5E49-E642-BF84-7AF5D60A958B}"/>
              </a:ext>
            </a:extLst>
          </p:cNvPr>
          <p:cNvSpPr txBox="1"/>
          <p:nvPr/>
        </p:nvSpPr>
        <p:spPr>
          <a:xfrm>
            <a:off x="5547468" y="4296330"/>
            <a:ext cx="5864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very effective strategy, especially for the present time, when the world is still during an epidemic. Traditional communication between employees and leaders is face-to-face or via email; the former is susceptible to time and space constraints and also increases the likelihood of infection during an epidemic; the latter is not real-time, and messages can take hours to come and go. with this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DingTalk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-based strategy, communication between employees and leaders can be real-time, employees do not need to find the leader's location, and vice versa, which enhances the efficiency of communication and reduces the possibility of contagion.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FB137-9D5B-4804-A262-9FE1CB31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59" y="2004316"/>
            <a:ext cx="3528872" cy="1862460"/>
          </a:xfrm>
          <a:prstGeom prst="rect">
            <a:avLst/>
          </a:prstGeom>
        </p:spPr>
      </p:pic>
      <p:pic>
        <p:nvPicPr>
          <p:cNvPr id="9" name="Picture 8" descr="A picture containing close&#10;&#10;Description automatically generated">
            <a:extLst>
              <a:ext uri="{FF2B5EF4-FFF2-40B4-BE49-F238E27FC236}">
                <a16:creationId xmlns:a16="http://schemas.microsoft.com/office/drawing/2014/main" id="{434EB6BA-E424-4B68-84B1-5D11A942C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59" y="4685761"/>
            <a:ext cx="3528872" cy="19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56716" y="1009650"/>
            <a:ext cx="11035284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0" y="304799"/>
            <a:ext cx="2898669" cy="0"/>
          </a:xfrm>
          <a:prstGeom prst="line">
            <a:avLst/>
          </a:prstGeom>
          <a:ln w="9525">
            <a:solidFill>
              <a:srgbClr val="7CAE5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2277" y="0"/>
            <a:ext cx="0" cy="2104784"/>
          </a:xfrm>
          <a:prstGeom prst="line">
            <a:avLst/>
          </a:prstGeom>
          <a:ln w="9525">
            <a:solidFill>
              <a:srgbClr val="6EA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-54309" y="0"/>
            <a:ext cx="346586" cy="304799"/>
          </a:xfrm>
          <a:prstGeom prst="rect">
            <a:avLst/>
          </a:prstGeom>
          <a:solidFill>
            <a:srgbClr val="6EA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2"/>
          <p:cNvSpPr txBox="1"/>
          <p:nvPr/>
        </p:nvSpPr>
        <p:spPr>
          <a:xfrm>
            <a:off x="4828670" y="308932"/>
            <a:ext cx="2534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Reference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36476" y="1091515"/>
            <a:ext cx="3611326" cy="36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Inspiration of online reading</a:t>
            </a:r>
            <a:endParaRPr lang="zh-CN" altLang="en-US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54309" y="1582994"/>
            <a:ext cx="12246309" cy="0"/>
          </a:xfrm>
          <a:prstGeom prst="line">
            <a:avLst/>
          </a:prstGeom>
          <a:ln w="12700">
            <a:solidFill>
              <a:srgbClr val="7C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EBCB4B-397E-184D-8515-529AB696FE4B}"/>
              </a:ext>
            </a:extLst>
          </p:cNvPr>
          <p:cNvSpPr txBox="1"/>
          <p:nvPr/>
        </p:nvSpPr>
        <p:spPr>
          <a:xfrm>
            <a:off x="1596293" y="2032305"/>
            <a:ext cx="9495257" cy="125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spc="100" dirty="0" err="1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Souhu</a:t>
            </a: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(2017). </a:t>
            </a:r>
            <a:r>
              <a:rPr lang="en-US" altLang="zh-CN" sz="1600" i="1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Alibaba's corporate culture and values</a:t>
            </a:r>
          </a:p>
          <a:p>
            <a:pPr algn="just">
              <a:lnSpc>
                <a:spcPct val="120000"/>
              </a:lnSpc>
            </a:pPr>
            <a:r>
              <a:rPr lang="en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https://www.sohu.com/a/132344649_508198</a:t>
            </a:r>
            <a:endParaRPr lang="en" altLang="zh-CN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Xiaoxingzheng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(2020).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Into Alibaba: Building a compassionate intelligent work community</a:t>
            </a:r>
            <a:endParaRPr lang="en" altLang="zh-CN" sz="1600" i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spc="1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https://izxxz.com/article/183</a:t>
            </a:r>
            <a:endParaRPr lang="en-US" altLang="zh-CN" sz="1600" spc="1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476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271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LiHei Pro</vt:lpstr>
      <vt:lpstr>Signika Negative</vt:lpstr>
      <vt:lpstr>微软雅黑</vt:lpstr>
      <vt:lpstr>微软雅黑 Light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lenovopc</dc:creator>
  <cp:lastModifiedBy>王 鑫禹</cp:lastModifiedBy>
  <cp:revision>90</cp:revision>
  <dcterms:created xsi:type="dcterms:W3CDTF">2016-02-24T12:07:17Z</dcterms:created>
  <dcterms:modified xsi:type="dcterms:W3CDTF">2021-09-21T05:50:46Z</dcterms:modified>
</cp:coreProperties>
</file>