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0"/>
  </p:notesMasterIdLst>
  <p:handoutMasterIdLst>
    <p:handoutMasterId r:id="rId21"/>
  </p:handoutMasterIdLst>
  <p:sldIdLst>
    <p:sldId id="258" r:id="rId5"/>
    <p:sldId id="295" r:id="rId6"/>
    <p:sldId id="296" r:id="rId7"/>
    <p:sldId id="297" r:id="rId8"/>
    <p:sldId id="293" r:id="rId9"/>
    <p:sldId id="294" r:id="rId10"/>
    <p:sldId id="301" r:id="rId11"/>
    <p:sldId id="298" r:id="rId12"/>
    <p:sldId id="299" r:id="rId13"/>
    <p:sldId id="300" r:id="rId14"/>
    <p:sldId id="302" r:id="rId15"/>
    <p:sldId id="303" r:id="rId16"/>
    <p:sldId id="305" r:id="rId17"/>
    <p:sldId id="306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C735F-141B-4815-A3A2-FC1D7DB53D65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F1BDFC7-27EF-44DC-99F0-EBA1DCB7E31F}">
      <dgm:prSet phldrT="[Text]"/>
      <dgm:spPr/>
      <dgm:t>
        <a:bodyPr/>
        <a:lstStyle/>
        <a:p>
          <a:r>
            <a:rPr lang="en-MY" dirty="0"/>
            <a:t>Pre-</a:t>
          </a:r>
        </a:p>
        <a:p>
          <a:r>
            <a:rPr lang="en-MY" dirty="0"/>
            <a:t>interview</a:t>
          </a:r>
        </a:p>
      </dgm:t>
    </dgm:pt>
    <dgm:pt modelId="{E1838AD6-2BF4-48DA-9A69-5E8645A5150F}" type="parTrans" cxnId="{2B494785-44E3-463A-B0EF-5849FE0D17D9}">
      <dgm:prSet/>
      <dgm:spPr/>
      <dgm:t>
        <a:bodyPr/>
        <a:lstStyle/>
        <a:p>
          <a:endParaRPr lang="en-MY"/>
        </a:p>
      </dgm:t>
    </dgm:pt>
    <dgm:pt modelId="{31AD182D-0566-4F84-9397-90BCB2DB287D}" type="sibTrans" cxnId="{2B494785-44E3-463A-B0EF-5849FE0D17D9}">
      <dgm:prSet/>
      <dgm:spPr/>
      <dgm:t>
        <a:bodyPr/>
        <a:lstStyle/>
        <a:p>
          <a:endParaRPr lang="en-MY"/>
        </a:p>
      </dgm:t>
    </dgm:pt>
    <dgm:pt modelId="{61DCF91C-1208-44EB-9447-4CE1DBD5FD99}">
      <dgm:prSet phldrT="[Text]" custT="1"/>
      <dgm:spPr/>
      <dgm:t>
        <a:bodyPr/>
        <a:lstStyle/>
        <a:p>
          <a:r>
            <a:rPr lang="en-MY" sz="2800" dirty="0"/>
            <a:t>Job Ad Analysis &amp; Research </a:t>
          </a:r>
        </a:p>
      </dgm:t>
    </dgm:pt>
    <dgm:pt modelId="{0F9A119B-0BAB-42A2-90DC-5755C954F7B6}" type="parTrans" cxnId="{72B03E8F-852C-4BF8-BA21-48ACFE14B830}">
      <dgm:prSet/>
      <dgm:spPr/>
      <dgm:t>
        <a:bodyPr/>
        <a:lstStyle/>
        <a:p>
          <a:endParaRPr lang="en-MY"/>
        </a:p>
      </dgm:t>
    </dgm:pt>
    <dgm:pt modelId="{7FA0AAA9-A728-43F4-9CA9-2EB7F36D310E}" type="sibTrans" cxnId="{72B03E8F-852C-4BF8-BA21-48ACFE14B830}">
      <dgm:prSet/>
      <dgm:spPr/>
      <dgm:t>
        <a:bodyPr/>
        <a:lstStyle/>
        <a:p>
          <a:endParaRPr lang="en-MY"/>
        </a:p>
      </dgm:t>
    </dgm:pt>
    <dgm:pt modelId="{58FB7A9A-E816-440B-84FC-275587335224}">
      <dgm:prSet phldrT="[Text]"/>
      <dgm:spPr/>
      <dgm:t>
        <a:bodyPr/>
        <a:lstStyle/>
        <a:p>
          <a:r>
            <a:rPr lang="en-MY" dirty="0"/>
            <a:t>Interview</a:t>
          </a:r>
        </a:p>
      </dgm:t>
    </dgm:pt>
    <dgm:pt modelId="{0FC45717-FD6E-4843-8E44-7ECA49F08099}" type="parTrans" cxnId="{C924B5F0-89F8-4831-A9E8-47A461904636}">
      <dgm:prSet/>
      <dgm:spPr/>
      <dgm:t>
        <a:bodyPr/>
        <a:lstStyle/>
        <a:p>
          <a:endParaRPr lang="en-MY"/>
        </a:p>
      </dgm:t>
    </dgm:pt>
    <dgm:pt modelId="{4CE8345B-CC0B-455D-8C90-062944281548}" type="sibTrans" cxnId="{C924B5F0-89F8-4831-A9E8-47A461904636}">
      <dgm:prSet/>
      <dgm:spPr/>
      <dgm:t>
        <a:bodyPr/>
        <a:lstStyle/>
        <a:p>
          <a:endParaRPr lang="en-MY"/>
        </a:p>
      </dgm:t>
    </dgm:pt>
    <dgm:pt modelId="{429E9A02-F4F0-44ED-BA36-C820E7132C97}">
      <dgm:prSet phldrT="[Text]" custT="1"/>
      <dgm:spPr/>
      <dgm:t>
        <a:bodyPr/>
        <a:lstStyle/>
        <a:p>
          <a:r>
            <a:rPr lang="en-MY" sz="2800" dirty="0"/>
            <a:t>Interview Performance</a:t>
          </a:r>
        </a:p>
      </dgm:t>
    </dgm:pt>
    <dgm:pt modelId="{BA202760-F58C-4B16-BF59-8D2AE656E65A}" type="parTrans" cxnId="{E119FB7B-AA36-41E4-A327-8745CCF60830}">
      <dgm:prSet/>
      <dgm:spPr/>
      <dgm:t>
        <a:bodyPr/>
        <a:lstStyle/>
        <a:p>
          <a:endParaRPr lang="en-MY"/>
        </a:p>
      </dgm:t>
    </dgm:pt>
    <dgm:pt modelId="{0410CA14-EDE9-47E3-A996-F264DE8564C9}" type="sibTrans" cxnId="{E119FB7B-AA36-41E4-A327-8745CCF60830}">
      <dgm:prSet/>
      <dgm:spPr/>
      <dgm:t>
        <a:bodyPr/>
        <a:lstStyle/>
        <a:p>
          <a:endParaRPr lang="en-MY"/>
        </a:p>
      </dgm:t>
    </dgm:pt>
    <dgm:pt modelId="{651231D2-404F-428C-B35B-966C32BBBD62}">
      <dgm:prSet phldrT="[Text]"/>
      <dgm:spPr/>
      <dgm:t>
        <a:bodyPr/>
        <a:lstStyle/>
        <a:p>
          <a:r>
            <a:rPr lang="en-MY" dirty="0"/>
            <a:t>Post- Interview</a:t>
          </a:r>
        </a:p>
      </dgm:t>
    </dgm:pt>
    <dgm:pt modelId="{AC99F794-7BAF-41AF-9454-E49933121190}" type="parTrans" cxnId="{42073A9B-F09A-42B4-80F9-56772C1E29BB}">
      <dgm:prSet/>
      <dgm:spPr/>
      <dgm:t>
        <a:bodyPr/>
        <a:lstStyle/>
        <a:p>
          <a:endParaRPr lang="en-MY"/>
        </a:p>
      </dgm:t>
    </dgm:pt>
    <dgm:pt modelId="{EA752AF6-9797-4A8A-8AB8-B445565A74C5}" type="sibTrans" cxnId="{42073A9B-F09A-42B4-80F9-56772C1E29BB}">
      <dgm:prSet/>
      <dgm:spPr/>
      <dgm:t>
        <a:bodyPr/>
        <a:lstStyle/>
        <a:p>
          <a:endParaRPr lang="en-MY"/>
        </a:p>
      </dgm:t>
    </dgm:pt>
    <dgm:pt modelId="{7C216616-9B5B-48E5-898D-08DE3B461459}">
      <dgm:prSet phldrT="[Text]"/>
      <dgm:spPr/>
      <dgm:t>
        <a:bodyPr/>
        <a:lstStyle/>
        <a:p>
          <a:r>
            <a:rPr lang="en-MY" dirty="0"/>
            <a:t>Accepting Offer </a:t>
          </a:r>
        </a:p>
      </dgm:t>
    </dgm:pt>
    <dgm:pt modelId="{8571BC7A-0DFC-40B2-BDB3-35950DD50470}" type="parTrans" cxnId="{DB358170-401F-4382-A5D0-9AA51B0E6659}">
      <dgm:prSet/>
      <dgm:spPr/>
      <dgm:t>
        <a:bodyPr/>
        <a:lstStyle/>
        <a:p>
          <a:endParaRPr lang="en-MY"/>
        </a:p>
      </dgm:t>
    </dgm:pt>
    <dgm:pt modelId="{F2A89FD9-D552-4AE6-BA00-73FD03DAA124}" type="sibTrans" cxnId="{DB358170-401F-4382-A5D0-9AA51B0E6659}">
      <dgm:prSet/>
      <dgm:spPr/>
      <dgm:t>
        <a:bodyPr/>
        <a:lstStyle/>
        <a:p>
          <a:endParaRPr lang="en-MY"/>
        </a:p>
      </dgm:t>
    </dgm:pt>
    <dgm:pt modelId="{D3BEF724-CEA7-4B00-8745-332349EA3E1E}">
      <dgm:prSet phldrT="[Text]" custT="1"/>
      <dgm:spPr/>
      <dgm:t>
        <a:bodyPr/>
        <a:lstStyle/>
        <a:p>
          <a:r>
            <a:rPr lang="en-MY" sz="2800" dirty="0"/>
            <a:t>Resume</a:t>
          </a:r>
        </a:p>
      </dgm:t>
    </dgm:pt>
    <dgm:pt modelId="{7E2271B2-E14B-4472-837B-19B55A4A6B44}" type="parTrans" cxnId="{31FF9B97-A3CD-4118-954F-23B73ED0C7B1}">
      <dgm:prSet/>
      <dgm:spPr/>
      <dgm:t>
        <a:bodyPr/>
        <a:lstStyle/>
        <a:p>
          <a:endParaRPr lang="en-MY"/>
        </a:p>
      </dgm:t>
    </dgm:pt>
    <dgm:pt modelId="{FB6F6C42-BBA0-468F-BFB3-0BDA8FCB59C0}" type="sibTrans" cxnId="{31FF9B97-A3CD-4118-954F-23B73ED0C7B1}">
      <dgm:prSet/>
      <dgm:spPr/>
      <dgm:t>
        <a:bodyPr/>
        <a:lstStyle/>
        <a:p>
          <a:endParaRPr lang="en-MY"/>
        </a:p>
      </dgm:t>
    </dgm:pt>
    <dgm:pt modelId="{8CA22278-0DA2-441D-A1D8-7B4EB123E025}">
      <dgm:prSet phldrT="[Text]" custT="1"/>
      <dgm:spPr/>
      <dgm:t>
        <a:bodyPr/>
        <a:lstStyle/>
        <a:p>
          <a:r>
            <a:rPr lang="en-MY" sz="2800" dirty="0"/>
            <a:t>Cover Letter</a:t>
          </a:r>
        </a:p>
      </dgm:t>
    </dgm:pt>
    <dgm:pt modelId="{B963EE6E-BE4F-4DAF-BDAC-8D16372E04AA}" type="parTrans" cxnId="{9A9751CA-CA43-4871-855A-F51D9218FCD9}">
      <dgm:prSet/>
      <dgm:spPr/>
      <dgm:t>
        <a:bodyPr/>
        <a:lstStyle/>
        <a:p>
          <a:endParaRPr lang="en-MY"/>
        </a:p>
      </dgm:t>
    </dgm:pt>
    <dgm:pt modelId="{5606F890-310D-4CBF-BC00-29671D1CE3BC}" type="sibTrans" cxnId="{9A9751CA-CA43-4871-855A-F51D9218FCD9}">
      <dgm:prSet/>
      <dgm:spPr/>
      <dgm:t>
        <a:bodyPr/>
        <a:lstStyle/>
        <a:p>
          <a:endParaRPr lang="en-MY"/>
        </a:p>
      </dgm:t>
    </dgm:pt>
    <dgm:pt modelId="{E9C69B0A-A2C7-4CC1-89E8-9D3F043FBF8A}">
      <dgm:prSet phldrT="[Text]"/>
      <dgm:spPr/>
      <dgm:t>
        <a:bodyPr/>
        <a:lstStyle/>
        <a:p>
          <a:r>
            <a:rPr lang="en-MY" dirty="0"/>
            <a:t>Follow-up</a:t>
          </a:r>
        </a:p>
      </dgm:t>
    </dgm:pt>
    <dgm:pt modelId="{0256B6B0-B907-4783-A05E-C16B0AF0805F}" type="parTrans" cxnId="{6DC73C30-0A47-41FD-B379-A1800DD1D6BC}">
      <dgm:prSet/>
      <dgm:spPr/>
      <dgm:t>
        <a:bodyPr/>
        <a:lstStyle/>
        <a:p>
          <a:endParaRPr lang="en-MY"/>
        </a:p>
      </dgm:t>
    </dgm:pt>
    <dgm:pt modelId="{95853428-7315-4D2A-B923-4F83B613E185}" type="sibTrans" cxnId="{6DC73C30-0A47-41FD-B379-A1800DD1D6BC}">
      <dgm:prSet/>
      <dgm:spPr/>
      <dgm:t>
        <a:bodyPr/>
        <a:lstStyle/>
        <a:p>
          <a:endParaRPr lang="en-MY"/>
        </a:p>
      </dgm:t>
    </dgm:pt>
    <dgm:pt modelId="{532B50A9-4D9C-4B66-9CF1-B020078537BC}" type="pres">
      <dgm:prSet presAssocID="{D19C735F-141B-4815-A3A2-FC1D7DB53D65}" presName="rootnode" presStyleCnt="0">
        <dgm:presLayoutVars>
          <dgm:chMax/>
          <dgm:chPref/>
          <dgm:dir/>
          <dgm:animLvl val="lvl"/>
        </dgm:presLayoutVars>
      </dgm:prSet>
      <dgm:spPr/>
    </dgm:pt>
    <dgm:pt modelId="{381030DC-981A-4237-BDD5-CB8D3B91D3EB}" type="pres">
      <dgm:prSet presAssocID="{BF1BDFC7-27EF-44DC-99F0-EBA1DCB7E31F}" presName="composite" presStyleCnt="0"/>
      <dgm:spPr/>
    </dgm:pt>
    <dgm:pt modelId="{C0F8CC66-77FF-4019-8A6E-497D4D49F3A6}" type="pres">
      <dgm:prSet presAssocID="{BF1BDFC7-27EF-44DC-99F0-EBA1DCB7E31F}" presName="bentUpArrow1" presStyleLbl="alignImgPlace1" presStyleIdx="0" presStyleCnt="2"/>
      <dgm:spPr/>
    </dgm:pt>
    <dgm:pt modelId="{9AFEC9A8-C393-4AE1-B011-DA3B1924E196}" type="pres">
      <dgm:prSet presAssocID="{BF1BDFC7-27EF-44DC-99F0-EBA1DCB7E31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5A66E85-2FAC-45D4-AE5A-2AECB8CC03B5}" type="pres">
      <dgm:prSet presAssocID="{BF1BDFC7-27EF-44DC-99F0-EBA1DCB7E31F}" presName="ChildText" presStyleLbl="revTx" presStyleIdx="0" presStyleCnt="3" custScaleX="301559" custLinFactNeighborX="97873" custLinFactNeighborY="-1358">
        <dgm:presLayoutVars>
          <dgm:chMax val="0"/>
          <dgm:chPref val="0"/>
          <dgm:bulletEnabled val="1"/>
        </dgm:presLayoutVars>
      </dgm:prSet>
      <dgm:spPr/>
    </dgm:pt>
    <dgm:pt modelId="{E8F80AF3-7FE6-4F73-8376-085CEF15177F}" type="pres">
      <dgm:prSet presAssocID="{31AD182D-0566-4F84-9397-90BCB2DB287D}" presName="sibTrans" presStyleCnt="0"/>
      <dgm:spPr/>
    </dgm:pt>
    <dgm:pt modelId="{F6B84B84-76DA-47BC-BFDA-13F9BCCC301D}" type="pres">
      <dgm:prSet presAssocID="{58FB7A9A-E816-440B-84FC-275587335224}" presName="composite" presStyleCnt="0"/>
      <dgm:spPr/>
    </dgm:pt>
    <dgm:pt modelId="{98C1C769-8F1C-4539-BF35-389F28F4D8B3}" type="pres">
      <dgm:prSet presAssocID="{58FB7A9A-E816-440B-84FC-275587335224}" presName="bentUpArrow1" presStyleLbl="alignImgPlace1" presStyleIdx="1" presStyleCnt="2" custLinFactNeighborX="-5679" custLinFactNeighborY="1940"/>
      <dgm:spPr/>
    </dgm:pt>
    <dgm:pt modelId="{16327737-AC5A-46D8-ADCA-E0345CE9EF53}" type="pres">
      <dgm:prSet presAssocID="{58FB7A9A-E816-440B-84FC-275587335224}" presName="ParentText" presStyleLbl="node1" presStyleIdx="1" presStyleCnt="3" custLinFactNeighborX="-32647" custLinFactNeighborY="434">
        <dgm:presLayoutVars>
          <dgm:chMax val="1"/>
          <dgm:chPref val="1"/>
          <dgm:bulletEnabled val="1"/>
        </dgm:presLayoutVars>
      </dgm:prSet>
      <dgm:spPr/>
    </dgm:pt>
    <dgm:pt modelId="{272803E6-088F-4646-96D1-D03D9905FDE7}" type="pres">
      <dgm:prSet presAssocID="{58FB7A9A-E816-440B-84FC-275587335224}" presName="ChildText" presStyleLbl="revTx" presStyleIdx="1" presStyleCnt="3" custScaleX="225532" custLinFactNeighborX="20596" custLinFactNeighborY="599">
        <dgm:presLayoutVars>
          <dgm:chMax val="0"/>
          <dgm:chPref val="0"/>
          <dgm:bulletEnabled val="1"/>
        </dgm:presLayoutVars>
      </dgm:prSet>
      <dgm:spPr/>
    </dgm:pt>
    <dgm:pt modelId="{A00BC8DF-366F-45EE-8669-C14143A31EC6}" type="pres">
      <dgm:prSet presAssocID="{4CE8345B-CC0B-455D-8C90-062944281548}" presName="sibTrans" presStyleCnt="0"/>
      <dgm:spPr/>
    </dgm:pt>
    <dgm:pt modelId="{61625EE6-BAB5-4F11-94B0-78CB02A9DD82}" type="pres">
      <dgm:prSet presAssocID="{651231D2-404F-428C-B35B-966C32BBBD62}" presName="composite" presStyleCnt="0"/>
      <dgm:spPr/>
    </dgm:pt>
    <dgm:pt modelId="{5832DD1E-9107-4C0A-A130-25826CA02327}" type="pres">
      <dgm:prSet presAssocID="{651231D2-404F-428C-B35B-966C32BBBD62}" presName="ParentText" presStyleLbl="node1" presStyleIdx="2" presStyleCnt="3" custLinFactNeighborX="-42249" custLinFactNeighborY="549">
        <dgm:presLayoutVars>
          <dgm:chMax val="1"/>
          <dgm:chPref val="1"/>
          <dgm:bulletEnabled val="1"/>
        </dgm:presLayoutVars>
      </dgm:prSet>
      <dgm:spPr/>
    </dgm:pt>
    <dgm:pt modelId="{EAD1EA41-7EE3-4553-B856-1AA738F39037}" type="pres">
      <dgm:prSet presAssocID="{651231D2-404F-428C-B35B-966C32BBBD62}" presName="FinalChildText" presStyleLbl="revTx" presStyleIdx="2" presStyleCnt="3" custScaleX="177511" custLinFactNeighborX="-15938" custLinFactNeighborY="2022">
        <dgm:presLayoutVars>
          <dgm:chMax val="0"/>
          <dgm:chPref val="0"/>
          <dgm:bulletEnabled val="1"/>
        </dgm:presLayoutVars>
      </dgm:prSet>
      <dgm:spPr/>
    </dgm:pt>
  </dgm:ptLst>
  <dgm:cxnLst>
    <dgm:cxn modelId="{547D8310-BDEE-4879-9D69-9E2E457F9A89}" type="presOf" srcId="{D3BEF724-CEA7-4B00-8745-332349EA3E1E}" destId="{15A66E85-2FAC-45D4-AE5A-2AECB8CC03B5}" srcOrd="0" destOrd="1" presId="urn:microsoft.com/office/officeart/2005/8/layout/StepDownProcess"/>
    <dgm:cxn modelId="{6DC73C30-0A47-41FD-B379-A1800DD1D6BC}" srcId="{651231D2-404F-428C-B35B-966C32BBBD62}" destId="{E9C69B0A-A2C7-4CC1-89E8-9D3F043FBF8A}" srcOrd="0" destOrd="0" parTransId="{0256B6B0-B907-4783-A05E-C16B0AF0805F}" sibTransId="{95853428-7315-4D2A-B923-4F83B613E185}"/>
    <dgm:cxn modelId="{67CE2440-6750-4845-8F17-D307C7AE31BA}" type="presOf" srcId="{D19C735F-141B-4815-A3A2-FC1D7DB53D65}" destId="{532B50A9-4D9C-4B66-9CF1-B020078537BC}" srcOrd="0" destOrd="0" presId="urn:microsoft.com/office/officeart/2005/8/layout/StepDownProcess"/>
    <dgm:cxn modelId="{36689A40-BCC7-4AFC-8796-4DAB0D0A42E7}" type="presOf" srcId="{58FB7A9A-E816-440B-84FC-275587335224}" destId="{16327737-AC5A-46D8-ADCA-E0345CE9EF53}" srcOrd="0" destOrd="0" presId="urn:microsoft.com/office/officeart/2005/8/layout/StepDownProcess"/>
    <dgm:cxn modelId="{AEE13E46-7847-44AA-87A9-699DD01D5194}" type="presOf" srcId="{7C216616-9B5B-48E5-898D-08DE3B461459}" destId="{EAD1EA41-7EE3-4553-B856-1AA738F39037}" srcOrd="0" destOrd="1" presId="urn:microsoft.com/office/officeart/2005/8/layout/StepDownProcess"/>
    <dgm:cxn modelId="{DB358170-401F-4382-A5D0-9AA51B0E6659}" srcId="{651231D2-404F-428C-B35B-966C32BBBD62}" destId="{7C216616-9B5B-48E5-898D-08DE3B461459}" srcOrd="1" destOrd="0" parTransId="{8571BC7A-0DFC-40B2-BDB3-35950DD50470}" sibTransId="{F2A89FD9-D552-4AE6-BA00-73FD03DAA124}"/>
    <dgm:cxn modelId="{E119FB7B-AA36-41E4-A327-8745CCF60830}" srcId="{58FB7A9A-E816-440B-84FC-275587335224}" destId="{429E9A02-F4F0-44ED-BA36-C820E7132C97}" srcOrd="0" destOrd="0" parTransId="{BA202760-F58C-4B16-BF59-8D2AE656E65A}" sibTransId="{0410CA14-EDE9-47E3-A996-F264DE8564C9}"/>
    <dgm:cxn modelId="{F0140F81-CB6E-401E-8703-445C23ED9B66}" type="presOf" srcId="{651231D2-404F-428C-B35B-966C32BBBD62}" destId="{5832DD1E-9107-4C0A-A130-25826CA02327}" srcOrd="0" destOrd="0" presId="urn:microsoft.com/office/officeart/2005/8/layout/StepDownProcess"/>
    <dgm:cxn modelId="{2B494785-44E3-463A-B0EF-5849FE0D17D9}" srcId="{D19C735F-141B-4815-A3A2-FC1D7DB53D65}" destId="{BF1BDFC7-27EF-44DC-99F0-EBA1DCB7E31F}" srcOrd="0" destOrd="0" parTransId="{E1838AD6-2BF4-48DA-9A69-5E8645A5150F}" sibTransId="{31AD182D-0566-4F84-9397-90BCB2DB287D}"/>
    <dgm:cxn modelId="{72B03E8F-852C-4BF8-BA21-48ACFE14B830}" srcId="{BF1BDFC7-27EF-44DC-99F0-EBA1DCB7E31F}" destId="{61DCF91C-1208-44EB-9447-4CE1DBD5FD99}" srcOrd="0" destOrd="0" parTransId="{0F9A119B-0BAB-42A2-90DC-5755C954F7B6}" sibTransId="{7FA0AAA9-A728-43F4-9CA9-2EB7F36D310E}"/>
    <dgm:cxn modelId="{31FF9B97-A3CD-4118-954F-23B73ED0C7B1}" srcId="{BF1BDFC7-27EF-44DC-99F0-EBA1DCB7E31F}" destId="{D3BEF724-CEA7-4B00-8745-332349EA3E1E}" srcOrd="1" destOrd="0" parTransId="{7E2271B2-E14B-4472-837B-19B55A4A6B44}" sibTransId="{FB6F6C42-BBA0-468F-BFB3-0BDA8FCB59C0}"/>
    <dgm:cxn modelId="{95F79C98-BD5A-45D1-9B73-9D4D8377ACD7}" type="presOf" srcId="{E9C69B0A-A2C7-4CC1-89E8-9D3F043FBF8A}" destId="{EAD1EA41-7EE3-4553-B856-1AA738F39037}" srcOrd="0" destOrd="0" presId="urn:microsoft.com/office/officeart/2005/8/layout/StepDownProcess"/>
    <dgm:cxn modelId="{2B44129A-7AAD-4BAA-A598-F16CFB3ECB6A}" type="presOf" srcId="{BF1BDFC7-27EF-44DC-99F0-EBA1DCB7E31F}" destId="{9AFEC9A8-C393-4AE1-B011-DA3B1924E196}" srcOrd="0" destOrd="0" presId="urn:microsoft.com/office/officeart/2005/8/layout/StepDownProcess"/>
    <dgm:cxn modelId="{42073A9B-F09A-42B4-80F9-56772C1E29BB}" srcId="{D19C735F-141B-4815-A3A2-FC1D7DB53D65}" destId="{651231D2-404F-428C-B35B-966C32BBBD62}" srcOrd="2" destOrd="0" parTransId="{AC99F794-7BAF-41AF-9454-E49933121190}" sibTransId="{EA752AF6-9797-4A8A-8AB8-B445565A74C5}"/>
    <dgm:cxn modelId="{8E1EB8B1-C33E-4925-9DEC-3912361A0304}" type="presOf" srcId="{8CA22278-0DA2-441D-A1D8-7B4EB123E025}" destId="{15A66E85-2FAC-45D4-AE5A-2AECB8CC03B5}" srcOrd="0" destOrd="2" presId="urn:microsoft.com/office/officeart/2005/8/layout/StepDownProcess"/>
    <dgm:cxn modelId="{20625DBC-52A2-46E1-AEF4-9C7B80D54173}" type="presOf" srcId="{429E9A02-F4F0-44ED-BA36-C820E7132C97}" destId="{272803E6-088F-4646-96D1-D03D9905FDE7}" srcOrd="0" destOrd="0" presId="urn:microsoft.com/office/officeart/2005/8/layout/StepDownProcess"/>
    <dgm:cxn modelId="{9A9751CA-CA43-4871-855A-F51D9218FCD9}" srcId="{BF1BDFC7-27EF-44DC-99F0-EBA1DCB7E31F}" destId="{8CA22278-0DA2-441D-A1D8-7B4EB123E025}" srcOrd="2" destOrd="0" parTransId="{B963EE6E-BE4F-4DAF-BDAC-8D16372E04AA}" sibTransId="{5606F890-310D-4CBF-BC00-29671D1CE3BC}"/>
    <dgm:cxn modelId="{B8DD46EE-D609-4CD2-8E99-3578AAFFCEB4}" type="presOf" srcId="{61DCF91C-1208-44EB-9447-4CE1DBD5FD99}" destId="{15A66E85-2FAC-45D4-AE5A-2AECB8CC03B5}" srcOrd="0" destOrd="0" presId="urn:microsoft.com/office/officeart/2005/8/layout/StepDownProcess"/>
    <dgm:cxn modelId="{C924B5F0-89F8-4831-A9E8-47A461904636}" srcId="{D19C735F-141B-4815-A3A2-FC1D7DB53D65}" destId="{58FB7A9A-E816-440B-84FC-275587335224}" srcOrd="1" destOrd="0" parTransId="{0FC45717-FD6E-4843-8E44-7ECA49F08099}" sibTransId="{4CE8345B-CC0B-455D-8C90-062944281548}"/>
    <dgm:cxn modelId="{B951AD26-6041-4CEF-AA31-919C6B259478}" type="presParOf" srcId="{532B50A9-4D9C-4B66-9CF1-B020078537BC}" destId="{381030DC-981A-4237-BDD5-CB8D3B91D3EB}" srcOrd="0" destOrd="0" presId="urn:microsoft.com/office/officeart/2005/8/layout/StepDownProcess"/>
    <dgm:cxn modelId="{56CE9281-FEF7-49FC-88B2-4057532B28E1}" type="presParOf" srcId="{381030DC-981A-4237-BDD5-CB8D3B91D3EB}" destId="{C0F8CC66-77FF-4019-8A6E-497D4D49F3A6}" srcOrd="0" destOrd="0" presId="urn:microsoft.com/office/officeart/2005/8/layout/StepDownProcess"/>
    <dgm:cxn modelId="{F104E0A1-D76B-49AD-BF09-CECB09C7E97D}" type="presParOf" srcId="{381030DC-981A-4237-BDD5-CB8D3B91D3EB}" destId="{9AFEC9A8-C393-4AE1-B011-DA3B1924E196}" srcOrd="1" destOrd="0" presId="urn:microsoft.com/office/officeart/2005/8/layout/StepDownProcess"/>
    <dgm:cxn modelId="{2BF84E6F-7954-40D0-B3F7-DE807CF2F0ED}" type="presParOf" srcId="{381030DC-981A-4237-BDD5-CB8D3B91D3EB}" destId="{15A66E85-2FAC-45D4-AE5A-2AECB8CC03B5}" srcOrd="2" destOrd="0" presId="urn:microsoft.com/office/officeart/2005/8/layout/StepDownProcess"/>
    <dgm:cxn modelId="{63B4ED2A-1F7A-4911-8785-773404F77DFA}" type="presParOf" srcId="{532B50A9-4D9C-4B66-9CF1-B020078537BC}" destId="{E8F80AF3-7FE6-4F73-8376-085CEF15177F}" srcOrd="1" destOrd="0" presId="urn:microsoft.com/office/officeart/2005/8/layout/StepDownProcess"/>
    <dgm:cxn modelId="{387A0760-47C4-42E1-9A51-CC1EE8BD2912}" type="presParOf" srcId="{532B50A9-4D9C-4B66-9CF1-B020078537BC}" destId="{F6B84B84-76DA-47BC-BFDA-13F9BCCC301D}" srcOrd="2" destOrd="0" presId="urn:microsoft.com/office/officeart/2005/8/layout/StepDownProcess"/>
    <dgm:cxn modelId="{BD096FEC-3AA3-4612-B0DB-4D702F672788}" type="presParOf" srcId="{F6B84B84-76DA-47BC-BFDA-13F9BCCC301D}" destId="{98C1C769-8F1C-4539-BF35-389F28F4D8B3}" srcOrd="0" destOrd="0" presId="urn:microsoft.com/office/officeart/2005/8/layout/StepDownProcess"/>
    <dgm:cxn modelId="{FAD366CC-0ADB-4359-9AFB-9E89AD58966A}" type="presParOf" srcId="{F6B84B84-76DA-47BC-BFDA-13F9BCCC301D}" destId="{16327737-AC5A-46D8-ADCA-E0345CE9EF53}" srcOrd="1" destOrd="0" presId="urn:microsoft.com/office/officeart/2005/8/layout/StepDownProcess"/>
    <dgm:cxn modelId="{2E80F12A-68D9-42A3-A7A8-972FBB515C46}" type="presParOf" srcId="{F6B84B84-76DA-47BC-BFDA-13F9BCCC301D}" destId="{272803E6-088F-4646-96D1-D03D9905FDE7}" srcOrd="2" destOrd="0" presId="urn:microsoft.com/office/officeart/2005/8/layout/StepDownProcess"/>
    <dgm:cxn modelId="{D5C6712F-609C-4D90-9BE9-A878A1555AAF}" type="presParOf" srcId="{532B50A9-4D9C-4B66-9CF1-B020078537BC}" destId="{A00BC8DF-366F-45EE-8669-C14143A31EC6}" srcOrd="3" destOrd="0" presId="urn:microsoft.com/office/officeart/2005/8/layout/StepDownProcess"/>
    <dgm:cxn modelId="{B66263EB-81EF-467E-99B5-CEDD07E681C7}" type="presParOf" srcId="{532B50A9-4D9C-4B66-9CF1-B020078537BC}" destId="{61625EE6-BAB5-4F11-94B0-78CB02A9DD82}" srcOrd="4" destOrd="0" presId="urn:microsoft.com/office/officeart/2005/8/layout/StepDownProcess"/>
    <dgm:cxn modelId="{50E81841-FB22-4D68-BFC8-244807172BCD}" type="presParOf" srcId="{61625EE6-BAB5-4F11-94B0-78CB02A9DD82}" destId="{5832DD1E-9107-4C0A-A130-25826CA02327}" srcOrd="0" destOrd="0" presId="urn:microsoft.com/office/officeart/2005/8/layout/StepDownProcess"/>
    <dgm:cxn modelId="{8DBE0340-7BD6-4337-9887-6346E530AFD9}" type="presParOf" srcId="{61625EE6-BAB5-4F11-94B0-78CB02A9DD82}" destId="{EAD1EA41-7EE3-4553-B856-1AA738F390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8CC66-77FF-4019-8A6E-497D4D49F3A6}">
      <dsp:nvSpPr>
        <dsp:cNvPr id="0" name=""/>
        <dsp:cNvSpPr/>
      </dsp:nvSpPr>
      <dsp:spPr>
        <a:xfrm rot="5400000">
          <a:off x="381795" y="1644579"/>
          <a:ext cx="1427049" cy="162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AFEC9A8-C393-4AE1-B011-DA3B1924E196}">
      <dsp:nvSpPr>
        <dsp:cNvPr id="0" name=""/>
        <dsp:cNvSpPr/>
      </dsp:nvSpPr>
      <dsp:spPr>
        <a:xfrm>
          <a:off x="3714" y="62667"/>
          <a:ext cx="2402310" cy="16815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dirty="0"/>
            <a:t>Pre-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dirty="0"/>
            <a:t>interview</a:t>
          </a:r>
        </a:p>
      </dsp:txBody>
      <dsp:txXfrm>
        <a:off x="85815" y="144768"/>
        <a:ext cx="2238108" cy="1517337"/>
      </dsp:txXfrm>
    </dsp:sp>
    <dsp:sp modelId="{15A66E85-2FAC-45D4-AE5A-2AECB8CC03B5}">
      <dsp:nvSpPr>
        <dsp:cNvPr id="0" name=""/>
        <dsp:cNvSpPr/>
      </dsp:nvSpPr>
      <dsp:spPr>
        <a:xfrm>
          <a:off x="2355242" y="204583"/>
          <a:ext cx="5268874" cy="13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/>
            <a:t>Job Ad Analysis &amp; Research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/>
            <a:t>Resume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/>
            <a:t>Cover Letter</a:t>
          </a:r>
        </a:p>
      </dsp:txBody>
      <dsp:txXfrm>
        <a:off x="2355242" y="204583"/>
        <a:ext cx="5268874" cy="1359094"/>
      </dsp:txXfrm>
    </dsp:sp>
    <dsp:sp modelId="{98C1C769-8F1C-4539-BF35-389F28F4D8B3}">
      <dsp:nvSpPr>
        <dsp:cNvPr id="0" name=""/>
        <dsp:cNvSpPr/>
      </dsp:nvSpPr>
      <dsp:spPr>
        <a:xfrm rot="5400000">
          <a:off x="3126502" y="3561188"/>
          <a:ext cx="1427049" cy="162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6327737-AC5A-46D8-ADCA-E0345CE9EF53}">
      <dsp:nvSpPr>
        <dsp:cNvPr id="0" name=""/>
        <dsp:cNvSpPr/>
      </dsp:nvSpPr>
      <dsp:spPr>
        <a:xfrm>
          <a:off x="2056401" y="1958889"/>
          <a:ext cx="2402310" cy="16815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dirty="0"/>
            <a:t>Interview</a:t>
          </a:r>
        </a:p>
      </dsp:txBody>
      <dsp:txXfrm>
        <a:off x="2138502" y="2040990"/>
        <a:ext cx="2238108" cy="1517337"/>
      </dsp:txXfrm>
    </dsp:sp>
    <dsp:sp modelId="{272803E6-088F-4646-96D1-D03D9905FDE7}">
      <dsp:nvSpPr>
        <dsp:cNvPr id="0" name=""/>
        <dsp:cNvSpPr/>
      </dsp:nvSpPr>
      <dsp:spPr>
        <a:xfrm>
          <a:off x="4506195" y="2120105"/>
          <a:ext cx="3940522" cy="13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/>
            <a:t>Interview Performance</a:t>
          </a:r>
        </a:p>
      </dsp:txBody>
      <dsp:txXfrm>
        <a:off x="4506195" y="2120105"/>
        <a:ext cx="3940522" cy="1359094"/>
      </dsp:txXfrm>
    </dsp:sp>
    <dsp:sp modelId="{5832DD1E-9107-4C0A-A130-25826CA02327}">
      <dsp:nvSpPr>
        <dsp:cNvPr id="0" name=""/>
        <dsp:cNvSpPr/>
      </dsp:nvSpPr>
      <dsp:spPr>
        <a:xfrm>
          <a:off x="4662702" y="3849746"/>
          <a:ext cx="2402310" cy="16815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dirty="0"/>
            <a:t>Post- Interview</a:t>
          </a:r>
        </a:p>
      </dsp:txBody>
      <dsp:txXfrm>
        <a:off x="4744803" y="3931847"/>
        <a:ext cx="2238108" cy="1517337"/>
      </dsp:txXfrm>
    </dsp:sp>
    <dsp:sp modelId="{EAD1EA41-7EE3-4553-B856-1AA738F39037}">
      <dsp:nvSpPr>
        <dsp:cNvPr id="0" name=""/>
        <dsp:cNvSpPr/>
      </dsp:nvSpPr>
      <dsp:spPr>
        <a:xfrm>
          <a:off x="7124353" y="4028369"/>
          <a:ext cx="3101493" cy="1359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/>
            <a:t>Follow-up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/>
            <a:t>Accepting Offer </a:t>
          </a:r>
        </a:p>
      </dsp:txBody>
      <dsp:txXfrm>
        <a:off x="7124353" y="4028369"/>
        <a:ext cx="3101493" cy="1359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10/12/2021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stream.com/blog/ws/2014/09/09/improve-linkedin-profile" TargetMode="External"/><Relationship Id="rId2" Type="http://schemas.openxmlformats.org/officeDocument/2006/relationships/hyperlink" Target="https://www.linkedin.com/business/sales/blog/profile-best-practices/17-steps-to-a-better-linkedin-profile-in-2017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sights.com/5-stunningly-good-graduate-student-linkedin-summary-examples/" TargetMode="External"/><Relationship Id="rId4" Type="http://schemas.openxmlformats.org/officeDocument/2006/relationships/hyperlink" Target="https://resumelab.com/career-advice/linkedin-tip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ed.com/" TargetMode="External"/><Relationship Id="rId3" Type="http://schemas.openxmlformats.org/officeDocument/2006/relationships/hyperlink" Target="http://www.zhipin.com/" TargetMode="External"/><Relationship Id="rId7" Type="http://schemas.openxmlformats.org/officeDocument/2006/relationships/hyperlink" Target="https://www.chinajob.com/" TargetMode="External"/><Relationship Id="rId12" Type="http://schemas.openxmlformats.org/officeDocument/2006/relationships/hyperlink" Target="http://www.careerbuilder.com/" TargetMode="External"/><Relationship Id="rId2" Type="http://schemas.openxmlformats.org/officeDocument/2006/relationships/hyperlink" Target="http://www.chinah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zhaopin.com/" TargetMode="External"/><Relationship Id="rId11" Type="http://schemas.openxmlformats.org/officeDocument/2006/relationships/hyperlink" Target="http://www.higheredjobs.com/" TargetMode="External"/><Relationship Id="rId5" Type="http://schemas.openxmlformats.org/officeDocument/2006/relationships/hyperlink" Target="https://wz.58.com/" TargetMode="External"/><Relationship Id="rId10" Type="http://schemas.openxmlformats.org/officeDocument/2006/relationships/hyperlink" Target="http://www.glassdoor.com/" TargetMode="External"/><Relationship Id="rId4" Type="http://schemas.openxmlformats.org/officeDocument/2006/relationships/hyperlink" Target="https://www.51job.com/" TargetMode="External"/><Relationship Id="rId9" Type="http://schemas.openxmlformats.org/officeDocument/2006/relationships/hyperlink" Target="http://www.monste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20789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Week 6</a:t>
            </a:r>
          </a:p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 4: </a:t>
            </a:r>
          </a:p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Analyzing the Job Ad &amp; Researching a Company </a:t>
            </a:r>
            <a:endParaRPr lang="en-US" dirty="0">
              <a:latin typeface="+mj-lt"/>
            </a:endParaRPr>
          </a:p>
        </p:txBody>
      </p:sp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COMM 3590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C633A8-0943-45E7-91A4-62C4F9C6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0" y="2668443"/>
            <a:ext cx="3729076" cy="204167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6A7CD3-B70A-4437-890E-DE905541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948" y="1002460"/>
            <a:ext cx="7333771" cy="53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5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EE27F-7A2E-4233-949D-3073EFC8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MY" dirty="0"/>
              <a:t>Analysing a Job Ad</a:t>
            </a:r>
            <a:endParaRPr lang="en-MY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1B8F30-CFB9-49AF-932E-F20BFB1C7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145" y="2108201"/>
            <a:ext cx="6869205" cy="3760891"/>
          </a:xfr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3354D-4479-43C1-8075-DEF404FDE6EF}"/>
              </a:ext>
            </a:extLst>
          </p:cNvPr>
          <p:cNvSpPr txBox="1"/>
          <p:nvPr/>
        </p:nvSpPr>
        <p:spPr>
          <a:xfrm>
            <a:off x="4777273" y="6417508"/>
            <a:ext cx="7744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/>
              <a:t>https://malaysia.indeed.com/jobs?q=trainee&amp;l&amp;advn=759550964111416&amp;vjk=4df4694a1efcad08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81579-F4DD-4D68-B0A6-A0294ADBD5D7}"/>
              </a:ext>
            </a:extLst>
          </p:cNvPr>
          <p:cNvSpPr txBox="1"/>
          <p:nvPr/>
        </p:nvSpPr>
        <p:spPr>
          <a:xfrm>
            <a:off x="7249886" y="5150498"/>
            <a:ext cx="20156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MY" dirty="0"/>
              <a:t>Click To Apply HERE</a:t>
            </a:r>
          </a:p>
        </p:txBody>
      </p:sp>
    </p:spTree>
    <p:extLst>
      <p:ext uri="{BB962C8B-B14F-4D97-AF65-F5344CB8AC3E}">
        <p14:creationId xmlns:p14="http://schemas.microsoft.com/office/powerpoint/2010/main" val="186646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5582-EC91-4517-8511-26D0CCB9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9868"/>
            <a:ext cx="10058400" cy="1450757"/>
          </a:xfrm>
        </p:spPr>
        <p:txBody>
          <a:bodyPr/>
          <a:lstStyle/>
          <a:p>
            <a:pPr algn="ctr"/>
            <a:r>
              <a:rPr lang="en-MY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B096-72FB-4203-A4DF-2DB11FBB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201" y="2537927"/>
            <a:ext cx="10058400" cy="31632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MY" dirty="0"/>
              <a:t>Do you have an EXISTING resume + cover letter?</a:t>
            </a:r>
          </a:p>
          <a:p>
            <a:pPr marL="457200" indent="-457200">
              <a:buAutoNum type="arabicPeriod"/>
            </a:pPr>
            <a:r>
              <a:rPr lang="en-MY" dirty="0"/>
              <a:t>If you were to apply for this position, do you think the traits/ information listed in your </a:t>
            </a:r>
            <a:r>
              <a:rPr lang="en-MY" b="1" dirty="0"/>
              <a:t>EXISTING</a:t>
            </a:r>
            <a:r>
              <a:rPr lang="en-MY" dirty="0"/>
              <a:t> documents are sufficient to get you an interview opportunity?</a:t>
            </a:r>
          </a:p>
          <a:p>
            <a:pPr marL="457200" indent="-457200">
              <a:buAutoNum type="arabicPeriod"/>
            </a:pPr>
            <a:r>
              <a:rPr lang="en-MY" dirty="0"/>
              <a:t>How are you going to improve both of the documents to make you stand out from other applicants?</a:t>
            </a:r>
          </a:p>
          <a:p>
            <a:pPr marL="457200" indent="-45720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265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3D09-193F-4B58-8476-8A973AAA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1062"/>
          </a:xfrm>
        </p:spPr>
        <p:txBody>
          <a:bodyPr/>
          <a:lstStyle/>
          <a:p>
            <a:pPr algn="ctr"/>
            <a:r>
              <a:rPr lang="en-MY" dirty="0"/>
              <a:t>Homework (DQ6)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2A0E8-4B2E-4372-B3BD-CFF0A21EB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805" y="1288065"/>
            <a:ext cx="6724471" cy="1877731"/>
          </a:xfr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3653424-F963-4E18-A862-CFAD39EC72C6}"/>
              </a:ext>
            </a:extLst>
          </p:cNvPr>
          <p:cNvSpPr txBox="1">
            <a:spLocks/>
          </p:cNvSpPr>
          <p:nvPr/>
        </p:nvSpPr>
        <p:spPr>
          <a:xfrm>
            <a:off x="397484" y="3769566"/>
            <a:ext cx="11457992" cy="2733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endParaRPr lang="en-MY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endParaRPr lang="en-MY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DF579-88B8-4CDF-A245-C2E8936E2BB7}"/>
              </a:ext>
            </a:extLst>
          </p:cNvPr>
          <p:cNvSpPr txBox="1"/>
          <p:nvPr/>
        </p:nvSpPr>
        <p:spPr>
          <a:xfrm>
            <a:off x="539620" y="3429000"/>
            <a:ext cx="1111275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Identify 2 job search websites.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Compare </a:t>
            </a:r>
            <a:r>
              <a:rPr lang="en-US" altLang="zh-CN" sz="2400" b="1" u="sng" dirty="0">
                <a:solidFill>
                  <a:srgbClr val="FF0000"/>
                </a:solidFill>
              </a:rPr>
              <a:t>3</a:t>
            </a:r>
            <a:r>
              <a:rPr lang="en-US" altLang="zh-CN" sz="2400" dirty="0"/>
              <a:t> criteria of both websites (feature, function, variety….) in a table.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you were to recommend one to a fresh graduate who’s looking for an entry-level job, which one will you choose? Justify your answers based on your research.    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10152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7BB4F9-88D1-408E-BE07-B9FAAB50F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56361"/>
              </p:ext>
            </p:extLst>
          </p:nvPr>
        </p:nvGraphicFramePr>
        <p:xfrm>
          <a:off x="1066801" y="1809620"/>
          <a:ext cx="1005839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746">
                  <a:extLst>
                    <a:ext uri="{9D8B030D-6E8A-4147-A177-3AD203B41FA5}">
                      <a16:colId xmlns:a16="http://schemas.microsoft.com/office/drawing/2014/main" val="3487824236"/>
                    </a:ext>
                  </a:extLst>
                </a:gridCol>
                <a:gridCol w="3554964">
                  <a:extLst>
                    <a:ext uri="{9D8B030D-6E8A-4147-A177-3AD203B41FA5}">
                      <a16:colId xmlns:a16="http://schemas.microsoft.com/office/drawing/2014/main" val="2675515265"/>
                    </a:ext>
                  </a:extLst>
                </a:gridCol>
                <a:gridCol w="4649687">
                  <a:extLst>
                    <a:ext uri="{9D8B030D-6E8A-4147-A177-3AD203B41FA5}">
                      <a16:colId xmlns:a16="http://schemas.microsoft.com/office/drawing/2014/main" val="2203050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Website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Website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7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Criterion 1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Criterion 2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Criterion 3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Recommendation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MY" dirty="0"/>
                    </a:p>
                    <a:p>
                      <a:endParaRPr lang="en-MY" dirty="0"/>
                    </a:p>
                    <a:p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743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66C750-C5D9-4C27-A34B-48F15E054241}"/>
              </a:ext>
            </a:extLst>
          </p:cNvPr>
          <p:cNvSpPr txBox="1"/>
          <p:nvPr/>
        </p:nvSpPr>
        <p:spPr>
          <a:xfrm>
            <a:off x="1066801" y="1106915"/>
            <a:ext cx="219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EXAMPLE: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75357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3D09-193F-4B58-8476-8A973AAA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1062"/>
          </a:xfrm>
        </p:spPr>
        <p:txBody>
          <a:bodyPr/>
          <a:lstStyle/>
          <a:p>
            <a:pPr algn="ctr"/>
            <a:r>
              <a:rPr lang="en-MY" dirty="0"/>
              <a:t>Homework (AS6)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087A1A0-A7A9-4506-AA74-902B61A0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23151"/>
              </p:ext>
            </p:extLst>
          </p:nvPr>
        </p:nvGraphicFramePr>
        <p:xfrm>
          <a:off x="2845837" y="1211401"/>
          <a:ext cx="6599977" cy="1358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2606E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B2606E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B2606E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1825301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4774676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50621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MY" sz="2100" dirty="0"/>
                        <a:t>Discussion Question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60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418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Points: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606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30pts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606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Deadline: 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19 October 2021 (Tuesday), 11.59pm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B2606E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20F660B-3AFB-4A81-8DB8-D0C9785D5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485776"/>
              </p:ext>
            </p:extLst>
          </p:nvPr>
        </p:nvGraphicFramePr>
        <p:xfrm>
          <a:off x="1149471" y="636639"/>
          <a:ext cx="10508032" cy="558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8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4C91FD-497C-4322-9D36-FAB3DC0D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7" y="1803216"/>
            <a:ext cx="5064918" cy="4207440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-apple-system"/>
              </a:rPr>
              <a:t>the largest ONLINE professional network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for anyone who is looking to advance their career</a:t>
            </a:r>
          </a:p>
          <a:p>
            <a:r>
              <a:rPr lang="en-US" dirty="0">
                <a:latin typeface="-apple-system"/>
              </a:rPr>
              <a:t>Uses: </a:t>
            </a:r>
          </a:p>
          <a:p>
            <a:pPr marL="801688" indent="-354013" algn="just">
              <a:buAutoNum type="arabicPeriod"/>
            </a:pPr>
            <a:r>
              <a:rPr lang="en-US" b="0" i="0" dirty="0">
                <a:effectLst/>
                <a:latin typeface="-apple-system"/>
              </a:rPr>
              <a:t>find the right job or internship</a:t>
            </a:r>
          </a:p>
          <a:p>
            <a:pPr marL="801688" indent="-354013" algn="just">
              <a:buAutoNum type="arabicPeriod"/>
            </a:pPr>
            <a:r>
              <a:rPr lang="en-US" dirty="0">
                <a:latin typeface="-apple-system"/>
              </a:rPr>
              <a:t>c</a:t>
            </a:r>
            <a:r>
              <a:rPr lang="en-US" b="0" i="0" dirty="0">
                <a:effectLst/>
                <a:latin typeface="-apple-system"/>
              </a:rPr>
              <a:t>onnect and strengthen professional relationships</a:t>
            </a:r>
          </a:p>
          <a:p>
            <a:pPr marL="801688" indent="-354013" algn="just">
              <a:buAutoNum type="arabicPeriod"/>
            </a:pPr>
            <a:r>
              <a:rPr lang="en-US" b="0" i="0" dirty="0">
                <a:effectLst/>
                <a:latin typeface="-apple-system"/>
              </a:rPr>
              <a:t>learn the skills you need to succeed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DFB3F-5FFE-4463-B2C0-DA7812C35387}"/>
              </a:ext>
            </a:extLst>
          </p:cNvPr>
          <p:cNvSpPr txBox="1"/>
          <p:nvPr/>
        </p:nvSpPr>
        <p:spPr>
          <a:xfrm>
            <a:off x="5253135" y="6432896"/>
            <a:ext cx="7177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/>
              <a:t>https://www.linkedin.com/help/linkedin/answer/111663/what-is-linkedin-and-how-can-i-use-it-?lang=en</a:t>
            </a:r>
          </a:p>
        </p:txBody>
      </p:sp>
      <p:pic>
        <p:nvPicPr>
          <p:cNvPr id="1026" name="Picture 2" descr="LinkedIn logo and symbol, meaning, history, PNG">
            <a:extLst>
              <a:ext uri="{FF2B5EF4-FFF2-40B4-BE49-F238E27FC236}">
                <a16:creationId xmlns:a16="http://schemas.microsoft.com/office/drawing/2014/main" id="{8B5369C4-7625-4631-9C62-CD8DBA1B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53" y="26132"/>
            <a:ext cx="2502924" cy="15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0626F8-79AE-41F5-8F73-E8B882214FEC}"/>
              </a:ext>
            </a:extLst>
          </p:cNvPr>
          <p:cNvSpPr txBox="1"/>
          <p:nvPr/>
        </p:nvSpPr>
        <p:spPr>
          <a:xfrm>
            <a:off x="872484" y="5648709"/>
            <a:ext cx="1022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400" b="1" dirty="0"/>
              <a:t>Network= Net Worth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5DD821-B614-4858-907E-D2653AFE70FC}"/>
              </a:ext>
            </a:extLst>
          </p:cNvPr>
          <p:cNvSpPr txBox="1">
            <a:spLocks/>
          </p:cNvSpPr>
          <p:nvPr/>
        </p:nvSpPr>
        <p:spPr>
          <a:xfrm>
            <a:off x="6309462" y="1779381"/>
            <a:ext cx="5064918" cy="4207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-apple-system"/>
              </a:rPr>
              <a:t>How to get Started:</a:t>
            </a:r>
          </a:p>
          <a:p>
            <a:pPr marL="0" indent="0" algn="ctr">
              <a:buNone/>
            </a:pPr>
            <a:endParaRPr lang="en-US" dirty="0">
              <a:latin typeface="-apple-system"/>
            </a:endParaRPr>
          </a:p>
          <a:p>
            <a:pPr marL="801688" indent="-354013" algn="just">
              <a:buFont typeface="Wingdings" panose="05000000000000000000" pitchFamily="2" charset="2"/>
              <a:buAutoNum type="arabicPeriod"/>
            </a:pPr>
            <a:r>
              <a:rPr lang="en-US" dirty="0">
                <a:latin typeface="-apple-system"/>
              </a:rPr>
              <a:t>Create a Profile</a:t>
            </a:r>
          </a:p>
          <a:p>
            <a:pPr marL="801688" indent="-354013" algn="just">
              <a:buFont typeface="Wingdings" panose="05000000000000000000" pitchFamily="2" charset="2"/>
              <a:buAutoNum type="arabicPeriod"/>
            </a:pPr>
            <a:r>
              <a:rPr lang="en-US" dirty="0">
                <a:latin typeface="-apple-system"/>
              </a:rPr>
              <a:t>Build Network (Follow/ Add/ Connect)</a:t>
            </a:r>
          </a:p>
          <a:p>
            <a:pPr marL="801688" indent="-354013" algn="just">
              <a:buFont typeface="Wingdings" panose="05000000000000000000" pitchFamily="2" charset="2"/>
              <a:buAutoNum type="arabicPeriod"/>
            </a:pPr>
            <a:r>
              <a:rPr lang="en-US" dirty="0">
                <a:latin typeface="-apple-system"/>
              </a:rPr>
              <a:t>Find a Job</a:t>
            </a:r>
          </a:p>
          <a:p>
            <a:pPr marL="801688" indent="-354013" algn="just">
              <a:buFont typeface="Wingdings" panose="05000000000000000000" pitchFamily="2" charset="2"/>
              <a:buAutoNum type="arabicPeriod"/>
            </a:pPr>
            <a:r>
              <a:rPr lang="en-US" dirty="0">
                <a:latin typeface="-apple-system"/>
              </a:rPr>
              <a:t>Participate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D85A-6E92-4C4C-8A38-46804EB1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Tips in Using </a:t>
            </a:r>
            <a:r>
              <a:rPr lang="en-MY" dirty="0" err="1"/>
              <a:t>Linkedin</a:t>
            </a:r>
            <a:r>
              <a:rPr lang="en-MY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0EA1-F3A6-4FA8-9891-97414C79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https://www.linkedin.com/business/sales/blog/profile-best-practices/17-steps-to-a-better-linkedin-profile-in-2017</a:t>
            </a:r>
            <a:endParaRPr lang="en-MY" dirty="0"/>
          </a:p>
          <a:p>
            <a:r>
              <a:rPr lang="en-MY" dirty="0">
                <a:hlinkClick r:id="rId3"/>
              </a:rPr>
              <a:t>https://www.wordstream.com/blog/ws/2014/09/09/improve-linkedin-profile</a:t>
            </a:r>
            <a:endParaRPr lang="en-MY" dirty="0"/>
          </a:p>
          <a:p>
            <a:r>
              <a:rPr lang="en-MY" dirty="0">
                <a:hlinkClick r:id="rId4"/>
              </a:rPr>
              <a:t>https://resumelab.com/career-advice/linkedin-tips</a:t>
            </a:r>
            <a:endParaRPr lang="en-MY" dirty="0"/>
          </a:p>
          <a:p>
            <a:r>
              <a:rPr lang="en-MY" dirty="0">
                <a:hlinkClick r:id="rId5"/>
              </a:rPr>
              <a:t>https://www.linkedinsights.com/5-stunningly-good-graduate-student-linkedin-summary-examples/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D8FB6-DA8D-42B4-90F2-B5E100867275}"/>
              </a:ext>
            </a:extLst>
          </p:cNvPr>
          <p:cNvSpPr txBox="1"/>
          <p:nvPr/>
        </p:nvSpPr>
        <p:spPr>
          <a:xfrm>
            <a:off x="2614140" y="5290457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Pay attention to every single details, even your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1480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C6EC50-13AE-4543-817B-1645E6B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9724"/>
          </a:xfrm>
        </p:spPr>
        <p:txBody>
          <a:bodyPr/>
          <a:lstStyle/>
          <a:p>
            <a:pPr algn="ctr"/>
            <a:r>
              <a:rPr lang="en-MY" dirty="0"/>
              <a:t>Job Search Websites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55D98F-637E-484F-9AAD-8BAFA264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72208"/>
            <a:ext cx="4639736" cy="736282"/>
          </a:xfrm>
        </p:spPr>
        <p:txBody>
          <a:bodyPr/>
          <a:lstStyle/>
          <a:p>
            <a:pPr algn="ctr"/>
            <a:r>
              <a:rPr lang="en-MY" dirty="0" err="1"/>
              <a:t>LOCAl</a:t>
            </a:r>
            <a:r>
              <a:rPr lang="en-MY" dirty="0"/>
              <a:t>/national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5C3FC0-A203-46A2-B9C1-A33B69D7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31" y="2473082"/>
            <a:ext cx="4639736" cy="2910821"/>
          </a:xfrm>
        </p:spPr>
        <p:txBody>
          <a:bodyPr/>
          <a:lstStyle/>
          <a:p>
            <a:r>
              <a:rPr lang="en-MY" dirty="0">
                <a:hlinkClick r:id="rId2"/>
              </a:rPr>
              <a:t>www.chinahr.com</a:t>
            </a:r>
            <a:endParaRPr lang="en-MY" dirty="0"/>
          </a:p>
          <a:p>
            <a:r>
              <a:rPr lang="en-MY" dirty="0">
                <a:hlinkClick r:id="rId3"/>
              </a:rPr>
              <a:t>www.zhipin.com</a:t>
            </a:r>
            <a:endParaRPr lang="en-MY" dirty="0"/>
          </a:p>
          <a:p>
            <a:r>
              <a:rPr lang="en-MY" dirty="0">
                <a:hlinkClick r:id="rId4"/>
              </a:rPr>
              <a:t>https://www.51job.com</a:t>
            </a:r>
            <a:endParaRPr lang="en-MY" dirty="0"/>
          </a:p>
          <a:p>
            <a:r>
              <a:rPr lang="en-MY" dirty="0">
                <a:hlinkClick r:id="rId5"/>
              </a:rPr>
              <a:t>https://wz.58.com/</a:t>
            </a:r>
            <a:endParaRPr lang="en-MY" dirty="0"/>
          </a:p>
          <a:p>
            <a:r>
              <a:rPr lang="en-MY" i="0" u="sng" dirty="0">
                <a:solidFill>
                  <a:srgbClr val="1045B1"/>
                </a:solidFill>
                <a:effectLst/>
                <a:latin typeface="Titillium"/>
                <a:hlinkClick r:id="rId6"/>
              </a:rPr>
              <a:t>Zhaopin.com</a:t>
            </a:r>
            <a:endParaRPr lang="en-MY" i="0" u="sng" dirty="0">
              <a:solidFill>
                <a:srgbClr val="1045B1"/>
              </a:solidFill>
              <a:effectLst/>
              <a:latin typeface="Titillium"/>
            </a:endParaRPr>
          </a:p>
          <a:p>
            <a:r>
              <a:rPr lang="en-MY" i="0" u="sng" dirty="0">
                <a:solidFill>
                  <a:srgbClr val="1045B1"/>
                </a:solidFill>
                <a:effectLst/>
                <a:latin typeface="Titillium"/>
                <a:hlinkClick r:id="rId7"/>
              </a:rPr>
              <a:t>https://www.chinajob.com/</a:t>
            </a:r>
            <a:r>
              <a:rPr lang="en-MY" u="sng" dirty="0">
                <a:solidFill>
                  <a:srgbClr val="1045B1"/>
                </a:solidFill>
                <a:latin typeface="Titillium"/>
              </a:rPr>
              <a:t> </a:t>
            </a:r>
            <a:endParaRPr lang="en-MY" i="0" u="sng" dirty="0">
              <a:solidFill>
                <a:srgbClr val="1045B1"/>
              </a:solidFill>
              <a:effectLst/>
              <a:latin typeface="Titillium"/>
            </a:endParaRPr>
          </a:p>
          <a:p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C45E16-FD9C-4BD7-A66E-0DADA384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572208"/>
            <a:ext cx="4639736" cy="736282"/>
          </a:xfrm>
        </p:spPr>
        <p:txBody>
          <a:bodyPr/>
          <a:lstStyle/>
          <a:p>
            <a:pPr algn="ctr"/>
            <a:r>
              <a:rPr lang="en-MY" dirty="0"/>
              <a:t>international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DD3C4-86E2-4CC1-88CF-45CC80A4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5395" y="2473081"/>
            <a:ext cx="4639736" cy="2910821"/>
          </a:xfrm>
        </p:spPr>
        <p:txBody>
          <a:bodyPr/>
          <a:lstStyle/>
          <a:p>
            <a:r>
              <a:rPr lang="en-MY" dirty="0">
                <a:hlinkClick r:id="rId8"/>
              </a:rPr>
              <a:t>www.indeed.com</a:t>
            </a:r>
            <a:endParaRPr lang="en-MY" dirty="0"/>
          </a:p>
          <a:p>
            <a:r>
              <a:rPr lang="en-MY" dirty="0">
                <a:hlinkClick r:id="rId9"/>
              </a:rPr>
              <a:t>www.monster.com</a:t>
            </a:r>
            <a:endParaRPr lang="en-MY" dirty="0"/>
          </a:p>
          <a:p>
            <a:r>
              <a:rPr lang="en-MY" dirty="0">
                <a:hlinkClick r:id="rId10"/>
              </a:rPr>
              <a:t>www.glassdoor.com</a:t>
            </a:r>
            <a:endParaRPr lang="en-MY" dirty="0"/>
          </a:p>
          <a:p>
            <a:r>
              <a:rPr lang="en-MY" dirty="0">
                <a:hlinkClick r:id="rId11"/>
              </a:rPr>
              <a:t>www.higheredjobs.com</a:t>
            </a:r>
            <a:endParaRPr lang="en-MY" dirty="0"/>
          </a:p>
          <a:p>
            <a:r>
              <a:rPr lang="en-MY" dirty="0">
                <a:hlinkClick r:id="rId12"/>
              </a:rPr>
              <a:t>www.careerbuilder.com</a:t>
            </a:r>
            <a:endParaRPr lang="en-MY" dirty="0"/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226F0-F25B-4685-91DA-736D1EC12B72}"/>
              </a:ext>
            </a:extLst>
          </p:cNvPr>
          <p:cNvSpPr txBox="1"/>
          <p:nvPr/>
        </p:nvSpPr>
        <p:spPr>
          <a:xfrm>
            <a:off x="4455748" y="5663821"/>
            <a:ext cx="2909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MY" sz="2000" dirty="0">
                <a:solidFill>
                  <a:srgbClr val="FF0000"/>
                </a:solidFill>
              </a:rPr>
              <a:t>By region or Country?</a:t>
            </a:r>
          </a:p>
          <a:p>
            <a:pPr marL="457200" indent="-457200">
              <a:buFontTx/>
              <a:buChar char="-"/>
            </a:pPr>
            <a:r>
              <a:rPr lang="en-MY" sz="2000" dirty="0">
                <a:solidFill>
                  <a:srgbClr val="FF0000"/>
                </a:solidFill>
              </a:rPr>
              <a:t>Privacy Policy</a:t>
            </a:r>
          </a:p>
        </p:txBody>
      </p:sp>
    </p:spTree>
    <p:extLst>
      <p:ext uri="{BB962C8B-B14F-4D97-AF65-F5344CB8AC3E}">
        <p14:creationId xmlns:p14="http://schemas.microsoft.com/office/powerpoint/2010/main" val="261797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EE27F-7A2E-4233-949D-3073EFC8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MY" dirty="0"/>
              <a:t>Analysing a Job Ad</a:t>
            </a:r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3354D-4479-43C1-8075-DEF404FDE6EF}"/>
              </a:ext>
            </a:extLst>
          </p:cNvPr>
          <p:cNvSpPr txBox="1"/>
          <p:nvPr/>
        </p:nvSpPr>
        <p:spPr>
          <a:xfrm>
            <a:off x="4777273" y="6417508"/>
            <a:ext cx="7744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/>
              <a:t>https://malaysia.indeed.com/jobs?q=trainee&amp;l&amp;advn=759550964111416&amp;vjk=4df4694a1efcad08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6A928C-E697-407C-AF11-157808C6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51" y="2196988"/>
            <a:ext cx="10058400" cy="376089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LTPro-Roman"/>
              </a:rPr>
              <a:t>Select a few job websites that fit your needs.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PalatinoLTPro-Roman"/>
              </a:rPr>
              <a:t>Start searching with ‘Keywords’ (marketing, entry, trainee)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PalatinoLTPro-Roman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LTPro-Roman"/>
              </a:rPr>
              <a:t>2. Review company + </a:t>
            </a:r>
            <a:r>
              <a:rPr lang="en-US" sz="1800" dirty="0">
                <a:solidFill>
                  <a:schemeClr val="tx1"/>
                </a:solidFill>
                <a:latin typeface="PalatinoLTPro-Roman"/>
              </a:rPr>
              <a:t>look for company’s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PalatinoLTPro-Roman"/>
              </a:rPr>
              <a:t>basic information</a:t>
            </a:r>
          </a:p>
          <a:p>
            <a:pPr>
              <a:buFontTx/>
              <a:buChar char="-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alatinoLTPro-Roman"/>
              </a:rPr>
              <a:t>Services, competitors, </a:t>
            </a:r>
            <a:r>
              <a:rPr lang="en-US" sz="1800" dirty="0">
                <a:solidFill>
                  <a:schemeClr val="tx1"/>
                </a:solidFill>
                <a:latin typeface="PalatinoLTPro-Roman"/>
              </a:rPr>
              <a:t>recent projects, reputation, division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PalatinoLTPro-Roman"/>
            </a:endParaRPr>
          </a:p>
          <a:p>
            <a:pPr marL="457200" indent="-45720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072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EE27F-7A2E-4233-949D-3073EFC8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MY" dirty="0"/>
              <a:t>Analysing a Job Ad</a:t>
            </a:r>
            <a:endParaRPr lang="en-MY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1B8F30-CFB9-49AF-932E-F20BFB1C7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145" y="2108201"/>
            <a:ext cx="6869205" cy="3760891"/>
          </a:xfr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3354D-4479-43C1-8075-DEF404FDE6EF}"/>
              </a:ext>
            </a:extLst>
          </p:cNvPr>
          <p:cNvSpPr txBox="1"/>
          <p:nvPr/>
        </p:nvSpPr>
        <p:spPr>
          <a:xfrm>
            <a:off x="4777273" y="6417508"/>
            <a:ext cx="7744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/>
              <a:t>https://malaysia.indeed.com/jobs?q=trainee&amp;l&amp;advn=759550964111416&amp;vjk=4df4694a1efcad08</a:t>
            </a:r>
          </a:p>
        </p:txBody>
      </p:sp>
    </p:spTree>
    <p:extLst>
      <p:ext uri="{BB962C8B-B14F-4D97-AF65-F5344CB8AC3E}">
        <p14:creationId xmlns:p14="http://schemas.microsoft.com/office/powerpoint/2010/main" val="7308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C633A8-0943-45E7-91A4-62C4F9C6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0" y="2924280"/>
            <a:ext cx="3729076" cy="204167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913CC-DCDF-45C1-850D-2B75ECC8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01" y="1954268"/>
            <a:ext cx="7091151" cy="39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C633A8-0943-45E7-91A4-62C4F9C6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0" y="2924280"/>
            <a:ext cx="3729076" cy="204167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318F6-4106-495E-9A57-18E325F6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76" y="737812"/>
            <a:ext cx="781159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16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238</TotalTime>
  <Words>533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PalatinoLTPro-Roman</vt:lpstr>
      <vt:lpstr>Titillium</vt:lpstr>
      <vt:lpstr>Arial</vt:lpstr>
      <vt:lpstr>Arial</vt:lpstr>
      <vt:lpstr>Calibri</vt:lpstr>
      <vt:lpstr>Calibri Light</vt:lpstr>
      <vt:lpstr>Wingdings</vt:lpstr>
      <vt:lpstr>RetrospectVTI</vt:lpstr>
      <vt:lpstr>COMM 3590</vt:lpstr>
      <vt:lpstr>PowerPoint Presentation</vt:lpstr>
      <vt:lpstr>PowerPoint Presentation</vt:lpstr>
      <vt:lpstr>Tips in Using Linkedin </vt:lpstr>
      <vt:lpstr>Job Search Websites</vt:lpstr>
      <vt:lpstr>Analysing a Job Ad</vt:lpstr>
      <vt:lpstr>Analysing a Job Ad</vt:lpstr>
      <vt:lpstr>PowerPoint Presentation</vt:lpstr>
      <vt:lpstr>PowerPoint Presentation</vt:lpstr>
      <vt:lpstr>PowerPoint Presentation</vt:lpstr>
      <vt:lpstr>Analysing a Job Ad</vt:lpstr>
      <vt:lpstr>Questions:</vt:lpstr>
      <vt:lpstr>Homework (DQ6)</vt:lpstr>
      <vt:lpstr>PowerPoint Presentation</vt:lpstr>
      <vt:lpstr>Homework (AS6)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3590</dc:title>
  <dc:creator>Noew Hooi San</dc:creator>
  <cp:lastModifiedBy>Noew Hooi San</cp:lastModifiedBy>
  <cp:revision>4</cp:revision>
  <dcterms:created xsi:type="dcterms:W3CDTF">2021-10-11T06:05:15Z</dcterms:created>
  <dcterms:modified xsi:type="dcterms:W3CDTF">2021-10-12T02:51:58Z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