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64" r:id="rId4"/>
    <p:sldId id="260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10" autoAdjust="0"/>
  </p:normalViewPr>
  <p:slideViewPr>
    <p:cSldViewPr snapToGrid="0">
      <p:cViewPr varScale="1">
        <p:scale>
          <a:sx n="77" d="100"/>
          <a:sy n="77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5EE4-9B7F-4AD1-ADF1-5E6C5B630C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0695-2DBB-4E5F-95BB-01249893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Division=</a:t>
            </a:r>
            <a:r>
              <a:rPr lang="ar-IQ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شعبة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0695-2DBB-4E5F-95BB-012498935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Vendor=seller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0695-2DBB-4E5F-95BB-012498935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5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54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8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13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8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5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6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7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5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5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0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cap="none" dirty="0" smtClean="0"/>
              <a:t>Exercises of ERD</a:t>
            </a:r>
            <a:endParaRPr lang="zh-CN" altLang="en-US" sz="6000" cap="none" dirty="0"/>
          </a:p>
        </p:txBody>
      </p:sp>
      <p:sp>
        <p:nvSpPr>
          <p:cNvPr id="3" name="文本框 2"/>
          <p:cNvSpPr txBox="1"/>
          <p:nvPr/>
        </p:nvSpPr>
        <p:spPr>
          <a:xfrm>
            <a:off x="9436608" y="533095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Hemn Barzan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6032" y="0"/>
            <a:ext cx="11695176" cy="6720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cap="none" dirty="0" smtClean="0"/>
              <a:t>1. </a:t>
            </a:r>
            <a:r>
              <a:rPr lang="en-US" altLang="zh-CN" sz="2400" cap="none" dirty="0" smtClean="0"/>
              <a:t>Use the following business rules to create a crow’s foot ERD. </a:t>
            </a:r>
          </a:p>
          <a:p>
            <a:pPr marL="0" indent="0">
              <a:buNone/>
            </a:pPr>
            <a:r>
              <a:rPr lang="en-US" altLang="zh-CN" sz="2400" cap="none" dirty="0"/>
              <a:t> </a:t>
            </a:r>
            <a:r>
              <a:rPr lang="en-US" altLang="zh-CN" sz="2400" cap="none" dirty="0" smtClean="0"/>
              <a:t>     Write all appropriate connectivity's and cardinalities in the ERD.</a:t>
            </a:r>
          </a:p>
          <a:p>
            <a:r>
              <a:rPr lang="en-US" altLang="zh-CN" sz="2400" cap="none" dirty="0" smtClean="0"/>
              <a:t>a. A department employs many employees, but each employee is employed by only one department.</a:t>
            </a:r>
          </a:p>
          <a:p>
            <a:r>
              <a:rPr lang="en-US" altLang="zh-CN" sz="2400" cap="none" dirty="0" smtClean="0"/>
              <a:t>b. Some employees, known as “rovers,” are not assigned to any department.</a:t>
            </a:r>
          </a:p>
          <a:p>
            <a:r>
              <a:rPr lang="en-US" altLang="zh-CN" sz="2400" cap="none" dirty="0" smtClean="0"/>
              <a:t>c. A division operates many departments, but each department is operated by only one division.</a:t>
            </a:r>
          </a:p>
          <a:p>
            <a:r>
              <a:rPr lang="en-US" altLang="zh-CN" sz="2400" cap="none" dirty="0" smtClean="0"/>
              <a:t>d. An employee may be assigned many projects, and a project may have many employees assigned to it.</a:t>
            </a:r>
          </a:p>
          <a:p>
            <a:r>
              <a:rPr lang="en-US" altLang="zh-CN" sz="2400" cap="none" dirty="0" smtClean="0"/>
              <a:t>e. A project must have at least one employee assigned to it.</a:t>
            </a:r>
          </a:p>
          <a:p>
            <a:r>
              <a:rPr lang="en-US" altLang="zh-CN" sz="2400" cap="none" dirty="0" smtClean="0"/>
              <a:t>f. One of the employees manages each department, and each department is managed by only one employee.</a:t>
            </a:r>
          </a:p>
          <a:p>
            <a:r>
              <a:rPr lang="en-US" altLang="zh-CN" sz="2400" cap="none" dirty="0" smtClean="0"/>
              <a:t>g. One of the employees runs each division, and each division is run by only one employee.</a:t>
            </a:r>
            <a:endParaRPr lang="zh-CN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7124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17" y="0"/>
            <a:ext cx="10364451" cy="964504"/>
          </a:xfrm>
        </p:spPr>
        <p:txBody>
          <a:bodyPr/>
          <a:lstStyle/>
          <a:p>
            <a:r>
              <a:rPr lang="en-US" dirty="0"/>
              <a:t>Entity-Relationship Diagram </a:t>
            </a:r>
            <a:r>
              <a:rPr lang="en-US" dirty="0" smtClean="0"/>
              <a:t>Symbols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08" y="839244"/>
            <a:ext cx="4754149" cy="5793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786" y="2906038"/>
            <a:ext cx="270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Mandatory relationship is where there must be at least one matching record in each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57" y="1803748"/>
            <a:ext cx="4602595" cy="34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37744" y="338328"/>
            <a:ext cx="11695176" cy="6227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cap="none" dirty="0" smtClean="0"/>
              <a:t>2. </a:t>
            </a:r>
            <a:r>
              <a:rPr lang="en-US" altLang="zh-CN" sz="2400" cap="none" dirty="0"/>
              <a:t>The </a:t>
            </a:r>
            <a:r>
              <a:rPr lang="en-US" altLang="zh-CN" sz="2400" cap="none" dirty="0" smtClean="0"/>
              <a:t>Jonesburg </a:t>
            </a:r>
            <a:r>
              <a:rPr lang="en-US" altLang="zh-CN" sz="2400" cap="none" dirty="0"/>
              <a:t>County Basketball Conference (JCBC) is an amateur basketball association. </a:t>
            </a:r>
            <a:r>
              <a:rPr lang="en-US" altLang="zh-CN" sz="2400" b="1" cap="none" dirty="0"/>
              <a:t>Each city in </a:t>
            </a:r>
            <a:r>
              <a:rPr lang="en-US" altLang="zh-CN" sz="2400" b="1" cap="none" dirty="0" smtClean="0"/>
              <a:t>the county </a:t>
            </a:r>
            <a:r>
              <a:rPr lang="en-US" altLang="zh-CN" sz="2400" b="1" cap="none" dirty="0"/>
              <a:t>has one team as its representative</a:t>
            </a:r>
            <a:r>
              <a:rPr lang="en-US" altLang="zh-CN" sz="2400" cap="none" dirty="0"/>
              <a:t>. </a:t>
            </a:r>
            <a:r>
              <a:rPr lang="en-US" altLang="zh-CN" sz="2400" b="1" cap="none" dirty="0"/>
              <a:t>Each team has a maximum of 12 players and a minimum of 9 </a:t>
            </a:r>
            <a:r>
              <a:rPr lang="en-US" altLang="zh-CN" sz="2400" b="1" cap="none" dirty="0" smtClean="0"/>
              <a:t>players</a:t>
            </a:r>
            <a:r>
              <a:rPr lang="en-US" altLang="zh-CN" sz="2400" cap="none" dirty="0" smtClean="0"/>
              <a:t>. </a:t>
            </a:r>
            <a:r>
              <a:rPr lang="en-US" altLang="zh-CN" sz="2400" b="1" cap="none" dirty="0" smtClean="0"/>
              <a:t>Each </a:t>
            </a:r>
            <a:r>
              <a:rPr lang="en-US" altLang="zh-CN" sz="2400" b="1" cap="none" dirty="0"/>
              <a:t>team also has up to three coaches</a:t>
            </a:r>
            <a:r>
              <a:rPr lang="en-US" altLang="zh-CN" sz="2400" cap="none" dirty="0"/>
              <a:t> (offensive, defensive, and physical training coaches). During the </a:t>
            </a:r>
            <a:r>
              <a:rPr lang="en-US" altLang="zh-CN" sz="2400" cap="none" dirty="0" smtClean="0"/>
              <a:t>season, </a:t>
            </a:r>
            <a:r>
              <a:rPr lang="en-US" altLang="zh-CN" sz="2400" b="1" cap="none" dirty="0" smtClean="0"/>
              <a:t>each </a:t>
            </a:r>
            <a:r>
              <a:rPr lang="en-US" altLang="zh-CN" sz="2400" b="1" cap="none" dirty="0"/>
              <a:t>team plays two games (home and visitor) against each of the other teams. </a:t>
            </a:r>
            <a:r>
              <a:rPr lang="en-US" altLang="zh-CN" sz="2400" cap="none" dirty="0"/>
              <a:t>Given those conditions, do </a:t>
            </a:r>
            <a:r>
              <a:rPr lang="en-US" altLang="zh-CN" sz="2400" cap="none" dirty="0" smtClean="0"/>
              <a:t>the following:</a:t>
            </a:r>
          </a:p>
          <a:p>
            <a:pPr marL="0" indent="0">
              <a:buNone/>
            </a:pPr>
            <a:endParaRPr lang="en-US" altLang="zh-CN" sz="2400" cap="none" dirty="0"/>
          </a:p>
          <a:p>
            <a:r>
              <a:rPr lang="en-US" altLang="zh-CN" sz="2400" cap="none" dirty="0"/>
              <a:t>a. Identify the connectivity of each relationship.</a:t>
            </a:r>
          </a:p>
          <a:p>
            <a:r>
              <a:rPr lang="en-US" altLang="zh-CN" sz="2400" cap="none" dirty="0"/>
              <a:t>b. Identify the type of dependency that exists between CITY and TEAM.</a:t>
            </a:r>
          </a:p>
          <a:p>
            <a:r>
              <a:rPr lang="en-US" altLang="zh-CN" sz="2400" cap="none" dirty="0"/>
              <a:t>c. Identify the cardinality between teams and players and between teams and city.</a:t>
            </a:r>
          </a:p>
          <a:p>
            <a:r>
              <a:rPr lang="en-US" altLang="zh-CN" sz="2400" cap="none" dirty="0"/>
              <a:t>d. Identify the dependency between coach and team and between team and player.</a:t>
            </a:r>
          </a:p>
          <a:p>
            <a:r>
              <a:rPr lang="en-US" altLang="zh-CN" sz="2400" cap="none" dirty="0"/>
              <a:t>e. Draw the Chen and Crow’s Foot ERDs to represent the JCBC database.</a:t>
            </a:r>
          </a:p>
          <a:p>
            <a:r>
              <a:rPr lang="en-US" altLang="zh-CN" sz="2400" cap="none" dirty="0"/>
              <a:t>f. Draw the UML class diagram to depict the JCBC database.</a:t>
            </a:r>
            <a:endParaRPr lang="zh-CN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0642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01168" y="164592"/>
            <a:ext cx="11695176" cy="652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cap="none" dirty="0" smtClean="0"/>
              <a:t>3. </a:t>
            </a:r>
            <a:r>
              <a:rPr lang="en-US" altLang="zh-CN" sz="2800" cap="none" dirty="0"/>
              <a:t>Create an ERD based on the Crow’s Foot notation, using the following requirements</a:t>
            </a:r>
            <a:r>
              <a:rPr lang="en-US" altLang="zh-CN" sz="2800" cap="none" dirty="0" smtClean="0"/>
              <a:t>:</a:t>
            </a:r>
          </a:p>
          <a:p>
            <a:pPr marL="0" indent="0">
              <a:buNone/>
            </a:pPr>
            <a:endParaRPr lang="en-US" altLang="zh-CN" sz="2800" cap="none" dirty="0" smtClean="0"/>
          </a:p>
          <a:p>
            <a:r>
              <a:rPr lang="en-US" altLang="zh-CN" sz="2800" cap="none" dirty="0"/>
              <a:t>a. An INVOICE is written by a SALESREP. Each sales representative can write many invoices, but each </a:t>
            </a:r>
            <a:r>
              <a:rPr lang="en-US" altLang="zh-CN" sz="2800" cap="none" dirty="0" smtClean="0"/>
              <a:t>invoice is </a:t>
            </a:r>
            <a:r>
              <a:rPr lang="en-US" altLang="zh-CN" sz="2800" cap="none" dirty="0"/>
              <a:t>written by a single sales representative.</a:t>
            </a:r>
          </a:p>
          <a:p>
            <a:r>
              <a:rPr lang="en-US" altLang="zh-CN" sz="2800" cap="none" dirty="0"/>
              <a:t>b. The INVOICE is written for a single CUSTOMER. However, each customer can have many invoices</a:t>
            </a:r>
            <a:r>
              <a:rPr lang="en-US" altLang="zh-CN" sz="2800" cap="none" dirty="0" smtClean="0"/>
              <a:t>.</a:t>
            </a:r>
          </a:p>
          <a:p>
            <a:r>
              <a:rPr lang="en-US" altLang="zh-CN" sz="2800" cap="none" dirty="0"/>
              <a:t>c. An INVOICE can include many detail lines (LINE), each of which describes one product bought by </a:t>
            </a:r>
            <a:r>
              <a:rPr lang="en-US" altLang="zh-CN" sz="2800" cap="none" dirty="0" smtClean="0"/>
              <a:t>the customer</a:t>
            </a:r>
            <a:r>
              <a:rPr lang="en-US" altLang="zh-CN" sz="2800" cap="none" dirty="0"/>
              <a:t>.</a:t>
            </a:r>
          </a:p>
          <a:p>
            <a:r>
              <a:rPr lang="en-US" altLang="zh-CN" sz="2800" cap="none" dirty="0"/>
              <a:t>d. The product information is stored in a PRODUCT entity.</a:t>
            </a:r>
          </a:p>
          <a:p>
            <a:r>
              <a:rPr lang="en-US" altLang="zh-CN" sz="2800" cap="none" dirty="0"/>
              <a:t>e. The product’s vendor information is found in a VENDOR entity.</a:t>
            </a:r>
            <a:endParaRPr lang="en-US" altLang="zh-CN" sz="2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1521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7" y="175365"/>
            <a:ext cx="11267859" cy="63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298</TotalTime>
  <Words>469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宋体</vt:lpstr>
      <vt:lpstr>Arial</vt:lpstr>
      <vt:lpstr>Calibri</vt:lpstr>
      <vt:lpstr>Tw Cen MT</vt:lpstr>
      <vt:lpstr>Droplet</vt:lpstr>
      <vt:lpstr>Exercises of ERD</vt:lpstr>
      <vt:lpstr>PowerPoint Presentation</vt:lpstr>
      <vt:lpstr>Entity-Relationship Diagram Symbols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of ERD</dc:title>
  <dc:creator>Microsoft</dc:creator>
  <cp:lastModifiedBy>Windows User</cp:lastModifiedBy>
  <cp:revision>13</cp:revision>
  <dcterms:created xsi:type="dcterms:W3CDTF">2018-04-09T11:05:03Z</dcterms:created>
  <dcterms:modified xsi:type="dcterms:W3CDTF">2021-09-22T13:17:52Z</dcterms:modified>
</cp:coreProperties>
</file>