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2"/>
  </p:notesMasterIdLst>
  <p:sldIdLst>
    <p:sldId id="258" r:id="rId3"/>
    <p:sldId id="318" r:id="rId4"/>
    <p:sldId id="273" r:id="rId5"/>
    <p:sldId id="335" r:id="rId6"/>
    <p:sldId id="319" r:id="rId7"/>
    <p:sldId id="320" r:id="rId8"/>
    <p:sldId id="339" r:id="rId9"/>
    <p:sldId id="341" r:id="rId10"/>
    <p:sldId id="321" r:id="rId11"/>
    <p:sldId id="322" r:id="rId12"/>
    <p:sldId id="323" r:id="rId13"/>
    <p:sldId id="264" r:id="rId14"/>
    <p:sldId id="262" r:id="rId15"/>
    <p:sldId id="281" r:id="rId16"/>
    <p:sldId id="326" r:id="rId17"/>
    <p:sldId id="325" r:id="rId18"/>
    <p:sldId id="338" r:id="rId19"/>
    <p:sldId id="33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58496-5E25-4EC3-9D50-506F84D4C0DD}" type="datetimeFigureOut">
              <a:rPr lang="en-MY" smtClean="0"/>
              <a:t>19/10/2021</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7E609-685C-40A4-90E0-2E870284BE9A}" type="slidenum">
              <a:rPr lang="en-MY" smtClean="0"/>
              <a:t>‹#›</a:t>
            </a:fld>
            <a:endParaRPr lang="en-MY"/>
          </a:p>
        </p:txBody>
      </p:sp>
    </p:spTree>
    <p:extLst>
      <p:ext uri="{BB962C8B-B14F-4D97-AF65-F5344CB8AC3E}">
        <p14:creationId xmlns:p14="http://schemas.microsoft.com/office/powerpoint/2010/main" val="3918121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F9D9-1B0F-45B8-B1FD-F9DD1E6341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737C8298-C381-4BF8-8248-43FD7EB56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0C706583-6F0F-4449-9EE7-91F295DD3433}"/>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5" name="Footer Placeholder 4">
            <a:extLst>
              <a:ext uri="{FF2B5EF4-FFF2-40B4-BE49-F238E27FC236}">
                <a16:creationId xmlns:a16="http://schemas.microsoft.com/office/drawing/2014/main" id="{5AA6BBF6-4B4D-42DC-AE4C-FCB68A820FE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CE8CAFE-9210-45D8-9A33-3A85921CA219}"/>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1984067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B9887-F6DC-4F2B-AAB5-0CD759E4BF4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B327B4B-863C-4C98-808F-14FC0C39D3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1AB1DAD-C8FA-415E-9210-BD1F1F3B09A0}"/>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5" name="Footer Placeholder 4">
            <a:extLst>
              <a:ext uri="{FF2B5EF4-FFF2-40B4-BE49-F238E27FC236}">
                <a16:creationId xmlns:a16="http://schemas.microsoft.com/office/drawing/2014/main" id="{E36C2DF4-125A-4EE7-9286-1117615B426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89D7987-010B-4039-B2FE-5B14C5808883}"/>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1419731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62279-5DB9-416C-BED8-02745A5BF9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9A5461E-2BBE-4C79-B04A-68DC7F48ED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24FA450-B4F1-4236-970A-B495B6AE8B54}"/>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5" name="Footer Placeholder 4">
            <a:extLst>
              <a:ext uri="{FF2B5EF4-FFF2-40B4-BE49-F238E27FC236}">
                <a16:creationId xmlns:a16="http://schemas.microsoft.com/office/drawing/2014/main" id="{5073D859-BBDC-4563-9B4C-175581FBE83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591221E-6CBA-4738-BC7A-15A95945CACE}"/>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3195830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10/19/2021</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8193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01">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6676569"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667656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794087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0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5512953"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Picture Placeholder 11">
            <a:extLst>
              <a:ext uri="{FF2B5EF4-FFF2-40B4-BE49-F238E27FC236}">
                <a16:creationId xmlns:a16="http://schemas.microsoft.com/office/drawing/2014/main" id="{1A440F4A-C2AF-406D-B420-CCF52F447AC1}"/>
              </a:ext>
            </a:extLst>
          </p:cNvPr>
          <p:cNvSpPr>
            <a:spLocks noGrp="1"/>
          </p:cNvSpPr>
          <p:nvPr>
            <p:ph type="pic" sz="quarter" idx="10" hasCustomPrompt="1"/>
          </p:nvPr>
        </p:nvSpPr>
        <p:spPr>
          <a:xfrm>
            <a:off x="-1" y="0"/>
            <a:ext cx="5504688"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spTree>
    <p:extLst>
      <p:ext uri="{BB962C8B-B14F-4D97-AF65-F5344CB8AC3E}">
        <p14:creationId xmlns:p14="http://schemas.microsoft.com/office/powerpoint/2010/main" val="285902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03">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47CEAAF6-CCA9-40F8-8A3D-FAAD92220D11}"/>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bg1"/>
                </a:solidFill>
              </a:defRPr>
            </a:lvl1pPr>
          </a:lstStyle>
          <a:p>
            <a:r>
              <a:rPr lang="en-US" noProof="0" dirty="0"/>
              <a:t>Insert Image</a:t>
            </a:r>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316020" y="2404234"/>
            <a:ext cx="5330038"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453180" y="4553291"/>
            <a:ext cx="5049510" cy="521208"/>
          </a:xfrm>
        </p:spPr>
        <p:txBody>
          <a:bodyPr vert="horz" lIns="0" tIns="0" rIns="0" bIns="0" rtlCol="0" anchor="t" anchorCtr="1">
            <a:noAutofit/>
          </a:bodyPr>
          <a:lstStyle>
            <a:lvl1pPr marL="0" indent="0">
              <a:lnSpc>
                <a:spcPct val="100000"/>
              </a:lnSpc>
              <a:spcBef>
                <a:spcPts val="0"/>
              </a:spcBef>
              <a:buNone/>
              <a:defRPr lang="en-GB" sz="2000" dirty="0">
                <a:solidFill>
                  <a:schemeClr val="bg1"/>
                </a:solidFill>
              </a:defRPr>
            </a:lvl1pPr>
          </a:lstStyle>
          <a:p>
            <a:pPr lvl="0"/>
            <a:r>
              <a:rPr lang="en-US" noProof="0"/>
              <a:t>Subtitle</a:t>
            </a:r>
          </a:p>
        </p:txBody>
      </p:sp>
    </p:spTree>
    <p:extLst>
      <p:ext uri="{BB962C8B-B14F-4D97-AF65-F5344CB8AC3E}">
        <p14:creationId xmlns:p14="http://schemas.microsoft.com/office/powerpoint/2010/main" val="67751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AAF32A0B-D38A-4E4A-BD5E-94B671296508}"/>
              </a:ext>
            </a:extLst>
          </p:cNvPr>
          <p:cNvSpPr>
            <a:spLocks noGrp="1"/>
          </p:cNvSpPr>
          <p:nvPr>
            <p:ph type="pic" sz="quarter" idx="10" hasCustomPrompt="1"/>
          </p:nvPr>
        </p:nvSpPr>
        <p:spPr>
          <a:xfrm>
            <a:off x="-2" y="0"/>
            <a:ext cx="12192001" cy="6858000"/>
          </a:xfrm>
        </p:spPr>
        <p:txBody>
          <a:bodyPr anchor="ctr" anchorCtr="1">
            <a:normAutofit/>
          </a:bodyPr>
          <a:lstStyle>
            <a:lvl1pPr marL="0" indent="0">
              <a:buNone/>
              <a:defRPr sz="2400">
                <a:solidFill>
                  <a:schemeClr val="tx1"/>
                </a:solidFill>
              </a:defRPr>
            </a:lvl1pPr>
          </a:lstStyle>
          <a:p>
            <a:r>
              <a:rPr lang="en-US" noProof="0" dirty="0"/>
              <a:t>Insert Image</a:t>
            </a:r>
          </a:p>
        </p:txBody>
      </p:sp>
      <p:sp>
        <p:nvSpPr>
          <p:cNvPr id="2" name="Title 1">
            <a:extLst>
              <a:ext uri="{FF2B5EF4-FFF2-40B4-BE49-F238E27FC236}">
                <a16:creationId xmlns:a16="http://schemas.microsoft.com/office/drawing/2014/main" id="{2DCD3B46-48AB-439D-A981-D3596F977592}"/>
              </a:ext>
            </a:extLst>
          </p:cNvPr>
          <p:cNvSpPr>
            <a:spLocks noGrp="1"/>
          </p:cNvSpPr>
          <p:nvPr>
            <p:ph type="title"/>
          </p:nvPr>
        </p:nvSpPr>
        <p:spPr>
          <a:xfrm>
            <a:off x="4590288" y="2313432"/>
            <a:ext cx="6592824" cy="2852737"/>
          </a:xfrm>
        </p:spPr>
        <p:txBody>
          <a:bodyPr vert="horz" lIns="91440" tIns="45720" rIns="91440" bIns="45720" rtlCol="0" anchor="b">
            <a:noAutofit/>
          </a:bodyPr>
          <a:lstStyle>
            <a:lvl1pPr>
              <a:defRPr lang="en-GB" sz="6000" dirty="0">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2728D712-0D13-4ECD-9BEB-B8EE651FF63F}"/>
              </a:ext>
            </a:extLst>
          </p:cNvPr>
          <p:cNvSpPr>
            <a:spLocks noGrp="1"/>
          </p:cNvSpPr>
          <p:nvPr>
            <p:ph type="body" idx="1"/>
          </p:nvPr>
        </p:nvSpPr>
        <p:spPr>
          <a:xfrm>
            <a:off x="4590288" y="5193792"/>
            <a:ext cx="6592824" cy="978408"/>
          </a:xfrm>
        </p:spPr>
        <p:txBody>
          <a:bodyPr vert="horz" lIns="91440" tIns="45720" rIns="91440" bIns="45720" rtlCol="0">
            <a:noAutofit/>
          </a:bodyPr>
          <a:lstStyle>
            <a:lvl1pPr marL="0" indent="0">
              <a:buNone/>
              <a:defRPr lang="en-US" sz="1600">
                <a:solidFill>
                  <a:schemeClr val="bg1"/>
                </a:solidFill>
              </a:defRPr>
            </a:lvl1pPr>
          </a:lstStyle>
          <a:p>
            <a:pPr marL="228600" lvl="0" indent="-228600"/>
            <a:r>
              <a:rPr lang="en-US" noProof="0"/>
              <a:t>Click to edit Master text styles</a:t>
            </a:r>
          </a:p>
        </p:txBody>
      </p:sp>
    </p:spTree>
    <p:extLst>
      <p:ext uri="{BB962C8B-B14F-4D97-AF65-F5344CB8AC3E}">
        <p14:creationId xmlns:p14="http://schemas.microsoft.com/office/powerpoint/2010/main" val="1817448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1 Content_2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6836125" y="0"/>
            <a:ext cx="5355875"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4386558"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834640" cy="3368675"/>
          </a:xfrm>
        </p:spPr>
        <p:txBody>
          <a:bodyPr vert="horz" wrap="square" lIns="0" tIns="45720" rIns="0" bIns="45720" rtlCol="0" anchor="t">
            <a:noAutofit/>
          </a:bodyPr>
          <a:lstStyle>
            <a:lvl1pPr marL="0" indent="0">
              <a:buNone/>
              <a:defRPr lang="en-US" sz="1400" dirty="0" smtClean="0">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6891564" cy="830997"/>
          </a:xfrm>
        </p:spPr>
        <p:txBody>
          <a:bodyPr vert="horz" wrap="square" lIns="0" tIns="45720" rIns="91440" bIns="45720" rtlCol="0" anchor="t">
            <a:noAutofit/>
          </a:bodyPr>
          <a:lstStyle>
            <a:lvl1pPr>
              <a:defRPr lang="en-GB" sz="2400">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906451"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5645309" y="1981200"/>
            <a:ext cx="548640" cy="548640"/>
          </a:xfrm>
        </p:spPr>
        <p:txBody>
          <a:bodyPr lIns="0" tIns="0" rIns="0" bIns="0" anchor="ctr">
            <a:noAutofit/>
          </a:bodyPr>
          <a:lstStyle>
            <a:lvl1pPr marL="0" indent="0" algn="ctr">
              <a:buNone/>
              <a:defRPr sz="1400"/>
            </a:lvl1pPr>
          </a:lstStyle>
          <a:p>
            <a:pPr lvl="0"/>
            <a:r>
              <a:rPr lang="en-US" noProof="0"/>
              <a:t>Icon</a:t>
            </a:r>
          </a:p>
        </p:txBody>
      </p:sp>
      <p:sp>
        <p:nvSpPr>
          <p:cNvPr id="18" name="Slide Number Placeholder 7">
            <a:extLst>
              <a:ext uri="{FF2B5EF4-FFF2-40B4-BE49-F238E27FC236}">
                <a16:creationId xmlns:a16="http://schemas.microsoft.com/office/drawing/2014/main" id="{8728750D-82C7-4A8D-A7C7-554934667964}"/>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784714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2 Content_3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4" name="Text Placeholder 12">
            <a:extLst>
              <a:ext uri="{FF2B5EF4-FFF2-40B4-BE49-F238E27FC236}">
                <a16:creationId xmlns:a16="http://schemas.microsoft.com/office/drawing/2014/main" id="{C7F0E85E-786D-44FC-A9C8-8853277D7C38}"/>
              </a:ext>
            </a:extLst>
          </p:cNvPr>
          <p:cNvSpPr>
            <a:spLocks noGrp="1"/>
          </p:cNvSpPr>
          <p:nvPr>
            <p:ph type="body" sz="quarter" idx="12"/>
          </p:nvPr>
        </p:nvSpPr>
        <p:spPr>
          <a:xfrm>
            <a:off x="3888842"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647700"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1562100"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7" name="Content Placeholder 15">
            <a:extLst>
              <a:ext uri="{FF2B5EF4-FFF2-40B4-BE49-F238E27FC236}">
                <a16:creationId xmlns:a16="http://schemas.microsoft.com/office/drawing/2014/main" id="{6DF8CB66-232E-4CE3-96FC-CE37C74994E1}"/>
              </a:ext>
            </a:extLst>
          </p:cNvPr>
          <p:cNvSpPr>
            <a:spLocks noGrp="1"/>
          </p:cNvSpPr>
          <p:nvPr>
            <p:ph sz="quarter" idx="14" hasCustomPrompt="1"/>
          </p:nvPr>
        </p:nvSpPr>
        <p:spPr>
          <a:xfrm>
            <a:off x="4803242"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Text Placeholder 12">
            <a:extLst>
              <a:ext uri="{FF2B5EF4-FFF2-40B4-BE49-F238E27FC236}">
                <a16:creationId xmlns:a16="http://schemas.microsoft.com/office/drawing/2014/main" id="{DEF523FD-B1FC-40A7-93AA-389CB38E17C0}"/>
              </a:ext>
            </a:extLst>
          </p:cNvPr>
          <p:cNvSpPr>
            <a:spLocks noGrp="1"/>
          </p:cNvSpPr>
          <p:nvPr>
            <p:ph type="body" sz="quarter" idx="15"/>
          </p:nvPr>
        </p:nvSpPr>
        <p:spPr>
          <a:xfrm>
            <a:off x="7129985" y="2717803"/>
            <a:ext cx="2377440" cy="3368675"/>
          </a:xfrm>
        </p:spPr>
        <p:txBody>
          <a:bodyPr vert="horz" wrap="square" lIns="0" tIns="45720" rIns="0" bIns="45720" rtlCol="0" anchor="t">
            <a:noAutofit/>
          </a:bodyPr>
          <a:lstStyle>
            <a:lvl1pPr marL="0" indent="0">
              <a:buNone/>
              <a:defRPr lang="en-US" sz="1400" dirty="0" smtClean="0">
                <a:solidFill>
                  <a:schemeClr val="bg1">
                    <a:lumMod val="95000"/>
                  </a:schemeClr>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10" name="Content Placeholder 15">
            <a:extLst>
              <a:ext uri="{FF2B5EF4-FFF2-40B4-BE49-F238E27FC236}">
                <a16:creationId xmlns:a16="http://schemas.microsoft.com/office/drawing/2014/main" id="{B60C8CC8-C869-4395-B389-D76DF4A56AA1}"/>
              </a:ext>
            </a:extLst>
          </p:cNvPr>
          <p:cNvSpPr>
            <a:spLocks noGrp="1"/>
          </p:cNvSpPr>
          <p:nvPr>
            <p:ph sz="quarter" idx="16" hasCustomPrompt="1"/>
          </p:nvPr>
        </p:nvSpPr>
        <p:spPr>
          <a:xfrm>
            <a:off x="8044385" y="1981200"/>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Slide Number Placeholder 7">
            <a:extLst>
              <a:ext uri="{FF2B5EF4-FFF2-40B4-BE49-F238E27FC236}">
                <a16:creationId xmlns:a16="http://schemas.microsoft.com/office/drawing/2014/main" id="{E10AF5F6-7B7D-4CE6-A1D0-2F46804D3CE7}"/>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841738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3 Content_2 column Vertical">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809750" y="1847927"/>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2304413"/>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1" name="Text Placeholder 12">
            <a:extLst>
              <a:ext uri="{FF2B5EF4-FFF2-40B4-BE49-F238E27FC236}">
                <a16:creationId xmlns:a16="http://schemas.microsoft.com/office/drawing/2014/main" id="{C3BB8EAB-4266-4938-A8CB-6D18C938017F}"/>
              </a:ext>
            </a:extLst>
          </p:cNvPr>
          <p:cNvSpPr>
            <a:spLocks noGrp="1"/>
          </p:cNvSpPr>
          <p:nvPr>
            <p:ph type="body" sz="quarter" idx="14"/>
          </p:nvPr>
        </p:nvSpPr>
        <p:spPr>
          <a:xfrm>
            <a:off x="1809750" y="4048520"/>
            <a:ext cx="7315200" cy="146161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12" name="Content Placeholder 15">
            <a:extLst>
              <a:ext uri="{FF2B5EF4-FFF2-40B4-BE49-F238E27FC236}">
                <a16:creationId xmlns:a16="http://schemas.microsoft.com/office/drawing/2014/main" id="{716D363C-A0A5-4FB1-8CC2-850C0CD9F4E7}"/>
              </a:ext>
            </a:extLst>
          </p:cNvPr>
          <p:cNvSpPr>
            <a:spLocks noGrp="1"/>
          </p:cNvSpPr>
          <p:nvPr>
            <p:ph sz="quarter" idx="15" hasCustomPrompt="1"/>
          </p:nvPr>
        </p:nvSpPr>
        <p:spPr>
          <a:xfrm>
            <a:off x="647700" y="4505006"/>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15" name="Slide Number Placeholder 7">
            <a:extLst>
              <a:ext uri="{FF2B5EF4-FFF2-40B4-BE49-F238E27FC236}">
                <a16:creationId xmlns:a16="http://schemas.microsoft.com/office/drawing/2014/main" id="{AAF4A39B-C3C3-4691-BB94-371047ADD50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187869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D8DF-83F3-4CF1-B388-FCE9C2AF922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D7797BB-563F-4167-BBDD-D1450E697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52AB8B5-0A94-4086-BA56-CF7B01A700D8}"/>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5" name="Footer Placeholder 4">
            <a:extLst>
              <a:ext uri="{FF2B5EF4-FFF2-40B4-BE49-F238E27FC236}">
                <a16:creationId xmlns:a16="http://schemas.microsoft.com/office/drawing/2014/main" id="{43C9997A-559C-4E58-B417-0F9055C0F5A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AA97242-489C-459E-89B3-DB15D54981EA}"/>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2418905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4 Content_1 colum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2438400" cy="4248073"/>
          </a:xfrm>
        </p:spPr>
        <p:txBody>
          <a:bodyPr vert="horz" wrap="square" lIns="0" tIns="45720" rIns="0" bIns="45720" rtlCol="0" anchor="t">
            <a:noAutofit/>
          </a:bodyPr>
          <a:lstStyle>
            <a:lvl1pPr>
              <a:defRPr lang="en-US" sz="1400" dirty="0" smtClean="0">
                <a:solidFill>
                  <a:schemeClr val="bg1">
                    <a:lumMod val="95000"/>
                  </a:schemeClr>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206264" cy="830997"/>
          </a:xfrm>
        </p:spPr>
        <p:txBody>
          <a:bodyPr vert="horz" wrap="square" lIns="0" tIns="45720" rIns="91440" bIns="45720" rtlCol="0" anchor="t">
            <a:noAutofit/>
          </a:bodyPr>
          <a:lstStyle>
            <a:lvl1pPr>
              <a:defRPr lang="en-GB" sz="2400">
                <a:solidFill>
                  <a:schemeClr val="bg1">
                    <a:lumMod val="95000"/>
                  </a:schemeClr>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bg1">
                    <a:lumMod val="95000"/>
                  </a:schemeClr>
                </a:solidFill>
              </a:defRPr>
            </a:lvl1pPr>
          </a:lstStyle>
          <a:p>
            <a:pPr lvl="0"/>
            <a:r>
              <a:rPr lang="en-US" noProof="0"/>
              <a:t>Icon</a:t>
            </a:r>
          </a:p>
        </p:txBody>
      </p:sp>
      <p:sp>
        <p:nvSpPr>
          <p:cNvPr id="8" name="Slide Number Placeholder 7">
            <a:extLst>
              <a:ext uri="{FF2B5EF4-FFF2-40B4-BE49-F238E27FC236}">
                <a16:creationId xmlns:a16="http://schemas.microsoft.com/office/drawing/2014/main" id="{100F546D-5491-4A19-9725-5C920C5738B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8540763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05 Content">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1562100" y="1733627"/>
            <a:ext cx="8534400" cy="4248073"/>
          </a:xfrm>
        </p:spPr>
        <p:txBody>
          <a:bodyPr vert="horz" wrap="square" lIns="0" tIns="45720" rIns="0" bIns="45720" rtlCol="0" anchor="t">
            <a:noAutofit/>
          </a:bodyPr>
          <a:lstStyle>
            <a:lvl1pPr>
              <a:defRPr lang="en-US" sz="1400" dirty="0" smtClean="0">
                <a:solidFill>
                  <a:schemeClr val="tx1"/>
                </a:solidFill>
                <a:latin typeface="+mn-lt"/>
                <a:ea typeface="+mj-ea"/>
                <a:cs typeface="+mj-cs"/>
              </a:defRPr>
            </a:lvl1pPr>
          </a:lstStyle>
          <a:p>
            <a:pPr marL="0" lvl="0">
              <a:lnSpc>
                <a:spcPct val="100000"/>
              </a:lnSpc>
              <a:spcBef>
                <a:spcPct val="0"/>
              </a:spcBef>
              <a:buNone/>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sp>
        <p:nvSpPr>
          <p:cNvPr id="16" name="Content Placeholder 15">
            <a:extLst>
              <a:ext uri="{FF2B5EF4-FFF2-40B4-BE49-F238E27FC236}">
                <a16:creationId xmlns:a16="http://schemas.microsoft.com/office/drawing/2014/main" id="{C1ABB07C-6957-412E-9A87-72242AA3EE85}"/>
              </a:ext>
            </a:extLst>
          </p:cNvPr>
          <p:cNvSpPr>
            <a:spLocks noGrp="1"/>
          </p:cNvSpPr>
          <p:nvPr>
            <p:ph sz="quarter" idx="13" hasCustomPrompt="1"/>
          </p:nvPr>
        </p:nvSpPr>
        <p:spPr>
          <a:xfrm>
            <a:off x="647700" y="1733627"/>
            <a:ext cx="548640" cy="548640"/>
          </a:xfrm>
        </p:spPr>
        <p:txBody>
          <a:bodyPr lIns="0" tIns="0" rIns="0" bIns="0" anchor="ctr">
            <a:noAutofit/>
          </a:bodyPr>
          <a:lstStyle>
            <a:lvl1pPr marL="0" indent="0" algn="ctr">
              <a:buNone/>
              <a:defRPr sz="1400">
                <a:solidFill>
                  <a:schemeClr val="tx1"/>
                </a:solidFill>
              </a:defRPr>
            </a:lvl1pPr>
          </a:lstStyle>
          <a:p>
            <a:pPr lvl="0"/>
            <a:r>
              <a:rPr lang="en-US" noProof="0"/>
              <a:t>Icon</a:t>
            </a:r>
          </a:p>
        </p:txBody>
      </p:sp>
      <p:grpSp>
        <p:nvGrpSpPr>
          <p:cNvPr id="11" name="Group 10">
            <a:extLst>
              <a:ext uri="{FF2B5EF4-FFF2-40B4-BE49-F238E27FC236}">
                <a16:creationId xmlns:a16="http://schemas.microsoft.com/office/drawing/2014/main" id="{00AC1958-0DCB-4970-ADE3-E64DAAFC501D}"/>
              </a:ext>
            </a:extLst>
          </p:cNvPr>
          <p:cNvGrpSpPr/>
          <p:nvPr userDrawn="1"/>
        </p:nvGrpSpPr>
        <p:grpSpPr>
          <a:xfrm>
            <a:off x="0" y="6086479"/>
            <a:ext cx="12192000" cy="600974"/>
            <a:chOff x="0" y="6086479"/>
            <a:chExt cx="12192000" cy="600974"/>
          </a:xfrm>
        </p:grpSpPr>
        <p:sp>
          <p:nvSpPr>
            <p:cNvPr id="12" name="Rectangle 11">
              <a:extLst>
                <a:ext uri="{FF2B5EF4-FFF2-40B4-BE49-F238E27FC236}">
                  <a16:creationId xmlns:a16="http://schemas.microsoft.com/office/drawing/2014/main" id="{9E71A8D8-5A28-4968-9E80-110E9CB88F92}"/>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7239C02C-1FAD-4E73-AB32-5A30A946A44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Slide Number Placeholder 5">
            <a:extLst>
              <a:ext uri="{FF2B5EF4-FFF2-40B4-BE49-F238E27FC236}">
                <a16:creationId xmlns:a16="http://schemas.microsoft.com/office/drawing/2014/main" id="{FF40D550-A563-4E50-AEE9-6D9D19499F9F}"/>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3819994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Tree>
    <p:extLst>
      <p:ext uri="{BB962C8B-B14F-4D97-AF65-F5344CB8AC3E}">
        <p14:creationId xmlns:p14="http://schemas.microsoft.com/office/powerpoint/2010/main" val="1257235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_Important Text 0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935D313-376E-4CA0-9732-D0CACCC07FAD}"/>
              </a:ext>
            </a:extLst>
          </p:cNvPr>
          <p:cNvSpPr>
            <a:spLocks noGrp="1"/>
          </p:cNvSpPr>
          <p:nvPr>
            <p:ph type="pic" sz="quarter" idx="13" hasCustomPrompt="1"/>
          </p:nvPr>
        </p:nvSpPr>
        <p:spPr>
          <a:xfrm>
            <a:off x="6464300" y="0"/>
            <a:ext cx="5727700" cy="6858000"/>
          </a:xfrm>
          <a:custGeom>
            <a:avLst/>
            <a:gdLst>
              <a:gd name="connsiteX0" fmla="*/ 1708150 w 5727700"/>
              <a:gd name="connsiteY0" fmla="*/ 0 h 6858000"/>
              <a:gd name="connsiteX1" fmla="*/ 5727700 w 5727700"/>
              <a:gd name="connsiteY1" fmla="*/ 0 h 6858000"/>
              <a:gd name="connsiteX2" fmla="*/ 5727700 w 5727700"/>
              <a:gd name="connsiteY2" fmla="*/ 6858000 h 6858000"/>
              <a:gd name="connsiteX3" fmla="*/ 0 w 5727700"/>
              <a:gd name="connsiteY3" fmla="*/ 6858000 h 6858000"/>
              <a:gd name="connsiteX4" fmla="*/ 0 w 5727700"/>
              <a:gd name="connsiteY4" fmla="*/ 68326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700" h="6858000">
                <a:moveTo>
                  <a:pt x="1708150" y="0"/>
                </a:moveTo>
                <a:lnTo>
                  <a:pt x="5727700" y="0"/>
                </a:lnTo>
                <a:lnTo>
                  <a:pt x="5727700" y="6858000"/>
                </a:lnTo>
                <a:lnTo>
                  <a:pt x="0" y="6858000"/>
                </a:lnTo>
                <a:lnTo>
                  <a:pt x="0" y="6832600"/>
                </a:lnTo>
                <a:close/>
              </a:path>
            </a:pathLst>
          </a:custGeom>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12" name="Picture Placeholder 11">
            <a:extLst>
              <a:ext uri="{FF2B5EF4-FFF2-40B4-BE49-F238E27FC236}">
                <a16:creationId xmlns:a16="http://schemas.microsoft.com/office/drawing/2014/main" id="{83A2DEF1-03FF-475D-994A-6FC6FB1414FB}"/>
              </a:ext>
            </a:extLst>
          </p:cNvPr>
          <p:cNvSpPr>
            <a:spLocks noGrp="1"/>
          </p:cNvSpPr>
          <p:nvPr>
            <p:ph type="pic" sz="quarter" idx="12" hasCustomPrompt="1"/>
          </p:nvPr>
        </p:nvSpPr>
        <p:spPr>
          <a:xfrm>
            <a:off x="0" y="0"/>
            <a:ext cx="8087304" cy="6858000"/>
          </a:xfrm>
          <a:custGeom>
            <a:avLst/>
            <a:gdLst>
              <a:gd name="connsiteX0" fmla="*/ 0 w 8087304"/>
              <a:gd name="connsiteY0" fmla="*/ 0 h 6858000"/>
              <a:gd name="connsiteX1" fmla="*/ 8087304 w 8087304"/>
              <a:gd name="connsiteY1" fmla="*/ 0 h 6858000"/>
              <a:gd name="connsiteX2" fmla="*/ 8087304 w 8087304"/>
              <a:gd name="connsiteY2" fmla="*/ 7620 h 6858000"/>
              <a:gd name="connsiteX3" fmla="*/ 6368365 w 8087304"/>
              <a:gd name="connsiteY3" fmla="*/ 6858000 h 6858000"/>
              <a:gd name="connsiteX4" fmla="*/ 0 w 808730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7304" h="6858000">
                <a:moveTo>
                  <a:pt x="0" y="0"/>
                </a:moveTo>
                <a:lnTo>
                  <a:pt x="8087304" y="0"/>
                </a:lnTo>
                <a:lnTo>
                  <a:pt x="8087304" y="7620"/>
                </a:lnTo>
                <a:lnTo>
                  <a:pt x="6368365" y="6858000"/>
                </a:lnTo>
                <a:lnTo>
                  <a:pt x="0" y="6858000"/>
                </a:lnTo>
                <a:close/>
              </a:path>
            </a:pathLst>
          </a:custGeom>
        </p:spPr>
        <p:txBody>
          <a:bodyPr wrap="square" anchor="ctr" anchorCtr="1">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vl1pPr>
          </a:lstStyle>
          <a:p>
            <a:pPr marL="285750" marR="0" lvl="0" indent="-285750" algn="ctr" defTabSz="914400" rtl="0" eaLnBrk="1" fontAlgn="auto" latinLnBrk="0" hangingPunct="1">
              <a:lnSpc>
                <a:spcPct val="90000"/>
              </a:lnSpc>
              <a:spcBef>
                <a:spcPts val="1000"/>
              </a:spcBef>
              <a:spcAft>
                <a:spcPts val="0"/>
              </a:spcAft>
              <a:buClrTx/>
              <a:buSzTx/>
              <a:tabLst/>
              <a:defRPr/>
            </a:pPr>
            <a:r>
              <a:rPr lang="en-US" noProof="0" dirty="0"/>
              <a:t>Insert Image</a:t>
            </a:r>
          </a:p>
        </p:txBody>
      </p:sp>
      <p:sp>
        <p:nvSpPr>
          <p:cNvPr id="13" name="Text Placeholder 12">
            <a:extLst>
              <a:ext uri="{FF2B5EF4-FFF2-40B4-BE49-F238E27FC236}">
                <a16:creationId xmlns:a16="http://schemas.microsoft.com/office/drawing/2014/main" id="{B48BA177-B717-42B2-884C-04576C20342D}"/>
              </a:ext>
            </a:extLst>
          </p:cNvPr>
          <p:cNvSpPr>
            <a:spLocks noGrp="1"/>
          </p:cNvSpPr>
          <p:nvPr>
            <p:ph type="body" sz="quarter" idx="11"/>
          </p:nvPr>
        </p:nvSpPr>
        <p:spPr>
          <a:xfrm>
            <a:off x="785586" y="5047107"/>
            <a:ext cx="5005614" cy="1005840"/>
          </a:xfrm>
        </p:spPr>
        <p:txBody>
          <a:bodyPr vert="horz" wrap="square" lIns="0" tIns="45720" rIns="0" bIns="45720" rtlCol="0" anchor="t">
            <a:noAutofit/>
          </a:bodyPr>
          <a:lstStyle>
            <a:lvl1pPr marL="0" indent="0">
              <a:buNone/>
              <a:defRPr lang="en-US" sz="1600" dirty="0" smtClean="0">
                <a:solidFill>
                  <a:schemeClr val="tx1"/>
                </a:solidFill>
                <a:latin typeface="+mn-lt"/>
                <a:ea typeface="+mj-ea"/>
                <a:cs typeface="+mj-cs"/>
              </a:defRPr>
            </a:lvl1pPr>
          </a:lstStyle>
          <a:p>
            <a:pPr marL="57150" lvl="0" indent="-285750">
              <a:lnSpc>
                <a:spcPct val="100000"/>
              </a:lnSpc>
              <a:spcBef>
                <a:spcPct val="0"/>
              </a:spcBef>
            </a:pPr>
            <a:r>
              <a:rPr lang="en-US" noProof="0"/>
              <a:t>Click to edit Master text styles</a:t>
            </a:r>
          </a:p>
        </p:txBody>
      </p:sp>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785586" y="4081468"/>
            <a:ext cx="5005614" cy="822960"/>
          </a:xfrm>
        </p:spPr>
        <p:txBody>
          <a:bodyPr vert="horz" wrap="square" lIns="0" tIns="45720" rIns="91440" bIns="45720" rtlCol="0" anchor="t">
            <a:noAutofit/>
          </a:bodyPr>
          <a:lstStyle>
            <a:lvl1pPr marL="0" indent="0">
              <a:buFont typeface="Arial" panose="020B0604020202020204" pitchFamily="34" charset="0"/>
              <a:buNone/>
              <a:defRPr lang="en-GB" sz="2400" dirty="0">
                <a:solidFill>
                  <a:schemeClr val="tx1"/>
                </a:solidFill>
                <a:latin typeface="Corbel" panose="020B0503020204020204" pitchFamily="34" charset="0"/>
              </a:defRPr>
            </a:lvl1pPr>
          </a:lstStyle>
          <a:p>
            <a:pPr marL="0" lvl="0">
              <a:lnSpc>
                <a:spcPct val="100000"/>
              </a:lnSpc>
            </a:pPr>
            <a:r>
              <a:rPr lang="en-US" noProof="0"/>
              <a:t>Click to edit Master title style</a:t>
            </a:r>
          </a:p>
        </p:txBody>
      </p:sp>
      <p:sp>
        <p:nvSpPr>
          <p:cNvPr id="20" name="Slide Number Placeholder 7">
            <a:extLst>
              <a:ext uri="{FF2B5EF4-FFF2-40B4-BE49-F238E27FC236}">
                <a16:creationId xmlns:a16="http://schemas.microsoft.com/office/drawing/2014/main" id="{1CEA3362-50AD-4D98-92C4-DA1D8C857A75}"/>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3141386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3686C7-DF83-47D9-A485-35F4F1D36A69}"/>
              </a:ext>
            </a:extLst>
          </p:cNvPr>
          <p:cNvGrpSpPr/>
          <p:nvPr userDrawn="1"/>
        </p:nvGrpSpPr>
        <p:grpSpPr>
          <a:xfrm>
            <a:off x="0" y="6086479"/>
            <a:ext cx="12192000" cy="600974"/>
            <a:chOff x="0" y="6086479"/>
            <a:chExt cx="12192000" cy="600974"/>
          </a:xfrm>
        </p:grpSpPr>
        <p:sp>
          <p:nvSpPr>
            <p:cNvPr id="4" name="Rectangle 3">
              <a:extLst>
                <a:ext uri="{FF2B5EF4-FFF2-40B4-BE49-F238E27FC236}">
                  <a16:creationId xmlns:a16="http://schemas.microsoft.com/office/drawing/2014/main" id="{790B36CF-9391-49E9-B599-8B724B6EF267}"/>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468CE156-5D60-42B0-A4F9-33FA85537807}"/>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Slide Number Placeholder 7">
            <a:extLst>
              <a:ext uri="{FF2B5EF4-FFF2-40B4-BE49-F238E27FC236}">
                <a16:creationId xmlns:a16="http://schemas.microsoft.com/office/drawing/2014/main" id="{9E4521A1-4C9D-4795-B551-D151E8856AAE}"/>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bg1"/>
                </a:solidFill>
              </a:defRPr>
            </a:lvl1pPr>
          </a:lstStyle>
          <a:p>
            <a:pPr algn="ctr"/>
            <a:fld id="{817179DE-9BF3-494C-804F-0C7C90AC8700}" type="slidenum">
              <a:rPr lang="en-US" noProof="0" smtClean="0"/>
              <a:pPr algn="ctr"/>
              <a:t>‹#›</a:t>
            </a:fld>
            <a:endParaRPr lang="en-US" noProof="0" dirty="0"/>
          </a:p>
        </p:txBody>
      </p:sp>
    </p:spTree>
    <p:extLst>
      <p:ext uri="{BB962C8B-B14F-4D97-AF65-F5344CB8AC3E}">
        <p14:creationId xmlns:p14="http://schemas.microsoft.com/office/powerpoint/2010/main" val="2439470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46D6285-06A8-4297-915D-0A280359C280}"/>
              </a:ext>
            </a:extLst>
          </p:cNvPr>
          <p:cNvSpPr>
            <a:spLocks noGrp="1"/>
          </p:cNvSpPr>
          <p:nvPr>
            <p:ph type="pic" sz="quarter" idx="10" hasCustomPrompt="1"/>
          </p:nvPr>
        </p:nvSpPr>
        <p:spPr>
          <a:xfrm>
            <a:off x="1" y="0"/>
            <a:ext cx="12192000" cy="6858000"/>
          </a:xfrm>
        </p:spPr>
        <p:txBody>
          <a:bodyPr vert="horz" lIns="91440" tIns="45720" rIns="91440" bIns="45720" rtlCol="0" anchor="ctr" anchorCtr="1">
            <a:normAutofit/>
          </a:bodyPr>
          <a:lstStyle>
            <a:lvl1pPr>
              <a:defRPr lang="en-GB" sz="2400">
                <a:solidFill>
                  <a:schemeClr val="tx1"/>
                </a:solidFill>
              </a:defRPr>
            </a:lvl1pPr>
          </a:lstStyle>
          <a:p>
            <a:pPr marL="0" lvl="0" indent="0">
              <a:buNone/>
            </a:pPr>
            <a:r>
              <a:rPr lang="en-US" noProof="0" dirty="0"/>
              <a:t>Insert Image</a:t>
            </a:r>
          </a:p>
        </p:txBody>
      </p:sp>
      <p:sp>
        <p:nvSpPr>
          <p:cNvPr id="10" name="Title 1">
            <a:extLst>
              <a:ext uri="{FF2B5EF4-FFF2-40B4-BE49-F238E27FC236}">
                <a16:creationId xmlns:a16="http://schemas.microsoft.com/office/drawing/2014/main" id="{A75C086E-F523-4C77-938F-0DB6203DBC43}"/>
              </a:ext>
            </a:extLst>
          </p:cNvPr>
          <p:cNvSpPr>
            <a:spLocks noGrp="1"/>
          </p:cNvSpPr>
          <p:nvPr>
            <p:ph type="ctrTitle" hasCustomPrompt="1"/>
          </p:nvPr>
        </p:nvSpPr>
        <p:spPr>
          <a:xfrm>
            <a:off x="691080" y="2139696"/>
            <a:ext cx="5578995" cy="879928"/>
          </a:xfrm>
        </p:spPr>
        <p:txBody>
          <a:bodyPr vert="horz" lIns="91440" tIns="45720" rIns="91440" bIns="45720" rtlCol="0" anchor="ctr" anchorCtr="0">
            <a:noAutofit/>
          </a:bodyPr>
          <a:lstStyle>
            <a:lvl1pPr algn="l">
              <a:defRPr lang="en-GB" b="0" dirty="0">
                <a:solidFill>
                  <a:schemeClr val="bg1"/>
                </a:solidFill>
              </a:defRPr>
            </a:lvl1pPr>
          </a:lstStyle>
          <a:p>
            <a:pPr marL="0" lvl="0" algn="ctr"/>
            <a:r>
              <a:rPr lang="en-US" noProof="0"/>
              <a:t>TITLE</a:t>
            </a:r>
          </a:p>
        </p:txBody>
      </p:sp>
      <p:sp>
        <p:nvSpPr>
          <p:cNvPr id="17" name="Text Placeholder 4">
            <a:extLst>
              <a:ext uri="{FF2B5EF4-FFF2-40B4-BE49-F238E27FC236}">
                <a16:creationId xmlns:a16="http://schemas.microsoft.com/office/drawing/2014/main" id="{B293AB9F-7C1D-4A06-9F42-4FD67BF2739F}"/>
              </a:ext>
            </a:extLst>
          </p:cNvPr>
          <p:cNvSpPr>
            <a:spLocks noGrp="1"/>
          </p:cNvSpPr>
          <p:nvPr>
            <p:ph type="body" sz="quarter" idx="15" hasCustomPrompt="1"/>
          </p:nvPr>
        </p:nvSpPr>
        <p:spPr>
          <a:xfrm>
            <a:off x="1359075" y="3653097"/>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Name</a:t>
            </a:r>
          </a:p>
        </p:txBody>
      </p:sp>
      <p:sp>
        <p:nvSpPr>
          <p:cNvPr id="18" name="Text Placeholder 4">
            <a:extLst>
              <a:ext uri="{FF2B5EF4-FFF2-40B4-BE49-F238E27FC236}">
                <a16:creationId xmlns:a16="http://schemas.microsoft.com/office/drawing/2014/main" id="{224AF9FB-5C6E-4050-AE8D-3B218C0F1DAE}"/>
              </a:ext>
            </a:extLst>
          </p:cNvPr>
          <p:cNvSpPr>
            <a:spLocks noGrp="1"/>
          </p:cNvSpPr>
          <p:nvPr>
            <p:ph type="body" sz="quarter" idx="16" hasCustomPrompt="1"/>
          </p:nvPr>
        </p:nvSpPr>
        <p:spPr>
          <a:xfrm>
            <a:off x="1359075" y="4392151"/>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Phone</a:t>
            </a:r>
          </a:p>
        </p:txBody>
      </p:sp>
      <p:sp>
        <p:nvSpPr>
          <p:cNvPr id="19" name="Text Placeholder 4">
            <a:extLst>
              <a:ext uri="{FF2B5EF4-FFF2-40B4-BE49-F238E27FC236}">
                <a16:creationId xmlns:a16="http://schemas.microsoft.com/office/drawing/2014/main" id="{68A48B85-2E0B-42B6-AB4A-1302D3C828F5}"/>
              </a:ext>
            </a:extLst>
          </p:cNvPr>
          <p:cNvSpPr>
            <a:spLocks noGrp="1"/>
          </p:cNvSpPr>
          <p:nvPr>
            <p:ph type="body" sz="quarter" idx="17" hasCustomPrompt="1"/>
          </p:nvPr>
        </p:nvSpPr>
        <p:spPr>
          <a:xfrm>
            <a:off x="1359075" y="5131205"/>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Email</a:t>
            </a:r>
          </a:p>
        </p:txBody>
      </p:sp>
      <p:sp>
        <p:nvSpPr>
          <p:cNvPr id="20" name="Text Placeholder 4">
            <a:extLst>
              <a:ext uri="{FF2B5EF4-FFF2-40B4-BE49-F238E27FC236}">
                <a16:creationId xmlns:a16="http://schemas.microsoft.com/office/drawing/2014/main" id="{9244D33F-3A47-4DE3-8198-7AC5316E31E6}"/>
              </a:ext>
            </a:extLst>
          </p:cNvPr>
          <p:cNvSpPr>
            <a:spLocks noGrp="1"/>
          </p:cNvSpPr>
          <p:nvPr>
            <p:ph type="body" sz="quarter" idx="18" hasCustomPrompt="1"/>
          </p:nvPr>
        </p:nvSpPr>
        <p:spPr>
          <a:xfrm>
            <a:off x="1359075" y="5870258"/>
            <a:ext cx="3695206" cy="276999"/>
          </a:xfrm>
        </p:spPr>
        <p:txBody>
          <a:bodyPr lIns="0" anchor="ctr">
            <a:noAutofit/>
          </a:bodyPr>
          <a:lstStyle>
            <a:lvl1pPr marL="0" indent="0">
              <a:lnSpc>
                <a:spcPct val="100000"/>
              </a:lnSpc>
              <a:buNone/>
              <a:defRPr sz="1800" spc="0">
                <a:solidFill>
                  <a:schemeClr val="bg1"/>
                </a:solidFill>
              </a:defRPr>
            </a:lvl1pPr>
          </a:lstStyle>
          <a:p>
            <a:pPr lvl="0"/>
            <a:r>
              <a:rPr lang="en-US" noProof="0"/>
              <a:t>Website</a:t>
            </a:r>
          </a:p>
        </p:txBody>
      </p:sp>
      <p:sp>
        <p:nvSpPr>
          <p:cNvPr id="3" name="Content Placeholder 2">
            <a:extLst>
              <a:ext uri="{FF2B5EF4-FFF2-40B4-BE49-F238E27FC236}">
                <a16:creationId xmlns:a16="http://schemas.microsoft.com/office/drawing/2014/main" id="{8F220C8B-2E18-4D91-A806-6C7C3940B00F}"/>
              </a:ext>
            </a:extLst>
          </p:cNvPr>
          <p:cNvSpPr>
            <a:spLocks noGrp="1" noChangeAspect="1"/>
          </p:cNvSpPr>
          <p:nvPr>
            <p:ph sz="quarter" idx="19" hasCustomPrompt="1"/>
          </p:nvPr>
        </p:nvSpPr>
        <p:spPr>
          <a:xfrm>
            <a:off x="691080" y="4295744"/>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8" name="Content Placeholder 2">
            <a:extLst>
              <a:ext uri="{FF2B5EF4-FFF2-40B4-BE49-F238E27FC236}">
                <a16:creationId xmlns:a16="http://schemas.microsoft.com/office/drawing/2014/main" id="{3D1C5933-D103-4989-B652-C7B692341BC3}"/>
              </a:ext>
            </a:extLst>
          </p:cNvPr>
          <p:cNvSpPr>
            <a:spLocks noGrp="1" noChangeAspect="1"/>
          </p:cNvSpPr>
          <p:nvPr>
            <p:ph sz="quarter" idx="20" hasCustomPrompt="1"/>
          </p:nvPr>
        </p:nvSpPr>
        <p:spPr>
          <a:xfrm>
            <a:off x="691080" y="5034798"/>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29" name="Content Placeholder 2">
            <a:extLst>
              <a:ext uri="{FF2B5EF4-FFF2-40B4-BE49-F238E27FC236}">
                <a16:creationId xmlns:a16="http://schemas.microsoft.com/office/drawing/2014/main" id="{A80EBF65-A9A1-4724-B962-DB9B79A924AA}"/>
              </a:ext>
            </a:extLst>
          </p:cNvPr>
          <p:cNvSpPr>
            <a:spLocks noGrp="1" noChangeAspect="1"/>
          </p:cNvSpPr>
          <p:nvPr>
            <p:ph sz="quarter" idx="21" hasCustomPrompt="1"/>
          </p:nvPr>
        </p:nvSpPr>
        <p:spPr>
          <a:xfrm>
            <a:off x="691080" y="5773851"/>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
        <p:nvSpPr>
          <p:cNvPr id="30" name="Content Placeholder 2">
            <a:extLst>
              <a:ext uri="{FF2B5EF4-FFF2-40B4-BE49-F238E27FC236}">
                <a16:creationId xmlns:a16="http://schemas.microsoft.com/office/drawing/2014/main" id="{06251342-E6E3-4C57-A0A9-C7BB3DCAE115}"/>
              </a:ext>
            </a:extLst>
          </p:cNvPr>
          <p:cNvSpPr>
            <a:spLocks noGrp="1" noChangeAspect="1"/>
          </p:cNvSpPr>
          <p:nvPr>
            <p:ph sz="quarter" idx="22" hasCustomPrompt="1"/>
          </p:nvPr>
        </p:nvSpPr>
        <p:spPr>
          <a:xfrm>
            <a:off x="691080" y="3556690"/>
            <a:ext cx="469813" cy="469812"/>
          </a:xfrm>
          <a:prstGeom prst="ellipse">
            <a:avLst/>
          </a:prstGeom>
          <a:noFill/>
          <a:ln>
            <a:noFill/>
          </a:ln>
        </p:spPr>
        <p:txBody>
          <a:bodyPr lIns="0" tIns="0" rIns="0" bIns="0" anchor="ctr">
            <a:noAutofit/>
          </a:bodyPr>
          <a:lstStyle>
            <a:lvl1pPr marL="0" indent="0" algn="ctr">
              <a:buNone/>
              <a:defRPr sz="1050"/>
            </a:lvl1pPr>
          </a:lstStyle>
          <a:p>
            <a:pPr lvl="0"/>
            <a:r>
              <a:rPr lang="en-US" noProof="0"/>
              <a:t>Icon</a:t>
            </a:r>
          </a:p>
        </p:txBody>
      </p:sp>
    </p:spTree>
    <p:extLst>
      <p:ext uri="{BB962C8B-B14F-4D97-AF65-F5344CB8AC3E}">
        <p14:creationId xmlns:p14="http://schemas.microsoft.com/office/powerpoint/2010/main" val="20764268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12">
            <a:extLst>
              <a:ext uri="{FF2B5EF4-FFF2-40B4-BE49-F238E27FC236}">
                <a16:creationId xmlns:a16="http://schemas.microsoft.com/office/drawing/2014/main" id="{5BE10AC4-CBFC-4ECF-92D5-9CE1874F58D7}"/>
              </a:ext>
            </a:extLst>
          </p:cNvPr>
          <p:cNvSpPr/>
          <p:nvPr userDrawn="1"/>
        </p:nvSpPr>
        <p:spPr>
          <a:xfrm>
            <a:off x="0" y="0"/>
            <a:ext cx="8568965"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758030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305EBB3-0F16-4B63-82ED-191AB224B8E2}"/>
              </a:ext>
            </a:extLst>
          </p:cNvPr>
          <p:cNvSpPr/>
          <p:nvPr userDrawn="1"/>
        </p:nvSpPr>
        <p:spPr>
          <a:xfrm>
            <a:off x="4334810" y="0"/>
            <a:ext cx="3522381" cy="6858000"/>
          </a:xfrm>
          <a:custGeom>
            <a:avLst/>
            <a:gdLst>
              <a:gd name="connsiteX0" fmla="*/ 0 w 3522381"/>
              <a:gd name="connsiteY0" fmla="*/ 0 h 6858000"/>
              <a:gd name="connsiteX1" fmla="*/ 3522381 w 3522381"/>
              <a:gd name="connsiteY1" fmla="*/ 0 h 6858000"/>
              <a:gd name="connsiteX2" fmla="*/ 51547 w 3522381"/>
              <a:gd name="connsiteY2" fmla="*/ 6858000 h 6858000"/>
              <a:gd name="connsiteX3" fmla="*/ 0 w 35223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22381" h="6858000">
                <a:moveTo>
                  <a:pt x="0" y="0"/>
                </a:moveTo>
                <a:lnTo>
                  <a:pt x="3522381" y="0"/>
                </a:lnTo>
                <a:lnTo>
                  <a:pt x="51547" y="6858000"/>
                </a:lnTo>
                <a:lnTo>
                  <a:pt x="0" y="6858000"/>
                </a:lnTo>
                <a:close/>
              </a:path>
            </a:pathLst>
          </a:custGeom>
          <a:solidFill>
            <a:schemeClr val="bg1">
              <a:lumMod val="9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1744DE2-A455-46F2-BE15-959050C87CE4}"/>
              </a:ext>
            </a:extLst>
          </p:cNvPr>
          <p:cNvSpPr>
            <a:spLocks noGrp="1"/>
          </p:cNvSpPr>
          <p:nvPr>
            <p:ph type="ctrTitle" hasCustomPrompt="1"/>
          </p:nvPr>
        </p:nvSpPr>
        <p:spPr>
          <a:xfrm>
            <a:off x="7274144" y="1291772"/>
            <a:ext cx="4379976" cy="3611880"/>
          </a:xfrm>
        </p:spPr>
        <p:txBody>
          <a:bodyPr vert="horz" lIns="91440" tIns="45720" rIns="91440" bIns="45720" rtlCol="0" anchor="b" anchorCtr="1">
            <a:noAutofit/>
          </a:bodyPr>
          <a:lstStyle>
            <a:lvl1pPr>
              <a:defRPr lang="en-GB" dirty="0"/>
            </a:lvl1pPr>
          </a:lstStyle>
          <a:p>
            <a:pPr marL="0" lvl="0" algn="ctr"/>
            <a:r>
              <a:rPr lang="en-US" noProof="0"/>
              <a:t>TITLE</a:t>
            </a:r>
          </a:p>
        </p:txBody>
      </p:sp>
      <p:sp>
        <p:nvSpPr>
          <p:cNvPr id="3" name="Subtitle 2">
            <a:extLst>
              <a:ext uri="{FF2B5EF4-FFF2-40B4-BE49-F238E27FC236}">
                <a16:creationId xmlns:a16="http://schemas.microsoft.com/office/drawing/2014/main" id="{AC9DE4F3-CE8F-41A0-BFDE-76D0DF1DF432}"/>
              </a:ext>
            </a:extLst>
          </p:cNvPr>
          <p:cNvSpPr>
            <a:spLocks noGrp="1"/>
          </p:cNvSpPr>
          <p:nvPr>
            <p:ph type="subTitle" idx="1" hasCustomPrompt="1"/>
          </p:nvPr>
        </p:nvSpPr>
        <p:spPr>
          <a:xfrm>
            <a:off x="7389079" y="5392401"/>
            <a:ext cx="4178808" cy="521208"/>
          </a:xfrm>
        </p:spPr>
        <p:txBody>
          <a:bodyPr vert="horz" lIns="91440" tIns="45720" rIns="91440" bIns="45720" rtlCol="0" anchor="t">
            <a:noAutofit/>
          </a:bodyPr>
          <a:lstStyle>
            <a:lvl1pPr marL="0" indent="0" algn="ctr">
              <a:buNone/>
              <a:defRPr lang="en-US" sz="1800" dirty="0">
                <a:solidFill>
                  <a:srgbClr val="B2606E"/>
                </a:solidFill>
              </a:defRPr>
            </a:lvl1pPr>
          </a:lstStyle>
          <a:p>
            <a:pPr lvl="0"/>
            <a:r>
              <a:rPr lang="en-US" noProof="0"/>
              <a:t>Subtitle</a:t>
            </a:r>
          </a:p>
        </p:txBody>
      </p:sp>
      <p:grpSp>
        <p:nvGrpSpPr>
          <p:cNvPr id="6" name="Group 5">
            <a:extLst>
              <a:ext uri="{FF2B5EF4-FFF2-40B4-BE49-F238E27FC236}">
                <a16:creationId xmlns:a16="http://schemas.microsoft.com/office/drawing/2014/main" id="{EFDB39AB-B644-434A-9D55-AF3455D468E5}"/>
              </a:ext>
            </a:extLst>
          </p:cNvPr>
          <p:cNvGrpSpPr/>
          <p:nvPr userDrawn="1"/>
        </p:nvGrpSpPr>
        <p:grpSpPr>
          <a:xfrm>
            <a:off x="9140346" y="5054600"/>
            <a:ext cx="676275" cy="114300"/>
            <a:chOff x="9330846" y="5054600"/>
            <a:chExt cx="676275" cy="114300"/>
          </a:xfrm>
        </p:grpSpPr>
        <p:sp>
          <p:nvSpPr>
            <p:cNvPr id="7" name="Oval 6">
              <a:extLst>
                <a:ext uri="{FF2B5EF4-FFF2-40B4-BE49-F238E27FC236}">
                  <a16:creationId xmlns:a16="http://schemas.microsoft.com/office/drawing/2014/main" id="{BF14E129-1970-4994-89E5-F7A67128AFE3}"/>
                </a:ext>
              </a:extLst>
            </p:cNvPr>
            <p:cNvSpPr/>
            <p:nvPr/>
          </p:nvSpPr>
          <p:spPr>
            <a:xfrm>
              <a:off x="933084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Oval 7">
              <a:extLst>
                <a:ext uri="{FF2B5EF4-FFF2-40B4-BE49-F238E27FC236}">
                  <a16:creationId xmlns:a16="http://schemas.microsoft.com/office/drawing/2014/main" id="{593336FA-97B2-4528-88E8-5FF97F86E216}"/>
                </a:ext>
              </a:extLst>
            </p:cNvPr>
            <p:cNvSpPr/>
            <p:nvPr/>
          </p:nvSpPr>
          <p:spPr>
            <a:xfrm>
              <a:off x="951817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Oval 8">
              <a:extLst>
                <a:ext uri="{FF2B5EF4-FFF2-40B4-BE49-F238E27FC236}">
                  <a16:creationId xmlns:a16="http://schemas.microsoft.com/office/drawing/2014/main" id="{8A73C166-FCDF-40AE-8B0D-69C7E2C8573E}"/>
                </a:ext>
              </a:extLst>
            </p:cNvPr>
            <p:cNvSpPr/>
            <p:nvPr/>
          </p:nvSpPr>
          <p:spPr>
            <a:xfrm>
              <a:off x="9705496"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id="{EF418119-E3DD-44B0-A4AF-F8A98EC5863B}"/>
                </a:ext>
              </a:extLst>
            </p:cNvPr>
            <p:cNvSpPr/>
            <p:nvPr/>
          </p:nvSpPr>
          <p:spPr>
            <a:xfrm>
              <a:off x="9892821" y="5054600"/>
              <a:ext cx="114300" cy="114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6802051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C7BBA6D3-FEB9-412B-8FBB-095FC3A60ABF}"/>
              </a:ext>
            </a:extLst>
          </p:cNvPr>
          <p:cNvSpPr>
            <a:spLocks noGrp="1"/>
          </p:cNvSpPr>
          <p:nvPr>
            <p:ph idx="1"/>
          </p:nvPr>
        </p:nvSpPr>
        <p:spPr>
          <a:xfrm>
            <a:off x="633186" y="1825625"/>
            <a:ext cx="10815864"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35686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Content Placeholder 2">
            <a:extLst>
              <a:ext uri="{FF2B5EF4-FFF2-40B4-BE49-F238E27FC236}">
                <a16:creationId xmlns:a16="http://schemas.microsoft.com/office/drawing/2014/main" id="{64A4F74B-B2CD-407C-865A-037EDFAC9DB0}"/>
              </a:ext>
            </a:extLst>
          </p:cNvPr>
          <p:cNvSpPr>
            <a:spLocks noGrp="1"/>
          </p:cNvSpPr>
          <p:nvPr>
            <p:ph sz="half" idx="1"/>
          </p:nvPr>
        </p:nvSpPr>
        <p:spPr>
          <a:xfrm>
            <a:off x="633186" y="1825625"/>
            <a:ext cx="5386614"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3">
            <a:extLst>
              <a:ext uri="{FF2B5EF4-FFF2-40B4-BE49-F238E27FC236}">
                <a16:creationId xmlns:a16="http://schemas.microsoft.com/office/drawing/2014/main" id="{A2548E2E-973A-4D52-ACB9-BF564F407308}"/>
              </a:ext>
            </a:extLst>
          </p:cNvPr>
          <p:cNvSpPr>
            <a:spLocks noGrp="1"/>
          </p:cNvSpPr>
          <p:nvPr>
            <p:ph sz="half" idx="2"/>
          </p:nvPr>
        </p:nvSpPr>
        <p:spPr>
          <a:xfrm>
            <a:off x="6172200" y="1825625"/>
            <a:ext cx="527685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8814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CD0D-BEF2-4F71-B169-9CC25793AA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185A01A8-A43F-400A-99DE-7DC4CBC297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CF4E2-3E62-434A-A060-0EA51C3E4F50}"/>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5" name="Footer Placeholder 4">
            <a:extLst>
              <a:ext uri="{FF2B5EF4-FFF2-40B4-BE49-F238E27FC236}">
                <a16:creationId xmlns:a16="http://schemas.microsoft.com/office/drawing/2014/main" id="{430FFFCA-1740-4D80-99DB-C5C4EB89090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2902DDD-8204-49A6-945C-1DBDE8D7B505}"/>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3273287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FCDE-8F3F-4E83-B550-DF944B424F78}"/>
              </a:ext>
            </a:extLst>
          </p:cNvPr>
          <p:cNvSpPr>
            <a:spLocks noGrp="1"/>
          </p:cNvSpPr>
          <p:nvPr>
            <p:ph type="title"/>
          </p:nvPr>
        </p:nvSpPr>
        <p:spPr>
          <a:xfrm>
            <a:off x="633186" y="557439"/>
            <a:ext cx="10815864" cy="830997"/>
          </a:xfrm>
        </p:spPr>
        <p:txBody>
          <a:bodyPr vert="horz" wrap="square" lIns="0" tIns="45720" rIns="91440" bIns="45720" rtlCol="0" anchor="t">
            <a:noAutofit/>
          </a:bodyPr>
          <a:lstStyle>
            <a:lvl1pPr>
              <a:defRPr lang="en-GB" sz="2400">
                <a:solidFill>
                  <a:schemeClr val="tx1"/>
                </a:solidFill>
                <a:latin typeface="Corbel" panose="020B0503020204020204" pitchFamily="34" charset="0"/>
              </a:defRPr>
            </a:lvl1pPr>
          </a:lstStyle>
          <a:p>
            <a:pPr lvl="0">
              <a:lnSpc>
                <a:spcPct val="100000"/>
              </a:lnSpc>
            </a:pPr>
            <a:r>
              <a:rPr lang="en-US" noProof="0"/>
              <a:t>Click to edit Master title style</a:t>
            </a:r>
          </a:p>
        </p:txBody>
      </p:sp>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2">
            <a:extLst>
              <a:ext uri="{FF2B5EF4-FFF2-40B4-BE49-F238E27FC236}">
                <a16:creationId xmlns:a16="http://schemas.microsoft.com/office/drawing/2014/main" id="{10CD1AD0-C8B7-4785-A47D-D822CF4F248F}"/>
              </a:ext>
            </a:extLst>
          </p:cNvPr>
          <p:cNvSpPr>
            <a:spLocks noGrp="1"/>
          </p:cNvSpPr>
          <p:nvPr>
            <p:ph type="body" idx="1"/>
          </p:nvPr>
        </p:nvSpPr>
        <p:spPr>
          <a:xfrm>
            <a:off x="633186" y="1681163"/>
            <a:ext cx="53321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Text Placeholder 4">
            <a:extLst>
              <a:ext uri="{FF2B5EF4-FFF2-40B4-BE49-F238E27FC236}">
                <a16:creationId xmlns:a16="http://schemas.microsoft.com/office/drawing/2014/main" id="{90A1BBCF-EEF1-4C9A-BA10-9657A79560D3}"/>
              </a:ext>
            </a:extLst>
          </p:cNvPr>
          <p:cNvSpPr>
            <a:spLocks noGrp="1"/>
          </p:cNvSpPr>
          <p:nvPr>
            <p:ph type="body" sz="quarter" idx="3"/>
          </p:nvPr>
        </p:nvSpPr>
        <p:spPr>
          <a:xfrm>
            <a:off x="6172200" y="1681163"/>
            <a:ext cx="5276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Content Placeholder 3">
            <a:extLst>
              <a:ext uri="{FF2B5EF4-FFF2-40B4-BE49-F238E27FC236}">
                <a16:creationId xmlns:a16="http://schemas.microsoft.com/office/drawing/2014/main" id="{79F8415A-57A2-4D5C-97B0-E78499CC7C6F}"/>
              </a:ext>
            </a:extLst>
          </p:cNvPr>
          <p:cNvSpPr>
            <a:spLocks noGrp="1"/>
          </p:cNvSpPr>
          <p:nvPr>
            <p:ph sz="half" idx="2"/>
          </p:nvPr>
        </p:nvSpPr>
        <p:spPr>
          <a:xfrm>
            <a:off x="633186" y="2505075"/>
            <a:ext cx="5332147"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5">
            <a:extLst>
              <a:ext uri="{FF2B5EF4-FFF2-40B4-BE49-F238E27FC236}">
                <a16:creationId xmlns:a16="http://schemas.microsoft.com/office/drawing/2014/main" id="{37A31490-A10D-455A-B515-E26064D0E10A}"/>
              </a:ext>
            </a:extLst>
          </p:cNvPr>
          <p:cNvSpPr>
            <a:spLocks noGrp="1"/>
          </p:cNvSpPr>
          <p:nvPr>
            <p:ph sz="quarter" idx="4"/>
          </p:nvPr>
        </p:nvSpPr>
        <p:spPr>
          <a:xfrm>
            <a:off x="6172200" y="2505075"/>
            <a:ext cx="5276850" cy="3684588"/>
          </a:xfrm>
        </p:spPr>
        <p:txBody>
          <a:bodyPr>
            <a:normAutofit/>
          </a:bodyPr>
          <a:lstStyle>
            <a:lvl1pPr>
              <a:defRPr sz="2000"/>
            </a:lvl1pPr>
            <a:lvl2pPr>
              <a:defRPr sz="1800"/>
            </a:lvl2pPr>
            <a:lvl3pPr>
              <a:defRPr sz="16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96212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ext Placeholder 3">
            <a:extLst>
              <a:ext uri="{FF2B5EF4-FFF2-40B4-BE49-F238E27FC236}">
                <a16:creationId xmlns:a16="http://schemas.microsoft.com/office/drawing/2014/main" id="{9F5DF135-B773-4FF0-A198-687768159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4D4BA48E-457A-42FA-BC00-3AE386B38A0C}"/>
              </a:ext>
            </a:extLst>
          </p:cNvPr>
          <p:cNvSpPr>
            <a:spLocks noGrp="1"/>
          </p:cNvSpPr>
          <p:nvPr>
            <p:ph idx="1"/>
          </p:nvPr>
        </p:nvSpPr>
        <p:spPr>
          <a:xfrm>
            <a:off x="5183188" y="987425"/>
            <a:ext cx="626586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itle 1">
            <a:extLst>
              <a:ext uri="{FF2B5EF4-FFF2-40B4-BE49-F238E27FC236}">
                <a16:creationId xmlns:a16="http://schemas.microsoft.com/office/drawing/2014/main" id="{43DF8AE6-3466-400C-B6F1-335DF4DED075}"/>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Tree>
    <p:extLst>
      <p:ext uri="{BB962C8B-B14F-4D97-AF65-F5344CB8AC3E}">
        <p14:creationId xmlns:p14="http://schemas.microsoft.com/office/powerpoint/2010/main" val="3158768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9AE304-DA92-45D8-B258-61BEA6C99C0E}"/>
              </a:ext>
            </a:extLst>
          </p:cNvPr>
          <p:cNvGrpSpPr/>
          <p:nvPr userDrawn="1"/>
        </p:nvGrpSpPr>
        <p:grpSpPr>
          <a:xfrm>
            <a:off x="0" y="6086479"/>
            <a:ext cx="12192000" cy="600974"/>
            <a:chOff x="0" y="6086479"/>
            <a:chExt cx="12192000" cy="600974"/>
          </a:xfrm>
        </p:grpSpPr>
        <p:sp>
          <p:nvSpPr>
            <p:cNvPr id="5" name="Rectangle 4">
              <a:extLst>
                <a:ext uri="{FF2B5EF4-FFF2-40B4-BE49-F238E27FC236}">
                  <a16:creationId xmlns:a16="http://schemas.microsoft.com/office/drawing/2014/main" id="{6BF91D02-B4A9-4013-94B6-079A8D06DE11}"/>
                </a:ext>
              </a:extLst>
            </p:cNvPr>
            <p:cNvSpPr/>
            <p:nvPr/>
          </p:nvSpPr>
          <p:spPr>
            <a:xfrm>
              <a:off x="0" y="6355760"/>
              <a:ext cx="12192000" cy="914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id="{74DAC864-782A-48D4-8E15-9B35C60421BB}"/>
                </a:ext>
              </a:extLst>
            </p:cNvPr>
            <p:cNvSpPr/>
            <p:nvPr/>
          </p:nvSpPr>
          <p:spPr>
            <a:xfrm>
              <a:off x="11091210" y="6086479"/>
              <a:ext cx="600974" cy="600974"/>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8" name="Slide Number Placeholder 5">
            <a:extLst>
              <a:ext uri="{FF2B5EF4-FFF2-40B4-BE49-F238E27FC236}">
                <a16:creationId xmlns:a16="http://schemas.microsoft.com/office/drawing/2014/main" id="{73B7B0E2-E4FA-4B45-89A6-98E4C4DC1D24}"/>
              </a:ext>
            </a:extLst>
          </p:cNvPr>
          <p:cNvSpPr txBox="1">
            <a:spLocks/>
          </p:cNvSpPr>
          <p:nvPr userDrawn="1"/>
        </p:nvSpPr>
        <p:spPr>
          <a:xfrm>
            <a:off x="11091210" y="6189345"/>
            <a:ext cx="600974" cy="395243"/>
          </a:xfrm>
          <a:prstGeom prst="rect">
            <a:avLst/>
          </a:prstGeom>
        </p:spPr>
        <p:txBody>
          <a:bodyPr vert="horz" lIns="0" tIns="0" rIns="0" bIns="0"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47A4EEE-49CE-4F6C-BF32-B7FCC5EBBF45}" type="slidenum">
              <a:rPr lang="en-US" sz="1200" noProof="0" smtClean="0">
                <a:solidFill>
                  <a:schemeClr val="bg1"/>
                </a:solidFill>
              </a:rPr>
              <a:pPr algn="ctr"/>
              <a:t>‹#›</a:t>
            </a:fld>
            <a:endParaRPr lang="en-US" sz="1200" noProof="0" dirty="0">
              <a:solidFill>
                <a:schemeClr val="bg1"/>
              </a:solidFill>
            </a:endParaRPr>
          </a:p>
        </p:txBody>
      </p:sp>
      <p:sp>
        <p:nvSpPr>
          <p:cNvPr id="9" name="Title 1">
            <a:extLst>
              <a:ext uri="{FF2B5EF4-FFF2-40B4-BE49-F238E27FC236}">
                <a16:creationId xmlns:a16="http://schemas.microsoft.com/office/drawing/2014/main" id="{A3EA16B2-FFAE-4A6E-977D-191BC1DB5B28}"/>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0" name="Text Placeholder 3">
            <a:extLst>
              <a:ext uri="{FF2B5EF4-FFF2-40B4-BE49-F238E27FC236}">
                <a16:creationId xmlns:a16="http://schemas.microsoft.com/office/drawing/2014/main" id="{436B2E80-B2B9-4309-8C9B-11D0B83C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03DB89DF-F372-4E54-9DFD-D53E42A2B8E8}"/>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528575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775165"/>
            <a:ext cx="9971158" cy="2427923"/>
          </a:xfrm>
        </p:spPr>
        <p:txBody>
          <a:bodyPr>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40F99D1-A115-46CA-B10A-279193A83BBC}" type="datetime1">
              <a:rPr lang="en-US" smtClean="0"/>
              <a:t>10/19/2021</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2548-E10A-4B10-9C00-38998AB10EA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D011BE2-AE3B-4A81-89AD-D316B1BA8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6CA4398-9612-43FE-96A3-AA74D6310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83DEF018-1A89-486C-B375-5688A7BF63A1}"/>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6" name="Footer Placeholder 5">
            <a:extLst>
              <a:ext uri="{FF2B5EF4-FFF2-40B4-BE49-F238E27FC236}">
                <a16:creationId xmlns:a16="http://schemas.microsoft.com/office/drawing/2014/main" id="{41D69426-B941-4AD2-97CC-E8B786A218A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BE076A-C232-4497-816A-651E02C48AD2}"/>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47027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D040-88DF-4EA6-914A-D3C2C0DA9C6F}"/>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02236FD-A48C-480D-9FB0-D16C34F14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1784BC-AA1E-4A60-B7AA-284540BEA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5509FCC-2895-4A40-9CDD-3A5925E3E8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46CEBE-EBBC-451D-8C47-BFF32B7C6B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A2EEA33-F629-4EBD-9EBD-7093A386BC26}"/>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8" name="Footer Placeholder 7">
            <a:extLst>
              <a:ext uri="{FF2B5EF4-FFF2-40B4-BE49-F238E27FC236}">
                <a16:creationId xmlns:a16="http://schemas.microsoft.com/office/drawing/2014/main" id="{B0E21D88-FD64-4368-85E5-14B7BCD03A23}"/>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C3C32B7-5054-42BA-9313-6F4063E1909D}"/>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364053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811E7-1A71-46EA-8F96-061C4F9723FB}"/>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8E26CA4-CC88-4765-B46E-0458B45965AA}"/>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4" name="Footer Placeholder 3">
            <a:extLst>
              <a:ext uri="{FF2B5EF4-FFF2-40B4-BE49-F238E27FC236}">
                <a16:creationId xmlns:a16="http://schemas.microsoft.com/office/drawing/2014/main" id="{E0C1F1DC-4818-49B8-8C7C-626331A386C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1AC3114B-EBAC-4424-A57C-44372668128B}"/>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193058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C6E0D-8C22-4DD1-8E5E-704250CC0704}"/>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3" name="Footer Placeholder 2">
            <a:extLst>
              <a:ext uri="{FF2B5EF4-FFF2-40B4-BE49-F238E27FC236}">
                <a16:creationId xmlns:a16="http://schemas.microsoft.com/office/drawing/2014/main" id="{30C31DB1-0D43-42AA-9B8F-A48FBDC7830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859DA20-48C3-4FD2-AC11-9A73265FAB09}"/>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206889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2110-368A-4E2A-B8B7-CB9F68195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AA88991-2A52-42C0-833C-4F69D2A6A0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086492A4-5DE7-4AD8-8431-F23A24CF9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C3FD7-200A-4052-88AD-09B10FAAADA5}"/>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6" name="Footer Placeholder 5">
            <a:extLst>
              <a:ext uri="{FF2B5EF4-FFF2-40B4-BE49-F238E27FC236}">
                <a16:creationId xmlns:a16="http://schemas.microsoft.com/office/drawing/2014/main" id="{2ACF7CA6-063A-433D-B1A5-BB9A960C509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EC929A4-CA0A-46DB-A893-D46F21047DE7}"/>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3271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CE18-ADE7-49B1-B2FC-0D2832A94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3546F42-AAE4-4B64-9ECA-EB865CB61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910EEB9B-08E1-47EB-9ACA-B64E63933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09236-7723-4FB1-A0FE-44A5A6F287A8}"/>
              </a:ext>
            </a:extLst>
          </p:cNvPr>
          <p:cNvSpPr>
            <a:spLocks noGrp="1"/>
          </p:cNvSpPr>
          <p:nvPr>
            <p:ph type="dt" sz="half" idx="10"/>
          </p:nvPr>
        </p:nvSpPr>
        <p:spPr/>
        <p:txBody>
          <a:bodyPr/>
          <a:lstStyle/>
          <a:p>
            <a:fld id="{4FB87786-13E7-45D1-827F-ECBD0C251CCE}" type="datetimeFigureOut">
              <a:rPr lang="en-MY" smtClean="0"/>
              <a:t>19/10/2021</a:t>
            </a:fld>
            <a:endParaRPr lang="en-MY"/>
          </a:p>
        </p:txBody>
      </p:sp>
      <p:sp>
        <p:nvSpPr>
          <p:cNvPr id="6" name="Footer Placeholder 5">
            <a:extLst>
              <a:ext uri="{FF2B5EF4-FFF2-40B4-BE49-F238E27FC236}">
                <a16:creationId xmlns:a16="http://schemas.microsoft.com/office/drawing/2014/main" id="{A3FDD88A-7A1E-4B7B-BE52-206171B762F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D70E329-24E1-45D0-9807-6434AC6ADB6D}"/>
              </a:ext>
            </a:extLst>
          </p:cNvPr>
          <p:cNvSpPr>
            <a:spLocks noGrp="1"/>
          </p:cNvSpPr>
          <p:nvPr>
            <p:ph type="sldNum" sz="quarter" idx="12"/>
          </p:nvPr>
        </p:nvSpPr>
        <p:spPr/>
        <p:txBody>
          <a:bodyPr/>
          <a:lstStyle/>
          <a:p>
            <a:fld id="{86E107D9-92B9-4B61-A46A-7F84F2C8A607}" type="slidenum">
              <a:rPr lang="en-MY" smtClean="0"/>
              <a:t>‹#›</a:t>
            </a:fld>
            <a:endParaRPr lang="en-MY"/>
          </a:p>
        </p:txBody>
      </p:sp>
    </p:spTree>
    <p:extLst>
      <p:ext uri="{BB962C8B-B14F-4D97-AF65-F5344CB8AC3E}">
        <p14:creationId xmlns:p14="http://schemas.microsoft.com/office/powerpoint/2010/main" val="322821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FA80AB-8E67-4C81-B81F-DF7E1C7F5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BB3FFB7-86A7-4995-81B8-B752FC713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CE76BF5-1ADE-445F-A812-FD9AB0A21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87786-13E7-45D1-827F-ECBD0C251CCE}" type="datetimeFigureOut">
              <a:rPr lang="en-MY" smtClean="0"/>
              <a:t>19/10/2021</a:t>
            </a:fld>
            <a:endParaRPr lang="en-MY"/>
          </a:p>
        </p:txBody>
      </p:sp>
      <p:sp>
        <p:nvSpPr>
          <p:cNvPr id="5" name="Footer Placeholder 4">
            <a:extLst>
              <a:ext uri="{FF2B5EF4-FFF2-40B4-BE49-F238E27FC236}">
                <a16:creationId xmlns:a16="http://schemas.microsoft.com/office/drawing/2014/main" id="{B8AE5872-8A1E-4736-A19A-70E3808CD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E80606DF-4375-4A96-B97E-9C66FCDD0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107D9-92B9-4B61-A46A-7F84F2C8A607}" type="slidenum">
              <a:rPr lang="en-MY" smtClean="0"/>
              <a:t>‹#›</a:t>
            </a:fld>
            <a:endParaRPr lang="en-MY"/>
          </a:p>
        </p:txBody>
      </p:sp>
    </p:spTree>
    <p:extLst>
      <p:ext uri="{BB962C8B-B14F-4D97-AF65-F5344CB8AC3E}">
        <p14:creationId xmlns:p14="http://schemas.microsoft.com/office/powerpoint/2010/main" val="1435022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0F2147C-DDBF-4431-95AC-650CCE32FC7A}"/>
              </a:ext>
            </a:extLst>
          </p:cNvPr>
          <p:cNvSpPr>
            <a:spLocks noGrp="1"/>
          </p:cNvSpPr>
          <p:nvPr>
            <p:ph type="sldNum" sz="quarter" idx="4"/>
          </p:nvPr>
        </p:nvSpPr>
        <p:spPr>
          <a:xfrm>
            <a:off x="11091210" y="6189345"/>
            <a:ext cx="600974" cy="395243"/>
          </a:xfrm>
          <a:prstGeom prst="rect">
            <a:avLst/>
          </a:prstGeom>
        </p:spPr>
        <p:txBody>
          <a:bodyPr vert="horz" lIns="0" tIns="0" rIns="0" bIns="0" rtlCol="0" anchor="ctr"/>
          <a:lstStyle>
            <a:lvl1pPr>
              <a:defRPr lang="en-GB" sz="1200" smtClean="0">
                <a:solidFill>
                  <a:schemeClr val="tx1"/>
                </a:solidFill>
              </a:defRPr>
            </a:lvl1pPr>
          </a:lstStyle>
          <a:p>
            <a:pPr algn="ctr"/>
            <a:fld id="{817179DE-9BF3-494C-804F-0C7C90AC8700}" type="slidenum">
              <a:rPr lang="en-US" noProof="0" smtClean="0"/>
              <a:pPr algn="ctr"/>
              <a:t>‹#›</a:t>
            </a:fld>
            <a:endParaRPr lang="en-US" noProof="0" dirty="0"/>
          </a:p>
        </p:txBody>
      </p:sp>
      <p:sp>
        <p:nvSpPr>
          <p:cNvPr id="2" name="Title Placeholder 1">
            <a:extLst>
              <a:ext uri="{FF2B5EF4-FFF2-40B4-BE49-F238E27FC236}">
                <a16:creationId xmlns:a16="http://schemas.microsoft.com/office/drawing/2014/main" id="{224C3681-351A-40D9-8C08-632E98237C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607CEF16-92A3-4A77-B95D-A9DB52319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388882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nva.com/" TargetMode="External"/><Relationship Id="rId2" Type="http://schemas.openxmlformats.org/officeDocument/2006/relationships/hyperlink" Target="https://www.resume.com/" TargetMode="External"/><Relationship Id="rId1" Type="http://schemas.openxmlformats.org/officeDocument/2006/relationships/slideLayout" Target="../slideLayouts/slideLayout2.xml"/><Relationship Id="rId5" Type="http://schemas.openxmlformats.org/officeDocument/2006/relationships/hyperlink" Target="https://novoresume.com/resume-templates" TargetMode="External"/><Relationship Id="rId4" Type="http://schemas.openxmlformats.org/officeDocument/2006/relationships/hyperlink" Target="https://www.canva.com/resumes/templat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naukri.com/blog/career-objective-for-freshers/?utm_content=naukriblog/#howtowriteanobjectiveforaresum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29400" y="4508500"/>
            <a:ext cx="5201816" cy="2078912"/>
          </a:xfrm>
        </p:spPr>
        <p:txBody>
          <a:bodyPr>
            <a:normAutofit/>
          </a:bodyPr>
          <a:lstStyle/>
          <a:p>
            <a:r>
              <a:rPr lang="en-US" b="1" dirty="0">
                <a:latin typeface="+mj-lt"/>
              </a:rPr>
              <a:t>Week 7</a:t>
            </a:r>
          </a:p>
          <a:p>
            <a:pPr algn="r"/>
            <a:r>
              <a:rPr lang="en-US" sz="1800" b="1" dirty="0">
                <a:effectLst/>
                <a:latin typeface="Calibri" panose="020F0502020204030204" pitchFamily="34" charset="0"/>
                <a:ea typeface="Calibri" panose="020F0502020204030204" pitchFamily="34" charset="0"/>
              </a:rPr>
              <a:t>Unit 5: </a:t>
            </a:r>
          </a:p>
          <a:p>
            <a:pPr algn="r"/>
            <a:r>
              <a:rPr lang="en-US" sz="1800" b="1" dirty="0">
                <a:effectLst/>
                <a:latin typeface="Calibri" panose="020F0502020204030204" pitchFamily="34" charset="0"/>
                <a:ea typeface="Calibri" panose="020F0502020204030204" pitchFamily="34" charset="0"/>
              </a:rPr>
              <a:t>Writing Effective Resumes</a:t>
            </a:r>
          </a:p>
          <a:p>
            <a:pPr algn="r"/>
            <a:r>
              <a:rPr lang="en-US" altLang="zh-CN" sz="1800" b="1" dirty="0">
                <a:latin typeface="Calibri" panose="020F0502020204030204" pitchFamily="34" charset="0"/>
              </a:rPr>
              <a:t>UNIT 6</a:t>
            </a:r>
            <a:r>
              <a:rPr lang="zh-CN" altLang="en-US" sz="1800" b="1" dirty="0">
                <a:latin typeface="Calibri" panose="020F0502020204030204" pitchFamily="34" charset="0"/>
              </a:rPr>
              <a:t>：</a:t>
            </a:r>
            <a:endParaRPr lang="en-MY" altLang="zh-CN" sz="1800" b="1" dirty="0">
              <a:latin typeface="Calibri" panose="020F0502020204030204" pitchFamily="34" charset="0"/>
            </a:endParaRPr>
          </a:p>
          <a:p>
            <a:pPr algn="r"/>
            <a:r>
              <a:rPr lang="en-US" sz="1800" b="1" dirty="0">
                <a:effectLst/>
                <a:latin typeface="Calibri" panose="020F0502020204030204" pitchFamily="34" charset="0"/>
                <a:ea typeface="Calibri" panose="020F0502020204030204" pitchFamily="34" charset="0"/>
              </a:rPr>
              <a:t>Writing Effective Cover Letters</a:t>
            </a:r>
            <a:endParaRPr lang="en-MY" altLang="zh-CN" sz="1800" dirty="0">
              <a:latin typeface="Calibri" panose="020F0502020204030204" pitchFamily="34" charset="0"/>
            </a:endParaRPr>
          </a:p>
          <a:p>
            <a:pPr algn="r"/>
            <a:endParaRPr lang="en-US" dirty="0">
              <a:latin typeface="+mj-lt"/>
            </a:endParaRPr>
          </a:p>
        </p:txBody>
      </p:sp>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altLang="zh-CN" dirty="0"/>
              <a:t>COMM 3590</a:t>
            </a:r>
            <a:endParaRPr lang="en-US" dirty="0"/>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4F7F23-41AE-4688-82A0-41AA3E15A606}"/>
              </a:ext>
            </a:extLst>
          </p:cNvPr>
          <p:cNvPicPr>
            <a:picLocks noChangeAspect="1"/>
          </p:cNvPicPr>
          <p:nvPr/>
        </p:nvPicPr>
        <p:blipFill>
          <a:blip r:embed="rId2"/>
          <a:stretch>
            <a:fillRect/>
          </a:stretch>
        </p:blipFill>
        <p:spPr>
          <a:xfrm>
            <a:off x="7331081" y="-9329"/>
            <a:ext cx="4751735" cy="6858000"/>
          </a:xfrm>
          <a:prstGeom prst="rect">
            <a:avLst/>
          </a:prstGeom>
        </p:spPr>
      </p:pic>
      <p:sp>
        <p:nvSpPr>
          <p:cNvPr id="5" name="TextBox 4">
            <a:extLst>
              <a:ext uri="{FF2B5EF4-FFF2-40B4-BE49-F238E27FC236}">
                <a16:creationId xmlns:a16="http://schemas.microsoft.com/office/drawing/2014/main" id="{D16BE308-A5CC-43BE-BD79-E7842D53CCE2}"/>
              </a:ext>
            </a:extLst>
          </p:cNvPr>
          <p:cNvSpPr txBox="1"/>
          <p:nvPr/>
        </p:nvSpPr>
        <p:spPr>
          <a:xfrm>
            <a:off x="10427030" y="6488668"/>
            <a:ext cx="1764970" cy="369332"/>
          </a:xfrm>
          <a:prstGeom prst="rect">
            <a:avLst/>
          </a:prstGeom>
          <a:noFill/>
        </p:spPr>
        <p:txBody>
          <a:bodyPr wrap="none" rtlCol="0">
            <a:spAutoFit/>
          </a:bodyPr>
          <a:lstStyle/>
          <a:p>
            <a:r>
              <a:rPr lang="en-MY" dirty="0"/>
              <a:t>Source: etsy.com</a:t>
            </a:r>
          </a:p>
        </p:txBody>
      </p:sp>
      <p:sp>
        <p:nvSpPr>
          <p:cNvPr id="11" name="Title 10">
            <a:extLst>
              <a:ext uri="{FF2B5EF4-FFF2-40B4-BE49-F238E27FC236}">
                <a16:creationId xmlns:a16="http://schemas.microsoft.com/office/drawing/2014/main" id="{E2BCFAA5-9493-4581-B0BA-7090C560DC35}"/>
              </a:ext>
            </a:extLst>
          </p:cNvPr>
          <p:cNvSpPr>
            <a:spLocks noGrp="1"/>
          </p:cNvSpPr>
          <p:nvPr>
            <p:ph type="title"/>
          </p:nvPr>
        </p:nvSpPr>
        <p:spPr>
          <a:xfrm>
            <a:off x="839788" y="457200"/>
            <a:ext cx="3932237" cy="531812"/>
          </a:xfrm>
        </p:spPr>
        <p:txBody>
          <a:bodyPr>
            <a:normAutofit fontScale="90000"/>
          </a:bodyPr>
          <a:lstStyle/>
          <a:p>
            <a:r>
              <a:rPr lang="en-US" sz="3200" b="1" i="0" u="none" strike="noStrike" baseline="0" dirty="0">
                <a:latin typeface="Aharoni" panose="02010803020104030203" pitchFamily="2" charset="-79"/>
                <a:cs typeface="Aharoni" panose="02010803020104030203" pitchFamily="2" charset="-79"/>
              </a:rPr>
              <a:t>Descriptions</a:t>
            </a:r>
            <a:endParaRPr lang="en-MY" b="1" dirty="0">
              <a:latin typeface="Aharoni" panose="02010803020104030203" pitchFamily="2" charset="-79"/>
              <a:cs typeface="Aharoni" panose="02010803020104030203" pitchFamily="2" charset="-79"/>
            </a:endParaRPr>
          </a:p>
        </p:txBody>
      </p:sp>
      <p:sp>
        <p:nvSpPr>
          <p:cNvPr id="13" name="Text Placeholder 12">
            <a:extLst>
              <a:ext uri="{FF2B5EF4-FFF2-40B4-BE49-F238E27FC236}">
                <a16:creationId xmlns:a16="http://schemas.microsoft.com/office/drawing/2014/main" id="{2210CEAE-13E4-4CA7-8C3E-89AA1C01064A}"/>
              </a:ext>
            </a:extLst>
          </p:cNvPr>
          <p:cNvSpPr>
            <a:spLocks noGrp="1"/>
          </p:cNvSpPr>
          <p:nvPr>
            <p:ph type="body" sz="half" idx="2"/>
          </p:nvPr>
        </p:nvSpPr>
        <p:spPr>
          <a:xfrm>
            <a:off x="839788" y="1324947"/>
            <a:ext cx="5449045" cy="5075853"/>
          </a:xfrm>
        </p:spPr>
        <p:txBody>
          <a:bodyPr>
            <a:normAutofit/>
          </a:bodyPr>
          <a:lstStyle/>
          <a:p>
            <a:pPr marL="285750" indent="-285750" algn="just">
              <a:buFontTx/>
              <a:buChar char="-"/>
            </a:pPr>
            <a:r>
              <a:rPr lang="en-US" sz="2400" b="0" i="0" u="none" strike="noStrike" baseline="0" dirty="0">
                <a:latin typeface="Arial" panose="020B0604020202020204" pitchFamily="34" charset="0"/>
                <a:cs typeface="Arial" panose="020B0604020202020204" pitchFamily="34" charset="0"/>
              </a:rPr>
              <a:t>information </a:t>
            </a:r>
            <a:r>
              <a:rPr lang="en-MY" sz="2400" b="0" i="0" u="none" strike="noStrike" baseline="0" dirty="0">
                <a:latin typeface="Arial" panose="020B0604020202020204" pitchFamily="34" charset="0"/>
                <a:cs typeface="Arial" panose="020B0604020202020204" pitchFamily="34" charset="0"/>
              </a:rPr>
              <a:t>follows the lead</a:t>
            </a:r>
          </a:p>
          <a:p>
            <a:pPr marL="285750" indent="-285750" algn="just">
              <a:buFontTx/>
              <a:buChar char="-"/>
            </a:pPr>
            <a:r>
              <a:rPr lang="en-MY" sz="2400" dirty="0">
                <a:latin typeface="Arial" panose="020B0604020202020204" pitchFamily="34" charset="0"/>
                <a:cs typeface="Arial" panose="020B0604020202020204" pitchFamily="34" charset="0"/>
              </a:rPr>
              <a:t>U</a:t>
            </a:r>
            <a:r>
              <a:rPr lang="en-US" sz="2400" b="0" i="0" u="none" strike="noStrike" baseline="0" dirty="0">
                <a:latin typeface="Arial" panose="020B0604020202020204" pitchFamily="34" charset="0"/>
                <a:cs typeface="Arial" panose="020B0604020202020204" pitchFamily="34" charset="0"/>
              </a:rPr>
              <a:t>se </a:t>
            </a:r>
            <a:r>
              <a:rPr lang="en-US" sz="2400" b="1" i="0" u="none" strike="noStrike" baseline="0" dirty="0">
                <a:latin typeface="Arial" panose="020B0604020202020204" pitchFamily="34" charset="0"/>
                <a:cs typeface="Arial" panose="020B0604020202020204" pitchFamily="34" charset="0"/>
              </a:rPr>
              <a:t>action words </a:t>
            </a:r>
            <a:r>
              <a:rPr lang="en-US" sz="2400" b="0" i="0" u="none" strike="noStrike" baseline="0" dirty="0">
                <a:latin typeface="Arial" panose="020B0604020202020204" pitchFamily="34" charset="0"/>
                <a:cs typeface="Arial" panose="020B0604020202020204" pitchFamily="34" charset="0"/>
              </a:rPr>
              <a:t>and specific </a:t>
            </a:r>
            <a:r>
              <a:rPr lang="en-US" sz="2400" b="1" i="0" u="none" strike="noStrike" baseline="0" dirty="0">
                <a:latin typeface="Arial" panose="020B0604020202020204" pitchFamily="34" charset="0"/>
                <a:cs typeface="Arial" panose="020B0604020202020204" pitchFamily="34" charset="0"/>
              </a:rPr>
              <a:t>quantification </a:t>
            </a:r>
            <a:r>
              <a:rPr lang="en-US" sz="2400" b="0" i="0" u="none" strike="noStrike" baseline="0" dirty="0">
                <a:latin typeface="Arial" panose="020B0604020202020204" pitchFamily="34" charset="0"/>
                <a:cs typeface="Arial" panose="020B0604020202020204" pitchFamily="34" charset="0"/>
              </a:rPr>
              <a:t>(when possible) to delineate your accomplishments, as well as why you were successful in the position. </a:t>
            </a:r>
          </a:p>
          <a:p>
            <a:pPr marL="285750" indent="-285750" algn="just">
              <a:buFontTx/>
              <a:buChar char="-"/>
            </a:pPr>
            <a:r>
              <a:rPr lang="en-US" sz="2400" dirty="0">
                <a:latin typeface="Arial" panose="020B0604020202020204" pitchFamily="34" charset="0"/>
                <a:cs typeface="Arial" panose="020B0604020202020204" pitchFamily="34" charset="0"/>
              </a:rPr>
              <a:t>Emphasize your accomplishment</a:t>
            </a:r>
            <a:endParaRPr lang="en-US" sz="2400" b="0" i="0" u="none" strike="noStrike" baseline="0" dirty="0">
              <a:latin typeface="Arial" panose="020B0604020202020204" pitchFamily="34" charset="0"/>
              <a:cs typeface="Arial" panose="020B0604020202020204" pitchFamily="34" charset="0"/>
            </a:endParaRPr>
          </a:p>
          <a:p>
            <a:pPr marL="285750" indent="-285750" algn="just">
              <a:buFontTx/>
              <a:buChar char="-"/>
            </a:pPr>
            <a:r>
              <a:rPr lang="en-US" sz="2400" dirty="0">
                <a:latin typeface="Arial" panose="020B0604020202020204" pitchFamily="34" charset="0"/>
                <a:cs typeface="Arial" panose="020B0604020202020204" pitchFamily="34" charset="0"/>
              </a:rPr>
              <a:t>Avoid general terms:</a:t>
            </a:r>
          </a:p>
          <a:p>
            <a:pPr marL="342900" indent="-342900" algn="just">
              <a:buAutoNum type="arabicPeriod"/>
            </a:pPr>
            <a:r>
              <a:rPr lang="en-US" sz="2400" b="0" i="0" u="none" strike="noStrike" baseline="0" dirty="0">
                <a:latin typeface="Arial" panose="020B0604020202020204" pitchFamily="34" charset="0"/>
                <a:cs typeface="Arial" panose="020B0604020202020204" pitchFamily="34" charset="0"/>
              </a:rPr>
              <a:t>“Duties were”</a:t>
            </a:r>
          </a:p>
          <a:p>
            <a:pPr marL="342900" indent="-342900" algn="just">
              <a:buAutoNum type="arabicPeriod"/>
            </a:pPr>
            <a:r>
              <a:rPr lang="en-US" sz="2400" b="0" i="0" u="none" strike="noStrike" baseline="0" dirty="0">
                <a:latin typeface="Arial" panose="020B0604020202020204" pitchFamily="34" charset="0"/>
                <a:cs typeface="Arial" panose="020B0604020202020204" pitchFamily="34" charset="0"/>
              </a:rPr>
              <a:t>“Responsibilities included”</a:t>
            </a:r>
          </a:p>
          <a:p>
            <a:pPr algn="l"/>
            <a:endParaRPr lang="en-MY" sz="1800" b="0" i="0" u="none" strike="noStrike" baseline="0" dirty="0">
              <a:latin typeface="PalatinoLTPro-Roman"/>
            </a:endParaRPr>
          </a:p>
          <a:p>
            <a:pPr marL="285750" indent="-285750" algn="l">
              <a:buFontTx/>
              <a:buChar char="-"/>
            </a:pPr>
            <a:endParaRPr lang="en-US" sz="1800" b="0" i="0" u="none" strike="noStrike" baseline="0" dirty="0">
              <a:latin typeface="PalatinoLTPro-Roman"/>
            </a:endParaRPr>
          </a:p>
        </p:txBody>
      </p:sp>
      <p:sp>
        <p:nvSpPr>
          <p:cNvPr id="2" name="Rectangle: Rounded Corners 1">
            <a:extLst>
              <a:ext uri="{FF2B5EF4-FFF2-40B4-BE49-F238E27FC236}">
                <a16:creationId xmlns:a16="http://schemas.microsoft.com/office/drawing/2014/main" id="{701199DD-1C59-4BFC-A272-8BFE3CBABD4E}"/>
              </a:ext>
            </a:extLst>
          </p:cNvPr>
          <p:cNvSpPr/>
          <p:nvPr/>
        </p:nvSpPr>
        <p:spPr>
          <a:xfrm>
            <a:off x="9078686" y="4077478"/>
            <a:ext cx="3004130" cy="289249"/>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Rounded Corners 11">
            <a:extLst>
              <a:ext uri="{FF2B5EF4-FFF2-40B4-BE49-F238E27FC236}">
                <a16:creationId xmlns:a16="http://schemas.microsoft.com/office/drawing/2014/main" id="{6D6F7947-707B-4912-B95F-80ABD802492C}"/>
              </a:ext>
            </a:extLst>
          </p:cNvPr>
          <p:cNvSpPr/>
          <p:nvPr/>
        </p:nvSpPr>
        <p:spPr>
          <a:xfrm>
            <a:off x="8994710" y="1455576"/>
            <a:ext cx="3088106" cy="634481"/>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2359970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2BCFAA5-9493-4581-B0BA-7090C560DC35}"/>
              </a:ext>
            </a:extLst>
          </p:cNvPr>
          <p:cNvSpPr>
            <a:spLocks noGrp="1"/>
          </p:cNvSpPr>
          <p:nvPr>
            <p:ph type="title"/>
          </p:nvPr>
        </p:nvSpPr>
        <p:spPr>
          <a:xfrm>
            <a:off x="373259" y="1362270"/>
            <a:ext cx="3051334" cy="531812"/>
          </a:xfrm>
        </p:spPr>
        <p:txBody>
          <a:bodyPr>
            <a:normAutofit fontScale="90000"/>
          </a:bodyPr>
          <a:lstStyle/>
          <a:p>
            <a:r>
              <a:rPr lang="en-US" sz="3200" b="1" i="0" u="none" strike="noStrike" baseline="0" dirty="0">
                <a:latin typeface="Aharoni" panose="02010803020104030203" pitchFamily="2" charset="-79"/>
                <a:cs typeface="Aharoni" panose="02010803020104030203" pitchFamily="2" charset="-79"/>
              </a:rPr>
              <a:t>Example 1</a:t>
            </a:r>
            <a:endParaRPr lang="en-MY" b="1" dirty="0">
              <a:latin typeface="Aharoni" panose="02010803020104030203" pitchFamily="2" charset="-79"/>
              <a:cs typeface="Aharoni" panose="02010803020104030203" pitchFamily="2" charset="-79"/>
            </a:endParaRPr>
          </a:p>
        </p:txBody>
      </p:sp>
      <p:sp>
        <p:nvSpPr>
          <p:cNvPr id="13" name="Text Placeholder 12">
            <a:extLst>
              <a:ext uri="{FF2B5EF4-FFF2-40B4-BE49-F238E27FC236}">
                <a16:creationId xmlns:a16="http://schemas.microsoft.com/office/drawing/2014/main" id="{2210CEAE-13E4-4CA7-8C3E-89AA1C01064A}"/>
              </a:ext>
            </a:extLst>
          </p:cNvPr>
          <p:cNvSpPr>
            <a:spLocks noGrp="1"/>
          </p:cNvSpPr>
          <p:nvPr>
            <p:ph type="body" sz="half" idx="2"/>
          </p:nvPr>
        </p:nvSpPr>
        <p:spPr>
          <a:xfrm>
            <a:off x="373259" y="2230017"/>
            <a:ext cx="3135051" cy="2948473"/>
          </a:xfrm>
        </p:spPr>
        <p:txBody>
          <a:bodyPr>
            <a:normAutofit fontScale="92500" lnSpcReduction="20000"/>
          </a:bodyPr>
          <a:lstStyle/>
          <a:p>
            <a:pPr algn="just"/>
            <a:r>
              <a:rPr lang="en-US" sz="1800" b="0" i="0" u="none" strike="noStrike" baseline="0" dirty="0">
                <a:latin typeface="Arial" panose="020B0604020202020204" pitchFamily="34" charset="0"/>
                <a:cs typeface="Arial" panose="020B0604020202020204" pitchFamily="34" charset="0"/>
              </a:rPr>
              <a:t>Yellowstone Natural Adventures. West Yellowstone, MT. Summers 2014–2015. </a:t>
            </a:r>
            <a:r>
              <a:rPr lang="en-US" sz="1800" b="1" i="0" u="none" strike="noStrike" baseline="0" dirty="0">
                <a:solidFill>
                  <a:srgbClr val="FF0000"/>
                </a:solidFill>
                <a:latin typeface="Arial" panose="020B0604020202020204" pitchFamily="34" charset="0"/>
                <a:cs typeface="Arial" panose="020B0604020202020204" pitchFamily="34" charset="0"/>
              </a:rPr>
              <a:t>Worked</a:t>
            </a:r>
            <a:r>
              <a:rPr lang="en-US" sz="1800" b="0" i="0" u="none" strike="noStrike" baseline="0" dirty="0">
                <a:latin typeface="Arial" panose="020B0604020202020204" pitchFamily="34" charset="0"/>
                <a:cs typeface="Arial" panose="020B0604020202020204" pitchFamily="34" charset="0"/>
              </a:rPr>
              <a:t> as a summer guide for white-water rafting trips in Yellowstone National Park. Duties </a:t>
            </a:r>
            <a:r>
              <a:rPr lang="en-US" sz="1800" b="1" i="0" u="none" strike="noStrike" baseline="0" dirty="0">
                <a:solidFill>
                  <a:srgbClr val="FF0000"/>
                </a:solidFill>
                <a:latin typeface="Arial" panose="020B0604020202020204" pitchFamily="34" charset="0"/>
                <a:cs typeface="Arial" panose="020B0604020202020204" pitchFamily="34" charset="0"/>
              </a:rPr>
              <a:t>included</a:t>
            </a:r>
            <a:r>
              <a:rPr lang="en-US" sz="1800" b="0" i="0" u="none" strike="noStrike" baseline="0" dirty="0">
                <a:latin typeface="Arial" panose="020B0604020202020204" pitchFamily="34" charset="0"/>
                <a:cs typeface="Arial" panose="020B0604020202020204" pitchFamily="34" charset="0"/>
              </a:rPr>
              <a:t> interacting with tourists, instructing them in proper safety guidelines and equipment use, giving presentations about the park, and overseeing proper campsite setup and breakdown.</a:t>
            </a:r>
            <a:endParaRPr lang="en-MY" sz="1800" b="0" i="0" u="none" strike="noStrike" baseline="0" dirty="0">
              <a:latin typeface="Arial" panose="020B0604020202020204" pitchFamily="34" charset="0"/>
              <a:cs typeface="Arial" panose="020B0604020202020204" pitchFamily="34" charset="0"/>
            </a:endParaRPr>
          </a:p>
          <a:p>
            <a:pPr marL="285750" indent="-285750" algn="l">
              <a:buFontTx/>
              <a:buChar char="-"/>
            </a:pPr>
            <a:endParaRPr lang="en-US" sz="1800" b="0" i="0" u="none" strike="noStrike" baseline="0" dirty="0">
              <a:latin typeface="PalatinoLTPro-Roman"/>
            </a:endParaRPr>
          </a:p>
        </p:txBody>
      </p:sp>
      <p:sp>
        <p:nvSpPr>
          <p:cNvPr id="8" name="Title 10">
            <a:extLst>
              <a:ext uri="{FF2B5EF4-FFF2-40B4-BE49-F238E27FC236}">
                <a16:creationId xmlns:a16="http://schemas.microsoft.com/office/drawing/2014/main" id="{2C551837-DCE8-41D7-94C3-25C27794E6E3}"/>
              </a:ext>
            </a:extLst>
          </p:cNvPr>
          <p:cNvSpPr txBox="1">
            <a:spLocks/>
          </p:cNvSpPr>
          <p:nvPr/>
        </p:nvSpPr>
        <p:spPr>
          <a:xfrm>
            <a:off x="3965513" y="1343608"/>
            <a:ext cx="3327724" cy="5318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latin typeface="Aharoni" panose="02010803020104030203" pitchFamily="2" charset="-79"/>
                <a:cs typeface="Aharoni" panose="02010803020104030203" pitchFamily="2" charset="-79"/>
              </a:rPr>
              <a:t>Example 2</a:t>
            </a:r>
            <a:r>
              <a:rPr lang="en-MY" b="1" dirty="0">
                <a:latin typeface="Aharoni" panose="02010803020104030203" pitchFamily="2" charset="-79"/>
                <a:cs typeface="Aharoni" panose="02010803020104030203" pitchFamily="2" charset="-79"/>
              </a:rPr>
              <a:t> </a:t>
            </a:r>
            <a:endParaRPr lang="en-US" b="1" dirty="0">
              <a:latin typeface="Aharoni" panose="02010803020104030203" pitchFamily="2" charset="-79"/>
              <a:cs typeface="Aharoni" panose="02010803020104030203" pitchFamily="2" charset="-79"/>
            </a:endParaRPr>
          </a:p>
        </p:txBody>
      </p:sp>
      <p:sp>
        <p:nvSpPr>
          <p:cNvPr id="9" name="Text Placeholder 12">
            <a:extLst>
              <a:ext uri="{FF2B5EF4-FFF2-40B4-BE49-F238E27FC236}">
                <a16:creationId xmlns:a16="http://schemas.microsoft.com/office/drawing/2014/main" id="{C862F08F-3FED-4759-8CDF-D92485B8E9E6}"/>
              </a:ext>
            </a:extLst>
          </p:cNvPr>
          <p:cNvSpPr txBox="1">
            <a:spLocks/>
          </p:cNvSpPr>
          <p:nvPr/>
        </p:nvSpPr>
        <p:spPr>
          <a:xfrm>
            <a:off x="3965512" y="2146041"/>
            <a:ext cx="3788227" cy="368559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b="0" i="1" u="none" strike="noStrike" baseline="0" dirty="0">
                <a:latin typeface="PalatinoLTPro-Italic"/>
              </a:rPr>
              <a:t>Instructor/Leader</a:t>
            </a:r>
            <a:r>
              <a:rPr lang="en-US" sz="1800" b="0" i="0" u="none" strike="noStrike" baseline="0" dirty="0">
                <a:latin typeface="PalatinoLTPro-Roman"/>
              </a:rPr>
              <a:t>. Yellowstone Natural Adventures, West Yellowstone, Montana. </a:t>
            </a:r>
            <a:r>
              <a:rPr lang="en-US" sz="1800" b="1" i="0" u="none" strike="noStrike" baseline="0" dirty="0">
                <a:solidFill>
                  <a:srgbClr val="FF0000"/>
                </a:solidFill>
                <a:latin typeface="PalatinoLTPro-Roman"/>
              </a:rPr>
              <a:t>Served</a:t>
            </a:r>
            <a:r>
              <a:rPr lang="en-US" sz="1800" b="0" i="0" u="none" strike="noStrike" baseline="0" dirty="0">
                <a:latin typeface="PalatinoLTPro-Roman"/>
              </a:rPr>
              <a:t> as a white-water g</a:t>
            </a:r>
            <a:r>
              <a:rPr lang="en-MY" sz="1800" b="0" i="0" u="none" strike="noStrike" baseline="0" dirty="0" err="1">
                <a:latin typeface="PalatinoLTPro-Roman"/>
              </a:rPr>
              <a:t>uide</a:t>
            </a:r>
            <a:r>
              <a:rPr lang="en-MY" sz="1800" b="0" i="0" u="none" strike="noStrike" baseline="0" dirty="0">
                <a:latin typeface="PalatinoLTPro-Roman"/>
              </a:rPr>
              <a:t> </a:t>
            </a:r>
            <a:r>
              <a:rPr lang="en-US" sz="1800" b="0" i="0" u="none" strike="noStrike" baseline="0" dirty="0">
                <a:latin typeface="PalatinoLTPro-Roman"/>
              </a:rPr>
              <a:t>for </a:t>
            </a:r>
            <a:r>
              <a:rPr lang="en-US" sz="1800" b="0" i="1" u="none" strike="noStrike" baseline="0" dirty="0">
                <a:solidFill>
                  <a:srgbClr val="FF0000"/>
                </a:solidFill>
                <a:latin typeface="PalatinoLTPro-Roman"/>
              </a:rPr>
              <a:t>8</a:t>
            </a:r>
            <a:r>
              <a:rPr lang="en-US" sz="1800" b="0" i="0" u="none" strike="noStrike" baseline="0" dirty="0">
                <a:latin typeface="PalatinoLTPro-Roman"/>
              </a:rPr>
              <a:t> extended trips each summer into Yellowstone National Park area. </a:t>
            </a:r>
            <a:r>
              <a:rPr lang="en-US" sz="1800" b="1" i="0" u="none" strike="noStrike" baseline="0" dirty="0">
                <a:solidFill>
                  <a:srgbClr val="FF0000"/>
                </a:solidFill>
                <a:latin typeface="PalatinoLTPro-Roman"/>
              </a:rPr>
              <a:t>Instructed</a:t>
            </a:r>
            <a:r>
              <a:rPr lang="en-US" sz="1800" b="0" i="0" u="none" strike="noStrike" baseline="0" dirty="0">
                <a:latin typeface="PalatinoLTPro-Roman"/>
              </a:rPr>
              <a:t> 15-20 participants on each trip in </a:t>
            </a:r>
            <a:r>
              <a:rPr lang="en-US" sz="1800" b="0" i="1" u="none" strike="noStrike" baseline="0" dirty="0">
                <a:solidFill>
                  <a:srgbClr val="FF0000"/>
                </a:solidFill>
                <a:latin typeface="PalatinoLTPro-Roman"/>
              </a:rPr>
              <a:t>safety guidelines </a:t>
            </a:r>
            <a:r>
              <a:rPr lang="en-US" sz="1800" b="0" i="0" u="none" strike="noStrike" baseline="0" dirty="0">
                <a:latin typeface="PalatinoLTPro-Roman"/>
              </a:rPr>
              <a:t>and proper </a:t>
            </a:r>
            <a:r>
              <a:rPr lang="en-US" sz="1800" b="0" i="1" u="none" strike="noStrike" baseline="0" dirty="0">
                <a:solidFill>
                  <a:srgbClr val="FF0000"/>
                </a:solidFill>
                <a:latin typeface="PalatinoLTPro-Roman"/>
              </a:rPr>
              <a:t>use of marine and flotation equipment</a:t>
            </a:r>
            <a:r>
              <a:rPr lang="en-US" sz="1800" b="0" i="0" u="none" strike="noStrike" baseline="0" dirty="0">
                <a:latin typeface="PalatinoLTPro-Roman"/>
              </a:rPr>
              <a:t>. </a:t>
            </a:r>
            <a:r>
              <a:rPr lang="en-US" sz="1800" b="1" i="0" u="none" strike="noStrike" baseline="0" dirty="0">
                <a:solidFill>
                  <a:srgbClr val="FF0000"/>
                </a:solidFill>
                <a:latin typeface="PalatinoLTPro-Roman"/>
              </a:rPr>
              <a:t>Supervised</a:t>
            </a:r>
            <a:r>
              <a:rPr lang="en-US" sz="1800" b="0" i="0" u="none" strike="noStrike" baseline="0" dirty="0">
                <a:latin typeface="PalatinoLTPro-Roman"/>
              </a:rPr>
              <a:t> </a:t>
            </a:r>
            <a:r>
              <a:rPr lang="en-US" sz="1800" b="0" i="1" u="none" strike="noStrike" baseline="0" dirty="0">
                <a:solidFill>
                  <a:srgbClr val="FF0000"/>
                </a:solidFill>
                <a:latin typeface="PalatinoLTPro-Roman"/>
              </a:rPr>
              <a:t>3</a:t>
            </a:r>
            <a:r>
              <a:rPr lang="en-US" sz="1800" b="0" i="0" u="none" strike="noStrike" baseline="0" dirty="0">
                <a:latin typeface="PalatinoLTPro-Roman"/>
              </a:rPr>
              <a:t> assistants to ensure that proper procedures were carried out in all areas of camping, rafting, and managing natural resources. Recognized by supervisors as outstanding</a:t>
            </a:r>
            <a:r>
              <a:rPr lang="en-US" sz="1800" dirty="0">
                <a:latin typeface="PalatinoLTPro-Roman"/>
              </a:rPr>
              <a:t> </a:t>
            </a:r>
            <a:r>
              <a:rPr lang="en-US" sz="1800" b="0" i="0" u="none" strike="noStrike" baseline="0" dirty="0">
                <a:latin typeface="PalatinoLTPro-Roman"/>
              </a:rPr>
              <a:t>with “Summer Employee of the Year” </a:t>
            </a:r>
            <a:r>
              <a:rPr lang="en-US" sz="1800" b="1" i="0" u="none" strike="noStrike" baseline="0" dirty="0">
                <a:solidFill>
                  <a:srgbClr val="FF0000"/>
                </a:solidFill>
                <a:latin typeface="PalatinoLTPro-Roman"/>
              </a:rPr>
              <a:t>Award</a:t>
            </a:r>
            <a:r>
              <a:rPr lang="en-US" sz="1800" b="0" i="0" u="none" strike="noStrike" baseline="0" dirty="0">
                <a:latin typeface="PalatinoLTPro-Roman"/>
              </a:rPr>
              <a:t> in both </a:t>
            </a:r>
            <a:r>
              <a:rPr lang="en-US" sz="1800" b="0" i="1" u="none" strike="noStrike" baseline="0" dirty="0">
                <a:solidFill>
                  <a:srgbClr val="FF0000"/>
                </a:solidFill>
                <a:latin typeface="PalatinoLTPro-Roman"/>
              </a:rPr>
              <a:t>2014 and 2015</a:t>
            </a:r>
            <a:r>
              <a:rPr lang="en-US" sz="1800" b="0" i="0" u="none" strike="noStrike" baseline="0" dirty="0">
                <a:latin typeface="PalatinoLTPro-Roman"/>
              </a:rPr>
              <a:t>. </a:t>
            </a:r>
            <a:endParaRPr lang="en-US" sz="1800" dirty="0">
              <a:latin typeface="PalatinoLTPro-Roman"/>
            </a:endParaRPr>
          </a:p>
        </p:txBody>
      </p:sp>
      <p:sp>
        <p:nvSpPr>
          <p:cNvPr id="14" name="TextBox 13">
            <a:extLst>
              <a:ext uri="{FF2B5EF4-FFF2-40B4-BE49-F238E27FC236}">
                <a16:creationId xmlns:a16="http://schemas.microsoft.com/office/drawing/2014/main" id="{D435F09B-98DD-4CBF-8823-06CCF37D02C6}"/>
              </a:ext>
            </a:extLst>
          </p:cNvPr>
          <p:cNvSpPr txBox="1"/>
          <p:nvPr/>
        </p:nvSpPr>
        <p:spPr>
          <a:xfrm>
            <a:off x="8234786" y="6391809"/>
            <a:ext cx="6097554" cy="392159"/>
          </a:xfrm>
          <a:prstGeom prst="rect">
            <a:avLst/>
          </a:prstGeom>
          <a:noFill/>
        </p:spPr>
        <p:txBody>
          <a:bodyPr wrap="square">
            <a:spAutoFit/>
          </a:bodyPr>
          <a:lstStyle/>
          <a:p>
            <a:pPr marL="540385" indent="-540385" algn="just">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rPr>
              <a:t>Adopted from: </a:t>
            </a:r>
            <a:r>
              <a:rPr lang="en-US" sz="1800" dirty="0" err="1">
                <a:solidFill>
                  <a:srgbClr val="000000"/>
                </a:solidFill>
                <a:effectLst/>
                <a:latin typeface="Calibri" panose="020F0502020204030204" pitchFamily="34" charset="0"/>
                <a:ea typeface="Calibri" panose="020F0502020204030204" pitchFamily="34" charset="0"/>
              </a:rPr>
              <a:t>DiSanza</a:t>
            </a:r>
            <a:r>
              <a:rPr lang="en-US" dirty="0">
                <a:solidFill>
                  <a:srgbClr val="000000"/>
                </a:solidFill>
                <a:latin typeface="Calibri" panose="020F0502020204030204" pitchFamily="34" charset="0"/>
                <a:ea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rPr>
              <a:t>&amp; </a:t>
            </a:r>
            <a:r>
              <a:rPr lang="en-US" sz="1800" dirty="0" err="1">
                <a:solidFill>
                  <a:srgbClr val="000000"/>
                </a:solidFill>
                <a:effectLst/>
                <a:latin typeface="Calibri" panose="020F0502020204030204" pitchFamily="34" charset="0"/>
                <a:ea typeface="Calibri" panose="020F0502020204030204" pitchFamily="34" charset="0"/>
              </a:rPr>
              <a:t>Legge</a:t>
            </a:r>
            <a:r>
              <a:rPr lang="en-US" sz="1800" dirty="0">
                <a:solidFill>
                  <a:srgbClr val="000000"/>
                </a:solidFill>
                <a:effectLst/>
                <a:latin typeface="Calibri" panose="020F0502020204030204" pitchFamily="34" charset="0"/>
                <a:ea typeface="Calibri" panose="020F0502020204030204" pitchFamily="34" charset="0"/>
              </a:rPr>
              <a:t>, (2017) </a:t>
            </a:r>
            <a:endParaRPr lang="en-MY" sz="1600" dirty="0">
              <a:effectLst/>
              <a:latin typeface="Calibri" panose="020F0502020204030204" pitchFamily="34" charset="0"/>
              <a:ea typeface="Calibri" panose="020F0502020204030204" pitchFamily="34" charset="0"/>
            </a:endParaRPr>
          </a:p>
        </p:txBody>
      </p:sp>
      <p:sp>
        <p:nvSpPr>
          <p:cNvPr id="7" name="Title 10">
            <a:extLst>
              <a:ext uri="{FF2B5EF4-FFF2-40B4-BE49-F238E27FC236}">
                <a16:creationId xmlns:a16="http://schemas.microsoft.com/office/drawing/2014/main" id="{29359DB1-6CF3-4EE1-92C4-16A571DDD550}"/>
              </a:ext>
            </a:extLst>
          </p:cNvPr>
          <p:cNvSpPr txBox="1">
            <a:spLocks/>
          </p:cNvSpPr>
          <p:nvPr/>
        </p:nvSpPr>
        <p:spPr>
          <a:xfrm>
            <a:off x="4129881" y="494555"/>
            <a:ext cx="3932237" cy="5318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latin typeface="Arial" panose="020B0604020202020204" pitchFamily="34" charset="0"/>
                <a:cs typeface="Arial" panose="020B0604020202020204" pitchFamily="34" charset="0"/>
              </a:rPr>
              <a:t>Work Experiences </a:t>
            </a:r>
            <a:endParaRPr lang="en-MY" b="1" dirty="0">
              <a:latin typeface="Arial" panose="020B0604020202020204" pitchFamily="34" charset="0"/>
              <a:cs typeface="Arial" panose="020B0604020202020204" pitchFamily="34" charset="0"/>
            </a:endParaRPr>
          </a:p>
        </p:txBody>
      </p:sp>
      <p:sp>
        <p:nvSpPr>
          <p:cNvPr id="10" name="Title 10">
            <a:extLst>
              <a:ext uri="{FF2B5EF4-FFF2-40B4-BE49-F238E27FC236}">
                <a16:creationId xmlns:a16="http://schemas.microsoft.com/office/drawing/2014/main" id="{42613557-6128-45B3-A3FD-BE6C7D9E819B}"/>
              </a:ext>
            </a:extLst>
          </p:cNvPr>
          <p:cNvSpPr txBox="1">
            <a:spLocks/>
          </p:cNvSpPr>
          <p:nvPr/>
        </p:nvSpPr>
        <p:spPr>
          <a:xfrm>
            <a:off x="8062118" y="1427584"/>
            <a:ext cx="3181078" cy="5318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latin typeface="Aharoni" panose="02010803020104030203" pitchFamily="2" charset="-79"/>
                <a:cs typeface="Aharoni" panose="02010803020104030203" pitchFamily="2" charset="-79"/>
              </a:rPr>
              <a:t>Example 3</a:t>
            </a:r>
            <a:r>
              <a:rPr lang="en-MY" b="1" dirty="0">
                <a:latin typeface="Aharoni" panose="02010803020104030203" pitchFamily="2" charset="-79"/>
                <a:cs typeface="Aharoni" panose="02010803020104030203" pitchFamily="2" charset="-79"/>
              </a:rPr>
              <a:t> </a:t>
            </a:r>
            <a:endParaRPr lang="en-US" b="1" dirty="0">
              <a:latin typeface="Aharoni" panose="02010803020104030203" pitchFamily="2" charset="-79"/>
              <a:cs typeface="Aharoni" panose="02010803020104030203" pitchFamily="2" charset="-79"/>
            </a:endParaRPr>
          </a:p>
        </p:txBody>
      </p:sp>
      <p:sp>
        <p:nvSpPr>
          <p:cNvPr id="12" name="Text Placeholder 12">
            <a:extLst>
              <a:ext uri="{FF2B5EF4-FFF2-40B4-BE49-F238E27FC236}">
                <a16:creationId xmlns:a16="http://schemas.microsoft.com/office/drawing/2014/main" id="{E848771D-DBE9-44FB-BC28-8E3A53FB9E0D}"/>
              </a:ext>
            </a:extLst>
          </p:cNvPr>
          <p:cNvSpPr txBox="1">
            <a:spLocks/>
          </p:cNvSpPr>
          <p:nvPr/>
        </p:nvSpPr>
        <p:spPr>
          <a:xfrm>
            <a:off x="8062118" y="2230017"/>
            <a:ext cx="3641580" cy="36855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800" i="1" u="none" strike="noStrike" baseline="0" dirty="0">
                <a:latin typeface="PalatinoLTPro-Italic"/>
              </a:rPr>
              <a:t>Instructor/Leader</a:t>
            </a:r>
            <a:r>
              <a:rPr lang="en-US" sz="1800" i="0" u="none" strike="noStrike" baseline="0" dirty="0">
                <a:latin typeface="PalatinoLTPro-Roman"/>
              </a:rPr>
              <a:t>.</a:t>
            </a:r>
          </a:p>
          <a:p>
            <a:pPr algn="just"/>
            <a:r>
              <a:rPr lang="en-US" sz="1800" i="0" u="none" strike="noStrike" baseline="0" dirty="0">
                <a:latin typeface="PalatinoLTPro-Roman"/>
              </a:rPr>
              <a:t>Yellowstone Natural Adventures, West Yellowstone, Montana. </a:t>
            </a:r>
          </a:p>
          <a:p>
            <a:pPr marL="285750" indent="-285750" algn="just">
              <a:buFontTx/>
              <a:buChar char="-"/>
            </a:pPr>
            <a:r>
              <a:rPr lang="en-US" sz="1800" dirty="0">
                <a:latin typeface="PalatinoLTPro-Roman"/>
              </a:rPr>
              <a:t>W</a:t>
            </a:r>
            <a:r>
              <a:rPr lang="en-US" sz="1800" i="0" u="none" strike="noStrike" baseline="0" dirty="0">
                <a:latin typeface="PalatinoLTPro-Roman"/>
              </a:rPr>
              <a:t>hite-water g</a:t>
            </a:r>
            <a:r>
              <a:rPr lang="en-MY" sz="1800" i="0" u="none" strike="noStrike" baseline="0" dirty="0" err="1">
                <a:latin typeface="PalatinoLTPro-Roman"/>
              </a:rPr>
              <a:t>uide</a:t>
            </a:r>
            <a:endParaRPr lang="en-MY" sz="1800" i="0" u="none" strike="noStrike" baseline="0" dirty="0">
              <a:latin typeface="PalatinoLTPro-Roman"/>
            </a:endParaRPr>
          </a:p>
          <a:p>
            <a:pPr marL="285750" indent="-285750" algn="just">
              <a:buFontTx/>
              <a:buChar char="-"/>
            </a:pPr>
            <a:r>
              <a:rPr lang="en-MY" sz="1800" dirty="0">
                <a:latin typeface="PalatinoLTPro-Roman"/>
              </a:rPr>
              <a:t>Safety Instructor</a:t>
            </a:r>
          </a:p>
          <a:p>
            <a:pPr marL="285750" indent="-285750" algn="just">
              <a:buFontTx/>
              <a:buChar char="-"/>
            </a:pPr>
            <a:r>
              <a:rPr lang="en-MY" sz="1800" i="0" u="none" strike="noStrike" baseline="0" dirty="0">
                <a:latin typeface="PalatinoLTPro-Roman"/>
              </a:rPr>
              <a:t>Assistan</a:t>
            </a:r>
            <a:r>
              <a:rPr lang="en-MY" sz="1800" dirty="0">
                <a:latin typeface="PalatinoLTPro-Roman"/>
              </a:rPr>
              <a:t>t </a:t>
            </a:r>
            <a:r>
              <a:rPr lang="en-MY" sz="1800" i="0" u="none" strike="noStrike" baseline="0" dirty="0">
                <a:latin typeface="PalatinoLTPro-Roman"/>
              </a:rPr>
              <a:t>supervisor</a:t>
            </a:r>
          </a:p>
          <a:p>
            <a:pPr marL="285750" indent="-285750" algn="just">
              <a:buFontTx/>
              <a:buChar char="-"/>
            </a:pPr>
            <a:r>
              <a:rPr lang="en-US" sz="1800" i="0" u="none" strike="noStrike" baseline="0" dirty="0">
                <a:latin typeface="PalatinoLTPro-Roman"/>
              </a:rPr>
              <a:t>Summer Employee of the Year” Award</a:t>
            </a:r>
            <a:endParaRPr lang="en-US" sz="1800" dirty="0">
              <a:latin typeface="PalatinoLTPro-Roman"/>
            </a:endParaRPr>
          </a:p>
        </p:txBody>
      </p:sp>
    </p:spTree>
    <p:extLst>
      <p:ext uri="{BB962C8B-B14F-4D97-AF65-F5344CB8AC3E}">
        <p14:creationId xmlns:p14="http://schemas.microsoft.com/office/powerpoint/2010/main" val="171233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normAutofit/>
          </a:bodyPr>
          <a:lstStyle/>
          <a:p>
            <a:pPr algn="ctr"/>
            <a:r>
              <a:rPr lang="en-US" b="1" dirty="0">
                <a:latin typeface="Arial" panose="020B0604020202020204" pitchFamily="34" charset="0"/>
                <a:cs typeface="Arial" panose="020B0604020202020204" pitchFamily="34" charset="0"/>
              </a:rPr>
              <a:t>WORDS AND PHRASES</a:t>
            </a:r>
          </a:p>
        </p:txBody>
      </p:sp>
      <p:sp>
        <p:nvSpPr>
          <p:cNvPr id="3" name="Content Placeholder 2"/>
          <p:cNvSpPr>
            <a:spLocks noGrp="1"/>
          </p:cNvSpPr>
          <p:nvPr>
            <p:ph idx="1"/>
          </p:nvPr>
        </p:nvSpPr>
        <p:spPr>
          <a:xfrm>
            <a:off x="838200" y="1254034"/>
            <a:ext cx="10515600" cy="5381897"/>
          </a:xfrm>
        </p:spPr>
        <p:txBody>
          <a:bodyPr>
            <a:normAutofit lnSpcReduction="10000"/>
          </a:bodyPr>
          <a:lstStyle/>
          <a:p>
            <a:r>
              <a:rPr lang="en-US" dirty="0"/>
              <a:t>Use </a:t>
            </a:r>
            <a:r>
              <a:rPr lang="en-US" b="1" dirty="0">
                <a:solidFill>
                  <a:srgbClr val="FF0000"/>
                </a:solidFill>
              </a:rPr>
              <a:t>active</a:t>
            </a:r>
            <a:r>
              <a:rPr lang="en-US" dirty="0"/>
              <a:t> rather than passive words and phrases </a:t>
            </a:r>
          </a:p>
          <a:p>
            <a:r>
              <a:rPr lang="en-US" dirty="0"/>
              <a:t>Here is a short list of active words to give you some ideas:</a:t>
            </a:r>
          </a:p>
          <a:p>
            <a:pPr marL="0" indent="0">
              <a:buNone/>
            </a:pPr>
            <a:endParaRPr lang="en-US" dirty="0"/>
          </a:p>
          <a:p>
            <a:pPr marL="0" indent="0">
              <a:buNone/>
            </a:pPr>
            <a:r>
              <a:rPr lang="en-US" dirty="0"/>
              <a:t>Achieved 		Expanded 		Organized		Administered</a:t>
            </a:r>
          </a:p>
          <a:p>
            <a:pPr marL="0" indent="0">
              <a:buNone/>
            </a:pPr>
            <a:r>
              <a:rPr lang="en-US" dirty="0"/>
              <a:t>Implemented 	Planned		Analyzed 		Improved </a:t>
            </a:r>
          </a:p>
          <a:p>
            <a:pPr marL="0" indent="0">
              <a:buNone/>
            </a:pPr>
            <a:r>
              <a:rPr lang="en-US" dirty="0"/>
              <a:t>Presented		Controlled 		Increased 		Promoted</a:t>
            </a:r>
          </a:p>
          <a:p>
            <a:pPr marL="0" indent="0">
              <a:buNone/>
            </a:pPr>
            <a:r>
              <a:rPr lang="en-US" dirty="0"/>
              <a:t>Coordinated 	productivity 		Reduced 		Created </a:t>
            </a:r>
          </a:p>
          <a:p>
            <a:pPr marL="0" indent="0">
              <a:buNone/>
            </a:pPr>
            <a:r>
              <a:rPr lang="en-US" dirty="0"/>
              <a:t>expenses 		Designed 		Initiated 		Researched</a:t>
            </a:r>
          </a:p>
          <a:p>
            <a:pPr marL="0" indent="0">
              <a:buNone/>
            </a:pPr>
            <a:r>
              <a:rPr lang="en-US" dirty="0"/>
              <a:t>Developed 		Innovated 		Scheduled		Diagnosed</a:t>
            </a:r>
          </a:p>
          <a:p>
            <a:pPr marL="0" indent="0">
              <a:buNone/>
            </a:pPr>
            <a:r>
              <a:rPr lang="en-US" dirty="0"/>
              <a:t>Instructed 		Solved 		Directed 		Modified</a:t>
            </a:r>
          </a:p>
          <a:p>
            <a:pPr marL="0" indent="0">
              <a:buNone/>
            </a:pPr>
            <a:r>
              <a:rPr lang="en-US" dirty="0"/>
              <a:t>Supervised		Established 		Negotiated 		Trained</a:t>
            </a:r>
          </a:p>
        </p:txBody>
      </p:sp>
    </p:spTree>
    <p:extLst>
      <p:ext uri="{BB962C8B-B14F-4D97-AF65-F5344CB8AC3E}">
        <p14:creationId xmlns:p14="http://schemas.microsoft.com/office/powerpoint/2010/main" val="205912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F790562-0B10-41E3-94EE-3B2DFBD04909}"/>
              </a:ext>
            </a:extLst>
          </p:cNvPr>
          <p:cNvSpPr>
            <a:spLocks noGrp="1"/>
          </p:cNvSpPr>
          <p:nvPr>
            <p:ph type="title"/>
          </p:nvPr>
        </p:nvSpPr>
        <p:spPr>
          <a:xfrm>
            <a:off x="643467" y="321734"/>
            <a:ext cx="10905066" cy="1135737"/>
          </a:xfrm>
        </p:spPr>
        <p:txBody>
          <a:bodyPr>
            <a:normAutofit/>
          </a:bodyPr>
          <a:lstStyle/>
          <a:p>
            <a:r>
              <a:rPr lang="en-US" sz="3600" b="1">
                <a:latin typeface="Aharoni" panose="02010803020104030203" pitchFamily="2" charset="-79"/>
                <a:cs typeface="Aharoni" panose="02010803020104030203" pitchFamily="2" charset="-79"/>
              </a:rPr>
              <a:t>Résumé Basics</a:t>
            </a:r>
          </a:p>
        </p:txBody>
      </p:sp>
      <p:sp>
        <p:nvSpPr>
          <p:cNvPr id="3" name="Content Placeholder 2"/>
          <p:cNvSpPr>
            <a:spLocks noGrp="1"/>
          </p:cNvSpPr>
          <p:nvPr>
            <p:ph idx="1"/>
          </p:nvPr>
        </p:nvSpPr>
        <p:spPr>
          <a:xfrm>
            <a:off x="643469" y="1782980"/>
            <a:ext cx="6475086" cy="4617819"/>
          </a:xfrm>
        </p:spPr>
        <p:txBody>
          <a:bodyPr>
            <a:normAutofit lnSpcReduction="10000"/>
          </a:bodyPr>
          <a:lstStyle/>
          <a:p>
            <a:pPr marL="0" indent="0">
              <a:buNone/>
            </a:pPr>
            <a:r>
              <a:rPr lang="en-US" sz="2000" b="1" dirty="0"/>
              <a:t>1. Length</a:t>
            </a:r>
          </a:p>
          <a:p>
            <a:pPr>
              <a:buFontTx/>
              <a:buChar char="-"/>
            </a:pPr>
            <a:r>
              <a:rPr lang="en-US" sz="2000" dirty="0"/>
              <a:t>most employers and recruiters read resumes in only </a:t>
            </a:r>
            <a:r>
              <a:rPr lang="en-US" sz="2000" b="1" u="sng" dirty="0"/>
              <a:t>10 to 30 seconds</a:t>
            </a:r>
            <a:r>
              <a:rPr lang="en-US" sz="2000" dirty="0"/>
              <a:t>.</a:t>
            </a:r>
          </a:p>
          <a:p>
            <a:pPr>
              <a:buFontTx/>
              <a:buChar char="-"/>
            </a:pPr>
            <a:r>
              <a:rPr lang="en-US" sz="2000" dirty="0"/>
              <a:t>keep your résumé </a:t>
            </a:r>
            <a:r>
              <a:rPr lang="en-US" sz="2000" b="1" u="sng" dirty="0"/>
              <a:t>short and concise</a:t>
            </a:r>
            <a:r>
              <a:rPr lang="en-US" sz="2000" dirty="0"/>
              <a:t>.</a:t>
            </a:r>
          </a:p>
          <a:p>
            <a:pPr>
              <a:buFontTx/>
              <a:buChar char="-"/>
            </a:pPr>
            <a:endParaRPr lang="en-US" sz="2000" dirty="0"/>
          </a:p>
          <a:p>
            <a:pPr marL="0" indent="0">
              <a:buNone/>
            </a:pPr>
            <a:r>
              <a:rPr lang="en-US" sz="2000" b="1" dirty="0"/>
              <a:t>2. Eliminate Errors</a:t>
            </a:r>
          </a:p>
          <a:p>
            <a:pPr>
              <a:buFontTx/>
              <a:buChar char="-"/>
            </a:pPr>
            <a:r>
              <a:rPr lang="en-US" sz="2000" dirty="0"/>
              <a:t>Try reading your résumé backwards</a:t>
            </a:r>
          </a:p>
          <a:p>
            <a:pPr>
              <a:buFontTx/>
              <a:buChar char="-"/>
            </a:pPr>
            <a:r>
              <a:rPr lang="en-US" sz="2000" dirty="0"/>
              <a:t>Higher chance to notice misspelled words</a:t>
            </a:r>
          </a:p>
          <a:p>
            <a:pPr>
              <a:buFontTx/>
              <a:buChar char="-"/>
            </a:pPr>
            <a:endParaRPr lang="en-US" sz="2000" dirty="0"/>
          </a:p>
          <a:p>
            <a:pPr marL="0" indent="0">
              <a:buNone/>
            </a:pPr>
            <a:r>
              <a:rPr lang="en-US" sz="2000" b="1" dirty="0"/>
              <a:t>3. Use Action Words and Stress Accomplishments</a:t>
            </a:r>
          </a:p>
          <a:p>
            <a:pPr>
              <a:buFontTx/>
              <a:buChar char="-"/>
            </a:pPr>
            <a:r>
              <a:rPr lang="en-US" sz="2000" dirty="0"/>
              <a:t>Employers want to know what you can do</a:t>
            </a:r>
          </a:p>
          <a:p>
            <a:pPr>
              <a:buFontTx/>
              <a:buChar char="-"/>
            </a:pPr>
            <a:r>
              <a:rPr lang="en-US" sz="2000" dirty="0"/>
              <a:t>Highlight relevant skills</a:t>
            </a:r>
          </a:p>
          <a:p>
            <a:pPr marL="0" indent="0">
              <a:buNone/>
            </a:pPr>
            <a:endParaRPr lang="en-US" sz="1600" dirty="0"/>
          </a:p>
          <a:p>
            <a:endParaRPr lang="en-US" sz="1600" dirty="0"/>
          </a:p>
          <a:p>
            <a:pPr marL="0" indent="0">
              <a:buNone/>
            </a:pPr>
            <a:endParaRPr lang="en-US" sz="1600" dirty="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42AE61DB-082F-494B-9D60-4672225DCF5F}"/>
              </a:ext>
            </a:extLst>
          </p:cNvPr>
          <p:cNvPicPr>
            <a:picLocks noChangeAspect="1"/>
          </p:cNvPicPr>
          <p:nvPr/>
        </p:nvPicPr>
        <p:blipFill>
          <a:blip r:embed="rId2"/>
          <a:stretch>
            <a:fillRect/>
          </a:stretch>
        </p:blipFill>
        <p:spPr>
          <a:xfrm>
            <a:off x="7339634" y="1330328"/>
            <a:ext cx="4165450" cy="4641169"/>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263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59933" y="287395"/>
            <a:ext cx="9872134" cy="1193968"/>
          </a:xfrm>
          <a:solidFill>
            <a:srgbClr val="FFFFFF"/>
          </a:solidFill>
          <a:ln w="38100">
            <a:solidFill>
              <a:srgbClr val="7F7F7F"/>
            </a:solidFill>
            <a:miter lim="800000"/>
          </a:ln>
        </p:spPr>
        <p:txBody>
          <a:bodyPr>
            <a:normAutofit/>
          </a:bodyPr>
          <a:lstStyle/>
          <a:p>
            <a:pPr algn="ctr"/>
            <a:r>
              <a:rPr lang="en-US" altLang="zh-CN" sz="3600" b="1">
                <a:solidFill>
                  <a:srgbClr val="3F3F3F"/>
                </a:solidFill>
                <a:latin typeface="Aharoni" panose="02010803020104030203" pitchFamily="2" charset="-79"/>
                <a:cs typeface="Aharoni" panose="02010803020104030203" pitchFamily="2" charset="-79"/>
              </a:rPr>
              <a:t>Dos and Don’ts</a:t>
            </a:r>
            <a:endParaRPr lang="en-US" sz="3600" b="1">
              <a:solidFill>
                <a:srgbClr val="3F3F3F"/>
              </a:solidFill>
              <a:latin typeface="Aharoni" panose="02010803020104030203" pitchFamily="2" charset="-79"/>
              <a:cs typeface="Aharoni" panose="02010803020104030203" pitchFamily="2" charset="-79"/>
            </a:endParaRPr>
          </a:p>
        </p:txBody>
      </p:sp>
      <p:sp>
        <p:nvSpPr>
          <p:cNvPr id="3" name="Content Placeholder 2"/>
          <p:cNvSpPr>
            <a:spLocks noGrp="1"/>
          </p:cNvSpPr>
          <p:nvPr>
            <p:ph sz="half" idx="1"/>
          </p:nvPr>
        </p:nvSpPr>
        <p:spPr>
          <a:xfrm>
            <a:off x="372021" y="1885735"/>
            <a:ext cx="5220925" cy="4839530"/>
          </a:xfrm>
        </p:spPr>
        <p:txBody>
          <a:bodyPr anchor="t">
            <a:normAutofit/>
          </a:bodyPr>
          <a:lstStyle/>
          <a:p>
            <a:r>
              <a:rPr lang="en-US" dirty="0"/>
              <a:t>Relevant information</a:t>
            </a:r>
          </a:p>
          <a:p>
            <a:r>
              <a:rPr lang="en-US" dirty="0"/>
              <a:t>Action verbs to describe</a:t>
            </a:r>
          </a:p>
          <a:p>
            <a:r>
              <a:rPr lang="en-US" dirty="0"/>
              <a:t>Individualize</a:t>
            </a:r>
          </a:p>
          <a:p>
            <a:r>
              <a:rPr lang="en-US" dirty="0"/>
              <a:t>Write out words in full</a:t>
            </a:r>
          </a:p>
          <a:p>
            <a:r>
              <a:rPr lang="en-US" dirty="0"/>
              <a:t>Use numbers ( %, numbers)</a:t>
            </a:r>
          </a:p>
          <a:p>
            <a:r>
              <a:rPr lang="en-US" dirty="0"/>
              <a:t>Consistency </a:t>
            </a:r>
          </a:p>
          <a:p>
            <a:r>
              <a:rPr lang="en-US" dirty="0"/>
              <a:t>Specific</a:t>
            </a:r>
          </a:p>
          <a:p>
            <a:endParaRPr lang="en-US" dirty="0"/>
          </a:p>
          <a:p>
            <a:endParaRPr lang="en-US" sz="2000" dirty="0"/>
          </a:p>
        </p:txBody>
      </p:sp>
      <p:cxnSp>
        <p:nvCxnSpPr>
          <p:cNvPr id="14"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E3A7FA1-0077-4C52-B05C-4BE846ADAE83}"/>
              </a:ext>
            </a:extLst>
          </p:cNvPr>
          <p:cNvSpPr>
            <a:spLocks noGrp="1"/>
          </p:cNvSpPr>
          <p:nvPr>
            <p:ph sz="half" idx="2"/>
          </p:nvPr>
        </p:nvSpPr>
        <p:spPr>
          <a:xfrm>
            <a:off x="6343084" y="1885735"/>
            <a:ext cx="5774269" cy="4079271"/>
          </a:xfrm>
        </p:spPr>
        <p:txBody>
          <a:bodyPr anchor="t">
            <a:normAutofit/>
          </a:bodyPr>
          <a:lstStyle/>
          <a:p>
            <a:r>
              <a:rPr lang="en-MY" dirty="0"/>
              <a:t>Irrelevant Information </a:t>
            </a:r>
          </a:p>
          <a:p>
            <a:r>
              <a:rPr lang="en-MY" dirty="0"/>
              <a:t>Laundry List </a:t>
            </a:r>
          </a:p>
          <a:p>
            <a:r>
              <a:rPr lang="en-MY" dirty="0"/>
              <a:t>Too generic / copy</a:t>
            </a:r>
          </a:p>
          <a:p>
            <a:r>
              <a:rPr lang="en-MY" dirty="0"/>
              <a:t>Abbreviation </a:t>
            </a:r>
          </a:p>
          <a:p>
            <a:r>
              <a:rPr lang="en-US" dirty="0"/>
              <a:t>"I" statements when writing phrases</a:t>
            </a:r>
          </a:p>
          <a:p>
            <a:pPr marL="0" indent="0">
              <a:buNone/>
            </a:pPr>
            <a:endParaRPr lang="en-MY" dirty="0"/>
          </a:p>
          <a:p>
            <a:endParaRPr lang="en-MY" sz="2000" dirty="0"/>
          </a:p>
          <a:p>
            <a:endParaRPr lang="en-MY" sz="2000" dirty="0"/>
          </a:p>
        </p:txBody>
      </p:sp>
    </p:spTree>
    <p:extLst>
      <p:ext uri="{BB962C8B-B14F-4D97-AF65-F5344CB8AC3E}">
        <p14:creationId xmlns:p14="http://schemas.microsoft.com/office/powerpoint/2010/main" val="42868961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D1894A-151D-410C-8661-E07BDAD10B0B}"/>
              </a:ext>
            </a:extLst>
          </p:cNvPr>
          <p:cNvPicPr>
            <a:picLocks noChangeAspect="1"/>
          </p:cNvPicPr>
          <p:nvPr/>
        </p:nvPicPr>
        <p:blipFill>
          <a:blip r:embed="rId2"/>
          <a:stretch>
            <a:fillRect/>
          </a:stretch>
        </p:blipFill>
        <p:spPr>
          <a:xfrm>
            <a:off x="4890771" y="382554"/>
            <a:ext cx="7052011" cy="5853169"/>
          </a:xfrm>
          <a:prstGeom prst="rect">
            <a:avLst/>
          </a:prstGeom>
        </p:spPr>
      </p:pic>
      <p:sp>
        <p:nvSpPr>
          <p:cNvPr id="2" name="Title 1">
            <a:extLst>
              <a:ext uri="{FF2B5EF4-FFF2-40B4-BE49-F238E27FC236}">
                <a16:creationId xmlns:a16="http://schemas.microsoft.com/office/drawing/2014/main" id="{1F186623-C7EB-4F65-9FCF-F053CE56F218}"/>
              </a:ext>
            </a:extLst>
          </p:cNvPr>
          <p:cNvSpPr>
            <a:spLocks noGrp="1"/>
          </p:cNvSpPr>
          <p:nvPr>
            <p:ph type="title"/>
          </p:nvPr>
        </p:nvSpPr>
        <p:spPr>
          <a:xfrm>
            <a:off x="429241" y="2248677"/>
            <a:ext cx="3932237" cy="1600200"/>
          </a:xfrm>
        </p:spPr>
        <p:txBody>
          <a:bodyPr>
            <a:normAutofit/>
          </a:bodyPr>
          <a:lstStyle/>
          <a:p>
            <a:pPr algn="ctr"/>
            <a:r>
              <a:rPr lang="en-MY" sz="4000" b="1" dirty="0">
                <a:latin typeface="Aharoni" panose="02010803020104030203" pitchFamily="2" charset="-79"/>
                <a:cs typeface="Aharoni" panose="02010803020104030203" pitchFamily="2" charset="-79"/>
              </a:rPr>
              <a:t>Microsoft </a:t>
            </a:r>
            <a:br>
              <a:rPr lang="en-MY" sz="4000" b="1" dirty="0">
                <a:latin typeface="Aharoni" panose="02010803020104030203" pitchFamily="2" charset="-79"/>
                <a:cs typeface="Aharoni" panose="02010803020104030203" pitchFamily="2" charset="-79"/>
              </a:rPr>
            </a:br>
            <a:r>
              <a:rPr lang="en-MY" sz="4000" b="1" dirty="0">
                <a:latin typeface="Aharoni" panose="02010803020104030203" pitchFamily="2" charset="-79"/>
                <a:cs typeface="Aharoni" panose="02010803020104030203" pitchFamily="2" charset="-79"/>
              </a:rPr>
              <a:t>Word</a:t>
            </a:r>
          </a:p>
        </p:txBody>
      </p:sp>
    </p:spTree>
    <p:extLst>
      <p:ext uri="{BB962C8B-B14F-4D97-AF65-F5344CB8AC3E}">
        <p14:creationId xmlns:p14="http://schemas.microsoft.com/office/powerpoint/2010/main" val="59712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7AAA5-A1F8-4EF3-B6F2-C1D14515F12B}"/>
              </a:ext>
            </a:extLst>
          </p:cNvPr>
          <p:cNvSpPr>
            <a:spLocks noGrp="1"/>
          </p:cNvSpPr>
          <p:nvPr>
            <p:ph type="title"/>
          </p:nvPr>
        </p:nvSpPr>
        <p:spPr>
          <a:xfrm>
            <a:off x="838200" y="365125"/>
            <a:ext cx="10515600" cy="763879"/>
          </a:xfrm>
        </p:spPr>
        <p:txBody>
          <a:bodyPr/>
          <a:lstStyle/>
          <a:p>
            <a:pPr algn="ctr"/>
            <a:r>
              <a:rPr lang="en-MY" b="1" dirty="0"/>
              <a:t>Useful Websites</a:t>
            </a:r>
          </a:p>
        </p:txBody>
      </p:sp>
      <p:sp>
        <p:nvSpPr>
          <p:cNvPr id="5" name="Content Placeholder 4">
            <a:extLst>
              <a:ext uri="{FF2B5EF4-FFF2-40B4-BE49-F238E27FC236}">
                <a16:creationId xmlns:a16="http://schemas.microsoft.com/office/drawing/2014/main" id="{AD9113BE-CAE6-4F7A-80E4-214571C0FAE6}"/>
              </a:ext>
            </a:extLst>
          </p:cNvPr>
          <p:cNvSpPr>
            <a:spLocks noGrp="1"/>
          </p:cNvSpPr>
          <p:nvPr>
            <p:ph idx="1"/>
          </p:nvPr>
        </p:nvSpPr>
        <p:spPr>
          <a:xfrm>
            <a:off x="838200" y="1461731"/>
            <a:ext cx="10515600" cy="4351338"/>
          </a:xfrm>
        </p:spPr>
        <p:txBody>
          <a:bodyPr/>
          <a:lstStyle/>
          <a:p>
            <a:pPr marL="0" indent="0">
              <a:buNone/>
            </a:pPr>
            <a:r>
              <a:rPr lang="en-MY" dirty="0">
                <a:hlinkClick r:id="rId2"/>
              </a:rPr>
              <a:t>1. https://www.resume.com/</a:t>
            </a:r>
            <a:endParaRPr lang="en-MY" dirty="0"/>
          </a:p>
          <a:p>
            <a:pPr marL="0" indent="0">
              <a:buNone/>
            </a:pPr>
            <a:r>
              <a:rPr lang="en-MY" dirty="0"/>
              <a:t>Standard &amp; Practical </a:t>
            </a:r>
          </a:p>
          <a:p>
            <a:pPr marL="0" indent="0">
              <a:buNone/>
            </a:pPr>
            <a:endParaRPr lang="en-MY" dirty="0"/>
          </a:p>
          <a:p>
            <a:pPr marL="0" indent="0">
              <a:buNone/>
            </a:pPr>
            <a:r>
              <a:rPr lang="en-MY" dirty="0">
                <a:hlinkClick r:id="rId3"/>
              </a:rPr>
              <a:t>2. </a:t>
            </a:r>
            <a:r>
              <a:rPr lang="en-MY" dirty="0">
                <a:hlinkClick r:id="rId4"/>
              </a:rPr>
              <a:t>https://www.canva.com/resumes/templates/</a:t>
            </a:r>
            <a:endParaRPr lang="en-MY" dirty="0"/>
          </a:p>
          <a:p>
            <a:pPr marL="0" indent="0">
              <a:buNone/>
            </a:pPr>
            <a:r>
              <a:rPr lang="en-MY" dirty="0"/>
              <a:t>Designs &amp; </a:t>
            </a:r>
            <a:r>
              <a:rPr lang="en-US" dirty="0"/>
              <a:t>C</a:t>
            </a:r>
            <a:r>
              <a:rPr lang="en-MY" dirty="0" err="1"/>
              <a:t>olours</a:t>
            </a:r>
            <a:endParaRPr lang="en-MY" dirty="0"/>
          </a:p>
          <a:p>
            <a:pPr marL="0" indent="0">
              <a:buNone/>
            </a:pPr>
            <a:endParaRPr lang="en-MY" dirty="0"/>
          </a:p>
          <a:p>
            <a:pPr marL="0" indent="0">
              <a:buNone/>
            </a:pPr>
            <a:r>
              <a:rPr lang="en-MY" dirty="0"/>
              <a:t>3. </a:t>
            </a:r>
            <a:r>
              <a:rPr lang="en-MY" dirty="0">
                <a:hlinkClick r:id="rId5"/>
              </a:rPr>
              <a:t>https://novoresume.com/resume-templates</a:t>
            </a:r>
            <a:endParaRPr lang="en-MY" dirty="0"/>
          </a:p>
          <a:p>
            <a:pPr marL="0" indent="0">
              <a:buNone/>
            </a:pPr>
            <a:endParaRPr lang="en-MY" dirty="0"/>
          </a:p>
          <a:p>
            <a:pPr marL="0" indent="0">
              <a:buNone/>
            </a:pPr>
            <a:endParaRPr lang="en-MY" dirty="0"/>
          </a:p>
          <a:p>
            <a:endParaRPr lang="en-MY" dirty="0"/>
          </a:p>
        </p:txBody>
      </p:sp>
    </p:spTree>
    <p:extLst>
      <p:ext uri="{BB962C8B-B14F-4D97-AF65-F5344CB8AC3E}">
        <p14:creationId xmlns:p14="http://schemas.microsoft.com/office/powerpoint/2010/main" val="3037316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CE06-40D2-4CE0-AF9E-332D767D83F1}"/>
              </a:ext>
            </a:extLst>
          </p:cNvPr>
          <p:cNvSpPr>
            <a:spLocks noGrp="1"/>
          </p:cNvSpPr>
          <p:nvPr>
            <p:ph type="title"/>
          </p:nvPr>
        </p:nvSpPr>
        <p:spPr>
          <a:xfrm>
            <a:off x="688068" y="402466"/>
            <a:ext cx="10815864" cy="830997"/>
          </a:xfrm>
        </p:spPr>
        <p:txBody>
          <a:bodyPr/>
          <a:lstStyle/>
          <a:p>
            <a:pPr algn="ctr"/>
            <a:r>
              <a:rPr lang="en-MY" sz="4000" b="1" dirty="0"/>
              <a:t>Homework (DQ7)</a:t>
            </a:r>
          </a:p>
        </p:txBody>
      </p:sp>
      <p:sp>
        <p:nvSpPr>
          <p:cNvPr id="3" name="Content Placeholder 2">
            <a:extLst>
              <a:ext uri="{FF2B5EF4-FFF2-40B4-BE49-F238E27FC236}">
                <a16:creationId xmlns:a16="http://schemas.microsoft.com/office/drawing/2014/main" id="{9141B5EB-AA4F-4517-8085-293C4C86A5C6}"/>
              </a:ext>
            </a:extLst>
          </p:cNvPr>
          <p:cNvSpPr>
            <a:spLocks noGrp="1"/>
          </p:cNvSpPr>
          <p:nvPr>
            <p:ph idx="4294967295"/>
          </p:nvPr>
        </p:nvSpPr>
        <p:spPr>
          <a:xfrm>
            <a:off x="279918" y="3845977"/>
            <a:ext cx="11632163" cy="2427288"/>
          </a:xfrm>
        </p:spPr>
        <p:txBody>
          <a:bodyPr/>
          <a:lstStyle/>
          <a:p>
            <a:pPr marL="0" indent="0">
              <a:buNone/>
            </a:pPr>
            <a:r>
              <a:rPr lang="en-MY" dirty="0">
                <a:latin typeface="Arial" panose="020B0604020202020204" pitchFamily="34" charset="0"/>
                <a:cs typeface="Arial" panose="020B0604020202020204" pitchFamily="34" charset="0"/>
              </a:rPr>
              <a:t>Conduct research online to look for tips for resumé writing.  </a:t>
            </a:r>
          </a:p>
          <a:p>
            <a:pPr marL="0" indent="0">
              <a:buNone/>
            </a:pPr>
            <a:r>
              <a:rPr lang="en-MY" dirty="0">
                <a:latin typeface="Arial" panose="020B0604020202020204" pitchFamily="34" charset="0"/>
                <a:cs typeface="Arial" panose="020B0604020202020204" pitchFamily="34" charset="0"/>
              </a:rPr>
              <a:t>Identify </a:t>
            </a:r>
            <a:r>
              <a:rPr lang="en-MY" b="1" u="sng" dirty="0">
                <a:solidFill>
                  <a:srgbClr val="FF0000"/>
                </a:solidFill>
                <a:latin typeface="Arial" panose="020B0604020202020204" pitchFamily="34" charset="0"/>
                <a:cs typeface="Arial" panose="020B0604020202020204" pitchFamily="34" charset="0"/>
              </a:rPr>
              <a:t>3</a:t>
            </a:r>
            <a:r>
              <a:rPr lang="en-MY" dirty="0">
                <a:latin typeface="Arial" panose="020B0604020202020204" pitchFamily="34" charset="0"/>
                <a:cs typeface="Arial" panose="020B0604020202020204" pitchFamily="34" charset="0"/>
              </a:rPr>
              <a:t> types of information that should not be included in a resumé.  </a:t>
            </a:r>
          </a:p>
          <a:p>
            <a:pPr marL="0" indent="0">
              <a:buNone/>
            </a:pPr>
            <a:r>
              <a:rPr lang="en-MY" dirty="0">
                <a:latin typeface="Arial" panose="020B0604020202020204" pitchFamily="34" charset="0"/>
                <a:cs typeface="Arial" panose="020B0604020202020204" pitchFamily="34" charset="0"/>
              </a:rPr>
              <a:t>Elaborate your answers. </a:t>
            </a:r>
          </a:p>
        </p:txBody>
      </p:sp>
      <p:sp>
        <p:nvSpPr>
          <p:cNvPr id="5" name="Slide Number Placeholder 4">
            <a:extLst>
              <a:ext uri="{FF2B5EF4-FFF2-40B4-BE49-F238E27FC236}">
                <a16:creationId xmlns:a16="http://schemas.microsoft.com/office/drawing/2014/main" id="{076A3E88-F7E0-419E-9804-A90FF77BA884}"/>
              </a:ext>
            </a:extLst>
          </p:cNvPr>
          <p:cNvSpPr>
            <a:spLocks noGrp="1"/>
          </p:cNvSpPr>
          <p:nvPr>
            <p:ph type="sldNum" sz="quarter" idx="4294967295"/>
          </p:nvPr>
        </p:nvSpPr>
        <p:spPr>
          <a:xfrm>
            <a:off x="11591925" y="6189663"/>
            <a:ext cx="600075" cy="395287"/>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CBEC59-7FF9-4688-98DF-89832A0C9025}"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graphicFrame>
        <p:nvGraphicFramePr>
          <p:cNvPr id="9" name="Table 5">
            <a:extLst>
              <a:ext uri="{FF2B5EF4-FFF2-40B4-BE49-F238E27FC236}">
                <a16:creationId xmlns:a16="http://schemas.microsoft.com/office/drawing/2014/main" id="{04755F75-2F1C-4FE6-9690-4F1D41D1109D}"/>
              </a:ext>
            </a:extLst>
          </p:cNvPr>
          <p:cNvGraphicFramePr>
            <a:graphicFrameLocks noGrp="1"/>
          </p:cNvGraphicFramePr>
          <p:nvPr>
            <p:extLst>
              <p:ext uri="{D42A27DB-BD31-4B8C-83A1-F6EECF244321}">
                <p14:modId xmlns:p14="http://schemas.microsoft.com/office/powerpoint/2010/main" val="1229437935"/>
              </p:ext>
            </p:extLst>
          </p:nvPr>
        </p:nvGraphicFramePr>
        <p:xfrm>
          <a:off x="2746186" y="1184219"/>
          <a:ext cx="6699628" cy="2244781"/>
        </p:xfrm>
        <a:graphic>
          <a:graphicData uri="http://schemas.openxmlformats.org/drawingml/2006/table">
            <a:tbl>
              <a:tblPr firstRow="1" bandRow="1">
                <a:tableStyleId>{3C2FFA5D-87B4-456A-9821-1D502468CF0F}</a:tableStyleId>
              </a:tblPr>
              <a:tblGrid>
                <a:gridCol w="1924952">
                  <a:extLst>
                    <a:ext uri="{9D8B030D-6E8A-4147-A177-3AD203B41FA5}">
                      <a16:colId xmlns:a16="http://schemas.microsoft.com/office/drawing/2014/main" val="3885888336"/>
                    </a:ext>
                  </a:extLst>
                </a:gridCol>
                <a:gridCol w="4774676">
                  <a:extLst>
                    <a:ext uri="{9D8B030D-6E8A-4147-A177-3AD203B41FA5}">
                      <a16:colId xmlns:a16="http://schemas.microsoft.com/office/drawing/2014/main" val="2406973691"/>
                    </a:ext>
                  </a:extLst>
                </a:gridCol>
              </a:tblGrid>
              <a:tr h="506217">
                <a:tc gridSpan="2">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algn="ctr"/>
                      <a:r>
                        <a:rPr lang="en-MY" sz="2100" dirty="0"/>
                        <a:t>Discussion Question</a:t>
                      </a:r>
                    </a:p>
                  </a:txBody>
                  <a:tcPr marL="68580" marR="68580" marT="34290" marB="34290"/>
                </a:tc>
                <a:tc hMerge="1">
                  <a:txBody>
                    <a:bodyPr/>
                    <a:lstStyle/>
                    <a:p>
                      <a:endParaRPr lang="en-MY" dirty="0"/>
                    </a:p>
                  </a:txBody>
                  <a:tcPr/>
                </a:tc>
                <a:extLst>
                  <a:ext uri="{0D108BD9-81ED-4DB2-BD59-A6C34878D82A}">
                    <a16:rowId xmlns:a16="http://schemas.microsoft.com/office/drawing/2014/main" val="610779596"/>
                  </a:ext>
                </a:extLst>
              </a:tr>
              <a:tr h="434641">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r>
                        <a:rPr lang="en-MY" sz="1800" dirty="0"/>
                        <a:t>Points:</a:t>
                      </a:r>
                    </a:p>
                  </a:txBody>
                  <a:tcPr marL="68580" marR="68580" marT="34290" marB="34290"/>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MY" sz="1800" b="1" dirty="0"/>
                        <a:t>15pts</a:t>
                      </a:r>
                    </a:p>
                  </a:txBody>
                  <a:tcPr marL="68580" marR="68580" marT="34290" marB="34290"/>
                </a:tc>
                <a:extLst>
                  <a:ext uri="{0D108BD9-81ED-4DB2-BD59-A6C34878D82A}">
                    <a16:rowId xmlns:a16="http://schemas.microsoft.com/office/drawing/2014/main" val="2033900847"/>
                  </a:ext>
                </a:extLst>
              </a:tr>
              <a:tr h="434641">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r>
                        <a:rPr lang="en-MY" sz="1800" dirty="0"/>
                        <a:t>Initial Post: </a:t>
                      </a:r>
                    </a:p>
                  </a:txBody>
                  <a:tcPr marL="68580" marR="68580" marT="34290" marB="34290"/>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MY" sz="1800" dirty="0"/>
                        <a:t>Thursday, 11.59pm</a:t>
                      </a:r>
                    </a:p>
                  </a:txBody>
                  <a:tcPr marL="68580" marR="68580" marT="34290" marB="34290"/>
                </a:tc>
                <a:extLst>
                  <a:ext uri="{0D108BD9-81ED-4DB2-BD59-A6C34878D82A}">
                    <a16:rowId xmlns:a16="http://schemas.microsoft.com/office/drawing/2014/main" val="471795470"/>
                  </a:ext>
                </a:extLst>
              </a:tr>
              <a:tr h="434641">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r>
                        <a:rPr lang="en-MY" sz="1800" dirty="0"/>
                        <a:t>Responses: </a:t>
                      </a:r>
                    </a:p>
                  </a:txBody>
                  <a:tcPr marL="68580" marR="68580" marT="34290" marB="34290"/>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MY" sz="1800" dirty="0"/>
                        <a:t>Sunday, 11.59pm </a:t>
                      </a:r>
                    </a:p>
                  </a:txBody>
                  <a:tcPr marL="68580" marR="68580" marT="34290" marB="34290"/>
                </a:tc>
                <a:extLst>
                  <a:ext uri="{0D108BD9-81ED-4DB2-BD59-A6C34878D82A}">
                    <a16:rowId xmlns:a16="http://schemas.microsoft.com/office/drawing/2014/main" val="2313424894"/>
                  </a:ext>
                </a:extLst>
              </a:tr>
              <a:tr h="434641">
                <a:tc gridSpan="2">
                  <a:txBody>
                    <a:bodyPr/>
                    <a:lstStyle/>
                    <a:p>
                      <a:r>
                        <a:rPr lang="en-MY" sz="1800" dirty="0">
                          <a:latin typeface="Arial" panose="020B0604020202020204" pitchFamily="34" charset="0"/>
                          <a:cs typeface="Arial" panose="020B0604020202020204" pitchFamily="34" charset="0"/>
                        </a:rPr>
                        <a:t>Forum will no longer be available </a:t>
                      </a:r>
                      <a:r>
                        <a:rPr lang="en-MY" sz="1800" b="1" i="1" dirty="0">
                          <a:solidFill>
                            <a:schemeClr val="accent2"/>
                          </a:solidFill>
                          <a:latin typeface="Arial" panose="020B0604020202020204" pitchFamily="34" charset="0"/>
                          <a:cs typeface="Arial" panose="020B0604020202020204" pitchFamily="34" charset="0"/>
                        </a:rPr>
                        <a:t>48 hours </a:t>
                      </a:r>
                      <a:r>
                        <a:rPr lang="en-MY" sz="1800" dirty="0">
                          <a:latin typeface="Arial" panose="020B0604020202020204" pitchFamily="34" charset="0"/>
                          <a:cs typeface="Arial" panose="020B0604020202020204" pitchFamily="34" charset="0"/>
                        </a:rPr>
                        <a:t>after the deadline</a:t>
                      </a:r>
                    </a:p>
                  </a:txBody>
                  <a:tcPr marL="68580" marR="68580" marT="34290" marB="34290"/>
                </a:tc>
                <a:tc hMerge="1">
                  <a:txBody>
                    <a:bodyPr/>
                    <a:lstStyle/>
                    <a:p>
                      <a:pPr marL="0" marR="0" lvl="0" indent="0" algn="l" defTabSz="914423" rtl="0" eaLnBrk="1" fontAlgn="auto" latinLnBrk="0" hangingPunct="1">
                        <a:lnSpc>
                          <a:spcPct val="100000"/>
                        </a:lnSpc>
                        <a:spcBef>
                          <a:spcPts val="0"/>
                        </a:spcBef>
                        <a:spcAft>
                          <a:spcPts val="0"/>
                        </a:spcAft>
                        <a:buClrTx/>
                        <a:buSzTx/>
                        <a:buFontTx/>
                        <a:buNone/>
                        <a:tabLst/>
                        <a:defRPr/>
                      </a:pPr>
                      <a:endParaRPr lang="en-MY" sz="1800" dirty="0"/>
                    </a:p>
                  </a:txBody>
                  <a:tcPr marL="68580" marR="68580" marT="34290" marB="34290"/>
                </a:tc>
                <a:extLst>
                  <a:ext uri="{0D108BD9-81ED-4DB2-BD59-A6C34878D82A}">
                    <a16:rowId xmlns:a16="http://schemas.microsoft.com/office/drawing/2014/main" val="331931420"/>
                  </a:ext>
                </a:extLst>
              </a:tr>
            </a:tbl>
          </a:graphicData>
        </a:graphic>
      </p:graphicFrame>
    </p:spTree>
    <p:extLst>
      <p:ext uri="{BB962C8B-B14F-4D97-AF65-F5344CB8AC3E}">
        <p14:creationId xmlns:p14="http://schemas.microsoft.com/office/powerpoint/2010/main" val="121272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D9D5978-65B3-4595-B3D3-761612DB25CE}"/>
              </a:ext>
            </a:extLst>
          </p:cNvPr>
          <p:cNvSpPr>
            <a:spLocks noGrp="1"/>
          </p:cNvSpPr>
          <p:nvPr>
            <p:ph type="title"/>
          </p:nvPr>
        </p:nvSpPr>
        <p:spPr>
          <a:xfrm>
            <a:off x="643467" y="321735"/>
            <a:ext cx="10905066" cy="676642"/>
          </a:xfrm>
        </p:spPr>
        <p:txBody>
          <a:bodyPr>
            <a:normAutofit fontScale="90000"/>
          </a:bodyPr>
          <a:lstStyle/>
          <a:p>
            <a:pPr algn="ctr"/>
            <a:r>
              <a:rPr lang="en-MY" b="1" dirty="0">
                <a:latin typeface="Arial" panose="020B0604020202020204" pitchFamily="34" charset="0"/>
                <a:cs typeface="Arial" panose="020B0604020202020204" pitchFamily="34" charset="0"/>
              </a:rPr>
              <a:t>HOMEWORK</a:t>
            </a:r>
          </a:p>
        </p:txBody>
      </p:sp>
      <p:sp>
        <p:nvSpPr>
          <p:cNvPr id="5" name="Content Placeholder 4">
            <a:extLst>
              <a:ext uri="{FF2B5EF4-FFF2-40B4-BE49-F238E27FC236}">
                <a16:creationId xmlns:a16="http://schemas.microsoft.com/office/drawing/2014/main" id="{8A9B96D4-1BA5-4784-A506-B5F5F9FC3D7D}"/>
              </a:ext>
            </a:extLst>
          </p:cNvPr>
          <p:cNvSpPr>
            <a:spLocks noGrp="1"/>
          </p:cNvSpPr>
          <p:nvPr>
            <p:ph idx="1"/>
          </p:nvPr>
        </p:nvSpPr>
        <p:spPr>
          <a:xfrm>
            <a:off x="1041298" y="2954131"/>
            <a:ext cx="10248263" cy="3582134"/>
          </a:xfrm>
        </p:spPr>
        <p:txBody>
          <a:bodyPr>
            <a:normAutofit lnSpcReduction="10000"/>
          </a:bodyPr>
          <a:lstStyle/>
          <a:p>
            <a:pPr marL="0" indent="0" algn="just">
              <a:lnSpc>
                <a:spcPct val="115000"/>
              </a:lnSpc>
              <a:spcAft>
                <a:spcPts val="1000"/>
              </a:spcAft>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Write a one-page Résumé to apply for the position in the previous job advertisement (in AS6).</a:t>
            </a:r>
            <a:endParaRPr lang="en-MY" sz="20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lnSpc>
                <a:spcPct val="115000"/>
              </a:lnSpc>
              <a:spcAft>
                <a:spcPts val="1000"/>
              </a:spcAft>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Highlight your education and work history.  Entries should be relevant, concise and clear. </a:t>
            </a:r>
            <a:endParaRPr lang="en-MY" sz="20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lnSpc>
                <a:spcPct val="115000"/>
              </a:lnSpc>
              <a:spcAft>
                <a:spcPts val="1000"/>
              </a:spcAft>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Each work experience entry must begin with a </a:t>
            </a:r>
            <a:r>
              <a:rPr lang="en-US" sz="20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verb</a:t>
            </a: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 and ordered in </a:t>
            </a:r>
            <a:r>
              <a:rPr lang="en-US" sz="2000" dirty="0">
                <a:solidFill>
                  <a:srgbClr val="FF0000"/>
                </a:solidFill>
                <a:effectLst/>
                <a:latin typeface="Times New Roman" panose="02020603050405020304" pitchFamily="18" charset="0"/>
                <a:ea typeface="DengXian" panose="02010600030101010101" pitchFamily="2" charset="-122"/>
                <a:cs typeface="Times New Roman" panose="02020603050405020304" pitchFamily="18" charset="0"/>
              </a:rPr>
              <a:t>reverse chronology</a:t>
            </a: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 When describing previous experience, use past tense; and when describing current experience, use present tense. </a:t>
            </a:r>
            <a:endParaRPr lang="en-MY" sz="20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lnSpc>
                <a:spcPct val="115000"/>
              </a:lnSpc>
              <a:spcAft>
                <a:spcPts val="1000"/>
              </a:spcAft>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Be specific, and where possible, put a value to your achievements.</a:t>
            </a:r>
            <a:endParaRPr lang="en-MY" sz="20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lnSpc>
                <a:spcPct val="115000"/>
              </a:lnSpc>
              <a:spcAft>
                <a:spcPts val="1000"/>
              </a:spcAft>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In the resume, you need to include your career objective and a</a:t>
            </a:r>
            <a:r>
              <a:rPr lang="en-US" sz="2000" b="1" u="sng" dirty="0">
                <a:effectLst/>
                <a:latin typeface="Times New Roman" panose="02020603050405020304" pitchFamily="18" charset="0"/>
                <a:ea typeface="DengXian" panose="02010600030101010101" pitchFamily="2" charset="-122"/>
                <a:cs typeface="Times New Roman" panose="02020603050405020304" pitchFamily="18" charset="0"/>
              </a:rPr>
              <a:t>t least 2</a:t>
            </a: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 working experiences.</a:t>
            </a:r>
            <a:endParaRPr lang="en-MY" sz="20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MY" sz="2000"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1" name="Table 5">
            <a:extLst>
              <a:ext uri="{FF2B5EF4-FFF2-40B4-BE49-F238E27FC236}">
                <a16:creationId xmlns:a16="http://schemas.microsoft.com/office/drawing/2014/main" id="{18F07FC8-46BA-469A-8D98-43F19E37ED1C}"/>
              </a:ext>
            </a:extLst>
          </p:cNvPr>
          <p:cNvGraphicFramePr>
            <a:graphicFrameLocks noGrp="1"/>
          </p:cNvGraphicFramePr>
          <p:nvPr>
            <p:extLst>
              <p:ext uri="{D42A27DB-BD31-4B8C-83A1-F6EECF244321}">
                <p14:modId xmlns:p14="http://schemas.microsoft.com/office/powerpoint/2010/main" val="3205168234"/>
              </p:ext>
            </p:extLst>
          </p:nvPr>
        </p:nvGraphicFramePr>
        <p:xfrm>
          <a:off x="2773424" y="1001178"/>
          <a:ext cx="6699628" cy="1558078"/>
        </p:xfrm>
        <a:graphic>
          <a:graphicData uri="http://schemas.openxmlformats.org/drawingml/2006/table">
            <a:tbl>
              <a:tblPr firstRow="1" bandRow="1">
                <a:tableStyleId>{3C2FFA5D-87B4-456A-9821-1D502468CF0F}</a:tableStyleId>
              </a:tblPr>
              <a:tblGrid>
                <a:gridCol w="1924952">
                  <a:extLst>
                    <a:ext uri="{9D8B030D-6E8A-4147-A177-3AD203B41FA5}">
                      <a16:colId xmlns:a16="http://schemas.microsoft.com/office/drawing/2014/main" val="3885888336"/>
                    </a:ext>
                  </a:extLst>
                </a:gridCol>
                <a:gridCol w="4774676">
                  <a:extLst>
                    <a:ext uri="{9D8B030D-6E8A-4147-A177-3AD203B41FA5}">
                      <a16:colId xmlns:a16="http://schemas.microsoft.com/office/drawing/2014/main" val="2406973691"/>
                    </a:ext>
                  </a:extLst>
                </a:gridCol>
              </a:tblGrid>
              <a:tr h="506217">
                <a:tc gridSpan="2">
                  <a:txBody>
                    <a:bodyPr/>
                    <a:lstStyle>
                      <a:lvl1pPr marL="0" algn="l" defTabSz="914400" rtl="0" eaLnBrk="1" latinLnBrk="0" hangingPunct="1">
                        <a:defRPr sz="1800" b="1" kern="1200">
                          <a:solidFill>
                            <a:schemeClr val="lt1"/>
                          </a:solidFill>
                          <a:latin typeface="Arial"/>
                          <a:ea typeface="Arial Unicode MS"/>
                        </a:defRPr>
                      </a:lvl1pPr>
                      <a:lvl2pPr marL="457200" algn="l" defTabSz="914400" rtl="0" eaLnBrk="1" latinLnBrk="0" hangingPunct="1">
                        <a:defRPr sz="1800" b="1" kern="1200">
                          <a:solidFill>
                            <a:schemeClr val="lt1"/>
                          </a:solidFill>
                          <a:latin typeface="Arial"/>
                          <a:ea typeface="Arial Unicode MS"/>
                        </a:defRPr>
                      </a:lvl2pPr>
                      <a:lvl3pPr marL="914400" algn="l" defTabSz="914400" rtl="0" eaLnBrk="1" latinLnBrk="0" hangingPunct="1">
                        <a:defRPr sz="1800" b="1" kern="1200">
                          <a:solidFill>
                            <a:schemeClr val="lt1"/>
                          </a:solidFill>
                          <a:latin typeface="Arial"/>
                          <a:ea typeface="Arial Unicode MS"/>
                        </a:defRPr>
                      </a:lvl3pPr>
                      <a:lvl4pPr marL="1371600" algn="l" defTabSz="914400" rtl="0" eaLnBrk="1" latinLnBrk="0" hangingPunct="1">
                        <a:defRPr sz="1800" b="1" kern="1200">
                          <a:solidFill>
                            <a:schemeClr val="lt1"/>
                          </a:solidFill>
                          <a:latin typeface="Arial"/>
                          <a:ea typeface="Arial Unicode MS"/>
                        </a:defRPr>
                      </a:lvl4pPr>
                      <a:lvl5pPr marL="1828800" algn="l" defTabSz="914400" rtl="0" eaLnBrk="1" latinLnBrk="0" hangingPunct="1">
                        <a:defRPr sz="1800" b="1" kern="1200">
                          <a:solidFill>
                            <a:schemeClr val="lt1"/>
                          </a:solidFill>
                          <a:latin typeface="Arial"/>
                          <a:ea typeface="Arial Unicode MS"/>
                        </a:defRPr>
                      </a:lvl5pPr>
                      <a:lvl6pPr marL="2286000" algn="l" defTabSz="914400" rtl="0" eaLnBrk="1" latinLnBrk="0" hangingPunct="1">
                        <a:defRPr sz="1800" b="1" kern="1200">
                          <a:solidFill>
                            <a:schemeClr val="lt1"/>
                          </a:solidFill>
                          <a:latin typeface="Arial"/>
                          <a:ea typeface="Arial Unicode MS"/>
                        </a:defRPr>
                      </a:lvl6pPr>
                      <a:lvl7pPr marL="2743200" algn="l" defTabSz="914400" rtl="0" eaLnBrk="1" latinLnBrk="0" hangingPunct="1">
                        <a:defRPr sz="1800" b="1" kern="1200">
                          <a:solidFill>
                            <a:schemeClr val="lt1"/>
                          </a:solidFill>
                          <a:latin typeface="Arial"/>
                          <a:ea typeface="Arial Unicode MS"/>
                        </a:defRPr>
                      </a:lvl7pPr>
                      <a:lvl8pPr marL="3200400" algn="l" defTabSz="914400" rtl="0" eaLnBrk="1" latinLnBrk="0" hangingPunct="1">
                        <a:defRPr sz="1800" b="1" kern="1200">
                          <a:solidFill>
                            <a:schemeClr val="lt1"/>
                          </a:solidFill>
                          <a:latin typeface="Arial"/>
                          <a:ea typeface="Arial Unicode MS"/>
                        </a:defRPr>
                      </a:lvl8pPr>
                      <a:lvl9pPr marL="3657600" algn="l" defTabSz="914400" rtl="0" eaLnBrk="1" latinLnBrk="0" hangingPunct="1">
                        <a:defRPr sz="1800" b="1" kern="1200">
                          <a:solidFill>
                            <a:schemeClr val="lt1"/>
                          </a:solidFill>
                          <a:latin typeface="Arial"/>
                          <a:ea typeface="Arial Unicode MS"/>
                        </a:defRPr>
                      </a:lvl9pPr>
                    </a:lstStyle>
                    <a:p>
                      <a:pPr algn="ctr"/>
                      <a:r>
                        <a:rPr lang="en-MY" sz="2100" dirty="0"/>
                        <a:t>Discussion Question</a:t>
                      </a:r>
                    </a:p>
                  </a:txBody>
                  <a:tcPr marL="68580" marR="68580" marT="34290" marB="34290"/>
                </a:tc>
                <a:tc hMerge="1">
                  <a:txBody>
                    <a:bodyPr/>
                    <a:lstStyle/>
                    <a:p>
                      <a:endParaRPr lang="en-MY" dirty="0"/>
                    </a:p>
                  </a:txBody>
                  <a:tcPr/>
                </a:tc>
                <a:extLst>
                  <a:ext uri="{0D108BD9-81ED-4DB2-BD59-A6C34878D82A}">
                    <a16:rowId xmlns:a16="http://schemas.microsoft.com/office/drawing/2014/main" val="610779596"/>
                  </a:ext>
                </a:extLst>
              </a:tr>
              <a:tr h="434641">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r>
                        <a:rPr lang="en-MY" sz="1800" dirty="0"/>
                        <a:t>Points:</a:t>
                      </a:r>
                    </a:p>
                  </a:txBody>
                  <a:tcPr marL="68580" marR="68580" marT="34290" marB="34290"/>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MY" sz="1800" b="1" dirty="0"/>
                        <a:t>50pts</a:t>
                      </a:r>
                    </a:p>
                  </a:txBody>
                  <a:tcPr marL="68580" marR="68580" marT="34290" marB="34290"/>
                </a:tc>
                <a:extLst>
                  <a:ext uri="{0D108BD9-81ED-4DB2-BD59-A6C34878D82A}">
                    <a16:rowId xmlns:a16="http://schemas.microsoft.com/office/drawing/2014/main" val="2033900847"/>
                  </a:ext>
                </a:extLst>
              </a:tr>
              <a:tr h="434641">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r>
                        <a:rPr lang="en-MY" sz="1800" dirty="0"/>
                        <a:t>Deadline: </a:t>
                      </a:r>
                    </a:p>
                  </a:txBody>
                  <a:tcPr marL="68580" marR="68580" marT="34290" marB="34290"/>
                </a:tc>
                <a:tc>
                  <a:txBody>
                    <a:bodyPr/>
                    <a:lstStyle>
                      <a:lvl1pPr marL="0" algn="l" defTabSz="914400" rtl="0" eaLnBrk="1" latinLnBrk="0" hangingPunct="1">
                        <a:defRPr sz="1800" kern="1200">
                          <a:solidFill>
                            <a:schemeClr val="dk1"/>
                          </a:solidFill>
                          <a:latin typeface="Arial"/>
                          <a:ea typeface="Arial Unicode MS"/>
                        </a:defRPr>
                      </a:lvl1pPr>
                      <a:lvl2pPr marL="457200" algn="l" defTabSz="914400" rtl="0" eaLnBrk="1" latinLnBrk="0" hangingPunct="1">
                        <a:defRPr sz="1800" kern="1200">
                          <a:solidFill>
                            <a:schemeClr val="dk1"/>
                          </a:solidFill>
                          <a:latin typeface="Arial"/>
                          <a:ea typeface="Arial Unicode MS"/>
                        </a:defRPr>
                      </a:lvl2pPr>
                      <a:lvl3pPr marL="914400" algn="l" defTabSz="914400" rtl="0" eaLnBrk="1" latinLnBrk="0" hangingPunct="1">
                        <a:defRPr sz="1800" kern="1200">
                          <a:solidFill>
                            <a:schemeClr val="dk1"/>
                          </a:solidFill>
                          <a:latin typeface="Arial"/>
                          <a:ea typeface="Arial Unicode MS"/>
                        </a:defRPr>
                      </a:lvl3pPr>
                      <a:lvl4pPr marL="1371600" algn="l" defTabSz="914400" rtl="0" eaLnBrk="1" latinLnBrk="0" hangingPunct="1">
                        <a:defRPr sz="1800" kern="1200">
                          <a:solidFill>
                            <a:schemeClr val="dk1"/>
                          </a:solidFill>
                          <a:latin typeface="Arial"/>
                          <a:ea typeface="Arial Unicode MS"/>
                        </a:defRPr>
                      </a:lvl4pPr>
                      <a:lvl5pPr marL="1828800" algn="l" defTabSz="914400" rtl="0" eaLnBrk="1" latinLnBrk="0" hangingPunct="1">
                        <a:defRPr sz="1800" kern="1200">
                          <a:solidFill>
                            <a:schemeClr val="dk1"/>
                          </a:solidFill>
                          <a:latin typeface="Arial"/>
                          <a:ea typeface="Arial Unicode MS"/>
                        </a:defRPr>
                      </a:lvl5pPr>
                      <a:lvl6pPr marL="2286000" algn="l" defTabSz="914400" rtl="0" eaLnBrk="1" latinLnBrk="0" hangingPunct="1">
                        <a:defRPr sz="1800" kern="1200">
                          <a:solidFill>
                            <a:schemeClr val="dk1"/>
                          </a:solidFill>
                          <a:latin typeface="Arial"/>
                          <a:ea typeface="Arial Unicode MS"/>
                        </a:defRPr>
                      </a:lvl6pPr>
                      <a:lvl7pPr marL="2743200" algn="l" defTabSz="914400" rtl="0" eaLnBrk="1" latinLnBrk="0" hangingPunct="1">
                        <a:defRPr sz="1800" kern="1200">
                          <a:solidFill>
                            <a:schemeClr val="dk1"/>
                          </a:solidFill>
                          <a:latin typeface="Arial"/>
                          <a:ea typeface="Arial Unicode MS"/>
                        </a:defRPr>
                      </a:lvl7pPr>
                      <a:lvl8pPr marL="3200400" algn="l" defTabSz="914400" rtl="0" eaLnBrk="1" latinLnBrk="0" hangingPunct="1">
                        <a:defRPr sz="1800" kern="1200">
                          <a:solidFill>
                            <a:schemeClr val="dk1"/>
                          </a:solidFill>
                          <a:latin typeface="Arial"/>
                          <a:ea typeface="Arial Unicode MS"/>
                        </a:defRPr>
                      </a:lvl8pPr>
                      <a:lvl9pPr marL="3657600" algn="l" defTabSz="914400" rtl="0" eaLnBrk="1" latinLnBrk="0" hangingPunct="1">
                        <a:defRPr sz="1800" kern="1200">
                          <a:solidFill>
                            <a:schemeClr val="dk1"/>
                          </a:solidFill>
                          <a:latin typeface="Arial"/>
                          <a:ea typeface="Arial Unicode MS"/>
                        </a:defRPr>
                      </a:lvl9pPr>
                    </a:lstStyle>
                    <a:p>
                      <a:pPr marL="0" marR="0" lvl="0" indent="0" algn="l" defTabSz="914423" rtl="0" eaLnBrk="1" fontAlgn="auto" latinLnBrk="0" hangingPunct="1">
                        <a:lnSpc>
                          <a:spcPct val="100000"/>
                        </a:lnSpc>
                        <a:spcBef>
                          <a:spcPts val="0"/>
                        </a:spcBef>
                        <a:spcAft>
                          <a:spcPts val="0"/>
                        </a:spcAft>
                        <a:buClrTx/>
                        <a:buSzTx/>
                        <a:buFontTx/>
                        <a:buNone/>
                        <a:tabLst/>
                        <a:defRPr/>
                      </a:pPr>
                      <a:r>
                        <a:rPr lang="en-MY" sz="1800" dirty="0"/>
                        <a:t>2 November 2021 </a:t>
                      </a:r>
                    </a:p>
                    <a:p>
                      <a:pPr marL="0" marR="0" lvl="0" indent="0" algn="l" defTabSz="914423" rtl="0" eaLnBrk="1" fontAlgn="auto" latinLnBrk="0" hangingPunct="1">
                        <a:lnSpc>
                          <a:spcPct val="100000"/>
                        </a:lnSpc>
                        <a:spcBef>
                          <a:spcPts val="0"/>
                        </a:spcBef>
                        <a:spcAft>
                          <a:spcPts val="0"/>
                        </a:spcAft>
                        <a:buClrTx/>
                        <a:buSzTx/>
                        <a:buFontTx/>
                        <a:buNone/>
                        <a:tabLst/>
                        <a:defRPr/>
                      </a:pPr>
                      <a:r>
                        <a:rPr lang="en-MY" sz="1800" dirty="0"/>
                        <a:t>(together with your </a:t>
                      </a:r>
                      <a:r>
                        <a:rPr lang="en-MY" sz="1800" b="1" dirty="0"/>
                        <a:t>AS8</a:t>
                      </a:r>
                      <a:r>
                        <a:rPr lang="en-MY" sz="1800" dirty="0"/>
                        <a:t> Cover Letter)</a:t>
                      </a:r>
                    </a:p>
                  </a:txBody>
                  <a:tcPr marL="68580" marR="68580" marT="34290" marB="34290"/>
                </a:tc>
                <a:extLst>
                  <a:ext uri="{0D108BD9-81ED-4DB2-BD59-A6C34878D82A}">
                    <a16:rowId xmlns:a16="http://schemas.microsoft.com/office/drawing/2014/main" val="471795470"/>
                  </a:ext>
                </a:extLst>
              </a:tr>
            </a:tbl>
          </a:graphicData>
        </a:graphic>
      </p:graphicFrame>
    </p:spTree>
    <p:extLst>
      <p:ext uri="{BB962C8B-B14F-4D97-AF65-F5344CB8AC3E}">
        <p14:creationId xmlns:p14="http://schemas.microsoft.com/office/powerpoint/2010/main" val="206588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573"/>
          </a:xfrm>
        </p:spPr>
        <p:txBody>
          <a:bodyPr>
            <a:normAutofit fontScale="90000"/>
          </a:bodyPr>
          <a:lstStyle/>
          <a:p>
            <a:pPr algn="ctr"/>
            <a:r>
              <a:rPr lang="en-US" dirty="0"/>
              <a:t>References</a:t>
            </a:r>
          </a:p>
        </p:txBody>
      </p:sp>
      <p:sp>
        <p:nvSpPr>
          <p:cNvPr id="3" name="Content Placeholder 2"/>
          <p:cNvSpPr>
            <a:spLocks noGrp="1"/>
          </p:cNvSpPr>
          <p:nvPr>
            <p:ph idx="1"/>
          </p:nvPr>
        </p:nvSpPr>
        <p:spPr>
          <a:xfrm>
            <a:off x="410547" y="1317463"/>
            <a:ext cx="11457991" cy="4486275"/>
          </a:xfrm>
        </p:spPr>
        <p:txBody>
          <a:bodyPr>
            <a:noAutofit/>
          </a:bodyPr>
          <a:lstStyle/>
          <a:p>
            <a:pPr marL="0" indent="0" algn="just">
              <a:buNone/>
            </a:pPr>
            <a:r>
              <a:rPr lang="en-US" sz="1800" dirty="0">
                <a:latin typeface="Arial" panose="020B0604020202020204" pitchFamily="34" charset="0"/>
                <a:cs typeface="Arial" panose="020B0604020202020204" pitchFamily="34" charset="0"/>
              </a:rPr>
              <a:t>Career Objective Or Resume Objective Samples.(2021). Retrieved from https://www.naukri.com/blog/career-objective-or-resume-objective-samples/</a:t>
            </a:r>
          </a:p>
          <a:p>
            <a:pPr marL="0" indent="0" algn="just">
              <a:buNone/>
            </a:pPr>
            <a:r>
              <a:rPr lang="en-US" sz="1800" dirty="0">
                <a:latin typeface="Arial" panose="020B0604020202020204" pitchFamily="34" charset="0"/>
                <a:cs typeface="Arial" panose="020B0604020202020204" pitchFamily="34" charset="0"/>
              </a:rPr>
              <a:t>Résumé writing guide. (2019). Retrieved from 	https://www.jobscan.co/resume-writing-guide</a:t>
            </a:r>
          </a:p>
          <a:p>
            <a:pPr marL="0" indent="0" algn="just">
              <a:buNone/>
            </a:pPr>
            <a:r>
              <a:rPr lang="en-US"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DiSanza</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J. R., &amp; </a:t>
            </a:r>
            <a:r>
              <a:rPr lang="en-US"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Legge</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N. J. (2017). </a:t>
            </a:r>
            <a:r>
              <a:rPr lang="en-US" sz="1800" i="1" dirty="0">
                <a:solidFill>
                  <a:srgbClr val="000000"/>
                </a:solidFill>
                <a:effectLst/>
                <a:latin typeface="Arial" panose="020B0604020202020204" pitchFamily="34" charset="0"/>
                <a:ea typeface="Calibri" panose="020F0502020204030204" pitchFamily="34" charset="0"/>
                <a:cs typeface="Arial" panose="020B0604020202020204" pitchFamily="34" charset="0"/>
              </a:rPr>
              <a:t>Business and Professional Communication: Plans, Processes, and Performance.</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Sixth Edition. Boston, MA: Pearson.</a:t>
            </a:r>
            <a:endParaRPr lang="en-MY" sz="1800" dirty="0">
              <a:effectLst/>
              <a:latin typeface="Arial" panose="020B0604020202020204" pitchFamily="34" charset="0"/>
              <a:ea typeface="Calibri" panose="020F050202020403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Doyle, A. (2019). What Is the difference between a résumé and a cover 	letter? Retrieved from https://www.thebalancecareers.com/ 	resume-vs-cover-letter-2060116</a:t>
            </a:r>
          </a:p>
          <a:p>
            <a:pPr marL="0" indent="0" algn="just">
              <a:buNone/>
            </a:pPr>
            <a:r>
              <a:rPr lang="en-US" sz="1800" dirty="0">
                <a:latin typeface="Arial" panose="020B0604020202020204" pitchFamily="34" charset="0"/>
                <a:cs typeface="Arial" panose="020B0604020202020204" pitchFamily="34" charset="0"/>
              </a:rPr>
              <a:t>Farr, M. (2011). </a:t>
            </a:r>
            <a:r>
              <a:rPr lang="en-US" sz="1800" i="1" dirty="0">
                <a:latin typeface="Arial" panose="020B0604020202020204" pitchFamily="34" charset="0"/>
                <a:cs typeface="Arial" panose="020B0604020202020204" pitchFamily="34" charset="0"/>
              </a:rPr>
              <a:t>The quick resume and cover letter book</a:t>
            </a:r>
            <a:r>
              <a:rPr lang="en-US" sz="1800" dirty="0">
                <a:latin typeface="Arial" panose="020B0604020202020204" pitchFamily="34" charset="0"/>
                <a:cs typeface="Arial" panose="020B0604020202020204" pitchFamily="34" charset="0"/>
              </a:rPr>
              <a:t> (5</a:t>
            </a:r>
            <a:r>
              <a:rPr lang="en-US" sz="1800" baseline="30000" dirty="0">
                <a:latin typeface="Arial" panose="020B0604020202020204" pitchFamily="34" charset="0"/>
                <a:cs typeface="Arial" panose="020B0604020202020204" pitchFamily="34" charset="0"/>
              </a:rPr>
              <a:t>th</a:t>
            </a:r>
            <a:r>
              <a:rPr lang="en-US" sz="1800" dirty="0">
                <a:latin typeface="Arial" panose="020B0604020202020204" pitchFamily="34" charset="0"/>
                <a:cs typeface="Arial" panose="020B0604020202020204" pitchFamily="34" charset="0"/>
              </a:rPr>
              <a:t> ed.). 	Indianapolis: JIST Publishing. </a:t>
            </a:r>
          </a:p>
          <a:p>
            <a:pPr marL="0" indent="0" algn="just">
              <a:buNone/>
            </a:pPr>
            <a:r>
              <a:rPr lang="en-US" sz="1800" dirty="0">
                <a:latin typeface="Arial" panose="020B0604020202020204" pitchFamily="34" charset="0"/>
                <a:cs typeface="Arial" panose="020B0604020202020204" pitchFamily="34" charset="0"/>
              </a:rPr>
              <a:t>Résumé do‘s &amp; don’ts. (2019). Retrieved from 	https://www.usf.edu/career-services/students/resume-dos-and-	donts.aspx </a:t>
            </a:r>
          </a:p>
          <a:p>
            <a:pPr marL="0" indent="0" algn="just">
              <a:buNone/>
            </a:pPr>
            <a:r>
              <a:rPr lang="en-MY" sz="1800" b="0" i="0" dirty="0">
                <a:effectLst/>
                <a:latin typeface="Arial" panose="020B0604020202020204" pitchFamily="34" charset="0"/>
                <a:cs typeface="Arial" panose="020B0604020202020204" pitchFamily="34" charset="0"/>
              </a:rPr>
              <a:t>Tomaszewski</a:t>
            </a:r>
            <a:r>
              <a:rPr lang="en-US" sz="1800" b="0" i="0" dirty="0">
                <a:effectLst/>
                <a:latin typeface="Arial" panose="020B0604020202020204" pitchFamily="34" charset="0"/>
                <a:cs typeface="Arial" panose="020B0604020202020204" pitchFamily="34" charset="0"/>
              </a:rPr>
              <a:t>, M. (2021). CV vs Resume: The Key Differences to Choose Between the Two. </a:t>
            </a:r>
          </a:p>
          <a:p>
            <a:pPr marL="0" indent="0" algn="just">
              <a:buNone/>
            </a:pPr>
            <a:r>
              <a:rPr lang="en-US" sz="1800" dirty="0">
                <a:latin typeface="Arial" panose="020B0604020202020204" pitchFamily="34" charset="0"/>
                <a:cs typeface="Arial" panose="020B0604020202020204" pitchFamily="34" charset="0"/>
              </a:rPr>
              <a:t>Retrieved from https://zety.com/blog/cv-vs-resume-difference?utm_source=google&amp;utm_medium=sem&amp;utm_campaign=13073552858&amp;utm_term=cv%20and%20resume%20difference&amp;network=g&amp;device=c&amp;adposition=&amp;adgroupid=121729116706&amp;placement=&amp;gclid=Cj0KCQjw5JSLBhCxARIsAHgO2Sc6Nu8WpJw-EFz_xVM_u-g117AGOIQeLhoYMb8dGL4GPRKY7uTKosQaAj75EALw_wcB </a:t>
            </a:r>
          </a:p>
        </p:txBody>
      </p:sp>
    </p:spTree>
    <p:extLst>
      <p:ext uri="{BB962C8B-B14F-4D97-AF65-F5344CB8AC3E}">
        <p14:creationId xmlns:p14="http://schemas.microsoft.com/office/powerpoint/2010/main" val="70856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Difference Between CV and Resume">
            <a:extLst>
              <a:ext uri="{FF2B5EF4-FFF2-40B4-BE49-F238E27FC236}">
                <a16:creationId xmlns:a16="http://schemas.microsoft.com/office/drawing/2014/main" id="{1D9F42CF-AC15-4056-9193-8A508271A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684" y="453513"/>
            <a:ext cx="7934632" cy="5950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77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191"/>
            <a:ext cx="10515600" cy="1325563"/>
          </a:xfrm>
        </p:spPr>
        <p:txBody>
          <a:bodyPr/>
          <a:lstStyle/>
          <a:p>
            <a:pPr algn="ctr"/>
            <a:r>
              <a:rPr lang="en-US" b="1" dirty="0">
                <a:latin typeface="Aharoni" panose="02010803020104030203" pitchFamily="2" charset="-79"/>
                <a:cs typeface="Aharoni" panose="02010803020104030203" pitchFamily="2" charset="-79"/>
              </a:rPr>
              <a:t>Resume and Curriculum Vitae (CV)</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820" y="1549497"/>
            <a:ext cx="8203474" cy="5167312"/>
          </a:xfrm>
        </p:spPr>
      </p:pic>
    </p:spTree>
    <p:extLst>
      <p:ext uri="{BB962C8B-B14F-4D97-AF65-F5344CB8AC3E}">
        <p14:creationId xmlns:p14="http://schemas.microsoft.com/office/powerpoint/2010/main" val="225134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2AB8DE-F010-48C6-977D-1F5E53FC5881}"/>
              </a:ext>
            </a:extLst>
          </p:cNvPr>
          <p:cNvSpPr>
            <a:spLocks noGrp="1"/>
          </p:cNvSpPr>
          <p:nvPr>
            <p:ph sz="half" idx="1"/>
          </p:nvPr>
        </p:nvSpPr>
        <p:spPr>
          <a:xfrm>
            <a:off x="641604" y="1434431"/>
            <a:ext cx="4975425" cy="2945050"/>
          </a:xfrm>
        </p:spPr>
        <p:txBody>
          <a:bodyPr>
            <a:normAutofit fontScale="92500" lnSpcReduction="20000"/>
          </a:bodyPr>
          <a:lstStyle/>
          <a:p>
            <a:pPr marL="0" indent="0" algn="ctr">
              <a:buNone/>
            </a:pPr>
            <a:r>
              <a:rPr lang="en-US" sz="4000" b="1" dirty="0">
                <a:latin typeface="Aharoni" panose="02010803020104030203" pitchFamily="2" charset="-79"/>
                <a:cs typeface="Aharoni" panose="02010803020104030203" pitchFamily="2" charset="-79"/>
              </a:rPr>
              <a:t>Resume</a:t>
            </a:r>
          </a:p>
          <a:p>
            <a:pPr marL="0" indent="0" algn="ctr">
              <a:buNone/>
            </a:pPr>
            <a:endParaRPr lang="en-US" sz="2400" dirty="0"/>
          </a:p>
          <a:p>
            <a:pPr algn="just"/>
            <a:r>
              <a:rPr lang="en-US" sz="2400" dirty="0"/>
              <a:t>It's a marketing tool to get you an interview.</a:t>
            </a:r>
          </a:p>
          <a:p>
            <a:pPr algn="just"/>
            <a:r>
              <a:rPr lang="en-US" sz="2400" b="1" dirty="0">
                <a:solidFill>
                  <a:srgbClr val="FF0000"/>
                </a:solidFill>
              </a:rPr>
              <a:t>Summarizes</a:t>
            </a:r>
            <a:r>
              <a:rPr lang="en-US" sz="2400" dirty="0"/>
              <a:t> your related background and helps to structure the interview. </a:t>
            </a:r>
          </a:p>
          <a:p>
            <a:pPr algn="just"/>
            <a:r>
              <a:rPr lang="en-US" sz="2400" dirty="0"/>
              <a:t>Provides a sample of your organizational and communication skills.</a:t>
            </a:r>
          </a:p>
          <a:p>
            <a:endParaRPr lang="en-MY" sz="2400" dirty="0"/>
          </a:p>
        </p:txBody>
      </p:sp>
      <p:sp>
        <p:nvSpPr>
          <p:cNvPr id="6" name="Content Placeholder 5">
            <a:extLst>
              <a:ext uri="{FF2B5EF4-FFF2-40B4-BE49-F238E27FC236}">
                <a16:creationId xmlns:a16="http://schemas.microsoft.com/office/drawing/2014/main" id="{35332E47-0613-4BED-AF6C-61AB5DF57FA6}"/>
              </a:ext>
            </a:extLst>
          </p:cNvPr>
          <p:cNvSpPr>
            <a:spLocks noGrp="1"/>
          </p:cNvSpPr>
          <p:nvPr>
            <p:ph sz="half" idx="2"/>
          </p:nvPr>
        </p:nvSpPr>
        <p:spPr>
          <a:xfrm>
            <a:off x="6452616" y="1434431"/>
            <a:ext cx="5097780" cy="3532879"/>
          </a:xfrm>
        </p:spPr>
        <p:txBody>
          <a:bodyPr>
            <a:normAutofit fontScale="92500" lnSpcReduction="20000"/>
          </a:bodyPr>
          <a:lstStyle/>
          <a:p>
            <a:pPr marL="0" indent="0" algn="just">
              <a:buNone/>
            </a:pPr>
            <a:r>
              <a:rPr lang="en-US" sz="4000" b="1" dirty="0">
                <a:latin typeface="Aharoni" panose="02010803020104030203" pitchFamily="2" charset="-79"/>
                <a:cs typeface="Aharoni" panose="02010803020104030203" pitchFamily="2" charset="-79"/>
              </a:rPr>
              <a:t>Curriculum Vitae (CV)</a:t>
            </a:r>
          </a:p>
          <a:p>
            <a:pPr marL="0" indent="0" algn="just">
              <a:buNone/>
            </a:pPr>
            <a:endParaRPr lang="en-US" sz="2400" dirty="0"/>
          </a:p>
          <a:p>
            <a:pPr algn="just"/>
            <a:r>
              <a:rPr lang="en-US" sz="2400" dirty="0"/>
              <a:t>“course of life” </a:t>
            </a:r>
          </a:p>
          <a:p>
            <a:pPr algn="just"/>
            <a:r>
              <a:rPr lang="en-US" sz="2400" dirty="0"/>
              <a:t>Encyclopedia version of your professional life- work history, education, certifications, affiliations, publications, and specializations. </a:t>
            </a:r>
          </a:p>
          <a:p>
            <a:pPr algn="just"/>
            <a:r>
              <a:rPr lang="en-US" sz="2400" dirty="0"/>
              <a:t>Typically limited to professions with standardized positions in which deep expertise is critical, such as academia, science, and medicine. </a:t>
            </a:r>
          </a:p>
          <a:p>
            <a:endParaRPr lang="en-MY" sz="2400" dirty="0"/>
          </a:p>
        </p:txBody>
      </p:sp>
      <p:graphicFrame>
        <p:nvGraphicFramePr>
          <p:cNvPr id="10" name="Table 4">
            <a:extLst>
              <a:ext uri="{FF2B5EF4-FFF2-40B4-BE49-F238E27FC236}">
                <a16:creationId xmlns:a16="http://schemas.microsoft.com/office/drawing/2014/main" id="{38E5A1A7-3880-40C3-8F7E-E98C44334488}"/>
              </a:ext>
            </a:extLst>
          </p:cNvPr>
          <p:cNvGraphicFramePr>
            <a:graphicFrameLocks noGrp="1"/>
          </p:cNvGraphicFramePr>
          <p:nvPr>
            <p:extLst>
              <p:ext uri="{D42A27DB-BD31-4B8C-83A1-F6EECF244321}">
                <p14:modId xmlns:p14="http://schemas.microsoft.com/office/powerpoint/2010/main" val="3025976832"/>
              </p:ext>
            </p:extLst>
          </p:nvPr>
        </p:nvGraphicFramePr>
        <p:xfrm>
          <a:off x="2134639" y="5147288"/>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1411194"/>
                    </a:ext>
                  </a:extLst>
                </a:gridCol>
                <a:gridCol w="4064000">
                  <a:extLst>
                    <a:ext uri="{9D8B030D-6E8A-4147-A177-3AD203B41FA5}">
                      <a16:colId xmlns:a16="http://schemas.microsoft.com/office/drawing/2014/main" val="902449911"/>
                    </a:ext>
                  </a:extLst>
                </a:gridCol>
              </a:tblGrid>
              <a:tr h="370840">
                <a:tc>
                  <a:txBody>
                    <a:bodyPr/>
                    <a:lstStyle/>
                    <a:p>
                      <a:r>
                        <a:rPr lang="en-US" b="1" i="0" dirty="0">
                          <a:solidFill>
                            <a:srgbClr val="233143"/>
                          </a:solidFill>
                          <a:effectLst/>
                          <a:latin typeface="HK Grotesk"/>
                        </a:rPr>
                        <a:t>Europe &amp; New </a:t>
                      </a:r>
                      <a:r>
                        <a:rPr lang="en-US" altLang="zh-CN" b="1" i="0" dirty="0">
                          <a:solidFill>
                            <a:srgbClr val="233143"/>
                          </a:solidFill>
                          <a:effectLst/>
                          <a:latin typeface="HK Grotesk"/>
                        </a:rPr>
                        <a:t>Zealand</a:t>
                      </a:r>
                      <a:endParaRPr lang="en-MY" dirty="0"/>
                    </a:p>
                  </a:txBody>
                  <a:tcPr/>
                </a:tc>
                <a:tc>
                  <a:txBody>
                    <a:bodyPr/>
                    <a:lstStyle/>
                    <a:p>
                      <a:r>
                        <a:rPr lang="en-US" altLang="zh-CN" dirty="0"/>
                        <a:t>CV = Résumé </a:t>
                      </a:r>
                      <a:endParaRPr lang="en-MY" dirty="0"/>
                    </a:p>
                  </a:txBody>
                  <a:tcPr/>
                </a:tc>
                <a:extLst>
                  <a:ext uri="{0D108BD9-81ED-4DB2-BD59-A6C34878D82A}">
                    <a16:rowId xmlns:a16="http://schemas.microsoft.com/office/drawing/2014/main" val="4005683565"/>
                  </a:ext>
                </a:extLst>
              </a:tr>
              <a:tr h="370840">
                <a:tc>
                  <a:txBody>
                    <a:bodyPr/>
                    <a:lstStyle/>
                    <a:p>
                      <a:r>
                        <a:rPr lang="en-US" b="1" i="0" dirty="0">
                          <a:solidFill>
                            <a:srgbClr val="233143"/>
                          </a:solidFill>
                          <a:effectLst/>
                          <a:latin typeface="HK Grotesk"/>
                        </a:rPr>
                        <a:t>Australia  &amp; South Africa</a:t>
                      </a:r>
                      <a:endParaRPr lang="en-MY" dirty="0"/>
                    </a:p>
                  </a:txBody>
                  <a:tcPr/>
                </a:tc>
                <a:tc>
                  <a:txBody>
                    <a:bodyPr/>
                    <a:lstStyle/>
                    <a:p>
                      <a:r>
                        <a:rPr lang="en-US" altLang="zh-CN" dirty="0"/>
                        <a:t>CV &amp; Résumé </a:t>
                      </a:r>
                      <a:endParaRPr lang="en-MY" dirty="0"/>
                    </a:p>
                  </a:txBody>
                  <a:tcPr/>
                </a:tc>
                <a:extLst>
                  <a:ext uri="{0D108BD9-81ED-4DB2-BD59-A6C34878D82A}">
                    <a16:rowId xmlns:a16="http://schemas.microsoft.com/office/drawing/2014/main" val="324739832"/>
                  </a:ext>
                </a:extLst>
              </a:tr>
            </a:tbl>
          </a:graphicData>
        </a:graphic>
      </p:graphicFrame>
    </p:spTree>
    <p:extLst>
      <p:ext uri="{BB962C8B-B14F-4D97-AF65-F5344CB8AC3E}">
        <p14:creationId xmlns:p14="http://schemas.microsoft.com/office/powerpoint/2010/main" val="27411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CA04-E900-462D-8760-2952437FEEBC}"/>
              </a:ext>
            </a:extLst>
          </p:cNvPr>
          <p:cNvSpPr>
            <a:spLocks noGrp="1"/>
          </p:cNvSpPr>
          <p:nvPr>
            <p:ph type="title"/>
          </p:nvPr>
        </p:nvSpPr>
        <p:spPr>
          <a:xfrm>
            <a:off x="838200" y="365126"/>
            <a:ext cx="10515600" cy="782540"/>
          </a:xfrm>
        </p:spPr>
        <p:txBody>
          <a:bodyPr>
            <a:normAutofit/>
          </a:bodyPr>
          <a:lstStyle/>
          <a:p>
            <a:pPr algn="ctr"/>
            <a:r>
              <a:rPr lang="en-MY" sz="3600" b="1" i="0" u="none" strike="noStrike" baseline="0" dirty="0">
                <a:latin typeface="PalatinoLTPro-Bold"/>
              </a:rPr>
              <a:t>Résumé</a:t>
            </a:r>
            <a:endParaRPr lang="en-MY" sz="7200" dirty="0"/>
          </a:p>
        </p:txBody>
      </p:sp>
      <p:sp>
        <p:nvSpPr>
          <p:cNvPr id="3" name="Content Placeholder 2">
            <a:extLst>
              <a:ext uri="{FF2B5EF4-FFF2-40B4-BE49-F238E27FC236}">
                <a16:creationId xmlns:a16="http://schemas.microsoft.com/office/drawing/2014/main" id="{70524A24-76E4-4712-A98A-D40DD94D2895}"/>
              </a:ext>
            </a:extLst>
          </p:cNvPr>
          <p:cNvSpPr>
            <a:spLocks noGrp="1"/>
          </p:cNvSpPr>
          <p:nvPr>
            <p:ph idx="1"/>
          </p:nvPr>
        </p:nvSpPr>
        <p:spPr>
          <a:xfrm>
            <a:off x="838200" y="1334277"/>
            <a:ext cx="10515600" cy="4842685"/>
          </a:xfrm>
        </p:spPr>
        <p:txBody>
          <a:bodyPr>
            <a:normAutofit/>
          </a:bodyPr>
          <a:lstStyle/>
          <a:p>
            <a:pPr algn="l"/>
            <a:r>
              <a:rPr lang="en-US" sz="2400" b="0" i="0" u="none" strike="noStrike" baseline="0" dirty="0">
                <a:latin typeface="PalatinoLTPro-Roman"/>
              </a:rPr>
              <a:t>One-page description of your skills, education, and work experience. </a:t>
            </a:r>
          </a:p>
          <a:p>
            <a:pPr algn="l"/>
            <a:r>
              <a:rPr lang="en-US" sz="2400" b="0" i="0" u="none" strike="noStrike" baseline="0" dirty="0">
                <a:latin typeface="PalatinoLTPro-Roman"/>
              </a:rPr>
              <a:t>Your unique brand in the job market. </a:t>
            </a:r>
          </a:p>
          <a:p>
            <a:pPr algn="l"/>
            <a:r>
              <a:rPr lang="en-US" sz="2400" dirty="0">
                <a:latin typeface="PalatinoLTPro-Roman"/>
              </a:rPr>
              <a:t>E</a:t>
            </a:r>
            <a:r>
              <a:rPr lang="en-US" sz="2400" b="0" i="0" u="none" strike="noStrike" baseline="0" dirty="0">
                <a:latin typeface="PalatinoLTPro-Roman"/>
              </a:rPr>
              <a:t>xperience, education, training, certifications, skills, and traits </a:t>
            </a:r>
          </a:p>
          <a:p>
            <a:pPr algn="l"/>
            <a:r>
              <a:rPr lang="en-US" sz="2400" b="0" i="0" u="none" strike="noStrike" baseline="0" dirty="0">
                <a:latin typeface="PalatinoLTPro-Roman"/>
              </a:rPr>
              <a:t>Work together with cover letter to highlight you</a:t>
            </a:r>
          </a:p>
          <a:p>
            <a:r>
              <a:rPr lang="en-US" sz="2400" dirty="0">
                <a:latin typeface="PalatinoLTPro-Roman"/>
              </a:rPr>
              <a:t>Customized for different job</a:t>
            </a:r>
          </a:p>
          <a:p>
            <a:pPr algn="l"/>
            <a:r>
              <a:rPr lang="en-MY" sz="2400" b="0" i="0" u="none" strike="noStrike" baseline="0" dirty="0">
                <a:latin typeface="PalatinoLTPro-Roman"/>
              </a:rPr>
              <a:t>Use of Sample/ Template?</a:t>
            </a:r>
          </a:p>
          <a:p>
            <a:pPr algn="l"/>
            <a:r>
              <a:rPr lang="en-US" sz="2400" dirty="0">
                <a:latin typeface="PalatinoLTPro-Roman"/>
              </a:rPr>
              <a:t>T</a:t>
            </a:r>
            <a:r>
              <a:rPr lang="en-US" sz="2400" b="0" i="0" u="none" strike="noStrike" baseline="0" dirty="0">
                <a:latin typeface="PalatinoLTPro-Roman"/>
              </a:rPr>
              <a:t>hree parts:</a:t>
            </a:r>
          </a:p>
          <a:p>
            <a:pPr marL="895350" indent="-447675" algn="l">
              <a:buFont typeface="+mj-lt"/>
              <a:buAutoNum type="arabicPeriod"/>
              <a:tabLst>
                <a:tab pos="895350" algn="l"/>
              </a:tabLst>
            </a:pPr>
            <a:r>
              <a:rPr lang="en-US" sz="2400" b="0" i="0" u="none" strike="noStrike" baseline="0" dirty="0">
                <a:latin typeface="PalatinoLTPro-Roman"/>
              </a:rPr>
              <a:t>Headings</a:t>
            </a:r>
          </a:p>
          <a:p>
            <a:pPr marL="895350" indent="-447675" algn="l">
              <a:buFont typeface="+mj-lt"/>
              <a:buAutoNum type="arabicPeriod"/>
              <a:tabLst>
                <a:tab pos="895350" algn="l"/>
              </a:tabLst>
            </a:pPr>
            <a:r>
              <a:rPr lang="en-US" sz="2400" dirty="0">
                <a:latin typeface="PalatinoLTPro-Roman"/>
              </a:rPr>
              <a:t>L</a:t>
            </a:r>
            <a:r>
              <a:rPr lang="en-US" sz="2400" b="0" i="0" u="none" strike="noStrike" baseline="0" dirty="0">
                <a:latin typeface="PalatinoLTPro-Roman"/>
              </a:rPr>
              <a:t>eads</a:t>
            </a:r>
          </a:p>
          <a:p>
            <a:pPr marL="895350" indent="-447675" algn="l">
              <a:buFont typeface="+mj-lt"/>
              <a:buAutoNum type="arabicPeriod"/>
              <a:tabLst>
                <a:tab pos="895350" algn="l"/>
              </a:tabLst>
            </a:pPr>
            <a:r>
              <a:rPr lang="en-US" sz="2400" dirty="0">
                <a:latin typeface="PalatinoLTPro-Roman"/>
              </a:rPr>
              <a:t>D</a:t>
            </a:r>
            <a:r>
              <a:rPr lang="en-US" sz="2400" b="0" i="0" u="none" strike="noStrike" baseline="0" dirty="0">
                <a:latin typeface="PalatinoLTPro-Roman"/>
              </a:rPr>
              <a:t>escriptions.</a:t>
            </a:r>
            <a:endParaRPr lang="en-MY" sz="3600" dirty="0"/>
          </a:p>
        </p:txBody>
      </p:sp>
    </p:spTree>
    <p:extLst>
      <p:ext uri="{BB962C8B-B14F-4D97-AF65-F5344CB8AC3E}">
        <p14:creationId xmlns:p14="http://schemas.microsoft.com/office/powerpoint/2010/main" val="348429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4F7F23-41AE-4688-82A0-41AA3E15A606}"/>
              </a:ext>
            </a:extLst>
          </p:cNvPr>
          <p:cNvPicPr>
            <a:picLocks noChangeAspect="1"/>
          </p:cNvPicPr>
          <p:nvPr/>
        </p:nvPicPr>
        <p:blipFill>
          <a:blip r:embed="rId2"/>
          <a:stretch>
            <a:fillRect/>
          </a:stretch>
        </p:blipFill>
        <p:spPr>
          <a:xfrm>
            <a:off x="7331081" y="-9329"/>
            <a:ext cx="4751735" cy="6858000"/>
          </a:xfrm>
          <a:prstGeom prst="rect">
            <a:avLst/>
          </a:prstGeom>
        </p:spPr>
      </p:pic>
      <p:sp>
        <p:nvSpPr>
          <p:cNvPr id="5" name="TextBox 4">
            <a:extLst>
              <a:ext uri="{FF2B5EF4-FFF2-40B4-BE49-F238E27FC236}">
                <a16:creationId xmlns:a16="http://schemas.microsoft.com/office/drawing/2014/main" id="{D16BE308-A5CC-43BE-BD79-E7842D53CCE2}"/>
              </a:ext>
            </a:extLst>
          </p:cNvPr>
          <p:cNvSpPr txBox="1"/>
          <p:nvPr/>
        </p:nvSpPr>
        <p:spPr>
          <a:xfrm>
            <a:off x="10427030" y="6488668"/>
            <a:ext cx="1764970" cy="369332"/>
          </a:xfrm>
          <a:prstGeom prst="rect">
            <a:avLst/>
          </a:prstGeom>
          <a:noFill/>
        </p:spPr>
        <p:txBody>
          <a:bodyPr wrap="none" rtlCol="0">
            <a:spAutoFit/>
          </a:bodyPr>
          <a:lstStyle/>
          <a:p>
            <a:r>
              <a:rPr lang="en-MY" dirty="0"/>
              <a:t>Source: etsy.com</a:t>
            </a:r>
          </a:p>
        </p:txBody>
      </p:sp>
      <p:sp>
        <p:nvSpPr>
          <p:cNvPr id="7" name="Oval 6">
            <a:extLst>
              <a:ext uri="{FF2B5EF4-FFF2-40B4-BE49-F238E27FC236}">
                <a16:creationId xmlns:a16="http://schemas.microsoft.com/office/drawing/2014/main" id="{43051BE8-83A7-4660-A5CD-410B756913D2}"/>
              </a:ext>
            </a:extLst>
          </p:cNvPr>
          <p:cNvSpPr/>
          <p:nvPr/>
        </p:nvSpPr>
        <p:spPr>
          <a:xfrm>
            <a:off x="9638525" y="849087"/>
            <a:ext cx="1744824" cy="4198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Oval 7">
            <a:extLst>
              <a:ext uri="{FF2B5EF4-FFF2-40B4-BE49-F238E27FC236}">
                <a16:creationId xmlns:a16="http://schemas.microsoft.com/office/drawing/2014/main" id="{73D8B943-3AFD-4C02-8668-FC7F293F75E2}"/>
              </a:ext>
            </a:extLst>
          </p:cNvPr>
          <p:cNvSpPr/>
          <p:nvPr/>
        </p:nvSpPr>
        <p:spPr>
          <a:xfrm>
            <a:off x="9638525" y="3419671"/>
            <a:ext cx="1744824" cy="4198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BBCDF1F5-ADD7-4D37-8889-9976FC397DF3}"/>
              </a:ext>
            </a:extLst>
          </p:cNvPr>
          <p:cNvSpPr/>
          <p:nvPr/>
        </p:nvSpPr>
        <p:spPr>
          <a:xfrm>
            <a:off x="8834536" y="5386874"/>
            <a:ext cx="1744824" cy="4198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1265858-C7FB-4CE9-9AD2-10CEED912314}"/>
              </a:ext>
            </a:extLst>
          </p:cNvPr>
          <p:cNvSpPr/>
          <p:nvPr/>
        </p:nvSpPr>
        <p:spPr>
          <a:xfrm>
            <a:off x="10370648" y="5386874"/>
            <a:ext cx="1744824" cy="4198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itle 10">
            <a:extLst>
              <a:ext uri="{FF2B5EF4-FFF2-40B4-BE49-F238E27FC236}">
                <a16:creationId xmlns:a16="http://schemas.microsoft.com/office/drawing/2014/main" id="{E2BCFAA5-9493-4581-B0BA-7090C560DC35}"/>
              </a:ext>
            </a:extLst>
          </p:cNvPr>
          <p:cNvSpPr>
            <a:spLocks noGrp="1"/>
          </p:cNvSpPr>
          <p:nvPr>
            <p:ph type="title"/>
          </p:nvPr>
        </p:nvSpPr>
        <p:spPr>
          <a:xfrm>
            <a:off x="643845" y="162897"/>
            <a:ext cx="3932237" cy="531812"/>
          </a:xfrm>
        </p:spPr>
        <p:txBody>
          <a:bodyPr>
            <a:normAutofit fontScale="90000"/>
          </a:bodyPr>
          <a:lstStyle/>
          <a:p>
            <a:r>
              <a:rPr lang="en-MY" b="1" dirty="0">
                <a:latin typeface="Aharoni" panose="02010803020104030203" pitchFamily="2" charset="-79"/>
                <a:cs typeface="Aharoni" panose="02010803020104030203" pitchFamily="2" charset="-79"/>
              </a:rPr>
              <a:t>Headings</a:t>
            </a:r>
          </a:p>
        </p:txBody>
      </p:sp>
      <p:sp>
        <p:nvSpPr>
          <p:cNvPr id="13" name="Text Placeholder 12">
            <a:extLst>
              <a:ext uri="{FF2B5EF4-FFF2-40B4-BE49-F238E27FC236}">
                <a16:creationId xmlns:a16="http://schemas.microsoft.com/office/drawing/2014/main" id="{2210CEAE-13E4-4CA7-8C3E-89AA1C01064A}"/>
              </a:ext>
            </a:extLst>
          </p:cNvPr>
          <p:cNvSpPr>
            <a:spLocks noGrp="1"/>
          </p:cNvSpPr>
          <p:nvPr>
            <p:ph type="body" sz="half" idx="2"/>
          </p:nvPr>
        </p:nvSpPr>
        <p:spPr>
          <a:xfrm>
            <a:off x="839788" y="961053"/>
            <a:ext cx="5256212" cy="5734050"/>
          </a:xfrm>
        </p:spPr>
        <p:txBody>
          <a:bodyPr>
            <a:normAutofit lnSpcReduction="10000"/>
          </a:bodyPr>
          <a:lstStyle/>
          <a:p>
            <a:pPr marL="171450" indent="-171450" algn="just">
              <a:buFontTx/>
              <a:buChar char="-"/>
            </a:pPr>
            <a:r>
              <a:rPr lang="en-US" sz="2000" dirty="0"/>
              <a:t>Category under which specific information is classified</a:t>
            </a:r>
          </a:p>
          <a:p>
            <a:pPr marL="171450" indent="-171450" algn="just">
              <a:buFontTx/>
              <a:buChar char="-"/>
            </a:pPr>
            <a:r>
              <a:rPr lang="en-US" sz="2000" dirty="0"/>
              <a:t>Flags that signal individual areas of accomplishment. </a:t>
            </a:r>
          </a:p>
          <a:p>
            <a:pPr marL="171450" indent="-171450" algn="just">
              <a:buFontTx/>
              <a:buChar char="-"/>
            </a:pPr>
            <a:r>
              <a:rPr lang="en-US" sz="2000" dirty="0"/>
              <a:t>Example: </a:t>
            </a:r>
          </a:p>
          <a:p>
            <a:pPr marL="895350" indent="-447675" algn="just"/>
            <a:r>
              <a:rPr lang="en-US" sz="2000" dirty="0"/>
              <a:t>“Education” </a:t>
            </a:r>
          </a:p>
          <a:p>
            <a:pPr marL="895350" indent="-447675" algn="just"/>
            <a:r>
              <a:rPr lang="en-US" sz="2000" dirty="0"/>
              <a:t>“Work Experience” </a:t>
            </a:r>
          </a:p>
          <a:p>
            <a:pPr marL="895350" indent="-447675" algn="just"/>
            <a:r>
              <a:rPr lang="en-US" sz="2000" dirty="0"/>
              <a:t>“Awards” </a:t>
            </a:r>
          </a:p>
          <a:p>
            <a:pPr marL="895350" indent="-447675" algn="just"/>
            <a:r>
              <a:rPr lang="en-US" sz="2000" dirty="0"/>
              <a:t>“Computer Skills” </a:t>
            </a:r>
          </a:p>
          <a:p>
            <a:pPr marL="895350" indent="-447675" algn="just"/>
            <a:r>
              <a:rPr lang="en-US" sz="2000" dirty="0"/>
              <a:t>“Language Abilities” </a:t>
            </a:r>
          </a:p>
          <a:p>
            <a:pPr marL="895350" indent="-447675" algn="just"/>
            <a:r>
              <a:rPr lang="en-US" sz="2000" dirty="0"/>
              <a:t>“Professional Memberships”</a:t>
            </a:r>
          </a:p>
          <a:p>
            <a:pPr marL="342900" indent="-342900" algn="just">
              <a:buFontTx/>
              <a:buChar char="-"/>
            </a:pPr>
            <a:r>
              <a:rPr lang="en-US" sz="2000" dirty="0"/>
              <a:t>Bold/ highlight</a:t>
            </a:r>
          </a:p>
          <a:p>
            <a:pPr marL="342900" indent="-342900" algn="just">
              <a:buFontTx/>
              <a:buChar char="-"/>
            </a:pPr>
            <a:r>
              <a:rPr lang="en-US" sz="2000" dirty="0"/>
              <a:t>concisely phrased and  consistent </a:t>
            </a:r>
          </a:p>
          <a:p>
            <a:pPr marL="342900" indent="-342900" algn="just">
              <a:buFontTx/>
              <a:buChar char="-"/>
            </a:pPr>
            <a:r>
              <a:rPr lang="en-US" sz="2000" dirty="0"/>
              <a:t>Name= first heading</a:t>
            </a:r>
          </a:p>
          <a:p>
            <a:pPr marL="342900" indent="-342900" algn="just">
              <a:buFontTx/>
              <a:buChar char="-"/>
            </a:pPr>
            <a:endParaRPr lang="en-US" sz="2000" dirty="0"/>
          </a:p>
          <a:p>
            <a:pPr algn="ctr"/>
            <a:r>
              <a:rPr lang="en-US" sz="2400" b="1" dirty="0"/>
              <a:t>Any information to avoid?</a:t>
            </a:r>
          </a:p>
        </p:txBody>
      </p:sp>
      <p:sp>
        <p:nvSpPr>
          <p:cNvPr id="14" name="Oval 13">
            <a:extLst>
              <a:ext uri="{FF2B5EF4-FFF2-40B4-BE49-F238E27FC236}">
                <a16:creationId xmlns:a16="http://schemas.microsoft.com/office/drawing/2014/main" id="{98AFD78E-59CD-40AD-9B47-79376E19F113}"/>
              </a:ext>
            </a:extLst>
          </p:cNvPr>
          <p:cNvSpPr/>
          <p:nvPr/>
        </p:nvSpPr>
        <p:spPr>
          <a:xfrm>
            <a:off x="9140893" y="162897"/>
            <a:ext cx="2740087" cy="5139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77390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D832E-94B6-4844-98DD-D671378D64A0}"/>
              </a:ext>
            </a:extLst>
          </p:cNvPr>
          <p:cNvSpPr>
            <a:spLocks noGrp="1"/>
          </p:cNvSpPr>
          <p:nvPr>
            <p:ph type="title"/>
          </p:nvPr>
        </p:nvSpPr>
        <p:spPr>
          <a:xfrm>
            <a:off x="838200" y="365126"/>
            <a:ext cx="10515600" cy="885176"/>
          </a:xfrm>
        </p:spPr>
        <p:txBody>
          <a:bodyPr>
            <a:normAutofit/>
          </a:bodyPr>
          <a:lstStyle/>
          <a:p>
            <a:r>
              <a:rPr lang="en-US" altLang="zh-CN" sz="3600" b="1" dirty="0">
                <a:latin typeface="Arial" panose="020B0604020202020204" pitchFamily="34" charset="0"/>
                <a:cs typeface="Arial" panose="020B0604020202020204" pitchFamily="34" charset="0"/>
              </a:rPr>
              <a:t>Heading</a:t>
            </a:r>
            <a:r>
              <a:rPr lang="en-MY"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 </a:t>
            </a:r>
            <a:r>
              <a:rPr lang="en-MY" sz="3600" b="1" dirty="0">
                <a:latin typeface="Arial" panose="020B0604020202020204" pitchFamily="34" charset="0"/>
                <a:cs typeface="Arial" panose="020B0604020202020204" pitchFamily="34" charset="0"/>
              </a:rPr>
              <a:t>Career Objective</a:t>
            </a:r>
          </a:p>
        </p:txBody>
      </p:sp>
      <p:sp>
        <p:nvSpPr>
          <p:cNvPr id="6" name="Content Placeholder 5">
            <a:extLst>
              <a:ext uri="{FF2B5EF4-FFF2-40B4-BE49-F238E27FC236}">
                <a16:creationId xmlns:a16="http://schemas.microsoft.com/office/drawing/2014/main" id="{504F8A91-7774-4D6F-AB1C-5F8E33CD611A}"/>
              </a:ext>
            </a:extLst>
          </p:cNvPr>
          <p:cNvSpPr>
            <a:spLocks noGrp="1"/>
          </p:cNvSpPr>
          <p:nvPr>
            <p:ph idx="1"/>
          </p:nvPr>
        </p:nvSpPr>
        <p:spPr>
          <a:xfrm>
            <a:off x="838200" y="1446245"/>
            <a:ext cx="10515600" cy="4730718"/>
          </a:xfrm>
        </p:spPr>
        <p:txBody>
          <a:bodyPr>
            <a:normAutofit/>
          </a:bodyPr>
          <a:lstStyle/>
          <a:p>
            <a:pPr algn="just"/>
            <a:r>
              <a:rPr lang="en-US" dirty="0">
                <a:latin typeface="Arial" panose="020B0604020202020204" pitchFamily="34" charset="0"/>
                <a:cs typeface="Arial" panose="020B0604020202020204" pitchFamily="34" charset="0"/>
              </a:rPr>
              <a:t>A personal statement describe your career goal &amp; the field you specialize in.</a:t>
            </a:r>
          </a:p>
          <a:p>
            <a:pPr algn="just" fontAlgn="base"/>
            <a:r>
              <a:rPr lang="en-US" dirty="0">
                <a:latin typeface="Arial" panose="020B0604020202020204" pitchFamily="34" charset="0"/>
                <a:cs typeface="Arial" panose="020B0604020202020204" pitchFamily="34" charset="0"/>
              </a:rPr>
              <a:t>P</a:t>
            </a:r>
            <a:r>
              <a:rPr lang="en-US" b="0" i="0" dirty="0">
                <a:effectLst/>
                <a:latin typeface="Arial" panose="020B0604020202020204" pitchFamily="34" charset="0"/>
                <a:cs typeface="Arial" panose="020B0604020202020204" pitchFamily="34" charset="0"/>
              </a:rPr>
              <a:t>itch of your resume.</a:t>
            </a:r>
          </a:p>
          <a:p>
            <a:pPr algn="just" fontAlgn="base"/>
            <a:r>
              <a:rPr lang="en-US" b="0" i="0" dirty="0">
                <a:effectLst/>
                <a:latin typeface="Arial" panose="020B0604020202020204" pitchFamily="34" charset="0"/>
                <a:cs typeface="Arial" panose="020B0604020202020204" pitchFamily="34" charset="0"/>
              </a:rPr>
              <a:t>Not compulsory but a well-written objective can help you catch the attention of the recruiter.</a:t>
            </a:r>
          </a:p>
          <a:p>
            <a:pPr algn="just" fontAlgn="base"/>
            <a:r>
              <a:rPr lang="en-US" dirty="0">
                <a:latin typeface="Arial" panose="020B0604020202020204" pitchFamily="34" charset="0"/>
                <a:cs typeface="Arial" panose="020B0604020202020204" pitchFamily="34" charset="0"/>
              </a:rPr>
              <a:t>Utilize your skills, achieve your career goals &amp; contribute to the organization</a:t>
            </a:r>
            <a:endParaRPr lang="en-US"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15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D832E-94B6-4844-98DD-D671378D64A0}"/>
              </a:ext>
            </a:extLst>
          </p:cNvPr>
          <p:cNvSpPr>
            <a:spLocks noGrp="1"/>
          </p:cNvSpPr>
          <p:nvPr>
            <p:ph type="title"/>
          </p:nvPr>
        </p:nvSpPr>
        <p:spPr>
          <a:xfrm>
            <a:off x="838200" y="187845"/>
            <a:ext cx="10515600" cy="885176"/>
          </a:xfrm>
        </p:spPr>
        <p:txBody>
          <a:bodyPr>
            <a:normAutofit/>
          </a:bodyPr>
          <a:lstStyle/>
          <a:p>
            <a:r>
              <a:rPr lang="en-US" altLang="zh-CN" sz="3600" b="1" dirty="0">
                <a:latin typeface="Arial" panose="020B0604020202020204" pitchFamily="34" charset="0"/>
                <a:cs typeface="Arial" panose="020B0604020202020204" pitchFamily="34" charset="0"/>
              </a:rPr>
              <a:t>Heading</a:t>
            </a:r>
            <a:r>
              <a:rPr lang="en-MY" altLang="zh-CN" sz="3600" b="1" dirty="0">
                <a:latin typeface="Arial" panose="020B0604020202020204" pitchFamily="34" charset="0"/>
                <a:cs typeface="Arial" panose="020B0604020202020204" pitchFamily="34" charset="0"/>
              </a:rPr>
              <a:t>:</a:t>
            </a:r>
            <a:r>
              <a:rPr lang="zh-CN" altLang="en-US" sz="3600" b="1" dirty="0">
                <a:latin typeface="Arial" panose="020B0604020202020204" pitchFamily="34" charset="0"/>
                <a:cs typeface="Arial" panose="020B0604020202020204" pitchFamily="34" charset="0"/>
              </a:rPr>
              <a:t> </a:t>
            </a:r>
            <a:r>
              <a:rPr lang="en-MY" sz="3600" b="1" dirty="0">
                <a:latin typeface="Arial" panose="020B0604020202020204" pitchFamily="34" charset="0"/>
                <a:cs typeface="Arial" panose="020B0604020202020204" pitchFamily="34" charset="0"/>
              </a:rPr>
              <a:t>Career Objective</a:t>
            </a:r>
          </a:p>
        </p:txBody>
      </p:sp>
      <p:sp>
        <p:nvSpPr>
          <p:cNvPr id="6" name="Content Placeholder 5">
            <a:extLst>
              <a:ext uri="{FF2B5EF4-FFF2-40B4-BE49-F238E27FC236}">
                <a16:creationId xmlns:a16="http://schemas.microsoft.com/office/drawing/2014/main" id="{504F8A91-7774-4D6F-AB1C-5F8E33CD611A}"/>
              </a:ext>
            </a:extLst>
          </p:cNvPr>
          <p:cNvSpPr>
            <a:spLocks noGrp="1"/>
          </p:cNvSpPr>
          <p:nvPr>
            <p:ph idx="1"/>
          </p:nvPr>
        </p:nvSpPr>
        <p:spPr>
          <a:xfrm>
            <a:off x="1022931" y="1334277"/>
            <a:ext cx="10515600" cy="5111555"/>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Example 1:</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300" b="0" u="none" strike="noStrike" cap="none" normalizeH="0" baseline="0" dirty="0">
                <a:ln>
                  <a:noFill/>
                </a:ln>
                <a:effectLst/>
                <a:latin typeface="Arial" panose="020B0604020202020204" pitchFamily="34" charset="0"/>
                <a:ea typeface="inherit"/>
                <a:cs typeface="Arial" panose="020B0604020202020204" pitchFamily="34" charset="0"/>
              </a:rPr>
              <a:t>Highly motivated individual and a certified digital marketer with strong SEO and SEM skills, attention to detail, and a solid online marketing background looking to obtain a position of SEO Specialist with XYZ company.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300" b="0" i="1" u="none" strike="noStrike" cap="none" normalizeH="0" baseline="0" dirty="0">
              <a:ln>
                <a:noFill/>
              </a:ln>
              <a:effectLst/>
              <a:latin typeface="Arial" panose="020B0604020202020204" pitchFamily="34" charset="0"/>
              <a:ea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Example 2:</a:t>
            </a: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300" b="0" i="1" u="none" strike="noStrike" cap="none" normalizeH="0" baseline="0" dirty="0">
                <a:ln>
                  <a:noFill/>
                </a:ln>
                <a:effectLst/>
                <a:latin typeface="Arial" panose="020B0604020202020204" pitchFamily="34" charset="0"/>
                <a:ea typeface="inherit"/>
                <a:cs typeface="Arial" panose="020B0604020202020204" pitchFamily="34" charset="0"/>
              </a:rPr>
              <a:t>Looking for a challenging role in a reputable organization to utilize my technical, database, and management skills for the growth of the organization as well as to enhance my knowledge about new and emerging trends in the IT sector.</a:t>
            </a:r>
            <a:endParaRPr kumimoji="0" lang="en-US" altLang="en-US" sz="33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1" u="none" strike="noStrike" cap="none" normalizeH="0" baseline="0" dirty="0">
              <a:ln>
                <a:noFill/>
              </a:ln>
              <a:solidFill>
                <a:schemeClr val="tx1"/>
              </a:solidFill>
              <a:effectLst/>
              <a:latin typeface="Arial" panose="020B0604020202020204" pitchFamily="34" charset="0"/>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lgn="l" fontAlgn="base">
              <a:buNone/>
            </a:pPr>
            <a:r>
              <a:rPr lang="en-MY" sz="2100" dirty="0">
                <a:hlinkClick r:id="rId2">
                  <a:extLst>
                    <a:ext uri="{A12FA001-AC4F-418D-AE19-62706E023703}">
                      <ahyp:hlinkClr xmlns:ahyp="http://schemas.microsoft.com/office/drawing/2018/hyperlinkcolor" val="tx"/>
                    </a:ext>
                  </a:extLst>
                </a:hlinkClick>
              </a:rPr>
              <a:t>More examples available at:</a:t>
            </a:r>
          </a:p>
          <a:p>
            <a:pPr marL="0" indent="0" algn="l" fontAlgn="base">
              <a:buNone/>
            </a:pPr>
            <a:r>
              <a:rPr lang="en-MY" sz="2100" dirty="0">
                <a:solidFill>
                  <a:srgbClr val="0563C1"/>
                </a:solidFill>
                <a:hlinkClick r:id="rId2">
                  <a:extLst>
                    <a:ext uri="{A12FA001-AC4F-418D-AE19-62706E023703}">
                      <ahyp:hlinkClr xmlns:ahyp="http://schemas.microsoft.com/office/drawing/2018/hyperlinkcolor" val="tx"/>
                    </a:ext>
                  </a:extLst>
                </a:hlinkClick>
              </a:rPr>
              <a:t>https://www.naukri.com/blog/career-objective-for-freshers/?utm_content=naukriblog/#howtowriteanobjectiveforaresume</a:t>
            </a:r>
            <a:r>
              <a:rPr lang="en-MY" sz="2100" dirty="0"/>
              <a:t> </a:t>
            </a:r>
          </a:p>
        </p:txBody>
      </p:sp>
    </p:spTree>
    <p:extLst>
      <p:ext uri="{BB962C8B-B14F-4D97-AF65-F5344CB8AC3E}">
        <p14:creationId xmlns:p14="http://schemas.microsoft.com/office/powerpoint/2010/main" val="324309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4F7F23-41AE-4688-82A0-41AA3E15A606}"/>
              </a:ext>
            </a:extLst>
          </p:cNvPr>
          <p:cNvPicPr>
            <a:picLocks noChangeAspect="1"/>
          </p:cNvPicPr>
          <p:nvPr/>
        </p:nvPicPr>
        <p:blipFill>
          <a:blip r:embed="rId2"/>
          <a:stretch>
            <a:fillRect/>
          </a:stretch>
        </p:blipFill>
        <p:spPr>
          <a:xfrm>
            <a:off x="7331081" y="-9329"/>
            <a:ext cx="4751735" cy="6858000"/>
          </a:xfrm>
          <a:prstGeom prst="rect">
            <a:avLst/>
          </a:prstGeom>
        </p:spPr>
      </p:pic>
      <p:sp>
        <p:nvSpPr>
          <p:cNvPr id="5" name="TextBox 4">
            <a:extLst>
              <a:ext uri="{FF2B5EF4-FFF2-40B4-BE49-F238E27FC236}">
                <a16:creationId xmlns:a16="http://schemas.microsoft.com/office/drawing/2014/main" id="{D16BE308-A5CC-43BE-BD79-E7842D53CCE2}"/>
              </a:ext>
            </a:extLst>
          </p:cNvPr>
          <p:cNvSpPr txBox="1"/>
          <p:nvPr/>
        </p:nvSpPr>
        <p:spPr>
          <a:xfrm>
            <a:off x="10427030" y="6488668"/>
            <a:ext cx="1764970" cy="369332"/>
          </a:xfrm>
          <a:prstGeom prst="rect">
            <a:avLst/>
          </a:prstGeom>
          <a:noFill/>
        </p:spPr>
        <p:txBody>
          <a:bodyPr wrap="none" rtlCol="0">
            <a:spAutoFit/>
          </a:bodyPr>
          <a:lstStyle/>
          <a:p>
            <a:r>
              <a:rPr lang="en-MY" dirty="0"/>
              <a:t>Source: etsy.com</a:t>
            </a:r>
          </a:p>
        </p:txBody>
      </p:sp>
      <p:sp>
        <p:nvSpPr>
          <p:cNvPr id="11" name="Title 10">
            <a:extLst>
              <a:ext uri="{FF2B5EF4-FFF2-40B4-BE49-F238E27FC236}">
                <a16:creationId xmlns:a16="http://schemas.microsoft.com/office/drawing/2014/main" id="{E2BCFAA5-9493-4581-B0BA-7090C560DC35}"/>
              </a:ext>
            </a:extLst>
          </p:cNvPr>
          <p:cNvSpPr>
            <a:spLocks noGrp="1"/>
          </p:cNvSpPr>
          <p:nvPr>
            <p:ph type="title"/>
          </p:nvPr>
        </p:nvSpPr>
        <p:spPr>
          <a:xfrm>
            <a:off x="839788" y="457200"/>
            <a:ext cx="3932237" cy="531812"/>
          </a:xfrm>
        </p:spPr>
        <p:txBody>
          <a:bodyPr>
            <a:normAutofit fontScale="90000"/>
          </a:bodyPr>
          <a:lstStyle/>
          <a:p>
            <a:r>
              <a:rPr lang="en-MY" b="1" dirty="0">
                <a:latin typeface="Aharoni" panose="02010803020104030203" pitchFamily="2" charset="-79"/>
                <a:cs typeface="Aharoni" panose="02010803020104030203" pitchFamily="2" charset="-79"/>
              </a:rPr>
              <a:t>Leads</a:t>
            </a:r>
          </a:p>
        </p:txBody>
      </p:sp>
      <p:sp>
        <p:nvSpPr>
          <p:cNvPr id="13" name="Text Placeholder 12">
            <a:extLst>
              <a:ext uri="{FF2B5EF4-FFF2-40B4-BE49-F238E27FC236}">
                <a16:creationId xmlns:a16="http://schemas.microsoft.com/office/drawing/2014/main" id="{2210CEAE-13E4-4CA7-8C3E-89AA1C01064A}"/>
              </a:ext>
            </a:extLst>
          </p:cNvPr>
          <p:cNvSpPr>
            <a:spLocks noGrp="1"/>
          </p:cNvSpPr>
          <p:nvPr>
            <p:ph type="body" sz="half" idx="2"/>
          </p:nvPr>
        </p:nvSpPr>
        <p:spPr>
          <a:xfrm>
            <a:off x="839787" y="1268965"/>
            <a:ext cx="5449045" cy="5075853"/>
          </a:xfrm>
        </p:spPr>
        <p:txBody>
          <a:bodyPr>
            <a:normAutofit/>
          </a:bodyPr>
          <a:lstStyle/>
          <a:p>
            <a:pPr marL="285750" indent="-285750" algn="l">
              <a:buFontTx/>
              <a:buChar char="-"/>
            </a:pPr>
            <a:r>
              <a:rPr lang="en-US" sz="1800" b="0" i="0" u="none" strike="noStrike" baseline="0" dirty="0">
                <a:latin typeface="PalatinoLTPro-Roman"/>
              </a:rPr>
              <a:t>the first information on each new line under the heading </a:t>
            </a:r>
          </a:p>
          <a:p>
            <a:pPr marL="285750" indent="-285750" algn="l">
              <a:buFontTx/>
              <a:buChar char="-"/>
            </a:pPr>
            <a:r>
              <a:rPr lang="en-US" sz="1800" b="0" i="0" u="none" strike="noStrike" baseline="0" dirty="0">
                <a:latin typeface="PalatinoLTPro-Roman"/>
              </a:rPr>
              <a:t>should include the </a:t>
            </a:r>
            <a:r>
              <a:rPr lang="en-US" sz="1800" b="1" i="0" u="none" strike="noStrike" baseline="0" dirty="0">
                <a:latin typeface="PalatinoLTPro-Roman"/>
              </a:rPr>
              <a:t>most important </a:t>
            </a:r>
            <a:r>
              <a:rPr lang="en-US" sz="1800" b="0" i="0" u="none" strike="noStrike" baseline="0" dirty="0">
                <a:latin typeface="PalatinoLTPro-Roman"/>
              </a:rPr>
              <a:t>information </a:t>
            </a:r>
          </a:p>
          <a:p>
            <a:pPr marL="285750" indent="-285750" algn="l">
              <a:buFontTx/>
              <a:buChar char="-"/>
            </a:pPr>
            <a:r>
              <a:rPr lang="en-US" sz="1800" dirty="0">
                <a:latin typeface="PalatinoLTPro-Roman"/>
              </a:rPr>
              <a:t>Emphasize your INDIVIDUAL uniqueness</a:t>
            </a:r>
            <a:endParaRPr lang="en-US" sz="1800" b="0" i="0" u="none" strike="noStrike" baseline="0" dirty="0">
              <a:latin typeface="PalatinoLTPro-Roman"/>
            </a:endParaRPr>
          </a:p>
        </p:txBody>
      </p:sp>
      <p:sp>
        <p:nvSpPr>
          <p:cNvPr id="2" name="Rectangle: Rounded Corners 1">
            <a:extLst>
              <a:ext uri="{FF2B5EF4-FFF2-40B4-BE49-F238E27FC236}">
                <a16:creationId xmlns:a16="http://schemas.microsoft.com/office/drawing/2014/main" id="{701199DD-1C59-4BFC-A272-8BFE3CBABD4E}"/>
              </a:ext>
            </a:extLst>
          </p:cNvPr>
          <p:cNvSpPr/>
          <p:nvPr/>
        </p:nvSpPr>
        <p:spPr>
          <a:xfrm>
            <a:off x="8910735" y="3741576"/>
            <a:ext cx="3172081" cy="634481"/>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Rounded Corners 11">
            <a:extLst>
              <a:ext uri="{FF2B5EF4-FFF2-40B4-BE49-F238E27FC236}">
                <a16:creationId xmlns:a16="http://schemas.microsoft.com/office/drawing/2014/main" id="{6D6F7947-707B-4912-B95F-80ABD802492C}"/>
              </a:ext>
            </a:extLst>
          </p:cNvPr>
          <p:cNvSpPr/>
          <p:nvPr/>
        </p:nvSpPr>
        <p:spPr>
          <a:xfrm>
            <a:off x="8910735" y="1146884"/>
            <a:ext cx="3172081" cy="943173"/>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6" name="Straight Arrow Connector 5">
            <a:extLst>
              <a:ext uri="{FF2B5EF4-FFF2-40B4-BE49-F238E27FC236}">
                <a16:creationId xmlns:a16="http://schemas.microsoft.com/office/drawing/2014/main" id="{6E7162EB-66AE-4B1F-8998-7A6608EDF01A}"/>
              </a:ext>
            </a:extLst>
          </p:cNvPr>
          <p:cNvCxnSpPr>
            <a:cxnSpLocks/>
          </p:cNvCxnSpPr>
          <p:nvPr/>
        </p:nvCxnSpPr>
        <p:spPr>
          <a:xfrm>
            <a:off x="6826604" y="783771"/>
            <a:ext cx="2261412" cy="5318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9A46829-1CF7-471D-84FA-5F5A6AD1662D}"/>
              </a:ext>
            </a:extLst>
          </p:cNvPr>
          <p:cNvCxnSpPr>
            <a:cxnSpLocks/>
          </p:cNvCxnSpPr>
          <p:nvPr/>
        </p:nvCxnSpPr>
        <p:spPr>
          <a:xfrm>
            <a:off x="6826604" y="3401012"/>
            <a:ext cx="2261412" cy="5318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AF21A21-4BE6-48FC-B27E-EEC9A7245717}"/>
              </a:ext>
            </a:extLst>
          </p:cNvPr>
          <p:cNvSpPr txBox="1"/>
          <p:nvPr/>
        </p:nvSpPr>
        <p:spPr>
          <a:xfrm>
            <a:off x="1136942" y="4189433"/>
            <a:ext cx="5299788" cy="1415772"/>
          </a:xfrm>
          <a:prstGeom prst="rect">
            <a:avLst/>
          </a:prstGeom>
          <a:noFill/>
        </p:spPr>
        <p:txBody>
          <a:bodyPr wrap="square" rtlCol="0">
            <a:spAutoFit/>
          </a:bodyPr>
          <a:lstStyle/>
          <a:p>
            <a:r>
              <a:rPr lang="en-MY" b="1" dirty="0">
                <a:latin typeface="Arial" panose="020B0604020202020204" pitchFamily="34" charset="0"/>
                <a:cs typeface="Arial" panose="020B0604020202020204" pitchFamily="34" charset="0"/>
              </a:rPr>
              <a:t>Bachelor of Business Administration</a:t>
            </a:r>
          </a:p>
          <a:p>
            <a:pPr marL="177800" indent="-177800"/>
            <a:r>
              <a:rPr lang="en-MY" b="1" dirty="0">
                <a:latin typeface="Arial" panose="020B0604020202020204" pitchFamily="34" charset="0"/>
                <a:cs typeface="Arial" panose="020B0604020202020204" pitchFamily="34" charset="0"/>
              </a:rPr>
              <a:t>Wenzhou-Kean University </a:t>
            </a:r>
          </a:p>
          <a:p>
            <a:pPr marL="177800"/>
            <a:r>
              <a:rPr lang="en-MY" sz="1600" i="1" dirty="0">
                <a:latin typeface="Arial" panose="020B0604020202020204" pitchFamily="34" charset="0"/>
                <a:cs typeface="Arial" panose="020B0604020202020204" pitchFamily="34" charset="0"/>
              </a:rPr>
              <a:t>First Class Honour</a:t>
            </a:r>
          </a:p>
          <a:p>
            <a:pPr marL="177800"/>
            <a:r>
              <a:rPr lang="en-MY" sz="1600" i="1" dirty="0">
                <a:latin typeface="Arial" panose="020B0604020202020204" pitchFamily="34" charset="0"/>
                <a:cs typeface="Arial" panose="020B0604020202020204" pitchFamily="34" charset="0"/>
              </a:rPr>
              <a:t>3.8 GPA </a:t>
            </a:r>
          </a:p>
          <a:p>
            <a:pPr marL="177800"/>
            <a:r>
              <a:rPr lang="en-MY" sz="1600" i="1" dirty="0">
                <a:latin typeface="Arial" panose="020B0604020202020204" pitchFamily="34" charset="0"/>
                <a:cs typeface="Arial" panose="020B0604020202020204" pitchFamily="34" charset="0"/>
              </a:rPr>
              <a:t>Best Student of Year 2019</a:t>
            </a:r>
          </a:p>
        </p:txBody>
      </p:sp>
      <p:sp>
        <p:nvSpPr>
          <p:cNvPr id="8" name="TextBox 7">
            <a:extLst>
              <a:ext uri="{FF2B5EF4-FFF2-40B4-BE49-F238E27FC236}">
                <a16:creationId xmlns:a16="http://schemas.microsoft.com/office/drawing/2014/main" id="{8FC7542C-0906-4DF0-80E4-09F3708E65AA}"/>
              </a:ext>
            </a:extLst>
          </p:cNvPr>
          <p:cNvSpPr txBox="1"/>
          <p:nvPr/>
        </p:nvSpPr>
        <p:spPr>
          <a:xfrm>
            <a:off x="1062717" y="3662224"/>
            <a:ext cx="5094664" cy="461665"/>
          </a:xfrm>
          <a:prstGeom prst="rect">
            <a:avLst/>
          </a:prstGeom>
          <a:noFill/>
        </p:spPr>
        <p:txBody>
          <a:bodyPr wrap="none" rtlCol="0">
            <a:spAutoFit/>
          </a:bodyPr>
          <a:lstStyle/>
          <a:p>
            <a:r>
              <a:rPr lang="en-MY" sz="2400" b="1" dirty="0"/>
              <a:t>---------------- EDUCATION------------------</a:t>
            </a:r>
            <a:endParaRPr lang="en-MY" dirty="0"/>
          </a:p>
        </p:txBody>
      </p:sp>
    </p:spTree>
    <p:extLst>
      <p:ext uri="{BB962C8B-B14F-4D97-AF65-F5344CB8AC3E}">
        <p14:creationId xmlns:p14="http://schemas.microsoft.com/office/powerpoint/2010/main" val="263192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MSFT_04_Education">
      <a:dk1>
        <a:sysClr val="windowText" lastClr="000000"/>
      </a:dk1>
      <a:lt1>
        <a:sysClr val="window" lastClr="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MSFT_04_Education">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475556_Education presentation_AAS_v5" id="{AAC57104-7B60-491F-A321-6BCAF93AC541}" vid="{5A43072C-36E0-4A5A-A3FF-E88D65C5976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1378</Words>
  <Application>Microsoft Office PowerPoint</Application>
  <PresentationFormat>Widescreen</PresentationFormat>
  <Paragraphs>179</Paragraphs>
  <Slides>19</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HK Grotesk</vt:lpstr>
      <vt:lpstr>PalatinoLTPro-Bold</vt:lpstr>
      <vt:lpstr>PalatinoLTPro-Italic</vt:lpstr>
      <vt:lpstr>PalatinoLTPro-Roman</vt:lpstr>
      <vt:lpstr>Aharoni</vt:lpstr>
      <vt:lpstr>Arial</vt:lpstr>
      <vt:lpstr>Calibri</vt:lpstr>
      <vt:lpstr>Calibri Light</vt:lpstr>
      <vt:lpstr>Corbel</vt:lpstr>
      <vt:lpstr>Times New Roman</vt:lpstr>
      <vt:lpstr>Office Theme</vt:lpstr>
      <vt:lpstr>1_Office Theme</vt:lpstr>
      <vt:lpstr>COMM 3590</vt:lpstr>
      <vt:lpstr>PowerPoint Presentation</vt:lpstr>
      <vt:lpstr>Resume and Curriculum Vitae (CV)</vt:lpstr>
      <vt:lpstr>PowerPoint Presentation</vt:lpstr>
      <vt:lpstr>Résumé</vt:lpstr>
      <vt:lpstr>Headings</vt:lpstr>
      <vt:lpstr>Heading: Career Objective</vt:lpstr>
      <vt:lpstr>Heading: Career Objective</vt:lpstr>
      <vt:lpstr>Leads</vt:lpstr>
      <vt:lpstr>Descriptions</vt:lpstr>
      <vt:lpstr>Example 1</vt:lpstr>
      <vt:lpstr>WORDS AND PHRASES</vt:lpstr>
      <vt:lpstr>Résumé Basics</vt:lpstr>
      <vt:lpstr>Dos and Don’ts</vt:lpstr>
      <vt:lpstr>Microsoft  Word</vt:lpstr>
      <vt:lpstr>Useful Websites</vt:lpstr>
      <vt:lpstr>Homework (DQ7)</vt:lpstr>
      <vt:lpstr>HOMEWORK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 3590</dc:title>
  <dc:creator>Noew Hooi San</dc:creator>
  <cp:lastModifiedBy>Noew Hooi San</cp:lastModifiedBy>
  <cp:revision>7</cp:revision>
  <dcterms:created xsi:type="dcterms:W3CDTF">2021-10-12T12:49:24Z</dcterms:created>
  <dcterms:modified xsi:type="dcterms:W3CDTF">2021-10-19T07:08:15Z</dcterms:modified>
</cp:coreProperties>
</file>