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89" r:id="rId3"/>
    <p:sldId id="285" r:id="rId4"/>
    <p:sldId id="327" r:id="rId5"/>
    <p:sldId id="331" r:id="rId6"/>
    <p:sldId id="332" r:id="rId7"/>
    <p:sldId id="333" r:id="rId8"/>
    <p:sldId id="339" r:id="rId9"/>
    <p:sldId id="336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58496-5E25-4EC3-9D50-506F84D4C0DD}" type="datetimeFigureOut">
              <a:rPr lang="en-MY" smtClean="0"/>
              <a:t>26/10/2021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7E609-685C-40A4-90E0-2E870284BE9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812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F9D9-1B0F-45B8-B1FD-F9DD1E634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C8298-C381-4BF8-8248-43FD7EB56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6583-6F0F-4449-9EE7-91F295DD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7786-13E7-45D1-827F-ECBD0C251CCE}" type="datetimeFigureOut">
              <a:rPr lang="en-MY" smtClean="0"/>
              <a:t>26/10/2021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6BBF6-4B4D-42DC-AE4C-FCB68A82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8CAFE-9210-45D8-9A33-3A85921C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07D9-92B9-4B61-A46A-7F84F2C8A6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8406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9887-F6DC-4F2B-AAB5-0CD759E4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27B4B-863C-4C98-808F-14FC0C39D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1DAD-C8FA-415E-9210-BD1F1F3B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7786-13E7-45D1-827F-ECBD0C251CCE}" type="datetimeFigureOut">
              <a:rPr lang="en-MY" smtClean="0"/>
              <a:t>26/10/2021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C2DF4-125A-4EE7-9286-1117615B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D7987-010B-4039-B2FE-5B14C580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07D9-92B9-4B61-A46A-7F84F2C8A6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973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62279-5DB9-416C-BED8-02745A5BF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5461E-2BBE-4C79-B04A-68DC7F48E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FA450-B4F1-4236-970A-B495B6AE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7786-13E7-45D1-827F-ECBD0C251CCE}" type="datetimeFigureOut">
              <a:rPr lang="en-MY" smtClean="0"/>
              <a:t>26/10/2021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3D859-BBDC-4563-9B4C-175581FB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1221E-6CBA-4738-BC7A-15A95945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07D9-92B9-4B61-A46A-7F84F2C8A6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5830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10/26/2021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193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D8DF-83F3-4CF1-B388-FCE9C2AF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97BB-563F-4167-BBDD-D1450E697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AB8B5-0A94-4086-BA56-CF7B01A7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7786-13E7-45D1-827F-ECBD0C251CCE}" type="datetimeFigureOut">
              <a:rPr lang="en-MY" smtClean="0"/>
              <a:t>26/10/2021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9997A-559C-4E58-B417-0F9055C0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97242-489C-459E-89B3-DB15D549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07D9-92B9-4B61-A46A-7F84F2C8A6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890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CD0D-BEF2-4F71-B169-9CC25793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A01A8-A43F-400A-99DE-7DC4CBC2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CF4E2-3E62-434A-A060-0EA51C3E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7786-13E7-45D1-827F-ECBD0C251CCE}" type="datetimeFigureOut">
              <a:rPr lang="en-MY" smtClean="0"/>
              <a:t>26/10/2021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FFCA-1740-4D80-99DB-C5C4EB89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02DDD-8204-49A6-945C-1DBDE8D7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07D9-92B9-4B61-A46A-7F84F2C8A6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328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2548-E10A-4B10-9C00-38998AB1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11BE2-AE3B-4A81-89AD-D316B1BA8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A4398-9612-43FE-96A3-AA74D6310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EF018-1A89-486C-B375-5688A7BF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7786-13E7-45D1-827F-ECBD0C251CCE}" type="datetimeFigureOut">
              <a:rPr lang="en-MY" smtClean="0"/>
              <a:t>26/10/2021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69426-B941-4AD2-97CC-E8B786A2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E076A-C232-4497-816A-651E02C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07D9-92B9-4B61-A46A-7F84F2C8A6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027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D040-88DF-4EA6-914A-D3C2C0DA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236FD-A48C-480D-9FB0-D16C34F14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784BC-AA1E-4A60-B7AA-284540BEA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09FCC-2895-4A40-9CDD-3A5925E3E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6CEBE-EBBC-451D-8C47-BFF32B7C6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EEA33-F629-4EBD-9EBD-7093A386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7786-13E7-45D1-827F-ECBD0C251CCE}" type="datetimeFigureOut">
              <a:rPr lang="en-MY" smtClean="0"/>
              <a:t>26/10/2021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21D88-FD64-4368-85E5-14B7BCD0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C32B7-5054-42BA-9313-6F4063E1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07D9-92B9-4B61-A46A-7F84F2C8A6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053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11E7-1A71-46EA-8F96-061C4F97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26CA4-CC88-4765-B46E-0458B459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7786-13E7-45D1-827F-ECBD0C251CCE}" type="datetimeFigureOut">
              <a:rPr lang="en-MY" smtClean="0"/>
              <a:t>26/10/2021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1F1DC-4818-49B8-8C7C-626331A3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3114B-EBAC-4424-A57C-44372668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07D9-92B9-4B61-A46A-7F84F2C8A6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3058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C6E0D-8C22-4DD1-8E5E-704250CC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7786-13E7-45D1-827F-ECBD0C251CCE}" type="datetimeFigureOut">
              <a:rPr lang="en-MY" smtClean="0"/>
              <a:t>26/10/2021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31DB1-0D43-42AA-9B8F-A48FBDC7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9DA20-48C3-4FD2-AC11-9A73265F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07D9-92B9-4B61-A46A-7F84F2C8A6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6889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2110-368A-4E2A-B8B7-CB9F6819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88991-2A52-42C0-833C-4F69D2A6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492A4-5DE7-4AD8-8431-F23A24CF9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C3FD7-200A-4052-88AD-09B10FAAA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7786-13E7-45D1-827F-ECBD0C251CCE}" type="datetimeFigureOut">
              <a:rPr lang="en-MY" smtClean="0"/>
              <a:t>26/10/2021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F7CA6-063A-433D-B1A5-BB9A960C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929A4-CA0A-46DB-A893-D46F2104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07D9-92B9-4B61-A46A-7F84F2C8A6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CE18-ADE7-49B1-B2FC-0D2832A94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46F42-AAE4-4B64-9ECA-EB865CB61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EEB9B-08E1-47EB-9ACA-B64E63933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09236-7723-4FB1-A0FE-44A5A6F2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7786-13E7-45D1-827F-ECBD0C251CCE}" type="datetimeFigureOut">
              <a:rPr lang="en-MY" smtClean="0"/>
              <a:t>26/10/2021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DD88A-7A1E-4B7B-BE52-206171B7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0E329-24E1-45D0-9807-6434AC6A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07D9-92B9-4B61-A46A-7F84F2C8A6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821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A80AB-8E67-4C81-B81F-DF7E1C7F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3FFB7-86A7-4995-81B8-B752FC713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76BF5-1ADE-445F-A812-FD9AB0A21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87786-13E7-45D1-827F-ECBD0C251CCE}" type="datetimeFigureOut">
              <a:rPr lang="en-MY" smtClean="0"/>
              <a:t>26/10/2021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E5872-8A1E-4736-A19A-70E3808CD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606DF-4375-4A96-B97E-9C66FCDD0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107D9-92B9-4B61-A46A-7F84F2C8A60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3502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sumelab.com/cover-letter/are-cover-letters-necessary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9400" y="4508500"/>
            <a:ext cx="5201816" cy="2078912"/>
          </a:xfrm>
        </p:spPr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Week 8</a:t>
            </a:r>
          </a:p>
          <a:p>
            <a:pPr algn="r"/>
            <a:r>
              <a:rPr lang="en-US" altLang="zh-CN" sz="1800" b="1" dirty="0">
                <a:latin typeface="Calibri" panose="020F0502020204030204" pitchFamily="34" charset="0"/>
              </a:rPr>
              <a:t>UNIT 6</a:t>
            </a:r>
            <a:r>
              <a:rPr lang="zh-CN" altLang="en-US" sz="1800" b="1" dirty="0">
                <a:latin typeface="Calibri" panose="020F0502020204030204" pitchFamily="34" charset="0"/>
              </a:rPr>
              <a:t>：</a:t>
            </a:r>
            <a:endParaRPr lang="en-MY" altLang="zh-CN" sz="1800" b="1" dirty="0">
              <a:latin typeface="Calibri" panose="020F0502020204030204" pitchFamily="34" charset="0"/>
            </a:endParaRPr>
          </a:p>
          <a:p>
            <a:pPr algn="r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Writing Effective Cover Letters</a:t>
            </a:r>
            <a:endParaRPr lang="en-MY" altLang="zh-CN" sz="1800" dirty="0">
              <a:latin typeface="Calibri" panose="020F0502020204030204" pitchFamily="34" charset="0"/>
            </a:endParaRPr>
          </a:p>
          <a:p>
            <a:pPr algn="r"/>
            <a:endParaRPr lang="en-US" dirty="0">
              <a:latin typeface="+mj-lt"/>
            </a:endParaRPr>
          </a:p>
        </p:txBody>
      </p:sp>
      <p:pic>
        <p:nvPicPr>
          <p:cNvPr id="6" name="Picture Placeholder 5" descr="Group of people talking">
            <a:extLst>
              <a:ext uri="{FF2B5EF4-FFF2-40B4-BE49-F238E27FC236}">
                <a16:creationId xmlns:a16="http://schemas.microsoft.com/office/drawing/2014/main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3119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COMM 3590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57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7504"/>
            <a:ext cx="10899710" cy="5175412"/>
          </a:xfrm>
        </p:spPr>
        <p:txBody>
          <a:bodyPr>
            <a:noAutofit/>
          </a:bodyPr>
          <a:lstStyle/>
          <a:p>
            <a:pPr marL="447675" indent="-447675" algn="just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 types of sample cover letters that stand out (for fresh graduates). (n.d.). Retrieved from </a:t>
            </a:r>
            <a:r>
              <a:rPr lang="en-MY" sz="1600" dirty="0">
                <a:latin typeface="Arial" panose="020B0604020202020204" pitchFamily="34" charset="0"/>
                <a:cs typeface="Arial" panose="020B0604020202020204" pitchFamily="34" charset="0"/>
              </a:rPr>
              <a:t>https://www.jobstreet.com.my/career-resources/3-types-sample-cover-letters-stand-fresh-graduates/?utm_campaign=my-c-ao-[c]_jsmy_google_desk_sem_dsa_joraproject-jobsearch_eng_ao&amp;utm_content=&amp;utm_term=&amp;utm_source=google&amp;utm_medium=cpc&amp;pem=google&amp;gclid=CjwKCAjwwsmLBhACEiwANq-tXM9uxDhVqEMqSqNQfiejZ2zI0yMe984sprqbznoLdnmcNIo5qxYunhoC_HAQAvD_BwE</a:t>
            </a:r>
            <a:endParaRPr lang="en-US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47675" indent="-447675" algn="just">
              <a:buNone/>
            </a:pP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DiSanza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J. R., &amp;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Legge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N. J. (2017). </a:t>
            </a:r>
            <a:r>
              <a:rPr lang="en-US" sz="16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Business and Professional Communication: Plans, Processes, and Performance.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Sixth Edition. Boston, MA: Pearson.</a:t>
            </a:r>
            <a:endParaRPr lang="en-MY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47675" indent="-447675" algn="just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Doyle, A. (2019). What Is the difference between a résumé and a cover 	letter? Retrieved from https://www.thebalancecareers.com/ 	resume-vs-cover-letter-2060116</a:t>
            </a:r>
          </a:p>
          <a:p>
            <a:pPr marL="447675" indent="-447675" algn="just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Farr, M. (2011).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quick resume and cover letter book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(5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ed.). 	Indianapolis: JIST Publishing. </a:t>
            </a:r>
          </a:p>
          <a:p>
            <a:pPr marL="447675" indent="-447675" algn="just">
              <a:buNone/>
            </a:pPr>
            <a:r>
              <a:rPr lang="en-U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Career Objective Or Resume Objective Samples.(2021).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Ret</a:t>
            </a:r>
            <a:r>
              <a:rPr lang="en-U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rieved from https://www.naukri.com/blog/career-objective-or-resume-objective-samples/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indent="-447675" algn="just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Résumé writing guide. (2019). Retrieved from 	https://www.jobscan.co/resume-writing-guide</a:t>
            </a:r>
          </a:p>
          <a:p>
            <a:pPr marL="447675" indent="-447675" algn="just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Résumé do‘s &amp; don’ts. (2019). Retrieved from 	https://www.usf.edu/career-services/students/resume-dos-and-	donts.aspx </a:t>
            </a:r>
          </a:p>
          <a:p>
            <a:pPr marL="447675" indent="-447675" algn="just">
              <a:buNone/>
            </a:pPr>
            <a:r>
              <a:rPr lang="en-MY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Tomaszewski</a:t>
            </a:r>
            <a:r>
              <a:rPr lang="en-U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(2021). CV vs Resume: The Key Differences to Choose Between the Two.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Retrieved from https://zety.com/blog/cv-vs-resume-difference?utm_source=google&amp;utm_medium=sem&amp;utm_campaign=13073552858&amp;utm_term=cv%20and%20resume%20difference&amp;network=g&amp;device=c&amp;adposition=&amp;adgroupid=121729116706&amp;placement=&amp;gclid=Cj0KCQjw5JSLBhCxARIsAHgO2Sc6Nu8WpJw-EFz_xVM_u-g117AGOIQeLhoYMb8dGL4GPRKY7uTKosQaAj75EALw_wcB </a:t>
            </a:r>
          </a:p>
        </p:txBody>
      </p:sp>
    </p:spTree>
    <p:extLst>
      <p:ext uri="{BB962C8B-B14F-4D97-AF65-F5344CB8AC3E}">
        <p14:creationId xmlns:p14="http://schemas.microsoft.com/office/powerpoint/2010/main" val="70856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3555" y="495755"/>
            <a:ext cx="10515600" cy="530613"/>
          </a:xfrm>
        </p:spPr>
        <p:txBody>
          <a:bodyPr>
            <a:normAutofit fontScale="90000"/>
          </a:bodyPr>
          <a:lstStyle/>
          <a:p>
            <a:pPr algn="ctr"/>
            <a:r>
              <a:rPr lang="en-MY" sz="4400" b="1" i="0" u="none" strike="noStrike" baseline="0" dirty="0">
                <a:latin typeface="PalatinoLTPro-Bold"/>
              </a:rPr>
              <a:t>Cover Letter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75544"/>
            <a:ext cx="10515600" cy="491733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/>
              <a:t>A résumé states </a:t>
            </a:r>
            <a:r>
              <a:rPr lang="en-US" sz="3200" b="1" u="sng" dirty="0">
                <a:solidFill>
                  <a:srgbClr val="FF0000"/>
                </a:solidFill>
              </a:rPr>
              <a:t>the facts </a:t>
            </a:r>
            <a:r>
              <a:rPr lang="en-US" sz="3200" dirty="0"/>
              <a:t>– who, what, when, and how. </a:t>
            </a:r>
          </a:p>
          <a:p>
            <a:pPr algn="just"/>
            <a:r>
              <a:rPr lang="en-US" sz="3200" dirty="0"/>
              <a:t>A cover letter </a:t>
            </a:r>
            <a:r>
              <a:rPr lang="en-US" sz="3200" b="1" u="sng" dirty="0">
                <a:solidFill>
                  <a:srgbClr val="FF0000"/>
                </a:solidFill>
              </a:rPr>
              <a:t>explains</a:t>
            </a:r>
            <a:r>
              <a:rPr lang="en-US" sz="3200" dirty="0"/>
              <a:t> why you are qualified for the job. </a:t>
            </a:r>
          </a:p>
          <a:p>
            <a:pPr algn="just"/>
            <a:r>
              <a:rPr lang="en-US" sz="3200" b="1" u="sng" dirty="0">
                <a:solidFill>
                  <a:srgbClr val="FF0000"/>
                </a:solidFill>
              </a:rPr>
              <a:t>To highlight the qualifications</a:t>
            </a:r>
            <a:r>
              <a:rPr lang="en-US" sz="3200" dirty="0"/>
              <a:t> </a:t>
            </a:r>
            <a:r>
              <a:rPr lang="en-US" altLang="zh-CN" sz="3200" dirty="0"/>
              <a:t>y</a:t>
            </a:r>
            <a:r>
              <a:rPr lang="en-US" sz="3200" dirty="0"/>
              <a:t>ou have for the job for which you are applying. </a:t>
            </a:r>
          </a:p>
          <a:p>
            <a:pPr algn="just"/>
            <a:r>
              <a:rPr lang="en-US" sz="3200" dirty="0"/>
              <a:t>convey more </a:t>
            </a:r>
            <a:r>
              <a:rPr lang="en-US" sz="3200" b="1" u="sng" dirty="0">
                <a:solidFill>
                  <a:srgbClr val="FF0000"/>
                </a:solidFill>
              </a:rPr>
              <a:t>subjective information </a:t>
            </a:r>
            <a:r>
              <a:rPr lang="en-US" sz="3200" dirty="0"/>
              <a:t>like the basis of your interest in a position, how your values motivate you to pursue a job, or why the culture of a company appeals to you.</a:t>
            </a:r>
          </a:p>
          <a:p>
            <a:pPr algn="just"/>
            <a:r>
              <a:rPr lang="en-US" altLang="zh-CN" sz="3200" dirty="0"/>
              <a:t>Optional </a:t>
            </a:r>
            <a:r>
              <a:rPr lang="en-MY" altLang="zh-CN" sz="3200" dirty="0"/>
              <a:t>but a well written</a:t>
            </a:r>
            <a:r>
              <a:rPr lang="en-US" sz="3200" dirty="0"/>
              <a:t> cover letter can help your chances of getting selected for an interview.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1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068"/>
            <a:ext cx="10515600" cy="614589"/>
          </a:xfrm>
        </p:spPr>
        <p:txBody>
          <a:bodyPr>
            <a:normAutofit fontScale="90000"/>
          </a:bodyPr>
          <a:lstStyle/>
          <a:p>
            <a:pPr algn="ctr"/>
            <a:r>
              <a:rPr lang="en-MY" sz="4400" b="1" i="0" u="none" strike="noStrike" baseline="0" dirty="0">
                <a:latin typeface="PalatinoLTPro-Bold"/>
              </a:rPr>
              <a:t>Cover Letter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1659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Preparation: review the job requirements</a:t>
            </a:r>
          </a:p>
          <a:p>
            <a:pPr algn="l"/>
            <a:r>
              <a:rPr lang="en-U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Important: identify the needs of the potential employer</a:t>
            </a:r>
          </a:p>
          <a:p>
            <a:pPr algn="l"/>
            <a:r>
              <a:rPr lang="en-U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Identify relevant aspects of your résumé to demonstrate that you can fulfill those needs. </a:t>
            </a:r>
            <a:endParaRPr lang="en-US" sz="3200" dirty="0"/>
          </a:p>
          <a:p>
            <a:pPr algn="just"/>
            <a:r>
              <a:rPr lang="en-US" sz="3200" dirty="0"/>
              <a:t>Written with the assumption that employers will consult your resume to match it to the statement you are making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8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34C2-902E-4F2C-A6E3-E380B96DC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>
            <a:normAutofit/>
          </a:bodyPr>
          <a:lstStyle/>
          <a:p>
            <a:pPr algn="ctr"/>
            <a:r>
              <a:rPr lang="en-MY" sz="3200" b="1" i="0" u="none" strike="noStrike" baseline="0" dirty="0">
                <a:latin typeface="PalatinoLTPro-Bold"/>
              </a:rPr>
              <a:t>Cover Letter</a:t>
            </a:r>
            <a:endParaRPr lang="en-MY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E0617-9B95-4DEA-8C7C-4F434F91F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3"/>
            <a:ext cx="10515600" cy="4908000"/>
          </a:xfrm>
        </p:spPr>
        <p:txBody>
          <a:bodyPr>
            <a:normAutofit/>
          </a:bodyPr>
          <a:lstStyle/>
          <a:p>
            <a:pPr algn="just"/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Each cover letter should be </a:t>
            </a:r>
            <a:r>
              <a:rPr lang="en-US" b="1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adapted</a:t>
            </a: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to the specific job ad </a:t>
            </a:r>
          </a:p>
          <a:p>
            <a:pPr algn="just"/>
            <a:r>
              <a:rPr lang="en-US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letter format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(a salutation, several paragraphs, and a closing).</a:t>
            </a:r>
          </a:p>
          <a:p>
            <a:pPr algn="just"/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3 parts: </a:t>
            </a:r>
          </a:p>
          <a:p>
            <a:pPr marL="1166813" indent="-447675" algn="just">
              <a:buFont typeface="+mj-lt"/>
              <a:buAutoNum type="arabicPeriod"/>
              <a:tabLst>
                <a:tab pos="1166813" algn="l"/>
              </a:tabLst>
            </a:pP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1166813" indent="-447675" algn="just">
              <a:buFont typeface="+mj-lt"/>
              <a:buAutoNum type="arabicPeriod"/>
              <a:tabLst>
                <a:tab pos="1166813" algn="l"/>
              </a:tabLst>
            </a:pP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</a:p>
          <a:p>
            <a:pPr marL="1166813" indent="-447675" algn="just">
              <a:buFont typeface="+mj-lt"/>
              <a:buAutoNum type="arabicPeriod"/>
              <a:tabLst>
                <a:tab pos="1166813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onclusion</a:t>
            </a:r>
          </a:p>
        </p:txBody>
      </p:sp>
    </p:spTree>
    <p:extLst>
      <p:ext uri="{BB962C8B-B14F-4D97-AF65-F5344CB8AC3E}">
        <p14:creationId xmlns:p14="http://schemas.microsoft.com/office/powerpoint/2010/main" val="164482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F6B8-D2C8-4D0C-B709-E9213A89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MY" sz="4400" b="1" dirty="0"/>
              <a:t>Introduction</a:t>
            </a:r>
            <a:endParaRPr lang="en-MY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6BCE6-05CE-4408-9F1C-F3E015EDB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latin typeface="PalatinoLTPro-Roman"/>
              </a:rPr>
              <a:t>to attract </a:t>
            </a:r>
            <a:r>
              <a:rPr lang="en-US" sz="2800" b="1" i="1" dirty="0">
                <a:solidFill>
                  <a:srgbClr val="FF0000"/>
                </a:solidFill>
                <a:latin typeface="PalatinoLTPro-Roman"/>
              </a:rPr>
              <a:t>attention</a:t>
            </a:r>
            <a:r>
              <a:rPr lang="en-US" sz="2800" dirty="0">
                <a:latin typeface="PalatinoLTPro-Roman"/>
              </a:rPr>
              <a:t> &amp; encourage </a:t>
            </a:r>
            <a:r>
              <a:rPr lang="en-MY" sz="2800" dirty="0">
                <a:latin typeface="PalatinoLTPro-Roman"/>
              </a:rPr>
              <a:t>to continue reading.</a:t>
            </a:r>
            <a:endParaRPr lang="en-MY" sz="2800" dirty="0"/>
          </a:p>
          <a:p>
            <a:pPr lvl="0"/>
            <a:r>
              <a:rPr lang="en-US" sz="2800" b="0" i="0" u="none" strike="noStrike" baseline="0" dirty="0">
                <a:latin typeface="PalatinoLTPro-Roman"/>
              </a:rPr>
              <a:t>Include:</a:t>
            </a:r>
          </a:p>
          <a:p>
            <a:pPr marL="801688" lvl="0" indent="-447675">
              <a:buFont typeface="+mj-lt"/>
              <a:buAutoNum type="arabicPeriod"/>
            </a:pPr>
            <a:r>
              <a:rPr lang="en-US" sz="2800" b="0" i="0" u="none" strike="noStrike" baseline="0" dirty="0">
                <a:latin typeface="PalatinoLTPro-Roman"/>
              </a:rPr>
              <a:t>A concise statement of the position</a:t>
            </a:r>
          </a:p>
          <a:p>
            <a:pPr marL="801688" lvl="0" indent="-447675">
              <a:buFont typeface="+mj-lt"/>
              <a:buAutoNum type="arabicPeriod"/>
            </a:pPr>
            <a:r>
              <a:rPr lang="en-US" sz="2800" dirty="0">
                <a:latin typeface="PalatinoLTPro-Roman"/>
              </a:rPr>
              <a:t>I</a:t>
            </a:r>
            <a:r>
              <a:rPr lang="en-US" sz="2800" b="0" i="0" u="none" strike="noStrike" baseline="0" dirty="0">
                <a:latin typeface="PalatinoLTPro-Roman"/>
              </a:rPr>
              <a:t>mmediate job objectives</a:t>
            </a:r>
          </a:p>
          <a:p>
            <a:pPr marL="801688" lvl="0" indent="-447675">
              <a:buFont typeface="+mj-lt"/>
              <a:buAutoNum type="arabicPeriod"/>
            </a:pPr>
            <a:r>
              <a:rPr lang="en-US" sz="2800" b="0" i="0" u="none" strike="noStrike" baseline="0" dirty="0">
                <a:latin typeface="PalatinoLTPro-Roman"/>
              </a:rPr>
              <a:t>Educational experience </a:t>
            </a:r>
          </a:p>
          <a:p>
            <a:pPr marL="801688" lvl="0" indent="-447675">
              <a:buFont typeface="+mj-lt"/>
              <a:buAutoNum type="arabicPeriod"/>
            </a:pPr>
            <a:r>
              <a:rPr lang="en-US" sz="2800" b="0" i="0" u="none" strike="noStrike" baseline="0" dirty="0">
                <a:latin typeface="PalatinoLTPro-Roman"/>
              </a:rPr>
              <a:t>Traits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0248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F6B8-D2C8-4D0C-B709-E9213A89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4400" b="1" dirty="0"/>
              <a:t>Body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6BCE6-05CE-4408-9F1C-F3E015EDB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algn="just"/>
            <a:r>
              <a:rPr lang="en-US" sz="2800" b="0" i="0" u="none" strike="noStrike" baseline="0" dirty="0">
                <a:latin typeface="PalatinoLTPro-Roman"/>
              </a:rPr>
              <a:t>2 or 3 paragraphs. </a:t>
            </a:r>
            <a:endParaRPr lang="en-MY" sz="2800" dirty="0"/>
          </a:p>
          <a:p>
            <a:pPr lvl="0" algn="just"/>
            <a:r>
              <a:rPr lang="en-US" sz="2800" b="0" i="0" u="none" strike="noStrike" baseline="0" dirty="0">
                <a:latin typeface="PalatinoLTPro-Roman"/>
              </a:rPr>
              <a:t>First:</a:t>
            </a:r>
          </a:p>
          <a:p>
            <a:pPr marL="801688" lvl="0" indent="-447675" algn="just">
              <a:buFont typeface="Wingdings" panose="05000000000000000000" pitchFamily="2" charset="2"/>
              <a:buChar char="ü"/>
            </a:pPr>
            <a:r>
              <a:rPr lang="en-US" sz="2800" b="0" i="0" u="none" strike="noStrike" baseline="0" dirty="0">
                <a:latin typeface="PalatinoLTPro-Roman"/>
              </a:rPr>
              <a:t>background, the training, and the qualifications</a:t>
            </a:r>
          </a:p>
          <a:p>
            <a:pPr marL="801688" lvl="0" indent="-447675" algn="just">
              <a:buFont typeface="Wingdings" panose="05000000000000000000" pitchFamily="2" charset="2"/>
              <a:buChar char="ü"/>
            </a:pPr>
            <a:r>
              <a:rPr lang="en-US" sz="2800" b="0" i="0" u="none" strike="noStrike" baseline="0" dirty="0">
                <a:latin typeface="PalatinoLTPro-Roman"/>
              </a:rPr>
              <a:t>Let employers know that you want to work for them</a:t>
            </a:r>
          </a:p>
          <a:p>
            <a:pPr lvl="0" algn="just"/>
            <a:r>
              <a:rPr lang="en-US" sz="2800" b="0" i="0" u="none" strike="noStrike" baseline="0" dirty="0">
                <a:latin typeface="PalatinoLTPro-Roman"/>
              </a:rPr>
              <a:t>Second:</a:t>
            </a:r>
          </a:p>
          <a:p>
            <a:pPr marL="811213" lvl="0" indent="-457200" algn="just">
              <a:buFont typeface="Wingdings" panose="05000000000000000000" pitchFamily="2" charset="2"/>
              <a:buChar char="ü"/>
            </a:pPr>
            <a:r>
              <a:rPr lang="en-US" sz="2800" b="0" i="0" u="none" strike="noStrike" baseline="0" dirty="0">
                <a:latin typeface="PalatinoLTPro-Roman"/>
              </a:rPr>
              <a:t>accomplishments. </a:t>
            </a:r>
          </a:p>
          <a:p>
            <a:pPr marL="811213" lvl="0" indent="-457200" algn="just">
              <a:buFont typeface="Wingdings" panose="05000000000000000000" pitchFamily="2" charset="2"/>
              <a:buChar char="ü"/>
            </a:pPr>
            <a:r>
              <a:rPr lang="en-US" sz="2800" b="0" i="0" u="none" strike="noStrike" baseline="0" dirty="0">
                <a:latin typeface="PalatinoLTPro-Roman"/>
              </a:rPr>
              <a:t>specific examples from your background, education, or work experience that demonstrate your ability to </a:t>
            </a:r>
            <a:r>
              <a:rPr lang="en-US" sz="2800" b="1" i="1" u="none" strike="noStrike" baseline="0" dirty="0">
                <a:solidFill>
                  <a:srgbClr val="FF0000"/>
                </a:solidFill>
                <a:latin typeface="PalatinoLTPro-Roman"/>
              </a:rPr>
              <a:t>meet the requirements</a:t>
            </a:r>
            <a:r>
              <a:rPr lang="en-US" sz="2800" b="0" i="0" u="none" strike="noStrike" baseline="0" dirty="0">
                <a:latin typeface="PalatinoLTPro-Roman"/>
              </a:rPr>
              <a:t> in the ad. </a:t>
            </a:r>
            <a:endParaRPr lang="en-US" sz="2800" dirty="0">
              <a:latin typeface="PalatinoLTPro-Roman"/>
            </a:endParaRPr>
          </a:p>
          <a:p>
            <a:pPr lvl="0" algn="just"/>
            <a:r>
              <a:rPr lang="en-US" sz="2800" b="0" i="0" u="none" strike="noStrike" baseline="0" dirty="0">
                <a:latin typeface="PalatinoLTPro-Roman"/>
              </a:rPr>
              <a:t>Third: </a:t>
            </a:r>
          </a:p>
          <a:p>
            <a:pPr marL="801688" lvl="0" indent="-447675" algn="just">
              <a:buFont typeface="Wingdings" panose="05000000000000000000" pitchFamily="2" charset="2"/>
              <a:buChar char="ü"/>
            </a:pPr>
            <a:r>
              <a:rPr lang="en-US" sz="2800" b="0" i="0" u="none" strike="noStrike" baseline="0" dirty="0">
                <a:latin typeface="PalatinoLTPro-Roman"/>
              </a:rPr>
              <a:t>how you can be an asset to the organization</a:t>
            </a:r>
            <a:endParaRPr lang="en-MY" sz="2800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6024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F6B8-D2C8-4D0C-B709-E9213A89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4400" b="1" dirty="0"/>
              <a:t>Conclusion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6BCE6-05CE-4408-9F1C-F3E015EDB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>
                <a:latin typeface="Palatino Linotype" panose="02040502050505030304" pitchFamily="18" charset="0"/>
              </a:rPr>
              <a:t>You would like an </a:t>
            </a:r>
            <a:r>
              <a:rPr lang="en-US" sz="2800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interview</a:t>
            </a:r>
            <a:r>
              <a:rPr lang="en-US" sz="2800" dirty="0">
                <a:latin typeface="Palatino Linotype" panose="02040502050505030304" pitchFamily="18" charset="0"/>
              </a:rPr>
              <a:t>. </a:t>
            </a:r>
            <a:endParaRPr lang="en-MY" sz="2800" dirty="0">
              <a:latin typeface="Palatino Linotype" panose="02040502050505030304" pitchFamily="18" charset="0"/>
            </a:endParaRPr>
          </a:p>
          <a:p>
            <a:pPr lvl="0"/>
            <a:r>
              <a:rPr lang="en-US" sz="2800" dirty="0">
                <a:latin typeface="Palatino Linotype" panose="02040502050505030304" pitchFamily="18" charset="0"/>
              </a:rPr>
              <a:t>“I would very much appreciate the chance to interview for this position and can be contacted at the numbers below”</a:t>
            </a:r>
            <a:endParaRPr lang="en-MY" sz="2800" dirty="0">
              <a:latin typeface="Palatino Linotype" panose="02040502050505030304" pitchFamily="18" charset="0"/>
            </a:endParaRPr>
          </a:p>
          <a:p>
            <a:pPr lvl="0"/>
            <a:r>
              <a:rPr lang="en-US" sz="2800" dirty="0">
                <a:latin typeface="Palatino Linotype" panose="02040502050505030304" pitchFamily="18" charset="0"/>
              </a:rPr>
              <a:t>Close the letter appropriately</a:t>
            </a:r>
            <a:endParaRPr lang="en-MY" sz="2800" dirty="0">
              <a:latin typeface="Palatino Linotype" panose="02040502050505030304" pitchFamily="18" charset="0"/>
            </a:endParaRPr>
          </a:p>
          <a:p>
            <a:pPr lvl="0"/>
            <a:r>
              <a:rPr lang="en-US" sz="2800" dirty="0">
                <a:latin typeface="Palatino Linotype" panose="02040502050505030304" pitchFamily="18" charset="0"/>
              </a:rPr>
              <a:t>Include your contact details</a:t>
            </a:r>
            <a:endParaRPr lang="en-MY" sz="2800" dirty="0">
              <a:latin typeface="Palatino Linotype" panose="02040502050505030304" pitchFamily="18" charset="0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4533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CE06-40D2-4CE0-AF9E-332D767D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68" y="402466"/>
            <a:ext cx="10815864" cy="830997"/>
          </a:xfrm>
        </p:spPr>
        <p:txBody>
          <a:bodyPr/>
          <a:lstStyle/>
          <a:p>
            <a:pPr algn="ctr"/>
            <a:r>
              <a:rPr lang="en-MY" sz="4000" b="1" dirty="0"/>
              <a:t>Homework (DQ8)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1B5EB-AA4F-4517-8085-293C4C86A5C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3224" y="3696687"/>
            <a:ext cx="11632163" cy="2427288"/>
          </a:xfrm>
        </p:spPr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According to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resumelab.com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(2021), 77% of hiring decision-makers would read an applicant’s cover letter even if it is not required.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can you show excellence in your cover letter? Why is it important?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your answers.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Mul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A3E88-F7E0-419E-9804-A90FF77BA88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91925" y="6189663"/>
            <a:ext cx="600075" cy="39528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CBEC59-7FF9-4688-98DF-89832A0C90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04755F75-2F1C-4FE6-9690-4F1D41D1109D}"/>
              </a:ext>
            </a:extLst>
          </p:cNvPr>
          <p:cNvGraphicFramePr>
            <a:graphicFrameLocks noGrp="1"/>
          </p:cNvGraphicFramePr>
          <p:nvPr/>
        </p:nvGraphicFramePr>
        <p:xfrm>
          <a:off x="2839491" y="1184219"/>
          <a:ext cx="6699628" cy="2244781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924952">
                  <a:extLst>
                    <a:ext uri="{9D8B030D-6E8A-4147-A177-3AD203B41FA5}">
                      <a16:colId xmlns:a16="http://schemas.microsoft.com/office/drawing/2014/main" val="3885888336"/>
                    </a:ext>
                  </a:extLst>
                </a:gridCol>
                <a:gridCol w="4774676">
                  <a:extLst>
                    <a:ext uri="{9D8B030D-6E8A-4147-A177-3AD203B41FA5}">
                      <a16:colId xmlns:a16="http://schemas.microsoft.com/office/drawing/2014/main" val="2406973691"/>
                    </a:ext>
                  </a:extLst>
                </a:gridCol>
              </a:tblGrid>
              <a:tr h="506217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pPr algn="ctr"/>
                      <a:r>
                        <a:rPr lang="en-MY" sz="2100" dirty="0"/>
                        <a:t>Discussion Question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779596"/>
                  </a:ext>
                </a:extLst>
              </a:tr>
              <a:tr h="4346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r>
                        <a:rPr lang="en-MY" sz="1800" dirty="0"/>
                        <a:t>Points: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b="1" dirty="0"/>
                        <a:t>15pts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33900847"/>
                  </a:ext>
                </a:extLst>
              </a:tr>
              <a:tr h="4346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r>
                        <a:rPr lang="en-MY" sz="1800" dirty="0"/>
                        <a:t>Initial Post: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dirty="0"/>
                        <a:t>Thursday, 11.59pm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71795470"/>
                  </a:ext>
                </a:extLst>
              </a:tr>
              <a:tr h="4346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r>
                        <a:rPr lang="en-MY" sz="1800" dirty="0"/>
                        <a:t>Responses: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dirty="0"/>
                        <a:t>Sunday, 11.59pm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13424894"/>
                  </a:ext>
                </a:extLst>
              </a:tr>
              <a:tr h="434641">
                <a:tc gridSpan="2">
                  <a:txBody>
                    <a:bodyPr/>
                    <a:lstStyle/>
                    <a:p>
                      <a:r>
                        <a:rPr lang="en-MY" sz="1800" dirty="0"/>
                        <a:t>Forum will no longer be available </a:t>
                      </a:r>
                      <a:r>
                        <a:rPr lang="en-MY" sz="1800" b="1" dirty="0">
                          <a:solidFill>
                            <a:schemeClr val="accent2"/>
                          </a:solidFill>
                        </a:rPr>
                        <a:t>48 hours </a:t>
                      </a:r>
                      <a:r>
                        <a:rPr lang="en-MY" sz="1800" dirty="0"/>
                        <a:t>after the deadline</a:t>
                      </a:r>
                      <a:endParaRPr lang="en-MY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1931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70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9D5978-65B3-4595-B3D3-761612DB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189219"/>
            <a:ext cx="10905066" cy="676642"/>
          </a:xfrm>
        </p:spPr>
        <p:txBody>
          <a:bodyPr>
            <a:normAutofit fontScale="90000"/>
          </a:bodyPr>
          <a:lstStyle/>
          <a:p>
            <a:pPr algn="ctr"/>
            <a:r>
              <a:rPr lang="en-MY" b="1" dirty="0">
                <a:latin typeface="Arial" panose="020B0604020202020204" pitchFamily="34" charset="0"/>
                <a:cs typeface="Arial" panose="020B0604020202020204" pitchFamily="34" charset="0"/>
              </a:rPr>
              <a:t>HOMEWORK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9B96D4-1BA5-4784-A506-B5F5F9FC3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13" y="2442708"/>
            <a:ext cx="10790360" cy="403082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MY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Based on the Job Vacancy you used in AS6, write a </a:t>
            </a:r>
            <a:r>
              <a:rPr lang="en-MY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one-page</a:t>
            </a:r>
            <a:r>
              <a:rPr lang="en-MY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cover letter [email version].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18F07FC8-46BA-469A-8D98-43F19E37ED1C}"/>
              </a:ext>
            </a:extLst>
          </p:cNvPr>
          <p:cNvGraphicFramePr>
            <a:graphicFrameLocks noGrp="1"/>
          </p:cNvGraphicFramePr>
          <p:nvPr/>
        </p:nvGraphicFramePr>
        <p:xfrm>
          <a:off x="2773424" y="885243"/>
          <a:ext cx="6699628" cy="137549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4952">
                  <a:extLst>
                    <a:ext uri="{9D8B030D-6E8A-4147-A177-3AD203B41FA5}">
                      <a16:colId xmlns:a16="http://schemas.microsoft.com/office/drawing/2014/main" val="3885888336"/>
                    </a:ext>
                  </a:extLst>
                </a:gridCol>
                <a:gridCol w="4774676">
                  <a:extLst>
                    <a:ext uri="{9D8B030D-6E8A-4147-A177-3AD203B41FA5}">
                      <a16:colId xmlns:a16="http://schemas.microsoft.com/office/drawing/2014/main" val="2406973691"/>
                    </a:ext>
                  </a:extLst>
                </a:gridCol>
              </a:tblGrid>
              <a:tr h="506217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pPr algn="ctr"/>
                      <a:r>
                        <a:rPr lang="en-MY" sz="2100" dirty="0"/>
                        <a:t>AS8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779596"/>
                  </a:ext>
                </a:extLst>
              </a:tr>
              <a:tr h="4346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r>
                        <a:rPr lang="en-MY" sz="1800" dirty="0"/>
                        <a:t>Points: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b="1" dirty="0"/>
                        <a:t>60pts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33900847"/>
                  </a:ext>
                </a:extLst>
              </a:tr>
              <a:tr h="4346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r>
                        <a:rPr lang="en-MY" sz="1800" dirty="0"/>
                        <a:t>Deadline: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Arial Unicode MS"/>
                        </a:defRPr>
                      </a:lvl9pPr>
                    </a:lstStyle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dirty="0"/>
                        <a:t>2 November 2021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7179547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8B3B5D-BC40-4B56-BB1E-5CF26E8C8719}"/>
              </a:ext>
            </a:extLst>
          </p:cNvPr>
          <p:cNvGraphicFramePr>
            <a:graphicFrameLocks noGrp="1"/>
          </p:cNvGraphicFramePr>
          <p:nvPr/>
        </p:nvGraphicFramePr>
        <p:xfrm>
          <a:off x="1220973" y="3085937"/>
          <a:ext cx="9546459" cy="3533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5320">
                  <a:extLst>
                    <a:ext uri="{9D8B030D-6E8A-4147-A177-3AD203B41FA5}">
                      <a16:colId xmlns:a16="http://schemas.microsoft.com/office/drawing/2014/main" val="842725100"/>
                    </a:ext>
                  </a:extLst>
                </a:gridCol>
                <a:gridCol w="8591139">
                  <a:extLst>
                    <a:ext uri="{9D8B030D-6E8A-4147-A177-3AD203B41FA5}">
                      <a16:colId xmlns:a16="http://schemas.microsoft.com/office/drawing/2014/main" val="2892564124"/>
                    </a:ext>
                  </a:extLst>
                </a:gridCol>
              </a:tblGrid>
              <a:tr h="2687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MY" sz="1800" dirty="0">
                          <a:effectLst/>
                        </a:rPr>
                        <a:t>Part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MY" sz="1800" dirty="0">
                          <a:effectLst/>
                        </a:rPr>
                        <a:t>Content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2654459"/>
                  </a:ext>
                </a:extLst>
              </a:tr>
              <a:tr h="8682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MY" sz="1800">
                          <a:effectLst/>
                        </a:rPr>
                        <a:t>1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MY" sz="1800" dirty="0">
                          <a:effectLst/>
                        </a:rPr>
                        <a:t>Who are you and what vacancy are you applying for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MY" sz="1800" dirty="0">
                          <a:effectLst/>
                        </a:rPr>
                        <a:t>Your respect/admiration for the organisation 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MY" sz="1800" dirty="0">
                          <a:effectLst/>
                        </a:rPr>
                        <a:t>Why you should be hired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3498325"/>
                  </a:ext>
                </a:extLst>
              </a:tr>
              <a:tr h="11679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MY" sz="1800">
                          <a:effectLst/>
                        </a:rPr>
                        <a:t>2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MY" sz="1800" dirty="0">
                          <a:effectLst/>
                        </a:rPr>
                        <a:t>Relevant experience and how it ties to the current job vacancy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MY" sz="1800" dirty="0">
                          <a:effectLst/>
                        </a:rPr>
                        <a:t>Relevant training and how it ties to the current job vacancy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MY" sz="1800" dirty="0">
                          <a:effectLst/>
                        </a:rPr>
                        <a:t>How your personality traits relate to the vacancy and can be used by the organisation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4197892"/>
                  </a:ext>
                </a:extLst>
              </a:tr>
              <a:tr h="5685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MY" sz="1800">
                          <a:effectLst/>
                        </a:rPr>
                        <a:t>3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MY" sz="1800" dirty="0">
                          <a:effectLst/>
                        </a:rPr>
                        <a:t>Concluding expression of interest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MY" sz="1800" dirty="0">
                          <a:effectLst/>
                        </a:rPr>
                        <a:t>Closing salutation and contact information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7814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88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839</Words>
  <Application>Microsoft Office PowerPoint</Application>
  <PresentationFormat>Widescreen</PresentationFormat>
  <Paragraphs>88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Muli</vt:lpstr>
      <vt:lpstr>PalatinoLTPro-Bold</vt:lpstr>
      <vt:lpstr>PalatinoLTPro-Roman</vt:lpstr>
      <vt:lpstr>Arial</vt:lpstr>
      <vt:lpstr>Calibri</vt:lpstr>
      <vt:lpstr>Calibri Light</vt:lpstr>
      <vt:lpstr>Palatino Linotype</vt:lpstr>
      <vt:lpstr>Symbol</vt:lpstr>
      <vt:lpstr>Times New Roman</vt:lpstr>
      <vt:lpstr>Wingdings</vt:lpstr>
      <vt:lpstr>Office Theme</vt:lpstr>
      <vt:lpstr>COMM 3590</vt:lpstr>
      <vt:lpstr>Cover Letter</vt:lpstr>
      <vt:lpstr>Cover Letter</vt:lpstr>
      <vt:lpstr>Cover Letter</vt:lpstr>
      <vt:lpstr>Introduction</vt:lpstr>
      <vt:lpstr>Body</vt:lpstr>
      <vt:lpstr>Conclusion</vt:lpstr>
      <vt:lpstr>Homework (DQ8)</vt:lpstr>
      <vt:lpstr>HOMEWORK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 3590</dc:title>
  <dc:creator>Noew Hooi San</dc:creator>
  <cp:lastModifiedBy>Noew Hooi San</cp:lastModifiedBy>
  <cp:revision>12</cp:revision>
  <dcterms:created xsi:type="dcterms:W3CDTF">2021-10-12T12:49:24Z</dcterms:created>
  <dcterms:modified xsi:type="dcterms:W3CDTF">2021-10-26T11:49:30Z</dcterms:modified>
</cp:coreProperties>
</file>