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8" r:id="rId1"/>
  </p:sldMasterIdLst>
  <p:notesMasterIdLst>
    <p:notesMasterId r:id="rId14"/>
  </p:notesMasterIdLst>
  <p:sldIdLst>
    <p:sldId id="256" r:id="rId2"/>
    <p:sldId id="258" r:id="rId3"/>
    <p:sldId id="257" r:id="rId4"/>
    <p:sldId id="259" r:id="rId5"/>
    <p:sldId id="261" r:id="rId6"/>
    <p:sldId id="262" r:id="rId7"/>
    <p:sldId id="263" r:id="rId8"/>
    <p:sldId id="264" r:id="rId9"/>
    <p:sldId id="265" r:id="rId10"/>
    <p:sldId id="266" r:id="rId11"/>
    <p:sldId id="267" r:id="rId12"/>
    <p:sldId id="26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7551"/>
  </p:normalViewPr>
  <p:slideViewPr>
    <p:cSldViewPr snapToGrid="0" snapToObjects="1">
      <p:cViewPr varScale="1">
        <p:scale>
          <a:sx n="98" d="100"/>
          <a:sy n="98" d="100"/>
        </p:scale>
        <p:origin x="1656" y="184"/>
      </p:cViewPr>
      <p:guideLst/>
    </p:cSldViewPr>
  </p:slideViewPr>
  <p:notesTextViewPr>
    <p:cViewPr>
      <p:scale>
        <a:sx n="120" d="100"/>
        <a:sy n="1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BE91B6-0CC6-5D44-9DED-BF327CDC5503}" type="datetimeFigureOut">
              <a:rPr kumimoji="1" lang="zh-CN" altLang="en-US" smtClean="0"/>
              <a:t>2021/11/9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85CBAB-59B7-CD4C-8A05-A6DDAF068303}" type="slidenum">
              <a:rPr kumimoji="1" lang="zh-CN" altLang="en-US" smtClean="0"/>
              <a:t>‹#›</a:t>
            </a:fld>
            <a:endParaRPr kumimoji="1" lang="zh-CN" altLang="en-US"/>
          </a:p>
        </p:txBody>
      </p:sp>
    </p:spTree>
    <p:extLst>
      <p:ext uri="{BB962C8B-B14F-4D97-AF65-F5344CB8AC3E}">
        <p14:creationId xmlns:p14="http://schemas.microsoft.com/office/powerpoint/2010/main" val="265389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085CBAB-59B7-CD4C-8A05-A6DDAF068303}" type="slidenum">
              <a:rPr kumimoji="1" lang="zh-CN" altLang="en-US" smtClean="0"/>
              <a:t>1</a:t>
            </a:fld>
            <a:endParaRPr kumimoji="1" lang="zh-CN" altLang="en-US"/>
          </a:p>
        </p:txBody>
      </p:sp>
    </p:spTree>
    <p:extLst>
      <p:ext uri="{BB962C8B-B14F-4D97-AF65-F5344CB8AC3E}">
        <p14:creationId xmlns:p14="http://schemas.microsoft.com/office/powerpoint/2010/main" val="276234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50000"/>
              </a:lnSpc>
            </a:pPr>
            <a:r>
              <a:rPr>
                <a:sym typeface="+mn-ea"/>
              </a:rPr>
              <a:t>Triggers are triggered based on rows, so delete, add or modify operations may activate triggers, so do not write too complex triggers, which will </a:t>
            </a:r>
            <a:r>
              <a:rPr lang="en-US" altLang="zh-CN">
                <a:sym typeface="+mn-ea"/>
              </a:rPr>
              <a:t>not only b</a:t>
            </a:r>
            <a:r>
              <a:rPr>
                <a:sym typeface="+mn-ea"/>
              </a:rPr>
              <a:t>ringing more serious impact </a:t>
            </a:r>
            <a:r>
              <a:rPr lang="en-US" altLang="zh-CN">
                <a:sym typeface="+mn-ea"/>
              </a:rPr>
              <a:t>about </a:t>
            </a:r>
            <a:r>
              <a:rPr>
                <a:sym typeface="+mn-ea"/>
              </a:rPr>
              <a:t>insert, modify or delete </a:t>
            </a:r>
            <a:r>
              <a:rPr lang="en-US" altLang="zh-CN">
                <a:sym typeface="+mn-ea"/>
              </a:rPr>
              <a:t>of </a:t>
            </a:r>
            <a:r>
              <a:rPr>
                <a:sym typeface="+mn-ea"/>
              </a:rPr>
              <a:t>data , but also the consequences of poor portability, so we must consider when designing the trigger.</a:t>
            </a:r>
          </a:p>
          <a:p>
            <a:pPr>
              <a:lnSpc>
                <a:spcPct val="150000"/>
              </a:lnSpc>
            </a:pPr>
            <a:r>
              <a:rPr lang="en-US" altLang="zh-CN">
                <a:sym typeface="+mn-ea"/>
              </a:rPr>
              <a:t>In the meantime, we should use trigger carefully. The trigger itself is not a fault, but due to our abuse, it will cause difficulties in maintaining the database and applications. If we rely too much on triggers, it will inevitably affect the structure of the database and increase the complexity of maintenance.</a:t>
            </a: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trigger is a set of actions that are run automatically when a specified change operation (SQL INSERT, UPDATE, or DELETE statement) is performed on a specified table. </a:t>
            </a:r>
          </a:p>
          <a:p>
            <a:r>
              <a:rPr lang="en-US" altLang="zh-CN" dirty="0"/>
              <a:t>Triggers are useful for tasks such as enforcing business rules, validating input data, and keeping an audit trail.</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0085CBAB-59B7-CD4C-8A05-A6DDAF068303}" type="slidenum">
              <a:rPr kumimoji="1" lang="zh-CN" altLang="en-US" smtClean="0"/>
              <a:t>2</a:t>
            </a:fld>
            <a:endParaRPr kumimoji="1" lang="zh-CN" altLang="en-US"/>
          </a:p>
        </p:txBody>
      </p:sp>
    </p:spTree>
    <p:extLst>
      <p:ext uri="{BB962C8B-B14F-4D97-AF65-F5344CB8AC3E}">
        <p14:creationId xmlns:p14="http://schemas.microsoft.com/office/powerpoint/2010/main" val="3589287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Safety. The user can have some right to operate the database based on the value of the database;</a:t>
            </a:r>
          </a:p>
          <a:p>
            <a:r>
              <a:rPr lang="en-US" altLang="zh-CN" dirty="0"/>
              <a:t>The user's operation can be limited based on time, for example, it is not allowed to modify database data after work and holidays;</a:t>
            </a:r>
          </a:p>
          <a:p>
            <a:r>
              <a:rPr lang="en-US" altLang="zh-CN" dirty="0"/>
              <a:t>The user's operation can be limited based on the data in the database. For example, the rise of stock price is not allowed to exceed 10% at a time.</a:t>
            </a:r>
          </a:p>
          <a:p>
            <a:r>
              <a:rPr lang="en-US" altLang="zh-CN" dirty="0"/>
              <a:t>2. Audit.</a:t>
            </a:r>
          </a:p>
          <a:p>
            <a:r>
              <a:rPr lang="en-US" altLang="zh-CN" dirty="0"/>
              <a:t>It can track the user's operation on the database;</a:t>
            </a:r>
          </a:p>
          <a:p>
            <a:r>
              <a:rPr lang="en-US" altLang="zh-CN" dirty="0"/>
              <a:t>Audit the statements of users operating the database;</a:t>
            </a:r>
          </a:p>
          <a:p>
            <a:r>
              <a:rPr lang="en-US" altLang="zh-CN" dirty="0"/>
              <a:t>Write the user's updates to the database into the audit table.</a:t>
            </a:r>
          </a:p>
          <a:p>
            <a:r>
              <a:rPr lang="en-US" altLang="zh-CN" dirty="0"/>
              <a:t>3. Automatically calculate the data value.</a:t>
            </a:r>
          </a:p>
          <a:p>
            <a:r>
              <a:rPr lang="en-US" altLang="zh-CN" dirty="0"/>
              <a:t>If the value of the data meets certain requirements, specific processing is carried out. For example, if the fund on the company's account is less than 50000 yuan, send warning data to the financial personnel immediately.</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0085CBAB-59B7-CD4C-8A05-A6DDAF068303}" type="slidenum">
              <a:rPr kumimoji="1" lang="zh-CN" altLang="en-US" smtClean="0"/>
              <a:t>3</a:t>
            </a:fld>
            <a:endParaRPr kumimoji="1" lang="zh-CN" altLang="en-US"/>
          </a:p>
        </p:txBody>
      </p:sp>
    </p:spTree>
    <p:extLst>
      <p:ext uri="{BB962C8B-B14F-4D97-AF65-F5344CB8AC3E}">
        <p14:creationId xmlns:p14="http://schemas.microsoft.com/office/powerpoint/2010/main" val="208514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Faster application development. Because the database stores triggers, you do not have to code the trigger actions into each database application.</a:t>
            </a:r>
          </a:p>
          <a:p>
            <a:r>
              <a:rPr lang="en-US" altLang="zh-CN" dirty="0"/>
              <a:t>Global enforcement of business rules. Define a trigger once and then reuse it for any application that uses the database.</a:t>
            </a:r>
          </a:p>
          <a:p>
            <a:r>
              <a:rPr lang="en-US" altLang="zh-CN" dirty="0"/>
              <a:t>Easier maintenance. If a business policy changes, you need to change only the corresponding trigger program instead of each application program.</a:t>
            </a:r>
          </a:p>
          <a:p>
            <a:r>
              <a:rPr lang="en-US" altLang="zh-CN" dirty="0"/>
              <a:t>Improve performance in client/server environment. All rules run on the server before the result returns.</a:t>
            </a:r>
          </a:p>
          <a:p>
            <a:r>
              <a:rPr lang="en-US" altLang="zh-CN" dirty="0"/>
              <a:t>Implementation of SQL triggers is based on the SQL standard. It supports constructs that are common to most programming languages. It supports the declaration of local variables, statements to control the flow of the procedure, assignment of expression results to variables, and error handling.</a:t>
            </a:r>
          </a:p>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0085CBAB-59B7-CD4C-8A05-A6DDAF068303}" type="slidenum">
              <a:rPr kumimoji="1" lang="zh-CN" altLang="en-US" smtClean="0"/>
              <a:t>4</a:t>
            </a:fld>
            <a:endParaRPr kumimoji="1" lang="zh-CN" altLang="en-US"/>
          </a:p>
        </p:txBody>
      </p:sp>
    </p:spTree>
    <p:extLst>
      <p:ext uri="{BB962C8B-B14F-4D97-AF65-F5344CB8AC3E}">
        <p14:creationId xmlns:p14="http://schemas.microsoft.com/office/powerpoint/2010/main" val="2372140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noRot="1" noChangeAspect="1"/>
          </p:cNvSpPr>
          <p:nvPr>
            <p:ph type="sldImg"/>
          </p:nvPr>
        </p:nvSpPr>
        <p:spPr>
          <a:prstGeom prst="rect">
            <a:avLst/>
          </a:prstGeom>
        </p:spPr>
        <p:txBody>
          <a:bodyPr/>
          <a:lstStyle/>
          <a:p>
            <a:endParaRPr/>
          </a:p>
        </p:txBody>
      </p:sp>
      <p:sp>
        <p:nvSpPr>
          <p:cNvPr id="161" name="Shape 161"/>
          <p:cNvSpPr>
            <a:spLocks noGrp="1"/>
          </p:cNvSpPr>
          <p:nvPr>
            <p:ph type="body" sz="quarter" idx="1"/>
          </p:nvPr>
        </p:nvSpPr>
        <p:spPr>
          <a:prstGeom prst="rect">
            <a:avLst/>
          </a:prstGeom>
        </p:spPr>
        <p:txBody>
          <a:bodyPr/>
          <a:lstStyle/>
          <a:p>
            <a:r>
              <a:rPr lang="en-US" dirty="0"/>
              <a:t>Here is the syntax of MySQL Trigger creation.</a:t>
            </a:r>
          </a:p>
          <a:p>
            <a:endParaRPr lang="en-US" dirty="0"/>
          </a:p>
          <a:p>
            <a:r>
              <a:rPr dirty="0"/>
              <a:t>`</a:t>
            </a:r>
            <a:r>
              <a:rPr dirty="0" err="1"/>
              <a:t>trigger_time</a:t>
            </a:r>
            <a:r>
              <a:rPr dirty="0"/>
              <a:t>` is the trigger action time. It can be `BEFORE` or `AFTER` to indicate that the trigger activates before or after each row to be modified.</a:t>
            </a:r>
          </a:p>
          <a:p>
            <a:endParaRPr dirty="0"/>
          </a:p>
          <a:p>
            <a:r>
              <a:rPr dirty="0"/>
              <a:t>`</a:t>
            </a:r>
            <a:r>
              <a:rPr dirty="0" err="1"/>
              <a:t>trigger_event</a:t>
            </a:r>
            <a:r>
              <a:rPr dirty="0"/>
              <a:t>` indicates the kind of operation that activates the trigger, in other words, when those operations happens, the trigger activates.</a:t>
            </a:r>
          </a:p>
          <a:p>
            <a:endParaRPr dirty="0"/>
          </a:p>
          <a:p>
            <a:r>
              <a:rPr dirty="0"/>
              <a:t>`</a:t>
            </a:r>
            <a:r>
              <a:rPr dirty="0" err="1"/>
              <a:t>trigger_body</a:t>
            </a:r>
            <a:r>
              <a:rPr dirty="0"/>
              <a:t>` is the statement to execute when the trigger activates.</a:t>
            </a:r>
          </a:p>
          <a:p>
            <a:endParaRPr dirty="0"/>
          </a:p>
          <a:p>
            <a:r>
              <a:rPr dirty="0"/>
              <a:t>Within the trigger body, you can refer to columns in the subject table (the table associated with the trigger) by using the aliases `OLD` and `NEW`. `OLD`.`</a:t>
            </a:r>
            <a:r>
              <a:rPr dirty="0" err="1"/>
              <a:t>col_name</a:t>
            </a:r>
            <a:r>
              <a:rPr dirty="0"/>
              <a:t>` refers to a column of an existing row before it is updated or deleted. `NEW`.`</a:t>
            </a:r>
            <a:r>
              <a:rPr dirty="0" err="1"/>
              <a:t>col_name</a:t>
            </a:r>
            <a:r>
              <a:rPr dirty="0"/>
              <a:t>` refers to the column of a new row to be inserted or an existing row after it is updated.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noRot="1" noChangeAspect="1"/>
          </p:cNvSpPr>
          <p:nvPr>
            <p:ph type="sldImg"/>
          </p:nvPr>
        </p:nvSpPr>
        <p:spPr>
          <a:prstGeom prst="rect">
            <a:avLst/>
          </a:prstGeom>
        </p:spPr>
        <p:txBody>
          <a:bodyPr/>
          <a:lstStyle/>
          <a:p>
            <a:endParaRPr/>
          </a:p>
        </p:txBody>
      </p:sp>
      <p:sp>
        <p:nvSpPr>
          <p:cNvPr id="167" name="Shape 167"/>
          <p:cNvSpPr>
            <a:spLocks noGrp="1"/>
          </p:cNvSpPr>
          <p:nvPr>
            <p:ph type="body" sz="quarter" idx="1"/>
          </p:nvPr>
        </p:nvSpPr>
        <p:spPr>
          <a:prstGeom prst="rect">
            <a:avLst/>
          </a:prstGeom>
        </p:spPr>
        <p:txBody>
          <a:bodyPr/>
          <a:lstStyle/>
          <a:p>
            <a:r>
              <a:rPr dirty="0"/>
              <a:t>So, here an example, where we created a trigger named `</a:t>
            </a:r>
            <a:r>
              <a:rPr dirty="0" err="1"/>
              <a:t>ins_sum</a:t>
            </a:r>
            <a:r>
              <a:rPr dirty="0"/>
              <a:t>`, which </a:t>
            </a:r>
            <a:r>
              <a:rPr dirty="0" err="1"/>
              <a:t>triggerred</a:t>
            </a:r>
            <a:r>
              <a:rPr dirty="0"/>
              <a:t> </a:t>
            </a:r>
            <a:r>
              <a:rPr lang="en-US" dirty="0"/>
              <a:t>BEFORE</a:t>
            </a:r>
            <a:r>
              <a:rPr dirty="0"/>
              <a:t> the </a:t>
            </a:r>
            <a:r>
              <a:rPr lang="en-US" dirty="0"/>
              <a:t>INSERT</a:t>
            </a:r>
            <a:r>
              <a:rPr dirty="0"/>
              <a:t> </a:t>
            </a:r>
            <a:r>
              <a:rPr lang="en-US" dirty="0"/>
              <a:t>operation</a:t>
            </a:r>
            <a:r>
              <a:rPr dirty="0"/>
              <a:t> happens. </a:t>
            </a:r>
            <a:r>
              <a:rPr lang="en-US" dirty="0"/>
              <a:t>In trigger body, we add up NEW amounts to variable @sum.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p>
            <a:r>
              <a:rPr lang="en-US" dirty="0"/>
              <a:t>This is how our trigger works, first we set the variable @sum to 0. Then, we insert three groups of values into the table account. Finally, we print the value @sum. </a:t>
            </a:r>
          </a:p>
          <a:p>
            <a:r>
              <a:rPr lang="en-US" dirty="0"/>
              <a:t>I</a:t>
            </a:r>
            <a:r>
              <a:rPr dirty="0"/>
              <a:t>n this case, the value of `@sum` after the `INSERT` statement has executed is `1.10 + 2.20 + 3.30`, or `6.60`.</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noRot="1" noChangeAspect="1"/>
          </p:cNvSpPr>
          <p:nvPr>
            <p:ph type="sldImg"/>
          </p:nvPr>
        </p:nvSpPr>
        <p:spPr>
          <a:prstGeom prst="rect">
            <a:avLst/>
          </a:prstGeom>
        </p:spPr>
        <p:txBody>
          <a:bodyPr/>
          <a:lstStyle/>
          <a:p>
            <a:endParaRPr/>
          </a:p>
        </p:txBody>
      </p:sp>
      <p:sp>
        <p:nvSpPr>
          <p:cNvPr id="179" name="Shape 179"/>
          <p:cNvSpPr>
            <a:spLocks noGrp="1"/>
          </p:cNvSpPr>
          <p:nvPr>
            <p:ph type="body" sz="quarter" idx="1"/>
          </p:nvPr>
        </p:nvSpPr>
        <p:spPr>
          <a:prstGeom prst="rect">
            <a:avLst/>
          </a:prstGeom>
        </p:spPr>
        <p:txBody>
          <a:bodyPr/>
          <a:lstStyle/>
          <a:p>
            <a:r>
              <a:rPr dirty="0"/>
              <a:t>To destroy the trigger, use a `DROP TRIGGER` statement. </a:t>
            </a:r>
            <a:r>
              <a:rPr lang="en-US" dirty="0"/>
              <a:t>For example, if you want to remove the trigger created before, you can use DROP TRIGGER </a:t>
            </a:r>
            <a:r>
              <a:rPr lang="en-US" dirty="0" err="1"/>
              <a:t>ins_sum</a:t>
            </a:r>
            <a:r>
              <a:rPr lang="en-US" dirty="0"/>
              <a:t> if the trigger is in default schema, or use DROP TRIGGER </a:t>
            </a:r>
            <a:r>
              <a:rPr lang="en-US" dirty="0" err="1"/>
              <a:t>test.ins_sum</a:t>
            </a:r>
            <a:r>
              <a:rPr lang="en-US" dirty="0"/>
              <a:t> if the trigger is in the other schema named test</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gn="l">
              <a:lnSpc>
                <a:spcPct val="150000"/>
              </a:lnSpc>
              <a:buFont typeface="Arial" panose="020B0604020202020204" pitchFamily="34" charset="0"/>
              <a:buChar char="•"/>
            </a:pPr>
            <a:r>
              <a:rPr lang="zh-CN" altLang="en-US">
                <a:sym typeface="+mn-ea"/>
              </a:rPr>
              <a:t>It has more refined and complex data control capabilities than the standard functions of the database itself.</a:t>
            </a:r>
            <a:endParaRPr lang="zh-CN" altLang="en-US"/>
          </a:p>
          <a:p>
            <a:pPr marL="342900" indent="-342900" algn="l">
              <a:lnSpc>
                <a:spcPct val="150000"/>
              </a:lnSpc>
              <a:buFont typeface="Arial" panose="020B0604020202020204" pitchFamily="34" charset="0"/>
              <a:buChar char="•"/>
            </a:pPr>
            <a:endParaRPr lang="zh-CN" altLang="en-US">
              <a:sym typeface="+mn-ea"/>
            </a:endParaRPr>
          </a:p>
          <a:p>
            <a:pPr marL="342900" indent="-342900" algn="l">
              <a:lnSpc>
                <a:spcPct val="150000"/>
              </a:lnSpc>
              <a:buFont typeface="Arial" panose="020B0604020202020204" pitchFamily="34" charset="0"/>
              <a:buChar char="•"/>
            </a:pPr>
            <a:r>
              <a:rPr lang="zh-CN" altLang="en-US">
                <a:sym typeface="+mn-ea"/>
              </a:rPr>
              <a:t>rigger_time: { BEFORE | AFTER }</a:t>
            </a:r>
            <a:r>
              <a:rPr lang="en-US" altLang="zh-CN">
                <a:sym typeface="+mn-ea"/>
              </a:rPr>
              <a:t>//</a:t>
            </a:r>
            <a:r>
              <a:rPr lang="zh-CN" altLang="en-US">
                <a:sym typeface="+mn-ea"/>
              </a:rPr>
              <a:t>Instruct the trigger to activate before or after each row to be modified</a:t>
            </a:r>
            <a:endParaRPr lang="zh-CN" altLang="en-US"/>
          </a:p>
          <a:p>
            <a:pPr marL="342900" indent="-342900" algn="l">
              <a:lnSpc>
                <a:spcPct val="150000"/>
              </a:lnSpc>
              <a:buFont typeface="Arial" panose="020B0604020202020204" pitchFamily="34" charset="0"/>
              <a:buChar char="•"/>
            </a:pPr>
            <a:r>
              <a:rPr lang="zh-CN" altLang="en-US">
                <a:sym typeface="+mn-ea"/>
              </a:rPr>
              <a:t>trigger_event: { INSERT | UPDATE | DELETE }</a:t>
            </a:r>
            <a:r>
              <a:rPr lang="en-US" altLang="zh-CN">
                <a:sym typeface="+mn-ea"/>
              </a:rPr>
              <a:t>//Indicates the kind of operation that activates the </a:t>
            </a:r>
            <a:r>
              <a:rPr lang="zh-CN" altLang="en-US">
                <a:sym typeface="+mn-ea"/>
              </a:rPr>
              <a:t>trigger</a:t>
            </a:r>
            <a:endParaRPr lang="zh-CN" altLang="en-US"/>
          </a:p>
          <a:p>
            <a:pPr marL="342900" indent="-342900" algn="l">
              <a:lnSpc>
                <a:spcPct val="150000"/>
              </a:lnSpc>
              <a:buFont typeface="Arial" panose="020B0604020202020204" pitchFamily="34" charset="0"/>
              <a:buChar char="•"/>
            </a:pPr>
            <a:r>
              <a:rPr lang="zh-CN" altLang="en-US">
                <a:sym typeface="+mn-ea"/>
              </a:rPr>
              <a:t>trigger_body </a:t>
            </a:r>
            <a:r>
              <a:rPr lang="en-US" altLang="zh-CN">
                <a:sym typeface="+mn-ea"/>
              </a:rPr>
              <a:t>//S</a:t>
            </a:r>
            <a:r>
              <a:rPr lang="zh-CN" altLang="en-US">
                <a:sym typeface="+mn-ea"/>
              </a:rPr>
              <a:t>tatement to execute when the trigger activates</a:t>
            </a:r>
            <a:endParaRPr lang="zh-CN" altLang="en-US"/>
          </a:p>
          <a:p>
            <a:pPr marL="342900" indent="-342900" algn="l">
              <a:lnSpc>
                <a:spcPct val="150000"/>
              </a:lnSpc>
              <a:buFont typeface="Arial" panose="020B0604020202020204" pitchFamily="34" charset="0"/>
              <a:buChar char="•"/>
            </a:pPr>
            <a:r>
              <a:rPr lang="zh-CN" altLang="en-US">
                <a:sym typeface="+mn-ea"/>
              </a:rPr>
              <a:t>DROP TRIGGER </a:t>
            </a:r>
            <a:r>
              <a:rPr lang="en-US" altLang="zh-CN">
                <a:sym typeface="+mn-ea"/>
              </a:rPr>
              <a:t>//To destroy the trigger</a:t>
            </a:r>
            <a:endParaRPr lang="zh-CN" altLang="en-US"/>
          </a:p>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373DFF-D9FE-CA4A-BE14-DE04E389F60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6B37B632-6F21-1A4F-A4CD-AC7E9620AC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6D337C4-2CE8-FA48-A9D0-5FDDBF74C508}"/>
              </a:ext>
            </a:extLst>
          </p:cNvPr>
          <p:cNvSpPr>
            <a:spLocks noGrp="1"/>
          </p:cNvSpPr>
          <p:nvPr>
            <p:ph type="dt" sz="half" idx="10"/>
          </p:nvPr>
        </p:nvSpPr>
        <p:spPr/>
        <p:txBody>
          <a:bodyPr/>
          <a:lstStyle/>
          <a:p>
            <a:fld id="{FF3D17BA-849D-9844-8289-18A1F13BA7C1}" type="datetimeFigureOut">
              <a:rPr kumimoji="1" lang="zh-CN" altLang="en-US" smtClean="0"/>
              <a:t>2021/11/9</a:t>
            </a:fld>
            <a:endParaRPr kumimoji="1" lang="zh-CN" altLang="en-US"/>
          </a:p>
        </p:txBody>
      </p:sp>
      <p:sp>
        <p:nvSpPr>
          <p:cNvPr id="5" name="页脚占位符 4">
            <a:extLst>
              <a:ext uri="{FF2B5EF4-FFF2-40B4-BE49-F238E27FC236}">
                <a16:creationId xmlns:a16="http://schemas.microsoft.com/office/drawing/2014/main" id="{908A19EE-285C-7B49-ADDE-66F4516A2CB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5D0391D-73F6-8645-AC4F-F96B449AFF62}"/>
              </a:ext>
            </a:extLst>
          </p:cNvPr>
          <p:cNvSpPr>
            <a:spLocks noGrp="1"/>
          </p:cNvSpPr>
          <p:nvPr>
            <p:ph type="sldNum" sz="quarter" idx="12"/>
          </p:nvPr>
        </p:nvSpPr>
        <p:spPr/>
        <p:txBody>
          <a:bodyPr/>
          <a:lstStyle/>
          <a:p>
            <a:fld id="{EFF1CB5D-DF51-A74B-871B-8B2FA2C3B8DC}" type="slidenum">
              <a:rPr kumimoji="1" lang="zh-CN" altLang="en-US" smtClean="0"/>
              <a:t>‹#›</a:t>
            </a:fld>
            <a:endParaRPr kumimoji="1" lang="zh-CN" altLang="en-US"/>
          </a:p>
        </p:txBody>
      </p:sp>
    </p:spTree>
    <p:extLst>
      <p:ext uri="{BB962C8B-B14F-4D97-AF65-F5344CB8AC3E}">
        <p14:creationId xmlns:p14="http://schemas.microsoft.com/office/powerpoint/2010/main" val="3656392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437141-E706-4D49-9D9B-D732C598DA8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0245191-671C-A948-A7B0-09D66B0789D0}"/>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3AD0EF0-5CFA-4E4F-887F-A5E5A6AB9C4B}"/>
              </a:ext>
            </a:extLst>
          </p:cNvPr>
          <p:cNvSpPr>
            <a:spLocks noGrp="1"/>
          </p:cNvSpPr>
          <p:nvPr>
            <p:ph type="dt" sz="half" idx="10"/>
          </p:nvPr>
        </p:nvSpPr>
        <p:spPr/>
        <p:txBody>
          <a:bodyPr/>
          <a:lstStyle/>
          <a:p>
            <a:fld id="{FF3D17BA-849D-9844-8289-18A1F13BA7C1}" type="datetimeFigureOut">
              <a:rPr kumimoji="1" lang="zh-CN" altLang="en-US" smtClean="0"/>
              <a:t>2021/11/9</a:t>
            </a:fld>
            <a:endParaRPr kumimoji="1" lang="zh-CN" altLang="en-US"/>
          </a:p>
        </p:txBody>
      </p:sp>
      <p:sp>
        <p:nvSpPr>
          <p:cNvPr id="5" name="页脚占位符 4">
            <a:extLst>
              <a:ext uri="{FF2B5EF4-FFF2-40B4-BE49-F238E27FC236}">
                <a16:creationId xmlns:a16="http://schemas.microsoft.com/office/drawing/2014/main" id="{8FE20ACE-5C80-144E-B81E-C4FC3086169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4D9DF5E-3EC8-BC47-AE4B-34D6A1143381}"/>
              </a:ext>
            </a:extLst>
          </p:cNvPr>
          <p:cNvSpPr>
            <a:spLocks noGrp="1"/>
          </p:cNvSpPr>
          <p:nvPr>
            <p:ph type="sldNum" sz="quarter" idx="12"/>
          </p:nvPr>
        </p:nvSpPr>
        <p:spPr/>
        <p:txBody>
          <a:bodyPr/>
          <a:lstStyle/>
          <a:p>
            <a:fld id="{EFF1CB5D-DF51-A74B-871B-8B2FA2C3B8DC}" type="slidenum">
              <a:rPr kumimoji="1" lang="zh-CN" altLang="en-US" smtClean="0"/>
              <a:t>‹#›</a:t>
            </a:fld>
            <a:endParaRPr kumimoji="1" lang="zh-CN" altLang="en-US"/>
          </a:p>
        </p:txBody>
      </p:sp>
    </p:spTree>
    <p:extLst>
      <p:ext uri="{BB962C8B-B14F-4D97-AF65-F5344CB8AC3E}">
        <p14:creationId xmlns:p14="http://schemas.microsoft.com/office/powerpoint/2010/main" val="188773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A63BEFC-17A1-2744-946B-91DFA3F9029A}"/>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332A982-68F5-D748-95C5-0F5B21EAF4F4}"/>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6DD840F-8E0A-DD4F-A7FD-DB01DD0A2C64}"/>
              </a:ext>
            </a:extLst>
          </p:cNvPr>
          <p:cNvSpPr>
            <a:spLocks noGrp="1"/>
          </p:cNvSpPr>
          <p:nvPr>
            <p:ph type="dt" sz="half" idx="10"/>
          </p:nvPr>
        </p:nvSpPr>
        <p:spPr/>
        <p:txBody>
          <a:bodyPr/>
          <a:lstStyle/>
          <a:p>
            <a:fld id="{FF3D17BA-849D-9844-8289-18A1F13BA7C1}" type="datetimeFigureOut">
              <a:rPr kumimoji="1" lang="zh-CN" altLang="en-US" smtClean="0"/>
              <a:t>2021/11/9</a:t>
            </a:fld>
            <a:endParaRPr kumimoji="1" lang="zh-CN" altLang="en-US"/>
          </a:p>
        </p:txBody>
      </p:sp>
      <p:sp>
        <p:nvSpPr>
          <p:cNvPr id="5" name="页脚占位符 4">
            <a:extLst>
              <a:ext uri="{FF2B5EF4-FFF2-40B4-BE49-F238E27FC236}">
                <a16:creationId xmlns:a16="http://schemas.microsoft.com/office/drawing/2014/main" id="{432AF107-CF7B-2840-8591-A9DFBEB9C57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081DC01-BFD9-3542-9BC7-CC3BB14E85A1}"/>
              </a:ext>
            </a:extLst>
          </p:cNvPr>
          <p:cNvSpPr>
            <a:spLocks noGrp="1"/>
          </p:cNvSpPr>
          <p:nvPr>
            <p:ph type="sldNum" sz="quarter" idx="12"/>
          </p:nvPr>
        </p:nvSpPr>
        <p:spPr/>
        <p:txBody>
          <a:bodyPr/>
          <a:lstStyle/>
          <a:p>
            <a:fld id="{EFF1CB5D-DF51-A74B-871B-8B2FA2C3B8DC}" type="slidenum">
              <a:rPr kumimoji="1" lang="zh-CN" altLang="en-US" smtClean="0"/>
              <a:t>‹#›</a:t>
            </a:fld>
            <a:endParaRPr kumimoji="1" lang="zh-CN" altLang="en-US"/>
          </a:p>
        </p:txBody>
      </p:sp>
    </p:spTree>
    <p:extLst>
      <p:ext uri="{BB962C8B-B14F-4D97-AF65-F5344CB8AC3E}">
        <p14:creationId xmlns:p14="http://schemas.microsoft.com/office/powerpoint/2010/main" val="1231726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9600" y="1621135"/>
            <a:ext cx="10972800" cy="3302001"/>
          </a:xfrm>
          <a:prstGeom prst="rect">
            <a:avLst/>
          </a:prstGeom>
        </p:spPr>
        <p:txBody>
          <a:bodyPr anchor="ctr"/>
          <a:lstStyle>
            <a:lvl1pPr>
              <a:defRPr sz="6400" spc="0"/>
            </a:lvl1pPr>
          </a:lstStyle>
          <a:p>
            <a:r>
              <a:t>Section Title</a:t>
            </a:r>
          </a:p>
        </p:txBody>
      </p:sp>
      <p:sp>
        <p:nvSpPr>
          <p:cNvPr id="72" name="Slide Number"/>
          <p:cNvSpPr txBox="1">
            <a:spLocks noGrp="1"/>
          </p:cNvSpPr>
          <p:nvPr>
            <p:ph type="sldNum" sz="quarter" idx="2"/>
          </p:nvPr>
        </p:nvSpPr>
        <p:spPr>
          <a:xfrm>
            <a:off x="6000750" y="6350000"/>
            <a:ext cx="194311" cy="21463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31729235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prstGeom prst="rect">
            <a:avLst/>
          </a:prstGeom>
        </p:spPr>
        <p:txBody>
          <a:bodyPr/>
          <a:lstStyle/>
          <a:p>
            <a:r>
              <a:t>Agenda Title</a:t>
            </a:r>
          </a:p>
        </p:txBody>
      </p:sp>
      <p:sp>
        <p:nvSpPr>
          <p:cNvPr id="89" name="Body Level One…"/>
          <p:cNvSpPr txBox="1">
            <a:spLocks noGrp="1"/>
          </p:cNvSpPr>
          <p:nvPr>
            <p:ph type="body" idx="1" hasCustomPrompt="1"/>
          </p:nvPr>
        </p:nvSpPr>
        <p:spPr>
          <a:xfrm>
            <a:off x="609600" y="2006600"/>
            <a:ext cx="10972800" cy="4192774"/>
          </a:xfrm>
          <a:prstGeom prst="rect">
            <a:avLst/>
          </a:prstGeom>
        </p:spPr>
        <p:txBody>
          <a:bodyPr/>
          <a:lstStyle>
            <a:lvl1pPr marL="0" indent="0" defTabSz="412750">
              <a:lnSpc>
                <a:spcPct val="100000"/>
              </a:lnSpc>
              <a:buSzTx/>
              <a:buNone/>
              <a:defRPr sz="3400" spc="-68">
                <a:latin typeface="Canela Deck Regular"/>
                <a:ea typeface="Canela Deck Regular"/>
                <a:cs typeface="Canela Deck Regular"/>
                <a:sym typeface="Canela Deck Regular"/>
              </a:defRPr>
            </a:lvl1pPr>
            <a:lvl2pPr marL="0" indent="228600" defTabSz="412750">
              <a:lnSpc>
                <a:spcPct val="100000"/>
              </a:lnSpc>
              <a:buSzTx/>
              <a:buNone/>
              <a:defRPr sz="3400" spc="-68">
                <a:latin typeface="Canela Deck Regular"/>
                <a:ea typeface="Canela Deck Regular"/>
                <a:cs typeface="Canela Deck Regular"/>
                <a:sym typeface="Canela Deck Regular"/>
              </a:defRPr>
            </a:lvl2pPr>
            <a:lvl3pPr marL="0" indent="457200" defTabSz="412750">
              <a:lnSpc>
                <a:spcPct val="100000"/>
              </a:lnSpc>
              <a:buSzTx/>
              <a:buNone/>
              <a:defRPr sz="3400" spc="-68">
                <a:latin typeface="Canela Deck Regular"/>
                <a:ea typeface="Canela Deck Regular"/>
                <a:cs typeface="Canela Deck Regular"/>
                <a:sym typeface="Canela Deck Regular"/>
              </a:defRPr>
            </a:lvl3pPr>
            <a:lvl4pPr marL="0" indent="685800" defTabSz="412750">
              <a:lnSpc>
                <a:spcPct val="100000"/>
              </a:lnSpc>
              <a:buSzTx/>
              <a:buNone/>
              <a:defRPr sz="3400" spc="-68">
                <a:latin typeface="Canela Deck Regular"/>
                <a:ea typeface="Canela Deck Regular"/>
                <a:cs typeface="Canela Deck Regular"/>
                <a:sym typeface="Canela Deck Regular"/>
              </a:defRPr>
            </a:lvl4pPr>
            <a:lvl5pPr marL="0" indent="914400" defTabSz="412750">
              <a:lnSpc>
                <a:spcPct val="100000"/>
              </a:lnSpc>
              <a:buSzTx/>
              <a:buNone/>
              <a:defRPr sz="3400" spc="-68">
                <a:latin typeface="Canela Deck Regular"/>
                <a:ea typeface="Canela Deck Regular"/>
                <a:cs typeface="Canela Deck Regular"/>
                <a:sym typeface="Canela Deck Regular"/>
              </a:defRPr>
            </a:lvl5pPr>
          </a:lstStyle>
          <a:p>
            <a:r>
              <a:t>Agenda Topics</a:t>
            </a:r>
          </a:p>
          <a:p>
            <a:pPr lvl="1"/>
            <a:endParaRPr/>
          </a:p>
          <a:p>
            <a:pPr lvl="2"/>
            <a:endParaRPr/>
          </a:p>
          <a:p>
            <a:pPr lvl="3"/>
            <a:endParaRPr/>
          </a:p>
          <a:p>
            <a:pPr lvl="4"/>
            <a:endParaRPr/>
          </a:p>
        </p:txBody>
      </p:sp>
      <p:sp>
        <p:nvSpPr>
          <p:cNvPr id="90" name="Agenda Subtitle"/>
          <p:cNvSpPr txBox="1">
            <a:spLocks noGrp="1"/>
          </p:cNvSpPr>
          <p:nvPr>
            <p:ph type="body" sz="quarter" idx="21" hasCustomPrompt="1"/>
          </p:nvPr>
        </p:nvSpPr>
        <p:spPr>
          <a:xfrm>
            <a:off x="609600" y="1193558"/>
            <a:ext cx="10972801" cy="416307"/>
          </a:xfrm>
          <a:prstGeom prst="rect">
            <a:avLst/>
          </a:prstGeom>
        </p:spPr>
        <p:txBody>
          <a:bodyPr/>
          <a:lstStyle>
            <a:lvl1pPr marL="0" indent="0" algn="ctr" defTabSz="412750">
              <a:lnSpc>
                <a:spcPct val="100000"/>
              </a:lnSpc>
              <a:spcBef>
                <a:spcPts val="0"/>
              </a:spcBef>
              <a:buSzTx/>
              <a:buNone/>
              <a:defRPr spc="-22">
                <a:latin typeface="Graphik-SemiboldItalic"/>
                <a:ea typeface="Graphik-SemiboldItalic"/>
                <a:cs typeface="Graphik-SemiboldItalic"/>
                <a:sym typeface="Graphik Semibold"/>
              </a:defRPr>
            </a:lvl1pPr>
          </a:lstStyle>
          <a:p>
            <a:r>
              <a:t>Agenda Subtitle</a:t>
            </a:r>
          </a:p>
        </p:txBody>
      </p:sp>
      <p:sp>
        <p:nvSpPr>
          <p:cNvPr id="91" name="Slide Number"/>
          <p:cNvSpPr txBox="1">
            <a:spLocks noGrp="1"/>
          </p:cNvSpPr>
          <p:nvPr>
            <p:ph type="sldNum" sz="quarter" idx="2"/>
          </p:nvPr>
        </p:nvSpPr>
        <p:spPr>
          <a:xfrm>
            <a:off x="6000750" y="6350000"/>
            <a:ext cx="194311" cy="21463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9893971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3034D1-CDBB-FD41-A753-B14C576A3F1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D64EF9A-0E17-884E-BB13-FCF60645DF45}"/>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D6A49F6-7865-3A4E-A540-E06945E65A41}"/>
              </a:ext>
            </a:extLst>
          </p:cNvPr>
          <p:cNvSpPr>
            <a:spLocks noGrp="1"/>
          </p:cNvSpPr>
          <p:nvPr>
            <p:ph type="dt" sz="half" idx="10"/>
          </p:nvPr>
        </p:nvSpPr>
        <p:spPr/>
        <p:txBody>
          <a:bodyPr/>
          <a:lstStyle/>
          <a:p>
            <a:fld id="{FF3D17BA-849D-9844-8289-18A1F13BA7C1}" type="datetimeFigureOut">
              <a:rPr kumimoji="1" lang="zh-CN" altLang="en-US" smtClean="0"/>
              <a:t>2021/11/9</a:t>
            </a:fld>
            <a:endParaRPr kumimoji="1" lang="zh-CN" altLang="en-US"/>
          </a:p>
        </p:txBody>
      </p:sp>
      <p:sp>
        <p:nvSpPr>
          <p:cNvPr id="5" name="页脚占位符 4">
            <a:extLst>
              <a:ext uri="{FF2B5EF4-FFF2-40B4-BE49-F238E27FC236}">
                <a16:creationId xmlns:a16="http://schemas.microsoft.com/office/drawing/2014/main" id="{542F5143-08C1-5047-87ED-D6BAEA2E073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8EF5CC0-ABE7-B940-98A1-1575F11012B1}"/>
              </a:ext>
            </a:extLst>
          </p:cNvPr>
          <p:cNvSpPr>
            <a:spLocks noGrp="1"/>
          </p:cNvSpPr>
          <p:nvPr>
            <p:ph type="sldNum" sz="quarter" idx="12"/>
          </p:nvPr>
        </p:nvSpPr>
        <p:spPr/>
        <p:txBody>
          <a:bodyPr/>
          <a:lstStyle/>
          <a:p>
            <a:fld id="{EFF1CB5D-DF51-A74B-871B-8B2FA2C3B8DC}" type="slidenum">
              <a:rPr kumimoji="1" lang="zh-CN" altLang="en-US" smtClean="0"/>
              <a:t>‹#›</a:t>
            </a:fld>
            <a:endParaRPr kumimoji="1" lang="zh-CN" altLang="en-US"/>
          </a:p>
        </p:txBody>
      </p:sp>
    </p:spTree>
    <p:extLst>
      <p:ext uri="{BB962C8B-B14F-4D97-AF65-F5344CB8AC3E}">
        <p14:creationId xmlns:p14="http://schemas.microsoft.com/office/powerpoint/2010/main" val="1948083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1EC01B-8C08-C74C-9AD6-6B64CCB8735B}"/>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2346FA7-BB34-8645-BFA7-06ED1429A6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7EB9EF9D-4564-AE4E-8370-DF33194A58B1}"/>
              </a:ext>
            </a:extLst>
          </p:cNvPr>
          <p:cNvSpPr>
            <a:spLocks noGrp="1"/>
          </p:cNvSpPr>
          <p:nvPr>
            <p:ph type="dt" sz="half" idx="10"/>
          </p:nvPr>
        </p:nvSpPr>
        <p:spPr/>
        <p:txBody>
          <a:bodyPr/>
          <a:lstStyle/>
          <a:p>
            <a:fld id="{FF3D17BA-849D-9844-8289-18A1F13BA7C1}" type="datetimeFigureOut">
              <a:rPr kumimoji="1" lang="zh-CN" altLang="en-US" smtClean="0"/>
              <a:t>2021/11/9</a:t>
            </a:fld>
            <a:endParaRPr kumimoji="1" lang="zh-CN" altLang="en-US"/>
          </a:p>
        </p:txBody>
      </p:sp>
      <p:sp>
        <p:nvSpPr>
          <p:cNvPr id="5" name="页脚占位符 4">
            <a:extLst>
              <a:ext uri="{FF2B5EF4-FFF2-40B4-BE49-F238E27FC236}">
                <a16:creationId xmlns:a16="http://schemas.microsoft.com/office/drawing/2014/main" id="{9DFE0066-C75A-694E-821A-1DFA0706402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4C70E61-6F33-F741-B2F7-FFECB3662A6C}"/>
              </a:ext>
            </a:extLst>
          </p:cNvPr>
          <p:cNvSpPr>
            <a:spLocks noGrp="1"/>
          </p:cNvSpPr>
          <p:nvPr>
            <p:ph type="sldNum" sz="quarter" idx="12"/>
          </p:nvPr>
        </p:nvSpPr>
        <p:spPr/>
        <p:txBody>
          <a:bodyPr/>
          <a:lstStyle/>
          <a:p>
            <a:fld id="{EFF1CB5D-DF51-A74B-871B-8B2FA2C3B8DC}" type="slidenum">
              <a:rPr kumimoji="1" lang="zh-CN" altLang="en-US" smtClean="0"/>
              <a:t>‹#›</a:t>
            </a:fld>
            <a:endParaRPr kumimoji="1" lang="zh-CN" altLang="en-US"/>
          </a:p>
        </p:txBody>
      </p:sp>
    </p:spTree>
    <p:extLst>
      <p:ext uri="{BB962C8B-B14F-4D97-AF65-F5344CB8AC3E}">
        <p14:creationId xmlns:p14="http://schemas.microsoft.com/office/powerpoint/2010/main" val="875858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A4B3CF-C973-3A41-A809-59D27EAAA13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71ACDB0-F315-F145-AF09-9E3A088686C1}"/>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167891D1-18CF-BF44-8553-56C82AFD37C6}"/>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81B03914-9DBF-C24F-8EAA-3F610F008A26}"/>
              </a:ext>
            </a:extLst>
          </p:cNvPr>
          <p:cNvSpPr>
            <a:spLocks noGrp="1"/>
          </p:cNvSpPr>
          <p:nvPr>
            <p:ph type="dt" sz="half" idx="10"/>
          </p:nvPr>
        </p:nvSpPr>
        <p:spPr/>
        <p:txBody>
          <a:bodyPr/>
          <a:lstStyle/>
          <a:p>
            <a:fld id="{FF3D17BA-849D-9844-8289-18A1F13BA7C1}" type="datetimeFigureOut">
              <a:rPr kumimoji="1" lang="zh-CN" altLang="en-US" smtClean="0"/>
              <a:t>2021/11/9</a:t>
            </a:fld>
            <a:endParaRPr kumimoji="1" lang="zh-CN" altLang="en-US"/>
          </a:p>
        </p:txBody>
      </p:sp>
      <p:sp>
        <p:nvSpPr>
          <p:cNvPr id="6" name="页脚占位符 5">
            <a:extLst>
              <a:ext uri="{FF2B5EF4-FFF2-40B4-BE49-F238E27FC236}">
                <a16:creationId xmlns:a16="http://schemas.microsoft.com/office/drawing/2014/main" id="{26ECC5E3-0793-D449-9374-2363194BCE1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F79F911-8058-694A-A4B4-EF13D2D3874F}"/>
              </a:ext>
            </a:extLst>
          </p:cNvPr>
          <p:cNvSpPr>
            <a:spLocks noGrp="1"/>
          </p:cNvSpPr>
          <p:nvPr>
            <p:ph type="sldNum" sz="quarter" idx="12"/>
          </p:nvPr>
        </p:nvSpPr>
        <p:spPr/>
        <p:txBody>
          <a:bodyPr/>
          <a:lstStyle/>
          <a:p>
            <a:fld id="{EFF1CB5D-DF51-A74B-871B-8B2FA2C3B8DC}" type="slidenum">
              <a:rPr kumimoji="1" lang="zh-CN" altLang="en-US" smtClean="0"/>
              <a:t>‹#›</a:t>
            </a:fld>
            <a:endParaRPr kumimoji="1" lang="zh-CN" altLang="en-US"/>
          </a:p>
        </p:txBody>
      </p:sp>
    </p:spTree>
    <p:extLst>
      <p:ext uri="{BB962C8B-B14F-4D97-AF65-F5344CB8AC3E}">
        <p14:creationId xmlns:p14="http://schemas.microsoft.com/office/powerpoint/2010/main" val="2909028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9DFE8-2FDB-D74D-9183-195DF2E7CC62}"/>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4E64588-6B1E-CB46-B6F9-64B02BA576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4E37B40B-6FBE-C342-BEE2-9C77211C74A9}"/>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B9C36243-C160-E24E-BF25-AC312A7934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D6C5992B-3117-3145-93E0-FD8C6CCACF5C}"/>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3CE48EEB-333C-284D-9DC6-906C45CA5941}"/>
              </a:ext>
            </a:extLst>
          </p:cNvPr>
          <p:cNvSpPr>
            <a:spLocks noGrp="1"/>
          </p:cNvSpPr>
          <p:nvPr>
            <p:ph type="dt" sz="half" idx="10"/>
          </p:nvPr>
        </p:nvSpPr>
        <p:spPr/>
        <p:txBody>
          <a:bodyPr/>
          <a:lstStyle/>
          <a:p>
            <a:fld id="{FF3D17BA-849D-9844-8289-18A1F13BA7C1}" type="datetimeFigureOut">
              <a:rPr kumimoji="1" lang="zh-CN" altLang="en-US" smtClean="0"/>
              <a:t>2021/11/9</a:t>
            </a:fld>
            <a:endParaRPr kumimoji="1" lang="zh-CN" altLang="en-US"/>
          </a:p>
        </p:txBody>
      </p:sp>
      <p:sp>
        <p:nvSpPr>
          <p:cNvPr id="8" name="页脚占位符 7">
            <a:extLst>
              <a:ext uri="{FF2B5EF4-FFF2-40B4-BE49-F238E27FC236}">
                <a16:creationId xmlns:a16="http://schemas.microsoft.com/office/drawing/2014/main" id="{D238AAAA-1AEF-D445-A7D9-31C567DF2F4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0974776A-3180-4B4E-B463-352D3D8D1BC9}"/>
              </a:ext>
            </a:extLst>
          </p:cNvPr>
          <p:cNvSpPr>
            <a:spLocks noGrp="1"/>
          </p:cNvSpPr>
          <p:nvPr>
            <p:ph type="sldNum" sz="quarter" idx="12"/>
          </p:nvPr>
        </p:nvSpPr>
        <p:spPr/>
        <p:txBody>
          <a:bodyPr/>
          <a:lstStyle/>
          <a:p>
            <a:fld id="{EFF1CB5D-DF51-A74B-871B-8B2FA2C3B8DC}" type="slidenum">
              <a:rPr kumimoji="1" lang="zh-CN" altLang="en-US" smtClean="0"/>
              <a:t>‹#›</a:t>
            </a:fld>
            <a:endParaRPr kumimoji="1" lang="zh-CN" altLang="en-US"/>
          </a:p>
        </p:txBody>
      </p:sp>
    </p:spTree>
    <p:extLst>
      <p:ext uri="{BB962C8B-B14F-4D97-AF65-F5344CB8AC3E}">
        <p14:creationId xmlns:p14="http://schemas.microsoft.com/office/powerpoint/2010/main" val="248703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7ED3F9-E055-F147-BE61-20D82D94EB58}"/>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70257BD8-57F3-9E42-A201-C8B2E30913A6}"/>
              </a:ext>
            </a:extLst>
          </p:cNvPr>
          <p:cNvSpPr>
            <a:spLocks noGrp="1"/>
          </p:cNvSpPr>
          <p:nvPr>
            <p:ph type="dt" sz="half" idx="10"/>
          </p:nvPr>
        </p:nvSpPr>
        <p:spPr/>
        <p:txBody>
          <a:bodyPr/>
          <a:lstStyle/>
          <a:p>
            <a:fld id="{FF3D17BA-849D-9844-8289-18A1F13BA7C1}" type="datetimeFigureOut">
              <a:rPr kumimoji="1" lang="zh-CN" altLang="en-US" smtClean="0"/>
              <a:t>2021/11/9</a:t>
            </a:fld>
            <a:endParaRPr kumimoji="1" lang="zh-CN" altLang="en-US"/>
          </a:p>
        </p:txBody>
      </p:sp>
      <p:sp>
        <p:nvSpPr>
          <p:cNvPr id="4" name="页脚占位符 3">
            <a:extLst>
              <a:ext uri="{FF2B5EF4-FFF2-40B4-BE49-F238E27FC236}">
                <a16:creationId xmlns:a16="http://schemas.microsoft.com/office/drawing/2014/main" id="{CDC511D5-A18C-CC42-BD20-DDE5395E3EAD}"/>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0F7E22EC-AFF8-AC48-840A-EBDBE3D5936A}"/>
              </a:ext>
            </a:extLst>
          </p:cNvPr>
          <p:cNvSpPr>
            <a:spLocks noGrp="1"/>
          </p:cNvSpPr>
          <p:nvPr>
            <p:ph type="sldNum" sz="quarter" idx="12"/>
          </p:nvPr>
        </p:nvSpPr>
        <p:spPr/>
        <p:txBody>
          <a:bodyPr/>
          <a:lstStyle/>
          <a:p>
            <a:fld id="{EFF1CB5D-DF51-A74B-871B-8B2FA2C3B8DC}" type="slidenum">
              <a:rPr kumimoji="1" lang="zh-CN" altLang="en-US" smtClean="0"/>
              <a:t>‹#›</a:t>
            </a:fld>
            <a:endParaRPr kumimoji="1" lang="zh-CN" altLang="en-US"/>
          </a:p>
        </p:txBody>
      </p:sp>
    </p:spTree>
    <p:extLst>
      <p:ext uri="{BB962C8B-B14F-4D97-AF65-F5344CB8AC3E}">
        <p14:creationId xmlns:p14="http://schemas.microsoft.com/office/powerpoint/2010/main" val="3336503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56DF8A9-322A-8644-B6C0-5FA9A0B3C83B}"/>
              </a:ext>
            </a:extLst>
          </p:cNvPr>
          <p:cNvSpPr>
            <a:spLocks noGrp="1"/>
          </p:cNvSpPr>
          <p:nvPr>
            <p:ph type="dt" sz="half" idx="10"/>
          </p:nvPr>
        </p:nvSpPr>
        <p:spPr/>
        <p:txBody>
          <a:bodyPr/>
          <a:lstStyle/>
          <a:p>
            <a:fld id="{FF3D17BA-849D-9844-8289-18A1F13BA7C1}" type="datetimeFigureOut">
              <a:rPr kumimoji="1" lang="zh-CN" altLang="en-US" smtClean="0"/>
              <a:t>2021/11/9</a:t>
            </a:fld>
            <a:endParaRPr kumimoji="1" lang="zh-CN" altLang="en-US"/>
          </a:p>
        </p:txBody>
      </p:sp>
      <p:sp>
        <p:nvSpPr>
          <p:cNvPr id="3" name="页脚占位符 2">
            <a:extLst>
              <a:ext uri="{FF2B5EF4-FFF2-40B4-BE49-F238E27FC236}">
                <a16:creationId xmlns:a16="http://schemas.microsoft.com/office/drawing/2014/main" id="{2FF71AF2-A31C-0445-B547-9DC08B192F2B}"/>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ACEFB804-248D-F34E-8D1A-4CC4E8BCF4B0}"/>
              </a:ext>
            </a:extLst>
          </p:cNvPr>
          <p:cNvSpPr>
            <a:spLocks noGrp="1"/>
          </p:cNvSpPr>
          <p:nvPr>
            <p:ph type="sldNum" sz="quarter" idx="12"/>
          </p:nvPr>
        </p:nvSpPr>
        <p:spPr/>
        <p:txBody>
          <a:bodyPr/>
          <a:lstStyle/>
          <a:p>
            <a:fld id="{EFF1CB5D-DF51-A74B-871B-8B2FA2C3B8DC}" type="slidenum">
              <a:rPr kumimoji="1" lang="zh-CN" altLang="en-US" smtClean="0"/>
              <a:t>‹#›</a:t>
            </a:fld>
            <a:endParaRPr kumimoji="1" lang="zh-CN" altLang="en-US"/>
          </a:p>
        </p:txBody>
      </p:sp>
    </p:spTree>
    <p:extLst>
      <p:ext uri="{BB962C8B-B14F-4D97-AF65-F5344CB8AC3E}">
        <p14:creationId xmlns:p14="http://schemas.microsoft.com/office/powerpoint/2010/main" val="128955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D2A21-86AF-114A-9C6F-E02491F5FD2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93BED054-2D23-CA44-91E8-0BD4B58311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66FED82A-16EA-0F4A-9861-3D7F16FB5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11B08B0-0F3C-DA43-9AC0-BD5A49C66375}"/>
              </a:ext>
            </a:extLst>
          </p:cNvPr>
          <p:cNvSpPr>
            <a:spLocks noGrp="1"/>
          </p:cNvSpPr>
          <p:nvPr>
            <p:ph type="dt" sz="half" idx="10"/>
          </p:nvPr>
        </p:nvSpPr>
        <p:spPr/>
        <p:txBody>
          <a:bodyPr/>
          <a:lstStyle/>
          <a:p>
            <a:fld id="{FF3D17BA-849D-9844-8289-18A1F13BA7C1}" type="datetimeFigureOut">
              <a:rPr kumimoji="1" lang="zh-CN" altLang="en-US" smtClean="0"/>
              <a:t>2021/11/9</a:t>
            </a:fld>
            <a:endParaRPr kumimoji="1" lang="zh-CN" altLang="en-US"/>
          </a:p>
        </p:txBody>
      </p:sp>
      <p:sp>
        <p:nvSpPr>
          <p:cNvPr id="6" name="页脚占位符 5">
            <a:extLst>
              <a:ext uri="{FF2B5EF4-FFF2-40B4-BE49-F238E27FC236}">
                <a16:creationId xmlns:a16="http://schemas.microsoft.com/office/drawing/2014/main" id="{7D7EDE23-1D13-594D-8CD2-78BBED1A701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3BC9D48-82F0-5F46-BD5A-B2B2B83D3FC7}"/>
              </a:ext>
            </a:extLst>
          </p:cNvPr>
          <p:cNvSpPr>
            <a:spLocks noGrp="1"/>
          </p:cNvSpPr>
          <p:nvPr>
            <p:ph type="sldNum" sz="quarter" idx="12"/>
          </p:nvPr>
        </p:nvSpPr>
        <p:spPr/>
        <p:txBody>
          <a:bodyPr/>
          <a:lstStyle/>
          <a:p>
            <a:fld id="{EFF1CB5D-DF51-A74B-871B-8B2FA2C3B8DC}" type="slidenum">
              <a:rPr kumimoji="1" lang="zh-CN" altLang="en-US" smtClean="0"/>
              <a:t>‹#›</a:t>
            </a:fld>
            <a:endParaRPr kumimoji="1" lang="zh-CN" altLang="en-US"/>
          </a:p>
        </p:txBody>
      </p:sp>
    </p:spTree>
    <p:extLst>
      <p:ext uri="{BB962C8B-B14F-4D97-AF65-F5344CB8AC3E}">
        <p14:creationId xmlns:p14="http://schemas.microsoft.com/office/powerpoint/2010/main" val="1036437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49E6A-6A75-A84E-8600-C3EBB20BCAC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F6E78014-5B0A-944C-90F6-44F5C7F59D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C0ED9282-EED2-CA41-9475-DA3F24AB92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20B92EC-74F6-C54A-99E9-1F23A46CEFC7}"/>
              </a:ext>
            </a:extLst>
          </p:cNvPr>
          <p:cNvSpPr>
            <a:spLocks noGrp="1"/>
          </p:cNvSpPr>
          <p:nvPr>
            <p:ph type="dt" sz="half" idx="10"/>
          </p:nvPr>
        </p:nvSpPr>
        <p:spPr/>
        <p:txBody>
          <a:bodyPr/>
          <a:lstStyle/>
          <a:p>
            <a:fld id="{FF3D17BA-849D-9844-8289-18A1F13BA7C1}" type="datetimeFigureOut">
              <a:rPr kumimoji="1" lang="zh-CN" altLang="en-US" smtClean="0"/>
              <a:t>2021/11/9</a:t>
            </a:fld>
            <a:endParaRPr kumimoji="1" lang="zh-CN" altLang="en-US"/>
          </a:p>
        </p:txBody>
      </p:sp>
      <p:sp>
        <p:nvSpPr>
          <p:cNvPr id="6" name="页脚占位符 5">
            <a:extLst>
              <a:ext uri="{FF2B5EF4-FFF2-40B4-BE49-F238E27FC236}">
                <a16:creationId xmlns:a16="http://schemas.microsoft.com/office/drawing/2014/main" id="{B117E067-4D72-4340-9F1A-B575526721CB}"/>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F98413F3-DDC8-ED4E-9CB8-9A4B0E767133}"/>
              </a:ext>
            </a:extLst>
          </p:cNvPr>
          <p:cNvSpPr>
            <a:spLocks noGrp="1"/>
          </p:cNvSpPr>
          <p:nvPr>
            <p:ph type="sldNum" sz="quarter" idx="12"/>
          </p:nvPr>
        </p:nvSpPr>
        <p:spPr/>
        <p:txBody>
          <a:bodyPr/>
          <a:lstStyle/>
          <a:p>
            <a:fld id="{EFF1CB5D-DF51-A74B-871B-8B2FA2C3B8DC}" type="slidenum">
              <a:rPr kumimoji="1" lang="zh-CN" altLang="en-US" smtClean="0"/>
              <a:t>‹#›</a:t>
            </a:fld>
            <a:endParaRPr kumimoji="1" lang="zh-CN" altLang="en-US"/>
          </a:p>
        </p:txBody>
      </p:sp>
    </p:spTree>
    <p:extLst>
      <p:ext uri="{BB962C8B-B14F-4D97-AF65-F5344CB8AC3E}">
        <p14:creationId xmlns:p14="http://schemas.microsoft.com/office/powerpoint/2010/main" val="2740368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D5A3AD0-C117-EF4B-8389-4FF76F5B18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F6462C9-C0A4-1542-970E-F9A662908D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6009C28-5FC0-6F49-B52B-59186DD845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3D17BA-849D-9844-8289-18A1F13BA7C1}" type="datetimeFigureOut">
              <a:rPr kumimoji="1" lang="zh-CN" altLang="en-US" smtClean="0"/>
              <a:t>2021/11/9</a:t>
            </a:fld>
            <a:endParaRPr kumimoji="1" lang="zh-CN" altLang="en-US"/>
          </a:p>
        </p:txBody>
      </p:sp>
      <p:sp>
        <p:nvSpPr>
          <p:cNvPr id="5" name="页脚占位符 4">
            <a:extLst>
              <a:ext uri="{FF2B5EF4-FFF2-40B4-BE49-F238E27FC236}">
                <a16:creationId xmlns:a16="http://schemas.microsoft.com/office/drawing/2014/main" id="{A468C255-1A6C-9943-A21F-4FCAD3DA46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7B312DC4-BC48-844D-BD5A-B6DF972E97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F1CB5D-DF51-A74B-871B-8B2FA2C3B8DC}" type="slidenum">
              <a:rPr kumimoji="1" lang="zh-CN" altLang="en-US" smtClean="0"/>
              <a:t>‹#›</a:t>
            </a:fld>
            <a:endParaRPr kumimoji="1" lang="zh-CN" altLang="en-US"/>
          </a:p>
        </p:txBody>
      </p:sp>
    </p:spTree>
    <p:extLst>
      <p:ext uri="{BB962C8B-B14F-4D97-AF65-F5344CB8AC3E}">
        <p14:creationId xmlns:p14="http://schemas.microsoft.com/office/powerpoint/2010/main" val="947694116"/>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9.xml"/><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EFEAF-C922-1844-BA0D-DEDC2DBC775E}"/>
              </a:ext>
            </a:extLst>
          </p:cNvPr>
          <p:cNvSpPr>
            <a:spLocks noGrp="1"/>
          </p:cNvSpPr>
          <p:nvPr>
            <p:ph type="ctrTitle"/>
          </p:nvPr>
        </p:nvSpPr>
        <p:spPr/>
        <p:txBody>
          <a:bodyPr>
            <a:normAutofit/>
          </a:bodyPr>
          <a:lstStyle/>
          <a:p>
            <a:r>
              <a:rPr lang="en-US" altLang="zh-CN" b="1" dirty="0"/>
              <a:t>Introduction on Triggers</a:t>
            </a:r>
            <a:br>
              <a:rPr lang="en-US" altLang="zh-CN" b="1" dirty="0"/>
            </a:br>
            <a:endParaRPr kumimoji="1" lang="zh-CN" altLang="en-US" dirty="0"/>
          </a:p>
        </p:txBody>
      </p:sp>
      <p:sp>
        <p:nvSpPr>
          <p:cNvPr id="3" name="副标题 2">
            <a:extLst>
              <a:ext uri="{FF2B5EF4-FFF2-40B4-BE49-F238E27FC236}">
                <a16:creationId xmlns:a16="http://schemas.microsoft.com/office/drawing/2014/main" id="{6A8F0278-9B9B-2048-979E-BCAC55D03535}"/>
              </a:ext>
            </a:extLst>
          </p:cNvPr>
          <p:cNvSpPr>
            <a:spLocks noGrp="1"/>
          </p:cNvSpPr>
          <p:nvPr>
            <p:ph type="subTitle" idx="1"/>
          </p:nvPr>
        </p:nvSpPr>
        <p:spPr/>
        <p:txBody>
          <a:bodyPr>
            <a:normAutofit lnSpcReduction="10000"/>
          </a:bodyPr>
          <a:lstStyle/>
          <a:p>
            <a:r>
              <a:rPr kumimoji="1" lang="en-US" altLang="zh-CN" dirty="0"/>
              <a:t>Presented</a:t>
            </a:r>
            <a:r>
              <a:rPr kumimoji="1" lang="zh-CN" altLang="en-US" dirty="0"/>
              <a:t> </a:t>
            </a:r>
            <a:r>
              <a:rPr kumimoji="1" lang="en-US" altLang="zh-CN" dirty="0"/>
              <a:t>by:</a:t>
            </a:r>
          </a:p>
          <a:p>
            <a:r>
              <a:rPr kumimoji="1" lang="en-US" altLang="zh-CN" dirty="0"/>
              <a:t>Yiran</a:t>
            </a:r>
            <a:r>
              <a:rPr kumimoji="1" lang="zh-CN" altLang="en-US" dirty="0"/>
              <a:t> </a:t>
            </a:r>
            <a:r>
              <a:rPr kumimoji="1" lang="en-US" altLang="zh-CN" dirty="0"/>
              <a:t>Li</a:t>
            </a:r>
            <a:r>
              <a:rPr kumimoji="1" lang="zh-CN" altLang="en-US" dirty="0"/>
              <a:t> </a:t>
            </a:r>
            <a:r>
              <a:rPr kumimoji="1" lang="en-US" altLang="zh-CN" dirty="0"/>
              <a:t>(Jace)</a:t>
            </a:r>
          </a:p>
          <a:p>
            <a:r>
              <a:rPr kumimoji="1" lang="en-US" altLang="zh-CN" dirty="0" err="1"/>
              <a:t>Xinyu</a:t>
            </a:r>
            <a:r>
              <a:rPr kumimoji="1" lang="zh-CN" altLang="en-US" dirty="0"/>
              <a:t> </a:t>
            </a:r>
            <a:r>
              <a:rPr kumimoji="1" lang="en-US" altLang="zh-CN" dirty="0"/>
              <a:t>Wang</a:t>
            </a:r>
            <a:r>
              <a:rPr kumimoji="1" lang="zh-CN" altLang="en-US" dirty="0"/>
              <a:t> </a:t>
            </a:r>
            <a:r>
              <a:rPr kumimoji="1" lang="en-US" altLang="zh-CN" dirty="0"/>
              <a:t>(Wendell)</a:t>
            </a:r>
          </a:p>
          <a:p>
            <a:r>
              <a:rPr kumimoji="1" lang="en-US" altLang="zh-CN" dirty="0" err="1"/>
              <a:t>Yuyang</a:t>
            </a:r>
            <a:r>
              <a:rPr kumimoji="1" lang="zh-CN" altLang="en-US" dirty="0"/>
              <a:t> </a:t>
            </a:r>
            <a:r>
              <a:rPr kumimoji="1" lang="en-US" altLang="zh-CN" dirty="0"/>
              <a:t>Chen</a:t>
            </a:r>
            <a:r>
              <a:rPr kumimoji="1" lang="zh-CN" altLang="en-US" dirty="0"/>
              <a:t> </a:t>
            </a:r>
            <a:r>
              <a:rPr kumimoji="1" lang="en-US" altLang="zh-CN" dirty="0"/>
              <a:t>(Ethan)</a:t>
            </a:r>
            <a:endParaRPr kumimoji="1" lang="zh-CN" altLang="en-US" dirty="0"/>
          </a:p>
        </p:txBody>
      </p:sp>
    </p:spTree>
    <p:extLst>
      <p:ext uri="{BB962C8B-B14F-4D97-AF65-F5344CB8AC3E}">
        <p14:creationId xmlns:p14="http://schemas.microsoft.com/office/powerpoint/2010/main" val="3485893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669882" y="248306"/>
            <a:ext cx="10852237" cy="899167"/>
          </a:xfrm>
        </p:spPr>
        <p:txBody>
          <a:bodyPr>
            <a:normAutofit fontScale="90000"/>
          </a:bodyPr>
          <a:lstStyle/>
          <a:p>
            <a:r>
              <a:rPr lang="en-US" altLang="zh-CN"/>
              <a:t>Conclusion</a:t>
            </a:r>
          </a:p>
        </p:txBody>
      </p:sp>
      <p:sp>
        <p:nvSpPr>
          <p:cNvPr id="3" name="副标题 2"/>
          <p:cNvSpPr>
            <a:spLocks noGrp="1"/>
          </p:cNvSpPr>
          <p:nvPr>
            <p:ph type="subTitle" idx="1"/>
            <p:custDataLst>
              <p:tags r:id="rId3"/>
            </p:custDataLst>
          </p:nvPr>
        </p:nvSpPr>
        <p:spPr>
          <a:xfrm>
            <a:off x="669925" y="1147445"/>
            <a:ext cx="10852150" cy="5417185"/>
          </a:xfrm>
        </p:spPr>
        <p:txBody>
          <a:bodyPr/>
          <a:lstStyle/>
          <a:p>
            <a:pPr marL="342900" indent="-342900" algn="l">
              <a:lnSpc>
                <a:spcPct val="200000"/>
              </a:lnSpc>
              <a:buFont typeface="Arial" panose="020B0604020202020204" pitchFamily="34" charset="0"/>
              <a:buChar char="•"/>
            </a:pPr>
            <a:r>
              <a:rPr lang="zh-CN" altLang="en-US" sz="2000"/>
              <a:t>Trigger is a special stored procedure, which triggers execution when inserting, deleting or modifying data in a specific table. </a:t>
            </a:r>
          </a:p>
          <a:p>
            <a:pPr marL="342900" indent="-342900" algn="l">
              <a:lnSpc>
                <a:spcPct val="200000"/>
              </a:lnSpc>
              <a:buFont typeface="Arial" panose="020B0604020202020204" pitchFamily="34" charset="0"/>
              <a:buChar char="•"/>
            </a:pPr>
            <a:r>
              <a:rPr lang="zh-CN" altLang="en-US" sz="2000"/>
              <a:t>trigger_time: { BEFORE | AFTER }</a:t>
            </a:r>
          </a:p>
          <a:p>
            <a:pPr marL="342900" indent="-342900" algn="l">
              <a:lnSpc>
                <a:spcPct val="200000"/>
              </a:lnSpc>
              <a:buFont typeface="Arial" panose="020B0604020202020204" pitchFamily="34" charset="0"/>
              <a:buChar char="•"/>
            </a:pPr>
            <a:r>
              <a:rPr lang="zh-CN" altLang="en-US" sz="2000"/>
              <a:t>trigger_event: { INSERT | UPDATE | DELETE }</a:t>
            </a:r>
          </a:p>
          <a:p>
            <a:pPr marL="342900" indent="-342900" algn="l">
              <a:lnSpc>
                <a:spcPct val="200000"/>
              </a:lnSpc>
              <a:buFont typeface="Arial" panose="020B0604020202020204" pitchFamily="34" charset="0"/>
              <a:buChar char="•"/>
            </a:pPr>
            <a:r>
              <a:rPr lang="zh-CN" altLang="en-US" sz="2000"/>
              <a:t>trigger_body </a:t>
            </a:r>
          </a:p>
          <a:p>
            <a:pPr marL="342900" indent="-342900" algn="l">
              <a:lnSpc>
                <a:spcPct val="200000"/>
              </a:lnSpc>
              <a:buFont typeface="Arial" panose="020B0604020202020204" pitchFamily="34" charset="0"/>
              <a:buChar char="•"/>
            </a:pPr>
            <a:r>
              <a:rPr lang="zh-CN" altLang="en-US" sz="2000"/>
              <a:t>DROP TRIGGER </a:t>
            </a:r>
          </a:p>
          <a:p>
            <a:pPr marL="342900" indent="-342900" algn="l">
              <a:buFont typeface="Arial" panose="020B0604020202020204" pitchFamily="34" charset="0"/>
              <a:buChar char="•"/>
            </a:pPr>
            <a:endParaRPr lang="zh-CN" altLang="en-US" sz="200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a:xfrm>
            <a:off x="669882" y="248306"/>
            <a:ext cx="10852237" cy="899167"/>
          </a:xfrm>
        </p:spPr>
        <p:txBody>
          <a:bodyPr>
            <a:normAutofit fontScale="90000"/>
          </a:bodyPr>
          <a:lstStyle/>
          <a:p>
            <a:pPr algn="ctr"/>
            <a:r>
              <a:rPr lang="en-US" altLang="zh-CN" sz="6600"/>
              <a:t>Advice</a:t>
            </a:r>
          </a:p>
        </p:txBody>
      </p:sp>
      <p:sp>
        <p:nvSpPr>
          <p:cNvPr id="3" name="内容占位符 2"/>
          <p:cNvSpPr>
            <a:spLocks noGrp="1"/>
          </p:cNvSpPr>
          <p:nvPr>
            <p:ph idx="1"/>
          </p:nvPr>
        </p:nvSpPr>
        <p:spPr/>
        <p:txBody>
          <a:bodyPr/>
          <a:lstStyle/>
          <a:p>
            <a:pPr>
              <a:lnSpc>
                <a:spcPct val="250000"/>
              </a:lnSpc>
            </a:pPr>
            <a:r>
              <a:rPr lang="en-US" altLang="zh-CN" sz="3600">
                <a:sym typeface="+mn-ea"/>
              </a:rPr>
              <a:t>Don't write too complex triggers.</a:t>
            </a:r>
          </a:p>
          <a:p>
            <a:pPr>
              <a:lnSpc>
                <a:spcPct val="250000"/>
              </a:lnSpc>
            </a:pPr>
            <a:r>
              <a:rPr lang="en-US" altLang="zh-CN" sz="3600">
                <a:sym typeface="+mn-ea"/>
              </a:rPr>
              <a:t>Limit the use of triggers.</a:t>
            </a:r>
            <a:endParaRPr lang="zh-CN" altLang="en-US" sz="360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AC2E1-9D92-6A42-BE93-31C96628B149}"/>
              </a:ext>
            </a:extLst>
          </p:cNvPr>
          <p:cNvSpPr>
            <a:spLocks noGrp="1"/>
          </p:cNvSpPr>
          <p:nvPr>
            <p:ph type="title"/>
          </p:nvPr>
        </p:nvSpPr>
        <p:spPr>
          <a:xfrm>
            <a:off x="2693504" y="2207177"/>
            <a:ext cx="10515600" cy="1325563"/>
          </a:xfrm>
        </p:spPr>
        <p:txBody>
          <a:bodyPr/>
          <a:lstStyle/>
          <a:p>
            <a:r>
              <a:rPr kumimoji="1" lang="en-US" altLang="zh-CN" dirty="0"/>
              <a:t>Thanks</a:t>
            </a:r>
            <a:r>
              <a:rPr kumimoji="1" lang="zh-CN" altLang="en-US" dirty="0"/>
              <a:t> </a:t>
            </a:r>
            <a:r>
              <a:rPr kumimoji="1" lang="en-US" altLang="zh-CN" dirty="0"/>
              <a:t>for</a:t>
            </a:r>
            <a:r>
              <a:rPr kumimoji="1" lang="zh-CN" altLang="en-US" dirty="0"/>
              <a:t> </a:t>
            </a:r>
            <a:r>
              <a:rPr kumimoji="1" lang="en-US" altLang="zh-CN" dirty="0"/>
              <a:t>your</a:t>
            </a:r>
            <a:r>
              <a:rPr kumimoji="1" lang="zh-CN" altLang="en-US" dirty="0"/>
              <a:t> </a:t>
            </a:r>
            <a:r>
              <a:rPr kumimoji="1" lang="en-US" altLang="zh-CN" dirty="0"/>
              <a:t>Listening!</a:t>
            </a:r>
            <a:endParaRPr kumimoji="1" lang="zh-CN" altLang="en-US" dirty="0"/>
          </a:p>
        </p:txBody>
      </p:sp>
    </p:spTree>
    <p:extLst>
      <p:ext uri="{BB962C8B-B14F-4D97-AF65-F5344CB8AC3E}">
        <p14:creationId xmlns:p14="http://schemas.microsoft.com/office/powerpoint/2010/main" val="1725463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16F24F-1751-694F-8EDD-F8A55160926A}"/>
              </a:ext>
            </a:extLst>
          </p:cNvPr>
          <p:cNvSpPr>
            <a:spLocks noGrp="1"/>
          </p:cNvSpPr>
          <p:nvPr>
            <p:ph type="title"/>
          </p:nvPr>
        </p:nvSpPr>
        <p:spPr/>
        <p:txBody>
          <a:bodyPr/>
          <a:lstStyle/>
          <a:p>
            <a:r>
              <a:rPr kumimoji="1" lang="en-US" altLang="zh-CN" b="1" dirty="0"/>
              <a:t>What</a:t>
            </a:r>
            <a:r>
              <a:rPr kumimoji="1" lang="zh-CN" altLang="en-US" b="1" dirty="0"/>
              <a:t> </a:t>
            </a:r>
            <a:r>
              <a:rPr kumimoji="1" lang="en-US" altLang="zh-CN" b="1" dirty="0"/>
              <a:t>is</a:t>
            </a:r>
            <a:r>
              <a:rPr kumimoji="1" lang="zh-CN" altLang="en-US" b="1" dirty="0"/>
              <a:t> </a:t>
            </a:r>
            <a:r>
              <a:rPr kumimoji="1" lang="en-US" altLang="zh-CN" b="1" dirty="0"/>
              <a:t>Trigger?</a:t>
            </a:r>
            <a:endParaRPr kumimoji="1" lang="zh-CN" altLang="en-US" b="1" dirty="0"/>
          </a:p>
        </p:txBody>
      </p:sp>
      <p:sp>
        <p:nvSpPr>
          <p:cNvPr id="3" name="内容占位符 2">
            <a:extLst>
              <a:ext uri="{FF2B5EF4-FFF2-40B4-BE49-F238E27FC236}">
                <a16:creationId xmlns:a16="http://schemas.microsoft.com/office/drawing/2014/main" id="{F5C007A6-DA5A-B140-8B48-0F68BF452412}"/>
              </a:ext>
            </a:extLst>
          </p:cNvPr>
          <p:cNvSpPr>
            <a:spLocks noGrp="1"/>
          </p:cNvSpPr>
          <p:nvPr>
            <p:ph idx="1"/>
          </p:nvPr>
        </p:nvSpPr>
        <p:spPr/>
        <p:txBody>
          <a:bodyPr/>
          <a:lstStyle/>
          <a:p>
            <a:r>
              <a:rPr lang="en-US" altLang="zh-CN" dirty="0"/>
              <a:t>A trigger is a set of actions that are run automatically when a specified change operation is performed on a specified table. </a:t>
            </a:r>
          </a:p>
          <a:p>
            <a:r>
              <a:rPr lang="en-US" altLang="zh-CN" dirty="0"/>
              <a:t>Triggers are useful for tasks such as enforcing business rules, validating input data, and keeping an audit trail.</a:t>
            </a:r>
            <a:endParaRPr kumimoji="1" lang="zh-CN" altLang="en-US" dirty="0"/>
          </a:p>
        </p:txBody>
      </p:sp>
    </p:spTree>
    <p:extLst>
      <p:ext uri="{BB962C8B-B14F-4D97-AF65-F5344CB8AC3E}">
        <p14:creationId xmlns:p14="http://schemas.microsoft.com/office/powerpoint/2010/main" val="701493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B8505-7BD2-484F-881B-CD0B30E4CEB6}"/>
              </a:ext>
            </a:extLst>
          </p:cNvPr>
          <p:cNvSpPr>
            <a:spLocks noGrp="1"/>
          </p:cNvSpPr>
          <p:nvPr>
            <p:ph type="title"/>
          </p:nvPr>
        </p:nvSpPr>
        <p:spPr/>
        <p:txBody>
          <a:bodyPr/>
          <a:lstStyle/>
          <a:p>
            <a:r>
              <a:rPr lang="en-US" altLang="zh-CN" b="1" dirty="0"/>
              <a:t>Uses for triggers:</a:t>
            </a:r>
            <a:endParaRPr kumimoji="1" lang="zh-CN" altLang="en-US" dirty="0"/>
          </a:p>
        </p:txBody>
      </p:sp>
      <p:sp>
        <p:nvSpPr>
          <p:cNvPr id="3" name="内容占位符 2">
            <a:extLst>
              <a:ext uri="{FF2B5EF4-FFF2-40B4-BE49-F238E27FC236}">
                <a16:creationId xmlns:a16="http://schemas.microsoft.com/office/drawing/2014/main" id="{7EE56178-31D1-094B-B8C5-31C4DFC563EC}"/>
              </a:ext>
            </a:extLst>
          </p:cNvPr>
          <p:cNvSpPr>
            <a:spLocks noGrp="1"/>
          </p:cNvSpPr>
          <p:nvPr>
            <p:ph idx="1"/>
          </p:nvPr>
        </p:nvSpPr>
        <p:spPr/>
        <p:txBody>
          <a:bodyPr>
            <a:normAutofit/>
          </a:bodyPr>
          <a:lstStyle/>
          <a:p>
            <a:r>
              <a:rPr lang="en-US" altLang="zh-CN" dirty="0"/>
              <a:t>1. Safety. </a:t>
            </a:r>
          </a:p>
          <a:p>
            <a:pPr lvl="1"/>
            <a:r>
              <a:rPr lang="en-US" altLang="zh-CN" dirty="0"/>
              <a:t>Limited based on time</a:t>
            </a:r>
          </a:p>
          <a:p>
            <a:pPr lvl="1"/>
            <a:r>
              <a:rPr lang="en-US" altLang="zh-CN" dirty="0"/>
              <a:t>Limited based on the data in the database.</a:t>
            </a:r>
          </a:p>
          <a:p>
            <a:r>
              <a:rPr lang="en-US" altLang="zh-CN" dirty="0"/>
              <a:t> 2. Audit.</a:t>
            </a:r>
          </a:p>
          <a:p>
            <a:pPr lvl="1"/>
            <a:r>
              <a:rPr lang="en-US" altLang="zh-CN" dirty="0"/>
              <a:t>Track the user's operation</a:t>
            </a:r>
          </a:p>
          <a:p>
            <a:pPr lvl="1"/>
            <a:r>
              <a:rPr lang="en-US" altLang="zh-CN" dirty="0"/>
              <a:t>Audit the statements of users </a:t>
            </a:r>
          </a:p>
          <a:p>
            <a:pPr lvl="1"/>
            <a:r>
              <a:rPr lang="en-US" altLang="zh-CN" dirty="0"/>
              <a:t>Write the user's updates</a:t>
            </a:r>
          </a:p>
          <a:p>
            <a:r>
              <a:rPr lang="en-US" altLang="zh-CN" dirty="0"/>
              <a:t>3. Automatically calculate the data value.</a:t>
            </a:r>
          </a:p>
          <a:p>
            <a:pPr lvl="1"/>
            <a:r>
              <a:rPr lang="en-US" altLang="zh-CN" dirty="0"/>
              <a:t>Ex.</a:t>
            </a:r>
            <a:r>
              <a:rPr lang="zh-CN" altLang="en-US" dirty="0"/>
              <a:t> </a:t>
            </a:r>
            <a:r>
              <a:rPr lang="en-US" altLang="zh-CN" dirty="0"/>
              <a:t>If the fund on the company's account is less than 50000 yuan, send warning data to the financial personnel immediately.</a:t>
            </a:r>
            <a:endParaRPr kumimoji="1" lang="zh-CN" altLang="en-US" dirty="0"/>
          </a:p>
        </p:txBody>
      </p:sp>
    </p:spTree>
    <p:extLst>
      <p:ext uri="{BB962C8B-B14F-4D97-AF65-F5344CB8AC3E}">
        <p14:creationId xmlns:p14="http://schemas.microsoft.com/office/powerpoint/2010/main" val="3006564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CB76A2-1932-DF41-878B-ABAC19107E47}"/>
              </a:ext>
            </a:extLst>
          </p:cNvPr>
          <p:cNvSpPr>
            <a:spLocks noGrp="1"/>
          </p:cNvSpPr>
          <p:nvPr>
            <p:ph type="title"/>
          </p:nvPr>
        </p:nvSpPr>
        <p:spPr/>
        <p:txBody>
          <a:bodyPr>
            <a:normAutofit/>
          </a:bodyPr>
          <a:lstStyle/>
          <a:p>
            <a:r>
              <a:rPr lang="en-US" altLang="zh-CN" b="1" dirty="0"/>
              <a:t>Benefits of using triggers in business:</a:t>
            </a:r>
            <a:br>
              <a:rPr lang="en-US" altLang="zh-CN" dirty="0"/>
            </a:br>
            <a:endParaRPr kumimoji="1" lang="zh-CN" altLang="en-US" dirty="0"/>
          </a:p>
        </p:txBody>
      </p:sp>
      <p:sp>
        <p:nvSpPr>
          <p:cNvPr id="3" name="内容占位符 2">
            <a:extLst>
              <a:ext uri="{FF2B5EF4-FFF2-40B4-BE49-F238E27FC236}">
                <a16:creationId xmlns:a16="http://schemas.microsoft.com/office/drawing/2014/main" id="{742AB4D1-BB51-AC40-B998-8D71C43056E6}"/>
              </a:ext>
            </a:extLst>
          </p:cNvPr>
          <p:cNvSpPr>
            <a:spLocks noGrp="1"/>
          </p:cNvSpPr>
          <p:nvPr>
            <p:ph idx="1"/>
          </p:nvPr>
        </p:nvSpPr>
        <p:spPr/>
        <p:txBody>
          <a:bodyPr>
            <a:normAutofit/>
          </a:bodyPr>
          <a:lstStyle/>
          <a:p>
            <a:r>
              <a:rPr lang="en-US" altLang="zh-CN" dirty="0"/>
              <a:t>Faster application development. </a:t>
            </a:r>
          </a:p>
          <a:p>
            <a:r>
              <a:rPr lang="en-US" altLang="zh-CN" dirty="0"/>
              <a:t>Global enforcement of business rules. </a:t>
            </a:r>
          </a:p>
          <a:p>
            <a:r>
              <a:rPr lang="en-US" altLang="zh-CN" dirty="0"/>
              <a:t>Easier maintenance. </a:t>
            </a:r>
          </a:p>
          <a:p>
            <a:r>
              <a:rPr lang="en-US" altLang="zh-CN" dirty="0"/>
              <a:t>Improve performance in client/server environment. </a:t>
            </a:r>
          </a:p>
          <a:p>
            <a:r>
              <a:rPr lang="en-US" altLang="zh-CN" dirty="0"/>
              <a:t>Implementation of SQL triggers is based on the SQL standard. </a:t>
            </a:r>
            <a:endParaRPr kumimoji="1" lang="zh-CN" altLang="en-US" dirty="0"/>
          </a:p>
        </p:txBody>
      </p:sp>
    </p:spTree>
    <p:extLst>
      <p:ext uri="{BB962C8B-B14F-4D97-AF65-F5344CB8AC3E}">
        <p14:creationId xmlns:p14="http://schemas.microsoft.com/office/powerpoint/2010/main" val="2723052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rigger Syntax Overview"/>
          <p:cNvSpPr txBox="1">
            <a:spLocks noGrp="1"/>
          </p:cNvSpPr>
          <p:nvPr>
            <p:ph type="title"/>
          </p:nvPr>
        </p:nvSpPr>
        <p:spPr>
          <a:prstGeom prst="rect">
            <a:avLst/>
          </a:prstGeom>
        </p:spPr>
        <p:txBody>
          <a:bodyPr/>
          <a:lstStyle/>
          <a:p>
            <a:r>
              <a:t>Trigger Syntax Overview</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reate a MySQL Trigger"/>
          <p:cNvSpPr txBox="1">
            <a:spLocks noGrp="1"/>
          </p:cNvSpPr>
          <p:nvPr>
            <p:ph type="title"/>
          </p:nvPr>
        </p:nvSpPr>
        <p:spPr>
          <a:prstGeom prst="rect">
            <a:avLst/>
          </a:prstGeom>
        </p:spPr>
        <p:txBody>
          <a:bodyPr/>
          <a:lstStyle/>
          <a:p>
            <a:r>
              <a:rPr dirty="0"/>
              <a:t>Create a MySQL Trigger</a:t>
            </a:r>
          </a:p>
        </p:txBody>
      </p:sp>
      <p:sp>
        <p:nvSpPr>
          <p:cNvPr id="158" name="CREARE…"/>
          <p:cNvSpPr txBox="1">
            <a:spLocks noGrp="1"/>
          </p:cNvSpPr>
          <p:nvPr>
            <p:ph type="body" idx="1"/>
          </p:nvPr>
        </p:nvSpPr>
        <p:spPr>
          <a:prstGeom prst="rect">
            <a:avLst/>
          </a:prstGeom>
        </p:spPr>
        <p:txBody>
          <a:bodyPr>
            <a:normAutofit fontScale="55000" lnSpcReduction="20000"/>
          </a:bodyPr>
          <a:lstStyle/>
          <a:p>
            <a:pPr defTabSz="367347">
              <a:spcBef>
                <a:spcPts val="1050"/>
              </a:spcBef>
              <a:defRPr sz="4450" spc="-89">
                <a:solidFill>
                  <a:schemeClr val="accent6"/>
                </a:solidFill>
                <a:latin typeface="SF Mono Regular"/>
                <a:ea typeface="SF Mono Regular"/>
                <a:cs typeface="SF Mono Regular"/>
                <a:sym typeface="SF Mono Regular"/>
              </a:defRPr>
            </a:pPr>
            <a:r>
              <a:rPr dirty="0"/>
              <a:t>CREARE</a:t>
            </a:r>
          </a:p>
          <a:p>
            <a:pPr defTabSz="367347">
              <a:spcBef>
                <a:spcPts val="1050"/>
              </a:spcBef>
              <a:defRPr sz="4450" spc="-89">
                <a:latin typeface="SF Mono Regular"/>
                <a:ea typeface="SF Mono Regular"/>
                <a:cs typeface="SF Mono Regular"/>
                <a:sym typeface="SF Mono Regular"/>
              </a:defRPr>
            </a:pPr>
            <a:r>
              <a:rPr dirty="0"/>
              <a:t>	[DEFINER = user]</a:t>
            </a:r>
          </a:p>
          <a:p>
            <a:pPr defTabSz="367347">
              <a:spcBef>
                <a:spcPts val="1050"/>
              </a:spcBef>
              <a:defRPr sz="4450" spc="-89">
                <a:latin typeface="SF Mono Regular"/>
                <a:ea typeface="SF Mono Regular"/>
                <a:cs typeface="SF Mono Regular"/>
                <a:sym typeface="SF Mono Regular"/>
              </a:defRPr>
            </a:pPr>
            <a:r>
              <a:rPr dirty="0"/>
              <a:t>	</a:t>
            </a:r>
            <a:r>
              <a:rPr dirty="0">
                <a:solidFill>
                  <a:schemeClr val="accent6"/>
                </a:solidFill>
              </a:rPr>
              <a:t>TRIGGER</a:t>
            </a:r>
            <a:r>
              <a:rPr dirty="0"/>
              <a:t> </a:t>
            </a:r>
            <a:r>
              <a:rPr dirty="0" err="1"/>
              <a:t>trigger_name</a:t>
            </a:r>
            <a:endParaRPr dirty="0"/>
          </a:p>
          <a:p>
            <a:pPr defTabSz="367347">
              <a:spcBef>
                <a:spcPts val="1050"/>
              </a:spcBef>
              <a:defRPr sz="4450" spc="-89">
                <a:latin typeface="SF Mono Regular"/>
                <a:ea typeface="SF Mono Regular"/>
                <a:cs typeface="SF Mono Regular"/>
                <a:sym typeface="SF Mono Regular"/>
              </a:defRPr>
            </a:pPr>
            <a:r>
              <a:rPr dirty="0"/>
              <a:t>	</a:t>
            </a:r>
            <a:r>
              <a:rPr dirty="0" err="1">
                <a:solidFill>
                  <a:schemeClr val="accent1">
                    <a:lumOff val="-24499"/>
                  </a:schemeClr>
                </a:solidFill>
              </a:rPr>
              <a:t>trigger_time</a:t>
            </a:r>
            <a:r>
              <a:rPr dirty="0"/>
              <a:t> </a:t>
            </a:r>
            <a:r>
              <a:rPr dirty="0" err="1">
                <a:solidFill>
                  <a:schemeClr val="accent1">
                    <a:lumOff val="-24499"/>
                  </a:schemeClr>
                </a:solidFill>
              </a:rPr>
              <a:t>trigger_event</a:t>
            </a:r>
            <a:endParaRPr dirty="0">
              <a:solidFill>
                <a:schemeClr val="accent1">
                  <a:lumOff val="-24499"/>
                </a:schemeClr>
              </a:solidFill>
            </a:endParaRPr>
          </a:p>
          <a:p>
            <a:pPr defTabSz="367347">
              <a:spcBef>
                <a:spcPts val="1050"/>
              </a:spcBef>
              <a:defRPr sz="4450" spc="-89">
                <a:latin typeface="SF Mono Regular"/>
                <a:ea typeface="SF Mono Regular"/>
                <a:cs typeface="SF Mono Regular"/>
                <a:sym typeface="SF Mono Regular"/>
              </a:defRPr>
            </a:pPr>
            <a:r>
              <a:rPr dirty="0"/>
              <a:t>	</a:t>
            </a:r>
            <a:r>
              <a:rPr dirty="0">
                <a:solidFill>
                  <a:schemeClr val="accent6"/>
                </a:solidFill>
              </a:rPr>
              <a:t>ON</a:t>
            </a:r>
            <a:r>
              <a:rPr dirty="0"/>
              <a:t> </a:t>
            </a:r>
            <a:r>
              <a:rPr dirty="0" err="1"/>
              <a:t>tbl_name</a:t>
            </a:r>
            <a:r>
              <a:rPr dirty="0"/>
              <a:t> </a:t>
            </a:r>
            <a:r>
              <a:rPr dirty="0">
                <a:solidFill>
                  <a:schemeClr val="accent6"/>
                </a:solidFill>
              </a:rPr>
              <a:t>FOR EACH ROW</a:t>
            </a:r>
          </a:p>
          <a:p>
            <a:pPr defTabSz="367347">
              <a:spcBef>
                <a:spcPts val="1050"/>
              </a:spcBef>
              <a:defRPr sz="4450" spc="-89">
                <a:latin typeface="SF Mono Regular"/>
                <a:ea typeface="SF Mono Regular"/>
                <a:cs typeface="SF Mono Regular"/>
                <a:sym typeface="SF Mono Regular"/>
              </a:defRPr>
            </a:pPr>
            <a:r>
              <a:rPr dirty="0"/>
              <a:t>	</a:t>
            </a:r>
            <a:r>
              <a:rPr dirty="0" err="1"/>
              <a:t>trigger_body</a:t>
            </a:r>
            <a:r>
              <a:rPr lang="en-US" dirty="0"/>
              <a:t>(</a:t>
            </a:r>
            <a:r>
              <a:rPr lang="en-US" dirty="0" err="1"/>
              <a:t>NEW.col_name</a:t>
            </a:r>
            <a:r>
              <a:rPr lang="en-US" dirty="0"/>
              <a:t>, </a:t>
            </a:r>
            <a:r>
              <a:rPr lang="en-US" dirty="0" err="1"/>
              <a:t>OLD.col_name</a:t>
            </a:r>
            <a:r>
              <a:rPr lang="en-US" dirty="0"/>
              <a:t>)</a:t>
            </a:r>
            <a:endParaRPr dirty="0"/>
          </a:p>
          <a:p>
            <a:pPr defTabSz="367347">
              <a:spcBef>
                <a:spcPts val="1050"/>
              </a:spcBef>
              <a:defRPr sz="4450" spc="-89">
                <a:latin typeface="SF Mono Regular"/>
                <a:ea typeface="SF Mono Regular"/>
                <a:cs typeface="SF Mono Regular"/>
                <a:sym typeface="SF Mono Regular"/>
              </a:defRPr>
            </a:pPr>
            <a:r>
              <a:rPr dirty="0"/>
              <a:t>	</a:t>
            </a:r>
          </a:p>
          <a:p>
            <a:pPr defTabSz="367347">
              <a:spcBef>
                <a:spcPts val="1050"/>
              </a:spcBef>
              <a:defRPr sz="4450" spc="-89">
                <a:latin typeface="SF Mono Regular"/>
                <a:ea typeface="SF Mono Regular"/>
                <a:cs typeface="SF Mono Regular"/>
                <a:sym typeface="SF Mono Regular"/>
              </a:defRPr>
            </a:pPr>
            <a:r>
              <a:rPr dirty="0" err="1">
                <a:solidFill>
                  <a:schemeClr val="accent1">
                    <a:lumOff val="-24499"/>
                  </a:schemeClr>
                </a:solidFill>
              </a:rPr>
              <a:t>trigger_time</a:t>
            </a:r>
            <a:r>
              <a:rPr dirty="0"/>
              <a:t>: { </a:t>
            </a:r>
            <a:r>
              <a:rPr dirty="0">
                <a:solidFill>
                  <a:schemeClr val="accent6"/>
                </a:solidFill>
              </a:rPr>
              <a:t>BEFORE</a:t>
            </a:r>
            <a:r>
              <a:rPr dirty="0"/>
              <a:t> | </a:t>
            </a:r>
            <a:r>
              <a:rPr dirty="0">
                <a:solidFill>
                  <a:schemeClr val="accent6"/>
                </a:solidFill>
              </a:rPr>
              <a:t>AFTER</a:t>
            </a:r>
            <a:r>
              <a:rPr dirty="0"/>
              <a:t> }</a:t>
            </a:r>
          </a:p>
          <a:p>
            <a:pPr defTabSz="367347">
              <a:spcBef>
                <a:spcPts val="1050"/>
              </a:spcBef>
              <a:defRPr sz="4450" spc="-89">
                <a:latin typeface="SF Mono Regular"/>
                <a:ea typeface="SF Mono Regular"/>
                <a:cs typeface="SF Mono Regular"/>
                <a:sym typeface="SF Mono Regular"/>
              </a:defRPr>
            </a:pPr>
            <a:r>
              <a:rPr dirty="0" err="1">
                <a:solidFill>
                  <a:schemeClr val="accent1">
                    <a:lumOff val="-24499"/>
                  </a:schemeClr>
                </a:solidFill>
              </a:rPr>
              <a:t>trigger_event</a:t>
            </a:r>
            <a:r>
              <a:rPr dirty="0"/>
              <a:t>: { </a:t>
            </a:r>
            <a:r>
              <a:rPr dirty="0">
                <a:solidFill>
                  <a:schemeClr val="accent6"/>
                </a:solidFill>
              </a:rPr>
              <a:t>INSERT</a:t>
            </a:r>
            <a:r>
              <a:rPr dirty="0"/>
              <a:t> | </a:t>
            </a:r>
            <a:r>
              <a:rPr dirty="0">
                <a:solidFill>
                  <a:schemeClr val="accent6"/>
                </a:solidFill>
              </a:rPr>
              <a:t>UPDATE</a:t>
            </a:r>
            <a:r>
              <a:rPr dirty="0"/>
              <a:t> | </a:t>
            </a:r>
            <a:r>
              <a:rPr dirty="0">
                <a:solidFill>
                  <a:schemeClr val="accent6"/>
                </a:solidFill>
              </a:rPr>
              <a:t>DELETE</a:t>
            </a:r>
            <a:r>
              <a:rPr dirty="0"/>
              <a:t>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reate a MySQL Trigger"/>
          <p:cNvSpPr txBox="1">
            <a:spLocks noGrp="1"/>
          </p:cNvSpPr>
          <p:nvPr>
            <p:ph type="title"/>
          </p:nvPr>
        </p:nvSpPr>
        <p:spPr>
          <a:prstGeom prst="rect">
            <a:avLst/>
          </a:prstGeom>
        </p:spPr>
        <p:txBody>
          <a:bodyPr/>
          <a:lstStyle/>
          <a:p>
            <a:r>
              <a:t>Create a MySQL Trigger</a:t>
            </a:r>
          </a:p>
        </p:txBody>
      </p:sp>
      <p:sp>
        <p:nvSpPr>
          <p:cNvPr id="164" name="CREATE TABLE account (acct_num INT, amount DECIMAL(10,2));…"/>
          <p:cNvSpPr txBox="1">
            <a:spLocks noGrp="1"/>
          </p:cNvSpPr>
          <p:nvPr>
            <p:ph type="body" idx="1"/>
          </p:nvPr>
        </p:nvSpPr>
        <p:spPr>
          <a:prstGeom prst="rect">
            <a:avLst/>
          </a:prstGeom>
        </p:spPr>
        <p:txBody>
          <a:bodyPr>
            <a:normAutofit/>
          </a:bodyPr>
          <a:lstStyle/>
          <a:p>
            <a:pPr>
              <a:defRPr sz="5000" spc="-100">
                <a:latin typeface="SF Mono Regular"/>
                <a:ea typeface="SF Mono Regular"/>
                <a:cs typeface="SF Mono Regular"/>
                <a:sym typeface="SF Mono Regular"/>
              </a:defRPr>
            </a:pPr>
            <a:r>
              <a:rPr sz="2400" dirty="0">
                <a:solidFill>
                  <a:schemeClr val="accent6"/>
                </a:solidFill>
              </a:rPr>
              <a:t>CREATE TABLE</a:t>
            </a:r>
            <a:r>
              <a:rPr sz="2400" dirty="0"/>
              <a:t> account (</a:t>
            </a:r>
            <a:r>
              <a:rPr sz="2400" dirty="0" err="1"/>
              <a:t>acct_num</a:t>
            </a:r>
            <a:r>
              <a:rPr sz="2400" dirty="0"/>
              <a:t> </a:t>
            </a:r>
            <a:r>
              <a:rPr sz="2400" dirty="0">
                <a:solidFill>
                  <a:schemeClr val="accent6"/>
                </a:solidFill>
              </a:rPr>
              <a:t>INT</a:t>
            </a:r>
            <a:r>
              <a:rPr sz="2400" dirty="0"/>
              <a:t>, amount </a:t>
            </a:r>
            <a:r>
              <a:rPr sz="2400" dirty="0">
                <a:solidFill>
                  <a:schemeClr val="accent6"/>
                </a:solidFill>
              </a:rPr>
              <a:t>DECIMAL</a:t>
            </a:r>
            <a:r>
              <a:rPr sz="2400" dirty="0"/>
              <a:t>(10,2));</a:t>
            </a:r>
          </a:p>
          <a:p>
            <a:pPr>
              <a:defRPr sz="5000" spc="-100">
                <a:latin typeface="SF Mono Regular"/>
                <a:ea typeface="SF Mono Regular"/>
                <a:cs typeface="SF Mono Regular"/>
                <a:sym typeface="SF Mono Regular"/>
              </a:defRPr>
            </a:pPr>
            <a:endParaRPr sz="2400" dirty="0"/>
          </a:p>
          <a:p>
            <a:pPr>
              <a:defRPr sz="5000" spc="-100">
                <a:latin typeface="SF Mono Regular"/>
                <a:ea typeface="SF Mono Regular"/>
                <a:cs typeface="SF Mono Regular"/>
                <a:sym typeface="SF Mono Regular"/>
              </a:defRPr>
            </a:pPr>
            <a:r>
              <a:rPr sz="2400" dirty="0">
                <a:solidFill>
                  <a:schemeClr val="accent6"/>
                </a:solidFill>
              </a:rPr>
              <a:t>CREATE</a:t>
            </a:r>
            <a:r>
              <a:rPr sz="2400" dirty="0"/>
              <a:t> </a:t>
            </a:r>
          </a:p>
          <a:p>
            <a:pPr>
              <a:defRPr sz="5000" spc="-100">
                <a:latin typeface="SF Mono Regular"/>
                <a:ea typeface="SF Mono Regular"/>
                <a:cs typeface="SF Mono Regular"/>
                <a:sym typeface="SF Mono Regular"/>
              </a:defRPr>
            </a:pPr>
            <a:r>
              <a:rPr sz="2400" dirty="0"/>
              <a:t>	</a:t>
            </a:r>
            <a:r>
              <a:rPr sz="2400" dirty="0">
                <a:solidFill>
                  <a:schemeClr val="accent6"/>
                </a:solidFill>
              </a:rPr>
              <a:t>TRIGGER</a:t>
            </a:r>
            <a:r>
              <a:rPr sz="2400" dirty="0"/>
              <a:t> </a:t>
            </a:r>
            <a:r>
              <a:rPr sz="2400" dirty="0" err="1"/>
              <a:t>ins_sum</a:t>
            </a:r>
            <a:r>
              <a:rPr sz="2400" dirty="0"/>
              <a:t> </a:t>
            </a:r>
          </a:p>
          <a:p>
            <a:pPr>
              <a:defRPr sz="5000" spc="-100">
                <a:latin typeface="SF Mono Regular"/>
                <a:ea typeface="SF Mono Regular"/>
                <a:cs typeface="SF Mono Regular"/>
                <a:sym typeface="SF Mono Regular"/>
              </a:defRPr>
            </a:pPr>
            <a:r>
              <a:rPr sz="2400" dirty="0"/>
              <a:t>	</a:t>
            </a:r>
            <a:r>
              <a:rPr sz="2400" dirty="0">
                <a:solidFill>
                  <a:schemeClr val="accent6"/>
                </a:solidFill>
              </a:rPr>
              <a:t>BEFORE INSERT</a:t>
            </a:r>
            <a:r>
              <a:rPr sz="2400" dirty="0"/>
              <a:t> </a:t>
            </a:r>
          </a:p>
          <a:p>
            <a:pPr>
              <a:defRPr sz="5000" spc="-100">
                <a:latin typeface="SF Mono Regular"/>
                <a:ea typeface="SF Mono Regular"/>
                <a:cs typeface="SF Mono Regular"/>
                <a:sym typeface="SF Mono Regular"/>
              </a:defRPr>
            </a:pPr>
            <a:r>
              <a:rPr sz="2400" dirty="0"/>
              <a:t>	</a:t>
            </a:r>
            <a:r>
              <a:rPr sz="2400" dirty="0">
                <a:solidFill>
                  <a:schemeClr val="accent6"/>
                </a:solidFill>
              </a:rPr>
              <a:t>ON</a:t>
            </a:r>
            <a:r>
              <a:rPr sz="2400" dirty="0"/>
              <a:t> account </a:t>
            </a:r>
            <a:r>
              <a:rPr sz="2400" dirty="0">
                <a:solidFill>
                  <a:schemeClr val="accent6"/>
                </a:solidFill>
              </a:rPr>
              <a:t>FOR EACH ROW</a:t>
            </a:r>
            <a:r>
              <a:rPr sz="2400" dirty="0"/>
              <a:t> </a:t>
            </a:r>
          </a:p>
          <a:p>
            <a:pPr>
              <a:defRPr sz="5000" spc="-100">
                <a:latin typeface="SF Mono Regular"/>
                <a:ea typeface="SF Mono Regular"/>
                <a:cs typeface="SF Mono Regular"/>
                <a:sym typeface="SF Mono Regular"/>
              </a:defRPr>
            </a:pPr>
            <a:r>
              <a:rPr sz="2400" dirty="0"/>
              <a:t>	</a:t>
            </a:r>
            <a:r>
              <a:rPr sz="2400" dirty="0">
                <a:solidFill>
                  <a:schemeClr val="accent6"/>
                </a:solidFill>
              </a:rPr>
              <a:t>SET</a:t>
            </a:r>
            <a:r>
              <a:rPr sz="2400" dirty="0"/>
              <a:t> </a:t>
            </a:r>
            <a:r>
              <a:rPr sz="2400" dirty="0">
                <a:solidFill>
                  <a:schemeClr val="accent4">
                    <a:hueOff val="-1306536"/>
                    <a:satOff val="-22407"/>
                    <a:lumOff val="-8954"/>
                  </a:schemeClr>
                </a:solidFill>
              </a:rPr>
              <a:t>@sum</a:t>
            </a:r>
            <a:r>
              <a:rPr sz="2400" dirty="0"/>
              <a:t> = </a:t>
            </a:r>
            <a:r>
              <a:rPr sz="2400" dirty="0">
                <a:solidFill>
                  <a:schemeClr val="accent4">
                    <a:hueOff val="-1306536"/>
                    <a:satOff val="-22407"/>
                    <a:lumOff val="-8954"/>
                  </a:schemeClr>
                </a:solidFill>
              </a:rPr>
              <a:t>@sum</a:t>
            </a:r>
            <a:r>
              <a:rPr sz="2400" dirty="0"/>
              <a:t> + </a:t>
            </a:r>
            <a:r>
              <a:rPr sz="2400" dirty="0" err="1"/>
              <a:t>NEW.amount</a:t>
            </a:r>
            <a:r>
              <a:rPr sz="2400" dirty="0"/>
              <a: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reate a MySQL Trigger"/>
          <p:cNvSpPr txBox="1">
            <a:spLocks noGrp="1"/>
          </p:cNvSpPr>
          <p:nvPr>
            <p:ph type="title"/>
          </p:nvPr>
        </p:nvSpPr>
        <p:spPr>
          <a:prstGeom prst="rect">
            <a:avLst/>
          </a:prstGeom>
        </p:spPr>
        <p:txBody>
          <a:bodyPr/>
          <a:lstStyle/>
          <a:p>
            <a:r>
              <a:t>Create a MySQL Trigger</a:t>
            </a:r>
          </a:p>
        </p:txBody>
      </p:sp>
      <p:sp>
        <p:nvSpPr>
          <p:cNvPr id="170" name="mysql&gt; SET @sum = 0;…"/>
          <p:cNvSpPr txBox="1">
            <a:spLocks noGrp="1"/>
          </p:cNvSpPr>
          <p:nvPr>
            <p:ph type="body" idx="1"/>
          </p:nvPr>
        </p:nvSpPr>
        <p:spPr>
          <a:prstGeom prst="rect">
            <a:avLst/>
          </a:prstGeom>
        </p:spPr>
        <p:txBody>
          <a:bodyPr>
            <a:noAutofit/>
          </a:bodyPr>
          <a:lstStyle/>
          <a:p>
            <a:pPr defTabSz="383858">
              <a:spcBef>
                <a:spcPts val="1100"/>
              </a:spcBef>
              <a:defRPr sz="4650" spc="-93">
                <a:latin typeface="SF Mono Regular"/>
                <a:ea typeface="SF Mono Regular"/>
                <a:cs typeface="SF Mono Regular"/>
                <a:sym typeface="SF Mono Regular"/>
              </a:defRPr>
            </a:pPr>
            <a:r>
              <a:rPr sz="2400" dirty="0" err="1"/>
              <a:t>mysql</a:t>
            </a:r>
            <a:r>
              <a:rPr sz="2400" dirty="0"/>
              <a:t>&gt; </a:t>
            </a:r>
            <a:r>
              <a:rPr sz="2400" dirty="0">
                <a:solidFill>
                  <a:schemeClr val="accent6"/>
                </a:solidFill>
              </a:rPr>
              <a:t>SET</a:t>
            </a:r>
            <a:r>
              <a:rPr sz="2400" dirty="0"/>
              <a:t> </a:t>
            </a:r>
            <a:r>
              <a:rPr sz="2400" dirty="0">
                <a:solidFill>
                  <a:schemeClr val="accent4">
                    <a:hueOff val="-1306536"/>
                    <a:satOff val="-22407"/>
                    <a:lumOff val="-8954"/>
                  </a:schemeClr>
                </a:solidFill>
              </a:rPr>
              <a:t>@sum</a:t>
            </a:r>
            <a:r>
              <a:rPr sz="2400" dirty="0"/>
              <a:t> = 0;</a:t>
            </a:r>
          </a:p>
          <a:p>
            <a:pPr defTabSz="383858">
              <a:spcBef>
                <a:spcPts val="1100"/>
              </a:spcBef>
              <a:defRPr sz="4650" spc="-93">
                <a:latin typeface="SF Mono Regular"/>
                <a:ea typeface="SF Mono Regular"/>
                <a:cs typeface="SF Mono Regular"/>
                <a:sym typeface="SF Mono Regular"/>
              </a:defRPr>
            </a:pPr>
            <a:r>
              <a:rPr sz="2400" dirty="0" err="1"/>
              <a:t>mysql</a:t>
            </a:r>
            <a:r>
              <a:rPr sz="2400" dirty="0"/>
              <a:t>&gt; </a:t>
            </a:r>
            <a:r>
              <a:rPr sz="2400" dirty="0">
                <a:solidFill>
                  <a:schemeClr val="accent6"/>
                </a:solidFill>
              </a:rPr>
              <a:t>INSERT</a:t>
            </a:r>
            <a:r>
              <a:rPr sz="2400" dirty="0"/>
              <a:t> </a:t>
            </a:r>
            <a:r>
              <a:rPr sz="2400" dirty="0">
                <a:solidFill>
                  <a:schemeClr val="accent6"/>
                </a:solidFill>
              </a:rPr>
              <a:t>INTO</a:t>
            </a:r>
            <a:r>
              <a:rPr sz="2400" dirty="0"/>
              <a:t> account </a:t>
            </a:r>
            <a:r>
              <a:rPr sz="2400" dirty="0">
                <a:solidFill>
                  <a:schemeClr val="accent6"/>
                </a:solidFill>
              </a:rPr>
              <a:t>VALUES</a:t>
            </a:r>
            <a:r>
              <a:rPr sz="2400" dirty="0"/>
              <a:t>(1, 1.10),(2, 2.20),(3, 3.30);</a:t>
            </a:r>
          </a:p>
          <a:p>
            <a:pPr defTabSz="383858">
              <a:spcBef>
                <a:spcPts val="1100"/>
              </a:spcBef>
              <a:defRPr sz="4650" spc="-93">
                <a:latin typeface="SF Mono Regular"/>
                <a:ea typeface="SF Mono Regular"/>
                <a:cs typeface="SF Mono Regular"/>
                <a:sym typeface="SF Mono Regular"/>
              </a:defRPr>
            </a:pPr>
            <a:r>
              <a:rPr sz="2400" dirty="0" err="1"/>
              <a:t>mysql</a:t>
            </a:r>
            <a:r>
              <a:rPr sz="2400" dirty="0"/>
              <a:t>&gt; </a:t>
            </a:r>
            <a:r>
              <a:rPr sz="2400" dirty="0">
                <a:solidFill>
                  <a:schemeClr val="accent6"/>
                </a:solidFill>
              </a:rPr>
              <a:t>SELECT</a:t>
            </a:r>
            <a:r>
              <a:rPr sz="2400" dirty="0"/>
              <a:t> </a:t>
            </a:r>
            <a:r>
              <a:rPr sz="2400" dirty="0">
                <a:solidFill>
                  <a:schemeClr val="accent4">
                    <a:hueOff val="-1306536"/>
                    <a:satOff val="-22407"/>
                    <a:lumOff val="-8954"/>
                  </a:schemeClr>
                </a:solidFill>
              </a:rPr>
              <a:t>@sum</a:t>
            </a:r>
            <a:r>
              <a:rPr sz="2400" dirty="0"/>
              <a:t> </a:t>
            </a:r>
            <a:r>
              <a:rPr sz="2400" dirty="0">
                <a:solidFill>
                  <a:schemeClr val="accent6"/>
                </a:solidFill>
              </a:rPr>
              <a:t>AS</a:t>
            </a:r>
            <a:r>
              <a:rPr sz="2400" dirty="0"/>
              <a:t> '</a:t>
            </a:r>
            <a:r>
              <a:rPr sz="2400" dirty="0">
                <a:solidFill>
                  <a:schemeClr val="accent4">
                    <a:hueOff val="-904334"/>
                    <a:lumOff val="2953"/>
                  </a:schemeClr>
                </a:solidFill>
              </a:rPr>
              <a:t>Total amount inserted</a:t>
            </a:r>
            <a:r>
              <a:rPr sz="2400" dirty="0"/>
              <a:t>';</a:t>
            </a:r>
          </a:p>
          <a:p>
            <a:pPr defTabSz="383858">
              <a:spcBef>
                <a:spcPts val="1100"/>
              </a:spcBef>
              <a:defRPr sz="4650" spc="-93">
                <a:latin typeface="SF Mono Regular"/>
                <a:ea typeface="SF Mono Regular"/>
                <a:cs typeface="SF Mono Regular"/>
                <a:sym typeface="SF Mono Regular"/>
              </a:defRPr>
            </a:pPr>
            <a:r>
              <a:rPr sz="2400" dirty="0"/>
              <a:t>+-----------------------+</a:t>
            </a:r>
          </a:p>
          <a:p>
            <a:pPr defTabSz="383858">
              <a:spcBef>
                <a:spcPts val="1100"/>
              </a:spcBef>
              <a:defRPr sz="4650" spc="-93">
                <a:latin typeface="SF Mono Regular"/>
                <a:ea typeface="SF Mono Regular"/>
                <a:cs typeface="SF Mono Regular"/>
                <a:sym typeface="SF Mono Regular"/>
              </a:defRPr>
            </a:pPr>
            <a:r>
              <a:rPr sz="2400" dirty="0"/>
              <a:t>| Total amount inserted |</a:t>
            </a:r>
          </a:p>
          <a:p>
            <a:pPr defTabSz="383858">
              <a:spcBef>
                <a:spcPts val="1100"/>
              </a:spcBef>
              <a:defRPr sz="4650" spc="-93">
                <a:latin typeface="SF Mono Regular"/>
                <a:ea typeface="SF Mono Regular"/>
                <a:cs typeface="SF Mono Regular"/>
                <a:sym typeface="SF Mono Regular"/>
              </a:defRPr>
            </a:pPr>
            <a:r>
              <a:rPr sz="2400" dirty="0"/>
              <a:t>+-----------------------+</a:t>
            </a:r>
          </a:p>
          <a:p>
            <a:pPr defTabSz="383858">
              <a:spcBef>
                <a:spcPts val="1100"/>
              </a:spcBef>
              <a:defRPr sz="4650" spc="-93">
                <a:latin typeface="SF Mono Regular"/>
                <a:ea typeface="SF Mono Regular"/>
                <a:cs typeface="SF Mono Regular"/>
                <a:sym typeface="SF Mono Regular"/>
              </a:defRPr>
            </a:pPr>
            <a:r>
              <a:rPr sz="2400" dirty="0"/>
              <a:t>|                6.60   |</a:t>
            </a:r>
          </a:p>
          <a:p>
            <a:pPr defTabSz="383858">
              <a:spcBef>
                <a:spcPts val="1100"/>
              </a:spcBef>
              <a:defRPr sz="4650" spc="-93">
                <a:latin typeface="SF Mono Regular"/>
                <a:ea typeface="SF Mono Regular"/>
                <a:cs typeface="SF Mono Regular"/>
                <a:sym typeface="SF Mono Regular"/>
              </a:defRPr>
            </a:pPr>
            <a:r>
              <a:rPr sz="2400" dirty="0"/>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reate a MySQL Trigger"/>
          <p:cNvSpPr txBox="1">
            <a:spLocks noGrp="1"/>
          </p:cNvSpPr>
          <p:nvPr>
            <p:ph type="title"/>
          </p:nvPr>
        </p:nvSpPr>
        <p:spPr>
          <a:prstGeom prst="rect">
            <a:avLst/>
          </a:prstGeom>
        </p:spPr>
        <p:txBody>
          <a:bodyPr/>
          <a:lstStyle/>
          <a:p>
            <a:r>
              <a:rPr lang="en-US" dirty="0"/>
              <a:t>Delete</a:t>
            </a:r>
            <a:r>
              <a:rPr dirty="0"/>
              <a:t> a MySQL Trigger</a:t>
            </a:r>
          </a:p>
        </p:txBody>
      </p:sp>
      <p:sp>
        <p:nvSpPr>
          <p:cNvPr id="176" name="DROP TRIGGER [IF EXISTS] [schema_name.]trigger_name…"/>
          <p:cNvSpPr txBox="1">
            <a:spLocks noGrp="1"/>
          </p:cNvSpPr>
          <p:nvPr>
            <p:ph type="body" idx="1"/>
          </p:nvPr>
        </p:nvSpPr>
        <p:spPr>
          <a:prstGeom prst="rect">
            <a:avLst/>
          </a:prstGeom>
        </p:spPr>
        <p:txBody>
          <a:bodyPr>
            <a:normAutofit/>
          </a:bodyPr>
          <a:lstStyle/>
          <a:p>
            <a:pPr>
              <a:defRPr sz="5000" spc="-100">
                <a:latin typeface="SF Mono Regular"/>
                <a:ea typeface="SF Mono Regular"/>
                <a:cs typeface="SF Mono Regular"/>
                <a:sym typeface="SF Mono Regular"/>
              </a:defRPr>
            </a:pPr>
            <a:r>
              <a:rPr sz="2400" dirty="0">
                <a:solidFill>
                  <a:schemeClr val="accent6"/>
                </a:solidFill>
              </a:rPr>
              <a:t>DROP TRIGGER</a:t>
            </a:r>
            <a:r>
              <a:rPr sz="2400" dirty="0"/>
              <a:t> [IF EXISTS] [</a:t>
            </a:r>
            <a:r>
              <a:rPr sz="2400" dirty="0" err="1"/>
              <a:t>schema_name</a:t>
            </a:r>
            <a:r>
              <a:rPr sz="2400" dirty="0"/>
              <a:t>.]</a:t>
            </a:r>
            <a:r>
              <a:rPr sz="2400" dirty="0" err="1"/>
              <a:t>trigger_name</a:t>
            </a:r>
            <a:endParaRPr sz="2400" dirty="0"/>
          </a:p>
          <a:p>
            <a:pPr>
              <a:defRPr sz="5000" spc="-100">
                <a:latin typeface="SF Mono Regular"/>
                <a:ea typeface="SF Mono Regular"/>
                <a:cs typeface="SF Mono Regular"/>
                <a:sym typeface="SF Mono Regular"/>
              </a:defRPr>
            </a:pPr>
            <a:endParaRPr sz="2400" dirty="0"/>
          </a:p>
          <a:p>
            <a:pPr>
              <a:defRPr sz="5000" spc="-100">
                <a:latin typeface="SF Mono Regular"/>
                <a:ea typeface="SF Mono Regular"/>
                <a:cs typeface="SF Mono Regular"/>
                <a:sym typeface="SF Mono Regular"/>
              </a:defRPr>
            </a:pPr>
            <a:r>
              <a:rPr sz="2400" dirty="0">
                <a:solidFill>
                  <a:schemeClr val="accent6"/>
                </a:solidFill>
              </a:rPr>
              <a:t>DROP TRIGGER</a:t>
            </a:r>
            <a:r>
              <a:rPr sz="2400" dirty="0"/>
              <a:t> </a:t>
            </a:r>
            <a:r>
              <a:rPr sz="2400" dirty="0" err="1"/>
              <a:t>ins_sum</a:t>
            </a:r>
            <a:r>
              <a:rPr sz="2400" dirty="0"/>
              <a:t>;</a:t>
            </a:r>
            <a:r>
              <a:rPr lang="en-US" sz="2400" dirty="0"/>
              <a:t> (if in default schema)</a:t>
            </a:r>
          </a:p>
          <a:p>
            <a:pPr>
              <a:defRPr sz="5000" spc="-100">
                <a:latin typeface="SF Mono Regular"/>
                <a:ea typeface="SF Mono Regular"/>
                <a:cs typeface="SF Mono Regular"/>
                <a:sym typeface="SF Mono Regular"/>
              </a:defRPr>
            </a:pPr>
            <a:r>
              <a:rPr lang="en-US" sz="2400" dirty="0">
                <a:solidFill>
                  <a:schemeClr val="accent6"/>
                </a:solidFill>
              </a:rPr>
              <a:t>DROP TRIGGER</a:t>
            </a:r>
            <a:r>
              <a:rPr lang="en-US" sz="2400" dirty="0"/>
              <a:t> </a:t>
            </a:r>
            <a:r>
              <a:rPr lang="en-US" sz="2400" dirty="0" err="1"/>
              <a:t>test.ins_sum</a:t>
            </a:r>
            <a:r>
              <a:rPr lang="en-US" sz="2400" dirty="0"/>
              <a:t>;</a:t>
            </a:r>
          </a:p>
          <a:p>
            <a:pPr>
              <a:defRPr sz="5000" spc="-100">
                <a:latin typeface="SF Mono Regular"/>
                <a:ea typeface="SF Mono Regular"/>
                <a:cs typeface="SF Mono Regular"/>
                <a:sym typeface="SF Mono Regular"/>
              </a:defRPr>
            </a:pPr>
            <a:endParaRPr lang="en-CN" sz="2800" dirty="0"/>
          </a:p>
          <a:p>
            <a:pPr>
              <a:defRPr sz="5000" spc="-100">
                <a:latin typeface="SF Mono Regular"/>
                <a:ea typeface="SF Mono Regular"/>
                <a:cs typeface="SF Mono Regular"/>
                <a:sym typeface="SF Mono Regular"/>
              </a:defRPr>
            </a:pPr>
            <a:r>
              <a:rPr lang="en-US" sz="2400" dirty="0"/>
              <a:t>You must specify the schema name if the trigger is not in the default schema.</a:t>
            </a:r>
          </a:p>
          <a:p>
            <a:pPr>
              <a:defRPr sz="5000" spc="-100">
                <a:latin typeface="SF Mono Regular"/>
                <a:ea typeface="SF Mono Regular"/>
                <a:cs typeface="SF Mono Regular"/>
                <a:sym typeface="SF Mono Regular"/>
              </a:defRPr>
            </a:pPr>
            <a:endParaRPr sz="2800" dirty="0"/>
          </a:p>
        </p:txBody>
      </p:sp>
    </p:spTree>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TotalTime>
  <Words>1362</Words>
  <Application>Microsoft Macintosh PowerPoint</Application>
  <PresentationFormat>Widescreen</PresentationFormat>
  <Paragraphs>111</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Canela Deck Regular</vt:lpstr>
      <vt:lpstr>等线</vt:lpstr>
      <vt:lpstr>等线 Light</vt:lpstr>
      <vt:lpstr>Arial</vt:lpstr>
      <vt:lpstr>Graphik-SemiboldItalic</vt:lpstr>
      <vt:lpstr>SF Mono Regular</vt:lpstr>
      <vt:lpstr>Office 主题​​</vt:lpstr>
      <vt:lpstr>Introduction on Triggers </vt:lpstr>
      <vt:lpstr>What is Trigger?</vt:lpstr>
      <vt:lpstr>Uses for triggers:</vt:lpstr>
      <vt:lpstr>Benefits of using triggers in business: </vt:lpstr>
      <vt:lpstr>Trigger Syntax Overview</vt:lpstr>
      <vt:lpstr>Create a MySQL Trigger</vt:lpstr>
      <vt:lpstr>Create a MySQL Trigger</vt:lpstr>
      <vt:lpstr>Create a MySQL Trigger</vt:lpstr>
      <vt:lpstr>Delete a MySQL Trigger</vt:lpstr>
      <vt:lpstr>Conclusion</vt:lpstr>
      <vt:lpstr>Advice</vt:lpstr>
      <vt:lpstr>Thanks for your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on Triggers </dc:title>
  <dc:creator>1131585654@qq.com</dc:creator>
  <cp:lastModifiedBy>王 鑫禹</cp:lastModifiedBy>
  <cp:revision>7</cp:revision>
  <dcterms:created xsi:type="dcterms:W3CDTF">2021-11-08T10:27:33Z</dcterms:created>
  <dcterms:modified xsi:type="dcterms:W3CDTF">2021-11-09T01:19:49Z</dcterms:modified>
</cp:coreProperties>
</file>