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snapToObjects="1">
      <p:cViewPr varScale="1">
        <p:scale>
          <a:sx n="64" d="100"/>
          <a:sy n="64"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a:spLocks noGrp="1" noRot="1" noChangeAspect="1"/>
          </p:cNvSpPr>
          <p:nvPr>
            <p:ph type="sldImg"/>
          </p:nvPr>
        </p:nvSpPr>
        <p:spPr>
          <a:prstGeom prst="rect">
            <a:avLst/>
          </a:prstGeom>
        </p:spPr>
        <p:txBody>
          <a:bodyPr/>
          <a:lstStyle/>
          <a:p>
            <a:endParaRPr/>
          </a:p>
        </p:txBody>
      </p:sp>
      <p:sp>
        <p:nvSpPr>
          <p:cNvPr id="155" name="Shape 155"/>
          <p:cNvSpPr>
            <a:spLocks noGrp="1"/>
          </p:cNvSpPr>
          <p:nvPr>
            <p:ph type="body" sz="quarter" idx="1"/>
          </p:nvPr>
        </p:nvSpPr>
        <p:spPr>
          <a:prstGeom prst="rect">
            <a:avLst/>
          </a:prstGeom>
        </p:spPr>
        <p:txBody>
          <a:bodyPr/>
          <a:lstStyle/>
          <a:p>
            <a:r>
              <a:t>Hello, today I will introduce Gradient Boosting method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a:spLocks noGrp="1" noRot="1" noChangeAspect="1"/>
          </p:cNvSpPr>
          <p:nvPr>
            <p:ph type="sldImg"/>
          </p:nvPr>
        </p:nvSpPr>
        <p:spPr>
          <a:prstGeom prst="rect">
            <a:avLst/>
          </a:prstGeom>
        </p:spPr>
        <p:txBody>
          <a:bodyPr/>
          <a:lstStyle/>
          <a:p>
            <a:endParaRPr/>
          </a:p>
        </p:txBody>
      </p:sp>
      <p:sp>
        <p:nvSpPr>
          <p:cNvPr id="227" name="Shape 227"/>
          <p:cNvSpPr>
            <a:spLocks noGrp="1"/>
          </p:cNvSpPr>
          <p:nvPr>
            <p:ph type="body" sz="quarter" idx="1"/>
          </p:nvPr>
        </p:nvSpPr>
        <p:spPr>
          <a:prstGeom prst="rect">
            <a:avLst/>
          </a:prstGeom>
        </p:spPr>
        <p:txBody>
          <a:bodyPr/>
          <a:lstStyle/>
          <a:p>
            <a:r>
              <a:t>So, here is the steps of applying gradient boosting. First we select a differentiable error function and then construct an initial model, and finally perform iterations until it meet the requirement.</a:t>
            </a:r>
          </a:p>
          <a:p>
            <a:endParaRPr/>
          </a:p>
          <a:p>
            <a:r>
              <a:t>Like other Boosting methods, Gradient Boosting is also an iterative process of building weak models that are progressively enhanced (Boosting) and combined into strong models. However, while other Boosting methods such as AdaBoost iteratively adjust the weights of the samples, Gradient Boosting iteratively fits negative gradients and adjust the weight coefficient of the negative gradient.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noRot="1" noChangeAspect="1"/>
          </p:cNvSpPr>
          <p:nvPr>
            <p:ph type="sldImg"/>
          </p:nvPr>
        </p:nvSpPr>
        <p:spPr>
          <a:prstGeom prst="rect">
            <a:avLst/>
          </a:prstGeom>
        </p:spPr>
        <p:txBody>
          <a:bodyPr/>
          <a:lstStyle/>
          <a:p>
            <a:endParaRPr/>
          </a:p>
        </p:txBody>
      </p:sp>
      <p:sp>
        <p:nvSpPr>
          <p:cNvPr id="161" name="Shape 161"/>
          <p:cNvSpPr>
            <a:spLocks noGrp="1"/>
          </p:cNvSpPr>
          <p:nvPr>
            <p:ph type="body" sz="quarter" idx="1"/>
          </p:nvPr>
        </p:nvSpPr>
        <p:spPr>
          <a:prstGeom prst="rect">
            <a:avLst/>
          </a:prstGeom>
        </p:spPr>
        <p:txBody>
          <a:bodyPr/>
          <a:lstStyle/>
          <a:p>
            <a:r>
              <a:t>Just like AdaBoost, Gradient Boosting works by sequentially adding predictors to an ensemble, each one correcting its predecessor.</a:t>
            </a:r>
          </a:p>
          <a:p>
            <a:r>
              <a:t>However, instead of tweaking the instance weights at every iteration like AdaBoost does, Gradient Boosting, which borrows its ideas from the gradient descent method, tries to fit the new predictor to the residual errors made by the previous predictor.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noRot="1" noChangeAspect="1"/>
          </p:cNvSpPr>
          <p:nvPr>
            <p:ph type="sldImg"/>
          </p:nvPr>
        </p:nvSpPr>
        <p:spPr>
          <a:prstGeom prst="rect">
            <a:avLst/>
          </a:prstGeom>
        </p:spPr>
        <p:txBody>
          <a:bodyPr/>
          <a:lstStyle/>
          <a:p>
            <a:endParaRPr/>
          </a:p>
        </p:txBody>
      </p:sp>
      <p:sp>
        <p:nvSpPr>
          <p:cNvPr id="165" name="Shape 165"/>
          <p:cNvSpPr>
            <a:spLocks noGrp="1"/>
          </p:cNvSpPr>
          <p:nvPr>
            <p:ph type="body" sz="quarter" idx="1"/>
          </p:nvPr>
        </p:nvSpPr>
        <p:spPr>
          <a:prstGeom prst="rect">
            <a:avLst/>
          </a:prstGeom>
        </p:spPr>
        <p:txBody>
          <a:bodyPr/>
          <a:lstStyle/>
          <a:p>
            <a:r>
              <a:t>Before introducing the gradient boosting, I will introduce or review the gradient descent at first since those two methods share similar ideas.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noRot="1" noChangeAspect="1"/>
          </p:cNvSpPr>
          <p:nvPr>
            <p:ph type="sldImg"/>
          </p:nvPr>
        </p:nvSpPr>
        <p:spPr>
          <a:prstGeom prst="rect">
            <a:avLst/>
          </a:prstGeom>
        </p:spPr>
        <p:txBody>
          <a:bodyPr/>
          <a:lstStyle/>
          <a:p>
            <a:endParaRPr/>
          </a:p>
        </p:txBody>
      </p:sp>
      <p:sp>
        <p:nvSpPr>
          <p:cNvPr id="173" name="Shape 173"/>
          <p:cNvSpPr>
            <a:spLocks noGrp="1"/>
          </p:cNvSpPr>
          <p:nvPr>
            <p:ph type="body" sz="quarter" idx="1"/>
          </p:nvPr>
        </p:nvSpPr>
        <p:spPr>
          <a:prstGeom prst="rect">
            <a:avLst/>
          </a:prstGeom>
        </p:spPr>
        <p:txBody>
          <a:bodyPr/>
          <a:lstStyle/>
          <a:p>
            <a:r>
              <a:t>Gradient Descent is an iterative algorithm for finding a local minimum of a differentiable function. The general idea of it is to tweak parameters iteratively in order to minimize a cost function.</a:t>
            </a:r>
          </a:p>
          <a:p>
            <a:r>
              <a:t>You can see that, on the graph, we start by filling theta with random values. Then we improve it gradually, taking one baby step at a time, attempting to decrease the cost function, util the algorithm converges to a minimum.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178"/>
          <p:cNvSpPr>
            <a:spLocks noGrp="1" noRot="1" noChangeAspect="1"/>
          </p:cNvSpPr>
          <p:nvPr>
            <p:ph type="sldImg"/>
          </p:nvPr>
        </p:nvSpPr>
        <p:spPr>
          <a:xfrm>
            <a:off x="381000" y="685800"/>
            <a:ext cx="6096000" cy="3429000"/>
          </a:xfrm>
          <a:prstGeom prst="rect">
            <a:avLst/>
          </a:prstGeom>
        </p:spPr>
        <p:txBody>
          <a:bodyPr/>
          <a:lstStyle/>
          <a:p>
            <a:endParaRPr/>
          </a:p>
        </p:txBody>
      </p:sp>
      <p:sp>
        <p:nvSpPr>
          <p:cNvPr id="179" name="Shape 179"/>
          <p:cNvSpPr>
            <a:spLocks noGrp="1"/>
          </p:cNvSpPr>
          <p:nvPr>
            <p:ph type="body" sz="quarter" idx="1"/>
          </p:nvPr>
        </p:nvSpPr>
        <p:spPr>
          <a:prstGeom prst="rect">
            <a:avLst/>
          </a:prstGeom>
        </p:spPr>
        <p:txBody>
          <a:bodyPr/>
          <a:lstStyle/>
          <a:p>
            <a:r>
              <a:t>And here is the basic steps for the gradient descent method, in short, gradient descent method is to repeat the iterative function theta until convergence.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a:spLocks noGrp="1" noRot="1" noChangeAspect="1"/>
          </p:cNvSpPr>
          <p:nvPr>
            <p:ph type="sldImg"/>
          </p:nvPr>
        </p:nvSpPr>
        <p:spPr>
          <a:prstGeom prst="rect">
            <a:avLst/>
          </a:prstGeom>
        </p:spPr>
        <p:txBody>
          <a:bodyPr/>
          <a:lstStyle/>
          <a:p>
            <a:endParaRPr/>
          </a:p>
        </p:txBody>
      </p:sp>
      <p:sp>
        <p:nvSpPr>
          <p:cNvPr id="183" name="Shape 183"/>
          <p:cNvSpPr>
            <a:spLocks noGrp="1"/>
          </p:cNvSpPr>
          <p:nvPr>
            <p:ph type="body" sz="quarter" idx="1"/>
          </p:nvPr>
        </p:nvSpPr>
        <p:spPr>
          <a:prstGeom prst="rect">
            <a:avLst/>
          </a:prstGeom>
        </p:spPr>
        <p:txBody>
          <a:bodyPr/>
          <a:lstStyle/>
          <a:p>
            <a:r>
              <a:t>Next, let’s back to Gradient Boosting.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noRot="1" noChangeAspect="1"/>
          </p:cNvSpPr>
          <p:nvPr>
            <p:ph type="sldImg"/>
          </p:nvPr>
        </p:nvSpPr>
        <p:spPr>
          <a:prstGeom prst="rect">
            <a:avLst/>
          </a:prstGeom>
        </p:spPr>
        <p:txBody>
          <a:bodyPr/>
          <a:lstStyle/>
          <a:p>
            <a:endParaRPr/>
          </a:p>
        </p:txBody>
      </p:sp>
      <p:sp>
        <p:nvSpPr>
          <p:cNvPr id="189" name="Shape 189"/>
          <p:cNvSpPr>
            <a:spLocks noGrp="1"/>
          </p:cNvSpPr>
          <p:nvPr>
            <p:ph type="body" sz="quarter" idx="1"/>
          </p:nvPr>
        </p:nvSpPr>
        <p:spPr>
          <a:prstGeom prst="rect">
            <a:avLst/>
          </a:prstGeom>
        </p:spPr>
        <p:txBody>
          <a:bodyPr/>
          <a:lstStyle/>
          <a:p>
            <a:r>
              <a:t>Here is an example of applying Gradient Boosting to a regression problem with n samples. </a:t>
            </a:r>
          </a:p>
          <a:p>
            <a:r>
              <a:t>To find an accurate F, we firstly find a weak function F0 to fit. So, the difference between the prediction and the actual value is y - F0(x). Next, we find h0 to fit r0, such that F1(x) = F0(x) + h0(x), and the residual error still exists, which is r1(x) = y - F1(x).</a:t>
            </a:r>
          </a:p>
          <a:p>
            <a:r>
              <a:t>Gradient Boosting would keep these steps over and over again util it met the predefined error boundary.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p>
            <a:r>
              <a:t>So, for general problems. During 0 to T steps of Gradient Boosting, suppose there are some imperfect model F_{t-1}. </a:t>
            </a:r>
          </a:p>
          <a:p>
            <a:endParaRPr/>
          </a:p>
          <a:p>
            <a:r>
              <a:t>The algorithm does not change the model directly, instead it try to add an estimator to construct a new model to improve the performance.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Shape 220"/>
          <p:cNvSpPr>
            <a:spLocks noGrp="1" noRot="1" noChangeAspect="1"/>
          </p:cNvSpPr>
          <p:nvPr>
            <p:ph type="sldImg"/>
          </p:nvPr>
        </p:nvSpPr>
        <p:spPr>
          <a:prstGeom prst="rect">
            <a:avLst/>
          </a:prstGeom>
        </p:spPr>
        <p:txBody>
          <a:bodyPr/>
          <a:lstStyle/>
          <a:p>
            <a:endParaRPr/>
          </a:p>
        </p:txBody>
      </p:sp>
      <p:sp>
        <p:nvSpPr>
          <p:cNvPr id="221" name="Shape 221"/>
          <p:cNvSpPr>
            <a:spLocks noGrp="1"/>
          </p:cNvSpPr>
          <p:nvPr>
            <p:ph type="body" sz="quarter" idx="1"/>
          </p:nvPr>
        </p:nvSpPr>
        <p:spPr>
          <a:prstGeom prst="rect">
            <a:avLst/>
          </a:prstGeom>
        </p:spPr>
        <p:txBody>
          <a:bodyPr/>
          <a:lstStyle/>
          <a:p>
            <a:r>
              <a:t>We can see that for absolute error and Huber error, negative gradient does not equal to residual error, but the negative gradient error is also calculated according the loss function L. And the result of the negative gradient has some relationships between the residual error -- They are variants of the residuals error or they are residual error with some adjustment. </a:t>
            </a:r>
          </a:p>
          <a:p>
            <a:r>
              <a:t>Besides, compare to the original residual error y - F(x), the negative gradient of absolute error and Huber error weaken the influence of outliers, or they are less sensitive to errors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z="3000" spc="-29">
                <a:latin typeface="Graphik-Medium"/>
                <a:ea typeface="Graphik-Medium"/>
                <a:cs typeface="Graphik-Medium"/>
                <a:sym typeface="Graphik Medium"/>
              </a:defRPr>
            </a:lvl1pPr>
          </a:lstStyle>
          <a:p>
            <a:r>
              <a:t>Author and Date</a:t>
            </a:r>
          </a:p>
        </p:txBody>
      </p:sp>
      <p:sp>
        <p:nvSpPr>
          <p:cNvPr id="12" name="Presentation Title"/>
          <p:cNvSpPr txBox="1">
            <a:spLocks noGrp="1"/>
          </p:cNvSpPr>
          <p:nvPr>
            <p:ph type="title" hasCustomPrompt="1"/>
          </p:nvPr>
        </p:nvSpPr>
        <p:spPr>
          <a:xfrm>
            <a:off x="1219200" y="3543300"/>
            <a:ext cx="21945600" cy="4267200"/>
          </a:xfrm>
          <a:prstGeom prst="rect">
            <a:avLst/>
          </a:prstGeom>
        </p:spPr>
        <p:txBody>
          <a:bodyPr anchor="b"/>
          <a:lstStyle>
            <a:lvl1pPr>
              <a:defRPr sz="12800" spc="-128"/>
            </a:lvl1pPr>
          </a:lstStyle>
          <a:p>
            <a:r>
              <a:t>Presentation Title</a:t>
            </a:r>
          </a:p>
        </p:txBody>
      </p:sp>
      <p:sp>
        <p:nvSpPr>
          <p:cNvPr id="13" name="Body Level One…"/>
          <p:cNvSpPr txBox="1">
            <a:spLocks noGrp="1"/>
          </p:cNvSpPr>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z="6000" spc="-59">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z="6000" spc="-59">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z="6000" spc="-59">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z="6000" spc="-59">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z="6000" spc="-59">
                <a:latin typeface="Graphik-SemiboldItalic"/>
                <a:ea typeface="Graphik-SemiboldItalic"/>
                <a:cs typeface="Graphik-SemiboldItalic"/>
                <a:sym typeface="Graphik Semibold"/>
              </a:defRPr>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Fact information"/>
          <p:cNvSpPr txBox="1">
            <a:spLocks noGrp="1"/>
          </p:cNvSpPr>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Fact information</a:t>
            </a:r>
          </a:p>
        </p:txBody>
      </p:sp>
      <p:sp>
        <p:nvSpPr>
          <p:cNvPr id="107" name="Body Level One…"/>
          <p:cNvSpPr txBox="1">
            <a:spLocks noGrp="1"/>
          </p:cNvSpPr>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r>
              <a:t>100%</a:t>
            </a:r>
          </a:p>
          <a:p>
            <a:pPr lvl="1"/>
            <a:endParaRPr/>
          </a:p>
          <a:p>
            <a:pPr lvl="2"/>
            <a:endParaRPr/>
          </a:p>
          <a:p>
            <a:pPr lvl="3"/>
            <a:endParaRPr/>
          </a:p>
          <a:p>
            <a:pPr lvl="4"/>
            <a:endParaRP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Attribution</a:t>
            </a:r>
          </a:p>
        </p:txBody>
      </p:sp>
      <p:sp>
        <p:nvSpPr>
          <p:cNvPr id="116" name="Body Level One…"/>
          <p:cNvSpPr txBox="1">
            <a:spLocks noGrp="1"/>
          </p:cNvSpPr>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Sea against sky at sunset 2"/>
          <p:cNvSpPr>
            <a:spLocks noGrp="1"/>
          </p:cNvSpPr>
          <p:nvPr>
            <p:ph type="pic" sz="quarter" idx="21"/>
          </p:nvPr>
        </p:nvSpPr>
        <p:spPr>
          <a:xfrm>
            <a:off x="15744825" y="5581752"/>
            <a:ext cx="7365408" cy="8280401"/>
          </a:xfrm>
          <a:prstGeom prst="rect">
            <a:avLst/>
          </a:prstGeom>
        </p:spPr>
        <p:txBody>
          <a:bodyPr lIns="91439" tIns="45719" rIns="91439" bIns="45719">
            <a:noAutofit/>
          </a:bodyPr>
          <a:lstStyle/>
          <a:p>
            <a:endParaRPr/>
          </a:p>
        </p:txBody>
      </p:sp>
      <p:sp>
        <p:nvSpPr>
          <p:cNvPr id="125" name="Sea against sky at sunset 1"/>
          <p:cNvSpPr>
            <a:spLocks noGrp="1"/>
          </p:cNvSpPr>
          <p:nvPr>
            <p:ph type="pic" sz="quarter" idx="22"/>
          </p:nvPr>
        </p:nvSpPr>
        <p:spPr>
          <a:xfrm>
            <a:off x="15363825" y="1270000"/>
            <a:ext cx="8115300" cy="5409006"/>
          </a:xfrm>
          <a:prstGeom prst="rect">
            <a:avLst/>
          </a:prstGeom>
        </p:spPr>
        <p:txBody>
          <a:bodyPr lIns="91439" tIns="45719" rIns="91439" bIns="45719">
            <a:noAutofit/>
          </a:bodyPr>
          <a:lstStyle/>
          <a:p>
            <a:endParaRPr/>
          </a:p>
        </p:txBody>
      </p:sp>
      <p:sp>
        <p:nvSpPr>
          <p:cNvPr id="126" name="Beach and sea at sunset"/>
          <p:cNvSpPr>
            <a:spLocks noGrp="1"/>
          </p:cNvSpPr>
          <p:nvPr>
            <p:ph type="pic" idx="23"/>
          </p:nvPr>
        </p:nvSpPr>
        <p:spPr>
          <a:xfrm>
            <a:off x="-63500" y="1270000"/>
            <a:ext cx="16764000" cy="111760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beach and sea at sunset"/>
          <p:cNvSpPr>
            <a:spLocks noGrp="1"/>
          </p:cNvSpPr>
          <p:nvPr>
            <p:ph type="pic" idx="21"/>
          </p:nvPr>
        </p:nvSpPr>
        <p:spPr>
          <a:xfrm>
            <a:off x="1270000" y="-423334"/>
            <a:ext cx="21844000" cy="14562668"/>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Beach and sea at sunset"/>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19200" y="3543300"/>
            <a:ext cx="21945600" cy="4267200"/>
          </a:xfrm>
          <a:prstGeom prst="rect">
            <a:avLst/>
          </a:prstGeom>
        </p:spPr>
        <p:txBody>
          <a:bodyPr anchor="b"/>
          <a:lstStyle>
            <a:lvl1pPr>
              <a:defRPr sz="12800" spc="-128">
                <a:solidFill>
                  <a:srgbClr val="FFFFFF"/>
                </a:solidFill>
              </a:defRPr>
            </a:lvl1pPr>
          </a:lstStyle>
          <a:p>
            <a:r>
              <a:t>Presentation Title</a:t>
            </a:r>
          </a:p>
        </p:txBody>
      </p:sp>
      <p:sp>
        <p:nvSpPr>
          <p:cNvPr id="23" name="Body Level One…"/>
          <p:cNvSpPr txBox="1">
            <a:spLocks noGrp="1"/>
          </p:cNvSpPr>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5pPr>
          </a:lstStyle>
          <a:p>
            <a:r>
              <a:t>Presentation Subtitle</a:t>
            </a:r>
          </a:p>
          <a:p>
            <a:pPr lvl="1"/>
            <a:endParaRPr/>
          </a:p>
          <a:p>
            <a:pPr lvl="2"/>
            <a:endParaRPr/>
          </a:p>
          <a:p>
            <a:pPr lvl="3"/>
            <a:endParaRPr/>
          </a:p>
          <a:p>
            <a:pPr lvl="4"/>
            <a:endParaRPr/>
          </a:p>
        </p:txBody>
      </p:sp>
      <p:sp>
        <p:nvSpPr>
          <p:cNvPr id="24" name="Author and Date"/>
          <p:cNvSpPr txBox="1">
            <a:spLocks noGrp="1"/>
          </p:cNvSpPr>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z="3000" spc="-29">
                <a:solidFill>
                  <a:srgbClr val="FFFFFF"/>
                </a:solidFill>
                <a:latin typeface="Graphik-Medium"/>
                <a:ea typeface="Graphik-Medium"/>
                <a:cs typeface="Graphik-Medium"/>
                <a:sym typeface="Graphik Medium"/>
              </a:defRPr>
            </a:lvl1pPr>
          </a:lstStyle>
          <a:p>
            <a:r>
              <a:t>Author and Date</a:t>
            </a:r>
          </a:p>
        </p:txBody>
      </p:sp>
      <p:sp>
        <p:nvSpPr>
          <p:cNvPr id="2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Slide Title"/>
          <p:cNvSpPr txBox="1">
            <a:spLocks noGrp="1"/>
          </p:cNvSpPr>
          <p:nvPr>
            <p:ph type="title" hasCustomPrompt="1"/>
          </p:nvPr>
        </p:nvSpPr>
        <p:spPr>
          <a:xfrm>
            <a:off x="1215495" y="4585102"/>
            <a:ext cx="9757338" cy="2540001"/>
          </a:xfrm>
          <a:prstGeom prst="rect">
            <a:avLst/>
          </a:prstGeom>
        </p:spPr>
        <p:txBody>
          <a:bodyPr anchor="b"/>
          <a:lstStyle/>
          <a:p>
            <a:r>
              <a:t>Slide Title</a:t>
            </a:r>
          </a:p>
        </p:txBody>
      </p:sp>
      <p:sp>
        <p:nvSpPr>
          <p:cNvPr id="33" name="Sea against sky at sunset"/>
          <p:cNvSpPr>
            <a:spLocks noGrp="1"/>
          </p:cNvSpPr>
          <p:nvPr>
            <p:ph type="pic" idx="21"/>
          </p:nvPr>
        </p:nvSpPr>
        <p:spPr>
          <a:xfrm>
            <a:off x="9283700" y="1270000"/>
            <a:ext cx="16751300" cy="11176000"/>
          </a:xfrm>
          <a:prstGeom prst="rect">
            <a:avLst/>
          </a:prstGeom>
        </p:spPr>
        <p:txBody>
          <a:bodyPr lIns="91439" tIns="45719" rIns="91439" bIns="45719">
            <a:noAutofit/>
          </a:bodyPr>
          <a:lstStyle/>
          <a:p>
            <a:endParaRPr/>
          </a:p>
        </p:txBody>
      </p:sp>
      <p:sp>
        <p:nvSpPr>
          <p:cNvPr id="34" name="Body Level One…"/>
          <p:cNvSpPr txBox="1">
            <a:spLocks noGrp="1"/>
          </p:cNvSpPr>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pc="-44">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pc="-44">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pc="-44">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pc="-44">
                <a:latin typeface="Graphik-SemiboldItalic"/>
                <a:ea typeface="Graphik-SemiboldItalic"/>
                <a:cs typeface="Graphik-SemiboldItalic"/>
                <a:sym typeface="Graphik Semibold"/>
              </a:defRPr>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4" name="Slide Subtitle"/>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Slide Subtitle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xfrm>
            <a:off x="1219200" y="4013200"/>
            <a:ext cx="21945600" cy="8487148"/>
          </a:xfrm>
          <a:prstGeom prst="rect">
            <a:avLst/>
          </a:prstGeom>
        </p:spPr>
        <p:txBody>
          <a:bodyPr numCol="2" spcCol="2558384"/>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Title"/>
          <p:cNvSpPr txBox="1">
            <a:spLocks noGrp="1"/>
          </p:cNvSpPr>
          <p:nvPr>
            <p:ph type="title" hasCustomPrompt="1"/>
          </p:nvPr>
        </p:nvSpPr>
        <p:spPr>
          <a:xfrm>
            <a:off x="1219200" y="774700"/>
            <a:ext cx="9753600" cy="1600200"/>
          </a:xfrm>
          <a:prstGeom prst="rect">
            <a:avLst/>
          </a:prstGeom>
        </p:spPr>
        <p:txBody>
          <a:bodyPr/>
          <a:lstStyle/>
          <a:p>
            <a:r>
              <a:t>Slide Title</a:t>
            </a:r>
          </a:p>
        </p:txBody>
      </p:sp>
      <p:sp>
        <p:nvSpPr>
          <p:cNvPr id="61" name="Sea against sky at sunset"/>
          <p:cNvSpPr>
            <a:spLocks noGrp="1"/>
          </p:cNvSpPr>
          <p:nvPr>
            <p:ph type="pic" idx="21"/>
          </p:nvPr>
        </p:nvSpPr>
        <p:spPr>
          <a:xfrm>
            <a:off x="12192644" y="718588"/>
            <a:ext cx="10972801" cy="12329624"/>
          </a:xfrm>
          <a:prstGeom prst="rect">
            <a:avLst/>
          </a:prstGeom>
        </p:spPr>
        <p:txBody>
          <a:bodyPr lIns="91439" tIns="45719" rIns="91439" bIns="45719">
            <a:noAutofit/>
          </a:bodyPr>
          <a:lstStyle/>
          <a:p>
            <a:endParaRPr/>
          </a:p>
        </p:txBody>
      </p:sp>
      <p:sp>
        <p:nvSpPr>
          <p:cNvPr id="62" name="Slide Subtitle"/>
          <p:cNvSpPr txBox="1">
            <a:spLocks noGrp="1"/>
          </p:cNvSpPr>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Slide Subtitle</a:t>
            </a:r>
          </a:p>
        </p:txBody>
      </p:sp>
      <p:sp>
        <p:nvSpPr>
          <p:cNvPr id="63" name="Body Level One…"/>
          <p:cNvSpPr txBox="1">
            <a:spLocks noGrp="1"/>
          </p:cNvSpPr>
          <p:nvPr>
            <p:ph type="body" sz="half" idx="1" hasCustomPrompt="1"/>
          </p:nvPr>
        </p:nvSpPr>
        <p:spPr>
          <a:xfrm>
            <a:off x="1219200" y="4023221"/>
            <a:ext cx="9757569" cy="8384679"/>
          </a:xfrm>
          <a:prstGeom prst="rect">
            <a:avLst/>
          </a:prstGeom>
        </p:spPr>
        <p:txBody>
          <a:bodyPr/>
          <a:lstStyle/>
          <a:p>
            <a:r>
              <a:t>Slide bullet text</a:t>
            </a:r>
          </a:p>
          <a:p>
            <a:pPr lvl="1"/>
            <a:endParaRPr/>
          </a:p>
          <a:p>
            <a:pPr lvl="2"/>
            <a:endParaRPr/>
          </a:p>
          <a:p>
            <a:pPr lvl="3"/>
            <a:endParaRPr/>
          </a:p>
          <a:p>
            <a:pPr lvl="4"/>
            <a:endParaRPr/>
          </a:p>
        </p:txBody>
      </p:sp>
      <p:sp>
        <p:nvSpPr>
          <p:cNvPr id="64" name="Slide Number"/>
          <p:cNvSpPr txBox="1">
            <a:spLocks noGrp="1"/>
          </p:cNvSpPr>
          <p:nvPr>
            <p:ph type="sldNum" sz="quarter" idx="2"/>
          </p:nvPr>
        </p:nvSpPr>
        <p:spPr>
          <a:xfrm>
            <a:off x="1200403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19200" y="3242270"/>
            <a:ext cx="21945600" cy="6604001"/>
          </a:xfrm>
          <a:prstGeom prst="rect">
            <a:avLst/>
          </a:prstGeom>
        </p:spPr>
        <p:txBody>
          <a:bodyPr anchor="ctr"/>
          <a:lstStyle>
            <a:lvl1pPr>
              <a:defRPr sz="12800" spc="0"/>
            </a:lvl1pPr>
          </a:lstStyle>
          <a:p>
            <a:r>
              <a:t>Section Title</a:t>
            </a:r>
          </a:p>
        </p:txBody>
      </p:sp>
      <p:sp>
        <p:nvSpPr>
          <p:cNvPr id="72"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prstGeom prst="rect">
            <a:avLst/>
          </a:prstGeom>
        </p:spPr>
        <p:txBody>
          <a:bodyPr/>
          <a:lstStyle/>
          <a:p>
            <a:r>
              <a:t>Slide Title</a:t>
            </a:r>
          </a:p>
        </p:txBody>
      </p:sp>
      <p:sp>
        <p:nvSpPr>
          <p:cNvPr id="80" name="Slide Subtitle"/>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Slide Subtitle</a:t>
            </a:r>
          </a:p>
        </p:txBody>
      </p:sp>
      <p:sp>
        <p:nvSpPr>
          <p:cNvPr id="81"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prstGeom prst="rect">
            <a:avLst/>
          </a:prstGeom>
        </p:spPr>
        <p:txBody>
          <a:bodyPr/>
          <a:lstStyle/>
          <a:p>
            <a:r>
              <a:t>Agenda Title</a:t>
            </a:r>
          </a:p>
        </p:txBody>
      </p:sp>
      <p:sp>
        <p:nvSpPr>
          <p:cNvPr id="89" name="Body Level One…"/>
          <p:cNvSpPr txBox="1">
            <a:spLocks noGrp="1"/>
          </p:cNvSpPr>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z="6800" spc="-136">
                <a:latin typeface="Canela Deck Regular"/>
                <a:ea typeface="Canela Deck Regular"/>
                <a:cs typeface="Canela Deck Regular"/>
                <a:sym typeface="Canela Deck Regular"/>
              </a:defRPr>
            </a:lvl1pPr>
            <a:lvl2pPr marL="0" indent="457200" defTabSz="825500">
              <a:lnSpc>
                <a:spcPct val="100000"/>
              </a:lnSpc>
              <a:buSzTx/>
              <a:buNone/>
              <a:defRPr sz="6800" spc="-136">
                <a:latin typeface="Canela Deck Regular"/>
                <a:ea typeface="Canela Deck Regular"/>
                <a:cs typeface="Canela Deck Regular"/>
                <a:sym typeface="Canela Deck Regular"/>
              </a:defRPr>
            </a:lvl2pPr>
            <a:lvl3pPr marL="0" indent="914400" defTabSz="825500">
              <a:lnSpc>
                <a:spcPct val="100000"/>
              </a:lnSpc>
              <a:buSzTx/>
              <a:buNone/>
              <a:defRPr sz="6800" spc="-136">
                <a:latin typeface="Canela Deck Regular"/>
                <a:ea typeface="Canela Deck Regular"/>
                <a:cs typeface="Canela Deck Regular"/>
                <a:sym typeface="Canela Deck Regular"/>
              </a:defRPr>
            </a:lvl3pPr>
            <a:lvl4pPr marL="0" indent="1371600" defTabSz="825500">
              <a:lnSpc>
                <a:spcPct val="100000"/>
              </a:lnSpc>
              <a:buSzTx/>
              <a:buNone/>
              <a:defRPr sz="6800" spc="-136">
                <a:latin typeface="Canela Deck Regular"/>
                <a:ea typeface="Canela Deck Regular"/>
                <a:cs typeface="Canela Deck Regular"/>
                <a:sym typeface="Canela Deck Regular"/>
              </a:defRPr>
            </a:lvl4pPr>
            <a:lvl5pPr marL="0" indent="1828800" defTabSz="825500">
              <a:lnSpc>
                <a:spcPct val="100000"/>
              </a:lnSpc>
              <a:buSzTx/>
              <a:buNone/>
              <a:defRPr sz="6800" spc="-136">
                <a:latin typeface="Canela Deck Regular"/>
                <a:ea typeface="Canela Deck Regular"/>
                <a:cs typeface="Canela Deck Regular"/>
                <a:sym typeface="Canela Deck Regular"/>
              </a:defRPr>
            </a:lvl5pPr>
          </a:lstStyle>
          <a:p>
            <a:r>
              <a:t>Agenda Topics</a:t>
            </a:r>
          </a:p>
          <a:p>
            <a:pPr lvl="1"/>
            <a:endParaRPr/>
          </a:p>
          <a:p>
            <a:pPr lvl="2"/>
            <a:endParaRPr/>
          </a:p>
          <a:p>
            <a:pPr lvl="3"/>
            <a:endParaRPr/>
          </a:p>
          <a:p>
            <a:pPr lvl="4"/>
            <a:endParaRPr/>
          </a:p>
        </p:txBody>
      </p:sp>
      <p:sp>
        <p:nvSpPr>
          <p:cNvPr id="90" name="Agenda Subtitle"/>
          <p:cNvSpPr txBox="1">
            <a:spLocks noGrp="1"/>
          </p:cNvSpPr>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Agenda Subtitle</a:t>
            </a:r>
          </a:p>
        </p:txBody>
      </p:sp>
      <p:sp>
        <p:nvSpPr>
          <p:cNvPr id="91"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Wang Xinyu 1098648"/>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Wang Xinyu 1098648</a:t>
            </a:r>
          </a:p>
        </p:txBody>
      </p:sp>
      <p:sp>
        <p:nvSpPr>
          <p:cNvPr id="152" name="Gradient Boosting"/>
          <p:cNvSpPr txBox="1">
            <a:spLocks noGrp="1"/>
          </p:cNvSpPr>
          <p:nvPr>
            <p:ph type="ctrTitle"/>
          </p:nvPr>
        </p:nvSpPr>
        <p:spPr>
          <a:prstGeom prst="rect">
            <a:avLst/>
          </a:prstGeom>
        </p:spPr>
        <p:txBody>
          <a:bodyPr/>
          <a:lstStyle/>
          <a:p>
            <a:r>
              <a:t>Gradient Boosting</a:t>
            </a:r>
          </a:p>
        </p:txBody>
      </p:sp>
      <p:sp>
        <p:nvSpPr>
          <p:cNvPr id="153" name="A Brief Introduction and Explanation"/>
          <p:cNvSpPr txBox="1">
            <a:spLocks noGrp="1"/>
          </p:cNvSpPr>
          <p:nvPr>
            <p:ph type="subTitle" sz="quarter" idx="1"/>
          </p:nvPr>
        </p:nvSpPr>
        <p:spPr>
          <a:prstGeom prst="rect">
            <a:avLst/>
          </a:prstGeom>
        </p:spPr>
        <p:txBody>
          <a:bodyPr/>
          <a:lstStyle/>
          <a:p>
            <a:r>
              <a:t>A Brief Introduction and Explanation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ext, letter&#10;&#10;Description automatically generated">
            <a:extLst>
              <a:ext uri="{FF2B5EF4-FFF2-40B4-BE49-F238E27FC236}">
                <a16:creationId xmlns:a16="http://schemas.microsoft.com/office/drawing/2014/main" id="{331B2770-E034-3E42-A0F8-8E0DB7E6D3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67" y="-9559"/>
            <a:ext cx="24367033" cy="13725559"/>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Gradient Boosting"/>
          <p:cNvSpPr txBox="1">
            <a:spLocks noGrp="1"/>
          </p:cNvSpPr>
          <p:nvPr>
            <p:ph type="title"/>
          </p:nvPr>
        </p:nvSpPr>
        <p:spPr>
          <a:prstGeom prst="rect">
            <a:avLst/>
          </a:prstGeom>
        </p:spPr>
        <p:txBody>
          <a:bodyPr/>
          <a:lstStyle/>
          <a:p>
            <a:r>
              <a:t>Gradient Boosting</a:t>
            </a:r>
          </a:p>
        </p:txBody>
      </p:sp>
      <p:sp>
        <p:nvSpPr>
          <p:cNvPr id="212" name="1. Absolute Error:…"/>
          <p:cNvSpPr txBox="1">
            <a:spLocks noGrp="1"/>
          </p:cNvSpPr>
          <p:nvPr>
            <p:ph type="body" idx="1"/>
          </p:nvPr>
        </p:nvSpPr>
        <p:spPr>
          <a:xfrm>
            <a:off x="1217711" y="3685531"/>
            <a:ext cx="21948578" cy="8483601"/>
          </a:xfrm>
          <a:prstGeom prst="rect">
            <a:avLst/>
          </a:prstGeom>
        </p:spPr>
        <p:txBody>
          <a:bodyPr/>
          <a:lstStyle/>
          <a:p>
            <a:pPr marL="0" indent="0">
              <a:buSzTx/>
              <a:buNone/>
            </a:pPr>
            <a:r>
              <a:t>1. Absolute Error:  </a:t>
            </a:r>
          </a:p>
          <a:p>
            <a:pPr marL="0" indent="0">
              <a:buSzTx/>
              <a:buNone/>
            </a:pPr>
            <a:endParaRPr/>
          </a:p>
          <a:p>
            <a:pPr marL="0" lvl="1" indent="457200">
              <a:buSzTx/>
              <a:buNone/>
            </a:pPr>
            <a:r>
              <a:t>Negative Gradient:</a:t>
            </a:r>
          </a:p>
          <a:p>
            <a:pPr marL="0" indent="0">
              <a:buSzTx/>
              <a:buNone/>
            </a:pPr>
            <a:endParaRPr/>
          </a:p>
          <a:p>
            <a:pPr marL="0" indent="0">
              <a:buSzTx/>
              <a:buNone/>
            </a:pPr>
            <a:r>
              <a:t>2. Huber Error</a:t>
            </a:r>
          </a:p>
          <a:p>
            <a:pPr marL="0" indent="0">
              <a:buSzTx/>
              <a:buNone/>
            </a:pPr>
            <a:endParaRPr/>
          </a:p>
          <a:p>
            <a:pPr marL="0" lvl="1" indent="457200">
              <a:buSzTx/>
              <a:buNone/>
            </a:pPr>
            <a:r>
              <a:t>Negative Gradient: </a:t>
            </a:r>
          </a:p>
        </p:txBody>
      </p:sp>
      <p:sp>
        <p:nvSpPr>
          <p:cNvPr id="213" name="Gradient with other error"/>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Gradient with other error</a:t>
            </a:r>
          </a:p>
        </p:txBody>
      </p:sp>
      <p:pic>
        <p:nvPicPr>
          <p:cNvPr id="214" name="Image" descr="Image"/>
          <p:cNvPicPr>
            <a:picLocks noChangeAspect="1"/>
          </p:cNvPicPr>
          <p:nvPr/>
        </p:nvPicPr>
        <p:blipFill>
          <a:blip r:embed="rId3"/>
          <a:srcRect l="3170" t="18724" b="10736"/>
          <a:stretch>
            <a:fillRect/>
          </a:stretch>
        </p:blipFill>
        <p:spPr>
          <a:xfrm>
            <a:off x="5264801" y="7811459"/>
            <a:ext cx="11797757" cy="1534733"/>
          </a:xfrm>
          <a:prstGeom prst="rect">
            <a:avLst/>
          </a:prstGeom>
          <a:ln w="12700">
            <a:miter lim="400000"/>
          </a:ln>
        </p:spPr>
      </p:pic>
      <p:pic>
        <p:nvPicPr>
          <p:cNvPr id="215" name="Image" descr="Image"/>
          <p:cNvPicPr>
            <a:picLocks noChangeAspect="1"/>
          </p:cNvPicPr>
          <p:nvPr/>
        </p:nvPicPr>
        <p:blipFill>
          <a:blip r:embed="rId4"/>
          <a:srcRect t="16649" r="6787" b="16649"/>
          <a:stretch>
            <a:fillRect/>
          </a:stretch>
        </p:blipFill>
        <p:spPr>
          <a:xfrm>
            <a:off x="5956125" y="3778569"/>
            <a:ext cx="5291178" cy="925542"/>
          </a:xfrm>
          <a:prstGeom prst="rect">
            <a:avLst/>
          </a:prstGeom>
          <a:ln w="12700">
            <a:miter lim="400000"/>
          </a:ln>
        </p:spPr>
      </p:pic>
      <p:pic>
        <p:nvPicPr>
          <p:cNvPr id="216" name="Image" descr="Image"/>
          <p:cNvPicPr>
            <a:picLocks noChangeAspect="1"/>
          </p:cNvPicPr>
          <p:nvPr/>
        </p:nvPicPr>
        <p:blipFill>
          <a:blip r:embed="rId5"/>
          <a:srcRect l="1382" t="12186" r="3583" b="12186"/>
          <a:stretch>
            <a:fillRect/>
          </a:stretch>
        </p:blipFill>
        <p:spPr>
          <a:xfrm>
            <a:off x="6725608" y="5599190"/>
            <a:ext cx="10332059" cy="1370332"/>
          </a:xfrm>
          <a:prstGeom prst="rect">
            <a:avLst/>
          </a:prstGeom>
          <a:ln w="12700">
            <a:miter lim="400000"/>
          </a:ln>
        </p:spPr>
      </p:pic>
      <p:pic>
        <p:nvPicPr>
          <p:cNvPr id="217" name="Image" descr="Image"/>
          <p:cNvPicPr>
            <a:picLocks noChangeAspect="1"/>
          </p:cNvPicPr>
          <p:nvPr/>
        </p:nvPicPr>
        <p:blipFill>
          <a:blip r:embed="rId6"/>
          <a:stretch>
            <a:fillRect/>
          </a:stretch>
        </p:blipFill>
        <p:spPr>
          <a:xfrm>
            <a:off x="6900494" y="9696531"/>
            <a:ext cx="14420922" cy="1638742"/>
          </a:xfrm>
          <a:prstGeom prst="rect">
            <a:avLst/>
          </a:prstGeom>
          <a:ln w="12700">
            <a:miter lim="400000"/>
          </a:ln>
        </p:spPr>
      </p:pic>
      <p:sp>
        <p:nvSpPr>
          <p:cNvPr id="218" name="Rectangle"/>
          <p:cNvSpPr/>
          <p:nvPr/>
        </p:nvSpPr>
        <p:spPr>
          <a:xfrm>
            <a:off x="13728036" y="6000213"/>
            <a:ext cx="3341958" cy="769113"/>
          </a:xfrm>
          <a:prstGeom prst="rect">
            <a:avLst/>
          </a:prstGeom>
          <a:ln w="63500">
            <a:solidFill>
              <a:schemeClr val="accent5"/>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219" name="Rectangle"/>
          <p:cNvSpPr/>
          <p:nvPr/>
        </p:nvSpPr>
        <p:spPr>
          <a:xfrm>
            <a:off x="14020955" y="10579382"/>
            <a:ext cx="3341958" cy="769113"/>
          </a:xfrm>
          <a:prstGeom prst="rect">
            <a:avLst/>
          </a:prstGeom>
          <a:ln w="63500">
            <a:solidFill>
              <a:schemeClr val="accent5"/>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Gradient Boosting"/>
          <p:cNvSpPr txBox="1">
            <a:spLocks noGrp="1"/>
          </p:cNvSpPr>
          <p:nvPr>
            <p:ph type="title"/>
          </p:nvPr>
        </p:nvSpPr>
        <p:spPr>
          <a:prstGeom prst="rect">
            <a:avLst/>
          </a:prstGeom>
        </p:spPr>
        <p:txBody>
          <a:bodyPr/>
          <a:lstStyle/>
          <a:p>
            <a:r>
              <a:t>Gradient Boosting</a:t>
            </a:r>
          </a:p>
        </p:txBody>
      </p:sp>
      <mc:AlternateContent xmlns:mc="http://schemas.openxmlformats.org/markup-compatibility/2006" xmlns:a14="http://schemas.microsoft.com/office/drawing/2010/main">
        <mc:Choice Requires="a14">
          <p:sp>
            <p:nvSpPr>
              <p:cNvPr id="224" name="Suppose we have a dataset with n samples   which needs to be fit by a function   to minimize the error. Then we perform Gradient Boosting:…"/>
              <p:cNvSpPr txBox="1">
                <a:spLocks noGrp="1"/>
              </p:cNvSpPr>
              <p:nvPr>
                <p:ph type="body" idx="1"/>
              </p:nvPr>
            </p:nvSpPr>
            <p:spPr>
              <a:xfrm>
                <a:off x="1217711" y="3685531"/>
                <a:ext cx="21948578" cy="9370621"/>
              </a:xfrm>
              <a:prstGeom prst="rect">
                <a:avLst/>
              </a:prstGeom>
            </p:spPr>
            <p:txBody>
              <a:bodyPr/>
              <a:lstStyle/>
              <a:p>
                <a:pPr marL="0" indent="0" defTabSz="1731220">
                  <a:spcBef>
                    <a:spcPts val="1700"/>
                  </a:spcBef>
                  <a:buSzTx/>
                  <a:buNone/>
                  <a:defRPr sz="3124"/>
                </a:pPr>
                <a:r>
                  <a:t>Suppose we have a dataset with n samples </a:t>
                </a:r>
                <a14:m>
                  <m:oMath xmlns:m="http://schemas.openxmlformats.org/officeDocument/2006/math">
                    <m:r>
                      <a:rPr sz="3700" i="1">
                        <a:solidFill>
                          <a:srgbClr val="000000"/>
                        </a:solidFill>
                        <a:latin typeface="Cambria Math" panose="02040503050406030204" pitchFamily="18" charset="0"/>
                      </a:rPr>
                      <m:t>(</m:t>
                    </m:r>
                    <m:sSub>
                      <m:sSubPr>
                        <m:ctrlPr>
                          <a:rPr sz="3700" i="1">
                            <a:solidFill>
                              <a:srgbClr val="000000"/>
                            </a:solidFill>
                            <a:latin typeface="Cambria Math" panose="02040503050406030204" pitchFamily="18" charset="0"/>
                          </a:rPr>
                        </m:ctrlPr>
                      </m:sSubPr>
                      <m:e>
                        <m:r>
                          <a:rPr sz="3700" i="1">
                            <a:solidFill>
                              <a:srgbClr val="000000"/>
                            </a:solidFill>
                            <a:latin typeface="Cambria Math" panose="02040503050406030204" pitchFamily="18" charset="0"/>
                          </a:rPr>
                          <m:t>𝑥</m:t>
                        </m:r>
                      </m:e>
                      <m:sub>
                        <m:r>
                          <a:rPr sz="3700" i="1">
                            <a:solidFill>
                              <a:srgbClr val="000000"/>
                            </a:solidFill>
                            <a:latin typeface="Cambria Math" panose="02040503050406030204" pitchFamily="18" charset="0"/>
                          </a:rPr>
                          <m:t>1</m:t>
                        </m:r>
                      </m:sub>
                    </m:sSub>
                    <m:r>
                      <a:rPr sz="3700" i="1">
                        <a:solidFill>
                          <a:srgbClr val="000000"/>
                        </a:solidFill>
                        <a:latin typeface="Cambria Math" panose="02040503050406030204" pitchFamily="18" charset="0"/>
                      </a:rPr>
                      <m:t>,</m:t>
                    </m:r>
                    <m:sSub>
                      <m:sSubPr>
                        <m:ctrlPr>
                          <a:rPr sz="3700" i="1">
                            <a:solidFill>
                              <a:srgbClr val="000000"/>
                            </a:solidFill>
                            <a:latin typeface="Cambria Math" panose="02040503050406030204" pitchFamily="18" charset="0"/>
                          </a:rPr>
                        </m:ctrlPr>
                      </m:sSubPr>
                      <m:e>
                        <m:r>
                          <a:rPr sz="3700" i="1">
                            <a:solidFill>
                              <a:srgbClr val="000000"/>
                            </a:solidFill>
                            <a:latin typeface="Cambria Math" panose="02040503050406030204" pitchFamily="18" charset="0"/>
                          </a:rPr>
                          <m:t>𝑦</m:t>
                        </m:r>
                      </m:e>
                      <m:sub>
                        <m:r>
                          <a:rPr sz="3700" i="1">
                            <a:solidFill>
                              <a:srgbClr val="000000"/>
                            </a:solidFill>
                            <a:latin typeface="Cambria Math" panose="02040503050406030204" pitchFamily="18" charset="0"/>
                          </a:rPr>
                          <m:t>1</m:t>
                        </m:r>
                      </m:sub>
                    </m:sSub>
                    <m:r>
                      <a:rPr sz="3700" i="1">
                        <a:solidFill>
                          <a:srgbClr val="000000"/>
                        </a:solidFill>
                        <a:latin typeface="Cambria Math" panose="02040503050406030204" pitchFamily="18" charset="0"/>
                      </a:rPr>
                      <m:t>),(</m:t>
                    </m:r>
                    <m:sSub>
                      <m:sSubPr>
                        <m:ctrlPr>
                          <a:rPr sz="3700" i="1">
                            <a:solidFill>
                              <a:srgbClr val="000000"/>
                            </a:solidFill>
                            <a:latin typeface="Cambria Math" panose="02040503050406030204" pitchFamily="18" charset="0"/>
                          </a:rPr>
                        </m:ctrlPr>
                      </m:sSubPr>
                      <m:e>
                        <m:r>
                          <a:rPr sz="3700" i="1">
                            <a:solidFill>
                              <a:srgbClr val="000000"/>
                            </a:solidFill>
                            <a:latin typeface="Cambria Math" panose="02040503050406030204" pitchFamily="18" charset="0"/>
                          </a:rPr>
                          <m:t>𝑥</m:t>
                        </m:r>
                      </m:e>
                      <m:sub>
                        <m:r>
                          <a:rPr sz="3700" i="1">
                            <a:solidFill>
                              <a:srgbClr val="000000"/>
                            </a:solidFill>
                            <a:latin typeface="Cambria Math" panose="02040503050406030204" pitchFamily="18" charset="0"/>
                          </a:rPr>
                          <m:t>2</m:t>
                        </m:r>
                      </m:sub>
                    </m:sSub>
                    <m:r>
                      <a:rPr sz="3700" i="1">
                        <a:solidFill>
                          <a:srgbClr val="000000"/>
                        </a:solidFill>
                        <a:latin typeface="Cambria Math" panose="02040503050406030204" pitchFamily="18" charset="0"/>
                      </a:rPr>
                      <m:t>,</m:t>
                    </m:r>
                    <m:sSub>
                      <m:sSubPr>
                        <m:ctrlPr>
                          <a:rPr sz="3700" i="1">
                            <a:solidFill>
                              <a:srgbClr val="000000"/>
                            </a:solidFill>
                            <a:latin typeface="Cambria Math" panose="02040503050406030204" pitchFamily="18" charset="0"/>
                          </a:rPr>
                        </m:ctrlPr>
                      </m:sSubPr>
                      <m:e>
                        <m:r>
                          <a:rPr sz="3700" i="1">
                            <a:solidFill>
                              <a:srgbClr val="000000"/>
                            </a:solidFill>
                            <a:latin typeface="Cambria Math" panose="02040503050406030204" pitchFamily="18" charset="0"/>
                          </a:rPr>
                          <m:t>𝑦</m:t>
                        </m:r>
                      </m:e>
                      <m:sub>
                        <m:r>
                          <a:rPr sz="3700" i="1">
                            <a:solidFill>
                              <a:srgbClr val="000000"/>
                            </a:solidFill>
                            <a:latin typeface="Cambria Math" panose="02040503050406030204" pitchFamily="18" charset="0"/>
                          </a:rPr>
                          <m:t>2</m:t>
                        </m:r>
                      </m:sub>
                    </m:sSub>
                    <m:r>
                      <a:rPr sz="3700" i="1">
                        <a:solidFill>
                          <a:srgbClr val="000000"/>
                        </a:solidFill>
                        <a:latin typeface="Cambria Math" panose="02040503050406030204" pitchFamily="18" charset="0"/>
                      </a:rPr>
                      <m:t>),…,(</m:t>
                    </m:r>
                    <m:sSub>
                      <m:sSubPr>
                        <m:ctrlPr>
                          <a:rPr sz="3700" i="1">
                            <a:solidFill>
                              <a:srgbClr val="000000"/>
                            </a:solidFill>
                            <a:latin typeface="Cambria Math" panose="02040503050406030204" pitchFamily="18" charset="0"/>
                          </a:rPr>
                        </m:ctrlPr>
                      </m:sSubPr>
                      <m:e>
                        <m:r>
                          <a:rPr sz="3700" i="1">
                            <a:solidFill>
                              <a:srgbClr val="000000"/>
                            </a:solidFill>
                            <a:latin typeface="Cambria Math" panose="02040503050406030204" pitchFamily="18" charset="0"/>
                          </a:rPr>
                          <m:t>𝑥</m:t>
                        </m:r>
                      </m:e>
                      <m:sub>
                        <m:r>
                          <a:rPr sz="3700" i="1">
                            <a:solidFill>
                              <a:srgbClr val="000000"/>
                            </a:solidFill>
                            <a:latin typeface="Cambria Math" panose="02040503050406030204" pitchFamily="18" charset="0"/>
                          </a:rPr>
                          <m:t>𝑛</m:t>
                        </m:r>
                      </m:sub>
                    </m:sSub>
                    <m:r>
                      <a:rPr sz="3700" i="1">
                        <a:solidFill>
                          <a:srgbClr val="000000"/>
                        </a:solidFill>
                        <a:latin typeface="Cambria Math" panose="02040503050406030204" pitchFamily="18" charset="0"/>
                      </a:rPr>
                      <m:t>,</m:t>
                    </m:r>
                    <m:sSub>
                      <m:sSubPr>
                        <m:ctrlPr>
                          <a:rPr sz="3700" i="1">
                            <a:solidFill>
                              <a:srgbClr val="000000"/>
                            </a:solidFill>
                            <a:latin typeface="Cambria Math" panose="02040503050406030204" pitchFamily="18" charset="0"/>
                          </a:rPr>
                        </m:ctrlPr>
                      </m:sSubPr>
                      <m:e>
                        <m:r>
                          <a:rPr sz="3700" i="1">
                            <a:solidFill>
                              <a:srgbClr val="000000"/>
                            </a:solidFill>
                            <a:latin typeface="Cambria Math" panose="02040503050406030204" pitchFamily="18" charset="0"/>
                          </a:rPr>
                          <m:t>𝑦</m:t>
                        </m:r>
                      </m:e>
                      <m:sub>
                        <m:r>
                          <a:rPr sz="3700" i="1">
                            <a:solidFill>
                              <a:srgbClr val="000000"/>
                            </a:solidFill>
                            <a:latin typeface="Cambria Math" panose="02040503050406030204" pitchFamily="18" charset="0"/>
                          </a:rPr>
                          <m:t>𝑛</m:t>
                        </m:r>
                      </m:sub>
                    </m:sSub>
                    <m:r>
                      <a:rPr sz="3700" i="1">
                        <a:solidFill>
                          <a:srgbClr val="000000"/>
                        </a:solidFill>
                        <a:latin typeface="Cambria Math" panose="02040503050406030204" pitchFamily="18" charset="0"/>
                      </a:rPr>
                      <m:t>)</m:t>
                    </m:r>
                  </m:oMath>
                </a14:m>
                <a:r>
                  <a:t> which needs to be fit by a function </a:t>
                </a:r>
                <a14:m>
                  <m:oMath xmlns:m="http://schemas.openxmlformats.org/officeDocument/2006/math">
                    <m:r>
                      <a:rPr sz="3800" i="1">
                        <a:solidFill>
                          <a:srgbClr val="000000"/>
                        </a:solidFill>
                        <a:latin typeface="Cambria Math" panose="02040503050406030204" pitchFamily="18" charset="0"/>
                      </a:rPr>
                      <m:t>𝐹</m:t>
                    </m:r>
                    <m:r>
                      <a:rPr sz="3800" i="1">
                        <a:solidFill>
                          <a:srgbClr val="000000"/>
                        </a:solidFill>
                        <a:latin typeface="Cambria Math" panose="02040503050406030204" pitchFamily="18" charset="0"/>
                      </a:rPr>
                      <m:t>(</m:t>
                    </m:r>
                    <m:r>
                      <a:rPr sz="3800" i="1">
                        <a:solidFill>
                          <a:srgbClr val="000000"/>
                        </a:solidFill>
                        <a:latin typeface="Cambria Math" panose="02040503050406030204" pitchFamily="18" charset="0"/>
                      </a:rPr>
                      <m:t>𝑥</m:t>
                    </m:r>
                    <m:r>
                      <a:rPr sz="3800" i="1">
                        <a:solidFill>
                          <a:srgbClr val="000000"/>
                        </a:solidFill>
                        <a:latin typeface="Cambria Math" panose="02040503050406030204" pitchFamily="18" charset="0"/>
                      </a:rPr>
                      <m:t>)</m:t>
                    </m:r>
                  </m:oMath>
                </a14:m>
                <a:r>
                  <a:t> to minimize the error. Then we perform Gradient Boosting:</a:t>
                </a:r>
              </a:p>
              <a:p>
                <a:pPr marL="685291" indent="-685291" defTabSz="1731220">
                  <a:spcBef>
                    <a:spcPts val="1700"/>
                  </a:spcBef>
                  <a:buClr>
                    <a:srgbClr val="000000"/>
                  </a:buClr>
                  <a:buSzPct val="100000"/>
                  <a:buAutoNum type="arabicPeriod"/>
                  <a:defRPr sz="3124"/>
                </a:pPr>
                <a:r>
                  <a:t>Select a differentiable error function </a:t>
                </a:r>
                <a14:m>
                  <m:oMath xmlns:m="http://schemas.openxmlformats.org/officeDocument/2006/math">
                    <m:r>
                      <a:rPr sz="3600" i="1">
                        <a:solidFill>
                          <a:srgbClr val="000000"/>
                        </a:solidFill>
                        <a:latin typeface="Cambria Math" panose="02040503050406030204" pitchFamily="18" charset="0"/>
                      </a:rPr>
                      <m:t>𝐿</m:t>
                    </m:r>
                  </m:oMath>
                </a14:m>
                <a:endParaRPr/>
              </a:p>
              <a:p>
                <a:pPr marL="685291" indent="-685291" defTabSz="1731220">
                  <a:spcBef>
                    <a:spcPts val="1700"/>
                  </a:spcBef>
                  <a:buClr>
                    <a:srgbClr val="000000"/>
                  </a:buClr>
                  <a:buSzPct val="100000"/>
                  <a:buAutoNum type="arabicPeriod"/>
                  <a:defRPr sz="3124"/>
                </a:pPr>
                <a:r>
                  <a:t>Construct an initial model such as </a:t>
                </a:r>
                <a14:m>
                  <m:oMath xmlns:m="http://schemas.openxmlformats.org/officeDocument/2006/math">
                    <m:r>
                      <a:rPr sz="3700" i="1">
                        <a:solidFill>
                          <a:srgbClr val="000000"/>
                        </a:solidFill>
                        <a:latin typeface="Cambria Math" panose="02040503050406030204" pitchFamily="18" charset="0"/>
                      </a:rPr>
                      <m:t>𝐹</m:t>
                    </m:r>
                    <m:r>
                      <a:rPr sz="3700" i="1">
                        <a:solidFill>
                          <a:srgbClr val="000000"/>
                        </a:solidFill>
                        <a:latin typeface="Cambria Math" panose="02040503050406030204" pitchFamily="18" charset="0"/>
                      </a:rPr>
                      <m:t>=</m:t>
                    </m:r>
                    <m:limUpp>
                      <m:limUppPr>
                        <m:ctrlPr>
                          <a:rPr sz="3700" i="1">
                            <a:solidFill>
                              <a:srgbClr val="000000"/>
                            </a:solidFill>
                            <a:latin typeface="Cambria Math" panose="02040503050406030204" pitchFamily="18" charset="0"/>
                          </a:rPr>
                        </m:ctrlPr>
                      </m:limUppPr>
                      <m:e>
                        <m:limLow>
                          <m:limLowPr>
                            <m:ctrlPr>
                              <a:rPr sz="3700" i="1">
                                <a:solidFill>
                                  <a:srgbClr val="000000"/>
                                </a:solidFill>
                                <a:latin typeface="Cambria Math" panose="02040503050406030204" pitchFamily="18" charset="0"/>
                              </a:rPr>
                            </m:ctrlPr>
                          </m:limLowPr>
                          <m:e>
                            <m:r>
                              <a:rPr sz="3700" i="1">
                                <a:solidFill>
                                  <a:srgbClr val="000000"/>
                                </a:solidFill>
                                <a:latin typeface="Cambria Math" panose="02040503050406030204" pitchFamily="18" charset="0"/>
                              </a:rPr>
                              <m:t>∑</m:t>
                            </m:r>
                          </m:e>
                          <m:lim>
                            <m:r>
                              <a:rPr sz="3700" i="1">
                                <a:solidFill>
                                  <a:srgbClr val="000000"/>
                                </a:solidFill>
                                <a:latin typeface="Cambria Math" panose="02040503050406030204" pitchFamily="18" charset="0"/>
                              </a:rPr>
                              <m:t>𝑖</m:t>
                            </m:r>
                            <m:r>
                              <a:rPr sz="3700" i="1">
                                <a:solidFill>
                                  <a:srgbClr val="000000"/>
                                </a:solidFill>
                                <a:latin typeface="Cambria Math" panose="02040503050406030204" pitchFamily="18" charset="0"/>
                              </a:rPr>
                              <m:t>=1</m:t>
                            </m:r>
                          </m:lim>
                        </m:limLow>
                      </m:e>
                      <m:lim>
                        <m:r>
                          <a:rPr sz="3700" i="1">
                            <a:solidFill>
                              <a:srgbClr val="000000"/>
                            </a:solidFill>
                            <a:latin typeface="Cambria Math" panose="02040503050406030204" pitchFamily="18" charset="0"/>
                          </a:rPr>
                          <m:t>𝑛</m:t>
                        </m:r>
                      </m:lim>
                    </m:limUpp>
                    <m:sSub>
                      <m:sSubPr>
                        <m:ctrlPr>
                          <a:rPr sz="3700" i="1">
                            <a:solidFill>
                              <a:srgbClr val="000000"/>
                            </a:solidFill>
                            <a:latin typeface="Cambria Math" panose="02040503050406030204" pitchFamily="18" charset="0"/>
                          </a:rPr>
                        </m:ctrlPr>
                      </m:sSubPr>
                      <m:e>
                        <m:r>
                          <a:rPr sz="3700" i="1">
                            <a:solidFill>
                              <a:srgbClr val="000000"/>
                            </a:solidFill>
                            <a:latin typeface="Cambria Math" panose="02040503050406030204" pitchFamily="18" charset="0"/>
                          </a:rPr>
                          <m:t>𝑦</m:t>
                        </m:r>
                      </m:e>
                      <m:sub>
                        <m:r>
                          <a:rPr sz="3700" i="1">
                            <a:solidFill>
                              <a:srgbClr val="000000"/>
                            </a:solidFill>
                            <a:latin typeface="Cambria Math" panose="02040503050406030204" pitchFamily="18" charset="0"/>
                          </a:rPr>
                          <m:t>𝑖</m:t>
                        </m:r>
                      </m:sub>
                    </m:sSub>
                  </m:oMath>
                </a14:m>
                <a:endParaRPr/>
              </a:p>
              <a:p>
                <a:pPr marL="685291" indent="-685291" defTabSz="1731220">
                  <a:spcBef>
                    <a:spcPts val="1700"/>
                  </a:spcBef>
                  <a:buClr>
                    <a:srgbClr val="000000"/>
                  </a:buClr>
                  <a:buSzPct val="100000"/>
                  <a:buAutoNum type="arabicPeriod"/>
                  <a:defRPr sz="3124"/>
                </a:pPr>
                <a:r>
                  <a:t>Perform M iterations</a:t>
                </a:r>
              </a:p>
              <a:p>
                <a:pPr marL="1370583" lvl="1" indent="-685291" defTabSz="1731220">
                  <a:spcBef>
                    <a:spcPts val="1700"/>
                  </a:spcBef>
                  <a:buClr>
                    <a:srgbClr val="000000"/>
                  </a:buClr>
                  <a:buSzPct val="100000"/>
                  <a:buAutoNum type="arabicPeriod"/>
                  <a:defRPr sz="3124"/>
                </a:pPr>
                <a:r>
                  <a:t>Calculate negative gradient </a:t>
                </a:r>
                <a14:m>
                  <m:oMath xmlns:m="http://schemas.openxmlformats.org/officeDocument/2006/math">
                    <m:r>
                      <a:rPr sz="3700" i="1">
                        <a:solidFill>
                          <a:srgbClr val="000000"/>
                        </a:solidFill>
                        <a:latin typeface="Cambria Math" panose="02040503050406030204" pitchFamily="18" charset="0"/>
                      </a:rPr>
                      <m:t>−</m:t>
                    </m:r>
                    <m:r>
                      <a:rPr sz="3700" i="1">
                        <a:solidFill>
                          <a:srgbClr val="000000"/>
                        </a:solidFill>
                        <a:latin typeface="Cambria Math" panose="02040503050406030204" pitchFamily="18" charset="0"/>
                      </a:rPr>
                      <m:t>𝑔</m:t>
                    </m:r>
                    <m:r>
                      <a:rPr sz="3700" i="1">
                        <a:solidFill>
                          <a:srgbClr val="000000"/>
                        </a:solidFill>
                        <a:latin typeface="Cambria Math" panose="02040503050406030204" pitchFamily="18" charset="0"/>
                      </a:rPr>
                      <m:t>(</m:t>
                    </m:r>
                    <m:sSub>
                      <m:sSubPr>
                        <m:ctrlPr>
                          <a:rPr sz="3700" i="1">
                            <a:solidFill>
                              <a:srgbClr val="000000"/>
                            </a:solidFill>
                            <a:latin typeface="Cambria Math" panose="02040503050406030204" pitchFamily="18" charset="0"/>
                          </a:rPr>
                        </m:ctrlPr>
                      </m:sSubPr>
                      <m:e>
                        <m:r>
                          <a:rPr sz="3700" i="1">
                            <a:solidFill>
                              <a:srgbClr val="000000"/>
                            </a:solidFill>
                            <a:latin typeface="Cambria Math" panose="02040503050406030204" pitchFamily="18" charset="0"/>
                          </a:rPr>
                          <m:t>𝑥</m:t>
                        </m:r>
                      </m:e>
                      <m:sub>
                        <m:r>
                          <a:rPr sz="3700" i="1">
                            <a:solidFill>
                              <a:srgbClr val="000000"/>
                            </a:solidFill>
                            <a:latin typeface="Cambria Math" panose="02040503050406030204" pitchFamily="18" charset="0"/>
                          </a:rPr>
                          <m:t>𝑖</m:t>
                        </m:r>
                      </m:sub>
                    </m:sSub>
                    <m:r>
                      <a:rPr sz="3700" i="1">
                        <a:solidFill>
                          <a:srgbClr val="000000"/>
                        </a:solidFill>
                        <a:latin typeface="Cambria Math" panose="02040503050406030204" pitchFamily="18" charset="0"/>
                      </a:rPr>
                      <m:t>)=−</m:t>
                    </m:r>
                    <m:f>
                      <m:fPr>
                        <m:ctrlPr>
                          <a:rPr sz="3700" i="1">
                            <a:solidFill>
                              <a:srgbClr val="000000"/>
                            </a:solidFill>
                            <a:latin typeface="Cambria Math" panose="02040503050406030204" pitchFamily="18" charset="0"/>
                          </a:rPr>
                        </m:ctrlPr>
                      </m:fPr>
                      <m:num>
                        <m:r>
                          <a:rPr sz="3700" i="1">
                            <a:solidFill>
                              <a:srgbClr val="000000"/>
                            </a:solidFill>
                            <a:latin typeface="Cambria Math" panose="02040503050406030204" pitchFamily="18" charset="0"/>
                          </a:rPr>
                          <m:t>𝜕</m:t>
                        </m:r>
                        <m:r>
                          <a:rPr sz="3700" i="1">
                            <a:solidFill>
                              <a:srgbClr val="000000"/>
                            </a:solidFill>
                            <a:latin typeface="Cambria Math" panose="02040503050406030204" pitchFamily="18" charset="0"/>
                          </a:rPr>
                          <m:t>𝐿</m:t>
                        </m:r>
                        <m:r>
                          <a:rPr sz="3700" i="1">
                            <a:solidFill>
                              <a:srgbClr val="000000"/>
                            </a:solidFill>
                            <a:latin typeface="Cambria Math" panose="02040503050406030204" pitchFamily="18" charset="0"/>
                          </a:rPr>
                          <m:t>(</m:t>
                        </m:r>
                        <m:sSub>
                          <m:sSubPr>
                            <m:ctrlPr>
                              <a:rPr sz="3700" i="1">
                                <a:solidFill>
                                  <a:srgbClr val="000000"/>
                                </a:solidFill>
                                <a:latin typeface="Cambria Math" panose="02040503050406030204" pitchFamily="18" charset="0"/>
                              </a:rPr>
                            </m:ctrlPr>
                          </m:sSubPr>
                          <m:e>
                            <m:r>
                              <a:rPr sz="3700" i="1">
                                <a:solidFill>
                                  <a:srgbClr val="000000"/>
                                </a:solidFill>
                                <a:latin typeface="Cambria Math" panose="02040503050406030204" pitchFamily="18" charset="0"/>
                              </a:rPr>
                              <m:t>𝑦</m:t>
                            </m:r>
                          </m:e>
                          <m:sub>
                            <m:r>
                              <a:rPr sz="3700" i="1">
                                <a:solidFill>
                                  <a:srgbClr val="000000"/>
                                </a:solidFill>
                                <a:latin typeface="Cambria Math" panose="02040503050406030204" pitchFamily="18" charset="0"/>
                              </a:rPr>
                              <m:t>𝑖</m:t>
                            </m:r>
                          </m:sub>
                        </m:sSub>
                        <m:r>
                          <a:rPr sz="3700" i="1">
                            <a:solidFill>
                              <a:srgbClr val="000000"/>
                            </a:solidFill>
                            <a:latin typeface="Cambria Math" panose="02040503050406030204" pitchFamily="18" charset="0"/>
                          </a:rPr>
                          <m:t>,</m:t>
                        </m:r>
                        <m:r>
                          <a:rPr sz="3700" i="1">
                            <a:solidFill>
                              <a:srgbClr val="000000"/>
                            </a:solidFill>
                            <a:latin typeface="Cambria Math" panose="02040503050406030204" pitchFamily="18" charset="0"/>
                          </a:rPr>
                          <m:t>𝐹</m:t>
                        </m:r>
                        <m:r>
                          <a:rPr sz="3700" i="1">
                            <a:solidFill>
                              <a:srgbClr val="000000"/>
                            </a:solidFill>
                            <a:latin typeface="Cambria Math" panose="02040503050406030204" pitchFamily="18" charset="0"/>
                          </a:rPr>
                          <m:t>(</m:t>
                        </m:r>
                        <m:sSub>
                          <m:sSubPr>
                            <m:ctrlPr>
                              <a:rPr sz="3700" i="1">
                                <a:solidFill>
                                  <a:srgbClr val="000000"/>
                                </a:solidFill>
                                <a:latin typeface="Cambria Math" panose="02040503050406030204" pitchFamily="18" charset="0"/>
                              </a:rPr>
                            </m:ctrlPr>
                          </m:sSubPr>
                          <m:e>
                            <m:r>
                              <a:rPr sz="3700" i="1">
                                <a:solidFill>
                                  <a:srgbClr val="000000"/>
                                </a:solidFill>
                                <a:latin typeface="Cambria Math" panose="02040503050406030204" pitchFamily="18" charset="0"/>
                              </a:rPr>
                              <m:t>𝑥</m:t>
                            </m:r>
                          </m:e>
                          <m:sub>
                            <m:r>
                              <a:rPr sz="3700" i="1">
                                <a:solidFill>
                                  <a:srgbClr val="000000"/>
                                </a:solidFill>
                                <a:latin typeface="Cambria Math" panose="02040503050406030204" pitchFamily="18" charset="0"/>
                              </a:rPr>
                              <m:t>𝑖</m:t>
                            </m:r>
                          </m:sub>
                        </m:sSub>
                        <m:r>
                          <a:rPr sz="3700" i="1">
                            <a:solidFill>
                              <a:srgbClr val="000000"/>
                            </a:solidFill>
                            <a:latin typeface="Cambria Math" panose="02040503050406030204" pitchFamily="18" charset="0"/>
                          </a:rPr>
                          <m:t>))</m:t>
                        </m:r>
                      </m:num>
                      <m:den>
                        <m:r>
                          <a:rPr sz="3700" i="1">
                            <a:solidFill>
                              <a:srgbClr val="000000"/>
                            </a:solidFill>
                            <a:latin typeface="Cambria Math" panose="02040503050406030204" pitchFamily="18" charset="0"/>
                          </a:rPr>
                          <m:t>𝜕</m:t>
                        </m:r>
                        <m:r>
                          <a:rPr sz="3700" i="1">
                            <a:solidFill>
                              <a:srgbClr val="000000"/>
                            </a:solidFill>
                            <a:latin typeface="Cambria Math" panose="02040503050406030204" pitchFamily="18" charset="0"/>
                          </a:rPr>
                          <m:t>𝐹</m:t>
                        </m:r>
                        <m:r>
                          <a:rPr sz="3700" i="1">
                            <a:solidFill>
                              <a:srgbClr val="000000"/>
                            </a:solidFill>
                            <a:latin typeface="Cambria Math" panose="02040503050406030204" pitchFamily="18" charset="0"/>
                          </a:rPr>
                          <m:t>(</m:t>
                        </m:r>
                        <m:sSub>
                          <m:sSubPr>
                            <m:ctrlPr>
                              <a:rPr sz="3700" i="1">
                                <a:solidFill>
                                  <a:srgbClr val="000000"/>
                                </a:solidFill>
                                <a:latin typeface="Cambria Math" panose="02040503050406030204" pitchFamily="18" charset="0"/>
                              </a:rPr>
                            </m:ctrlPr>
                          </m:sSubPr>
                          <m:e>
                            <m:r>
                              <a:rPr sz="3700" i="1">
                                <a:solidFill>
                                  <a:srgbClr val="000000"/>
                                </a:solidFill>
                                <a:latin typeface="Cambria Math" panose="02040503050406030204" pitchFamily="18" charset="0"/>
                              </a:rPr>
                              <m:t>𝑥</m:t>
                            </m:r>
                          </m:e>
                          <m:sub>
                            <m:r>
                              <a:rPr sz="3700" i="1">
                                <a:solidFill>
                                  <a:srgbClr val="000000"/>
                                </a:solidFill>
                                <a:latin typeface="Cambria Math" panose="02040503050406030204" pitchFamily="18" charset="0"/>
                              </a:rPr>
                              <m:t>𝑖</m:t>
                            </m:r>
                          </m:sub>
                        </m:sSub>
                        <m:r>
                          <a:rPr sz="3700" i="1">
                            <a:solidFill>
                              <a:srgbClr val="000000"/>
                            </a:solidFill>
                            <a:latin typeface="Cambria Math" panose="02040503050406030204" pitchFamily="18" charset="0"/>
                          </a:rPr>
                          <m:t>)</m:t>
                        </m:r>
                      </m:den>
                    </m:f>
                  </m:oMath>
                </a14:m>
                <a:endParaRPr/>
              </a:p>
              <a:p>
                <a:pPr marL="1370583" lvl="1" indent="-685291" defTabSz="1731220">
                  <a:spcBef>
                    <a:spcPts val="1700"/>
                  </a:spcBef>
                  <a:buClr>
                    <a:srgbClr val="000000"/>
                  </a:buClr>
                  <a:buSzPct val="100000"/>
                  <a:buAutoNum type="arabicPeriod"/>
                  <a:defRPr sz="3124"/>
                </a:pPr>
                <a:r>
                  <a:t>Construct function </a:t>
                </a:r>
                <a14:m>
                  <m:oMath xmlns:m="http://schemas.openxmlformats.org/officeDocument/2006/math">
                    <m:r>
                      <a:rPr sz="3900" i="1">
                        <a:solidFill>
                          <a:srgbClr val="000000"/>
                        </a:solidFill>
                        <a:latin typeface="Cambria Math" panose="02040503050406030204" pitchFamily="18" charset="0"/>
                      </a:rPr>
                      <m:t>𝑟</m:t>
                    </m:r>
                  </m:oMath>
                </a14:m>
                <a:r>
                  <a:t> to fit the negative gradient </a:t>
                </a:r>
                <a14:m>
                  <m:oMath xmlns:m="http://schemas.openxmlformats.org/officeDocument/2006/math">
                    <m:r>
                      <a:rPr sz="3850" i="1">
                        <a:solidFill>
                          <a:srgbClr val="000000"/>
                        </a:solidFill>
                        <a:latin typeface="Cambria Math" panose="02040503050406030204" pitchFamily="18" charset="0"/>
                      </a:rPr>
                      <m:t>−</m:t>
                    </m:r>
                    <m:r>
                      <a:rPr sz="3850" i="1">
                        <a:solidFill>
                          <a:srgbClr val="000000"/>
                        </a:solidFill>
                        <a:latin typeface="Cambria Math" panose="02040503050406030204" pitchFamily="18" charset="0"/>
                      </a:rPr>
                      <m:t>𝑔</m:t>
                    </m:r>
                    <m:r>
                      <a:rPr sz="3850" i="1">
                        <a:solidFill>
                          <a:srgbClr val="000000"/>
                        </a:solidFill>
                        <a:latin typeface="Cambria Math" panose="02040503050406030204" pitchFamily="18" charset="0"/>
                      </a:rPr>
                      <m:t>(</m:t>
                    </m:r>
                    <m:sSub>
                      <m:sSubPr>
                        <m:ctrlPr>
                          <a:rPr sz="3850" i="1">
                            <a:solidFill>
                              <a:srgbClr val="000000"/>
                            </a:solidFill>
                            <a:latin typeface="Cambria Math" panose="02040503050406030204" pitchFamily="18" charset="0"/>
                          </a:rPr>
                        </m:ctrlPr>
                      </m:sSubPr>
                      <m:e>
                        <m:r>
                          <a:rPr sz="3850" i="1">
                            <a:solidFill>
                              <a:srgbClr val="000000"/>
                            </a:solidFill>
                            <a:latin typeface="Cambria Math" panose="02040503050406030204" pitchFamily="18" charset="0"/>
                          </a:rPr>
                          <m:t>𝑥</m:t>
                        </m:r>
                      </m:e>
                      <m:sub>
                        <m:r>
                          <a:rPr sz="3850" i="1">
                            <a:solidFill>
                              <a:srgbClr val="000000"/>
                            </a:solidFill>
                            <a:latin typeface="Cambria Math" panose="02040503050406030204" pitchFamily="18" charset="0"/>
                          </a:rPr>
                          <m:t>𝑖</m:t>
                        </m:r>
                      </m:sub>
                    </m:sSub>
                    <m:r>
                      <a:rPr sz="3850" i="1">
                        <a:solidFill>
                          <a:srgbClr val="000000"/>
                        </a:solidFill>
                        <a:latin typeface="Cambria Math" panose="02040503050406030204" pitchFamily="18" charset="0"/>
                      </a:rPr>
                      <m:t>)</m:t>
                    </m:r>
                  </m:oMath>
                </a14:m>
                <a:endParaRPr/>
              </a:p>
              <a:p>
                <a:pPr marL="1370583" lvl="1" indent="-685291" defTabSz="1731220">
                  <a:spcBef>
                    <a:spcPts val="1700"/>
                  </a:spcBef>
                  <a:buClr>
                    <a:srgbClr val="000000"/>
                  </a:buClr>
                  <a:buSzPct val="100000"/>
                  <a:buAutoNum type="arabicPeriod"/>
                  <a:defRPr sz="3124"/>
                </a:pPr>
                <a:r>
                  <a:t>Compute the weight coefficient </a:t>
                </a:r>
                <a14:m>
                  <m:oMath xmlns:m="http://schemas.openxmlformats.org/officeDocument/2006/math">
                    <m:r>
                      <a:rPr sz="3600" i="1">
                        <a:solidFill>
                          <a:srgbClr val="000000"/>
                        </a:solidFill>
                        <a:latin typeface="Cambria Math" panose="02040503050406030204" pitchFamily="18" charset="0"/>
                      </a:rPr>
                      <m:t>𝛾</m:t>
                    </m:r>
                  </m:oMath>
                </a14:m>
                <a:r>
                  <a:t> such that the total error </a:t>
                </a:r>
                <a14:m>
                  <m:oMath xmlns:m="http://schemas.openxmlformats.org/officeDocument/2006/math">
                    <m:limUpp>
                      <m:limUppPr>
                        <m:ctrlPr>
                          <a:rPr sz="3700" i="1">
                            <a:solidFill>
                              <a:srgbClr val="000000"/>
                            </a:solidFill>
                            <a:latin typeface="Cambria Math" panose="02040503050406030204" pitchFamily="18" charset="0"/>
                          </a:rPr>
                        </m:ctrlPr>
                      </m:limUppPr>
                      <m:e>
                        <m:limLow>
                          <m:limLowPr>
                            <m:ctrlPr>
                              <a:rPr sz="3700" i="1">
                                <a:solidFill>
                                  <a:srgbClr val="000000"/>
                                </a:solidFill>
                                <a:latin typeface="Cambria Math" panose="02040503050406030204" pitchFamily="18" charset="0"/>
                              </a:rPr>
                            </m:ctrlPr>
                          </m:limLowPr>
                          <m:e>
                            <m:r>
                              <a:rPr sz="3700" i="1">
                                <a:solidFill>
                                  <a:srgbClr val="000000"/>
                                </a:solidFill>
                                <a:latin typeface="Cambria Math" panose="02040503050406030204" pitchFamily="18" charset="0"/>
                              </a:rPr>
                              <m:t>∑</m:t>
                            </m:r>
                          </m:e>
                          <m:lim>
                            <m:r>
                              <a:rPr sz="3700" i="1">
                                <a:solidFill>
                                  <a:srgbClr val="000000"/>
                                </a:solidFill>
                                <a:latin typeface="Cambria Math" panose="02040503050406030204" pitchFamily="18" charset="0"/>
                              </a:rPr>
                              <m:t>𝑖</m:t>
                            </m:r>
                            <m:r>
                              <a:rPr sz="3700" i="1">
                                <a:solidFill>
                                  <a:srgbClr val="000000"/>
                                </a:solidFill>
                                <a:latin typeface="Cambria Math" panose="02040503050406030204" pitchFamily="18" charset="0"/>
                              </a:rPr>
                              <m:t>+1</m:t>
                            </m:r>
                          </m:lim>
                        </m:limLow>
                      </m:e>
                      <m:lim>
                        <m:r>
                          <a:rPr sz="3700" i="1">
                            <a:solidFill>
                              <a:srgbClr val="000000"/>
                            </a:solidFill>
                            <a:latin typeface="Cambria Math" panose="02040503050406030204" pitchFamily="18" charset="0"/>
                          </a:rPr>
                          <m:t>𝑛</m:t>
                        </m:r>
                      </m:lim>
                    </m:limUpp>
                    <m:r>
                      <a:rPr sz="3700" i="1">
                        <a:solidFill>
                          <a:srgbClr val="000000"/>
                        </a:solidFill>
                        <a:latin typeface="Cambria Math" panose="02040503050406030204" pitchFamily="18" charset="0"/>
                      </a:rPr>
                      <m:t>𝐿</m:t>
                    </m:r>
                    <m:r>
                      <a:rPr sz="3700" i="1">
                        <a:solidFill>
                          <a:srgbClr val="000000"/>
                        </a:solidFill>
                        <a:latin typeface="Cambria Math" panose="02040503050406030204" pitchFamily="18" charset="0"/>
                      </a:rPr>
                      <m:t>(</m:t>
                    </m:r>
                    <m:sSub>
                      <m:sSubPr>
                        <m:ctrlPr>
                          <a:rPr sz="3700" i="1">
                            <a:solidFill>
                              <a:srgbClr val="000000"/>
                            </a:solidFill>
                            <a:latin typeface="Cambria Math" panose="02040503050406030204" pitchFamily="18" charset="0"/>
                          </a:rPr>
                        </m:ctrlPr>
                      </m:sSubPr>
                      <m:e>
                        <m:r>
                          <a:rPr sz="3700" i="1">
                            <a:solidFill>
                              <a:srgbClr val="000000"/>
                            </a:solidFill>
                            <a:latin typeface="Cambria Math" panose="02040503050406030204" pitchFamily="18" charset="0"/>
                          </a:rPr>
                          <m:t>𝑦</m:t>
                        </m:r>
                      </m:e>
                      <m:sub>
                        <m:r>
                          <a:rPr sz="3700" i="1">
                            <a:solidFill>
                              <a:srgbClr val="000000"/>
                            </a:solidFill>
                            <a:latin typeface="Cambria Math" panose="02040503050406030204" pitchFamily="18" charset="0"/>
                          </a:rPr>
                          <m:t>𝑖</m:t>
                        </m:r>
                      </m:sub>
                    </m:sSub>
                    <m:r>
                      <a:rPr sz="3700" i="1">
                        <a:solidFill>
                          <a:srgbClr val="000000"/>
                        </a:solidFill>
                        <a:latin typeface="Cambria Math" panose="02040503050406030204" pitchFamily="18" charset="0"/>
                      </a:rPr>
                      <m:t>,</m:t>
                    </m:r>
                    <m:r>
                      <a:rPr sz="3700" i="1">
                        <a:solidFill>
                          <a:srgbClr val="000000"/>
                        </a:solidFill>
                        <a:latin typeface="Cambria Math" panose="02040503050406030204" pitchFamily="18" charset="0"/>
                      </a:rPr>
                      <m:t>𝐹</m:t>
                    </m:r>
                    <m:r>
                      <a:rPr sz="3700" i="1">
                        <a:solidFill>
                          <a:srgbClr val="000000"/>
                        </a:solidFill>
                        <a:latin typeface="Cambria Math" panose="02040503050406030204" pitchFamily="18" charset="0"/>
                      </a:rPr>
                      <m:t>+</m:t>
                    </m:r>
                    <m:r>
                      <a:rPr sz="3700" i="1">
                        <a:solidFill>
                          <a:srgbClr val="000000"/>
                        </a:solidFill>
                        <a:latin typeface="Cambria Math" panose="02040503050406030204" pitchFamily="18" charset="0"/>
                      </a:rPr>
                      <m:t>𝛾</m:t>
                    </m:r>
                    <m:r>
                      <a:rPr sz="3700" i="1">
                        <a:solidFill>
                          <a:srgbClr val="000000"/>
                        </a:solidFill>
                        <a:latin typeface="Cambria Math" panose="02040503050406030204" pitchFamily="18" charset="0"/>
                      </a:rPr>
                      <m:t>h</m:t>
                    </m:r>
                    <m:r>
                      <a:rPr sz="3700" i="1">
                        <a:solidFill>
                          <a:srgbClr val="000000"/>
                        </a:solidFill>
                        <a:latin typeface="Cambria Math" panose="02040503050406030204" pitchFamily="18" charset="0"/>
                      </a:rPr>
                      <m:t>)</m:t>
                    </m:r>
                  </m:oMath>
                </a14:m>
                <a:r>
                  <a:t> is least</a:t>
                </a:r>
              </a:p>
              <a:p>
                <a:pPr marL="1370583" lvl="1" indent="-685291" defTabSz="1731220">
                  <a:spcBef>
                    <a:spcPts val="1700"/>
                  </a:spcBef>
                  <a:buClr>
                    <a:srgbClr val="000000"/>
                  </a:buClr>
                  <a:buSzPct val="100000"/>
                  <a:buAutoNum type="arabicPeriod"/>
                  <a:defRPr sz="3124"/>
                </a:pPr>
                <a:r>
                  <a:t>Update </a:t>
                </a:r>
                <a14:m>
                  <m:oMath xmlns:m="http://schemas.openxmlformats.org/officeDocument/2006/math">
                    <m:r>
                      <a:rPr sz="3500" i="1">
                        <a:solidFill>
                          <a:srgbClr val="000000"/>
                        </a:solidFill>
                        <a:latin typeface="Cambria Math" panose="02040503050406030204" pitchFamily="18" charset="0"/>
                      </a:rPr>
                      <m:t>𝐹</m:t>
                    </m:r>
                  </m:oMath>
                </a14:m>
                <a:r>
                  <a:t> to </a:t>
                </a:r>
                <a14:m>
                  <m:oMath xmlns:m="http://schemas.openxmlformats.org/officeDocument/2006/math">
                    <m:r>
                      <a:rPr sz="3700" i="1">
                        <a:solidFill>
                          <a:srgbClr val="000000"/>
                        </a:solidFill>
                        <a:latin typeface="Cambria Math" panose="02040503050406030204" pitchFamily="18" charset="0"/>
                      </a:rPr>
                      <m:t>𝐹</m:t>
                    </m:r>
                    <m:r>
                      <a:rPr sz="3700" i="1">
                        <a:solidFill>
                          <a:srgbClr val="000000"/>
                        </a:solidFill>
                        <a:latin typeface="Cambria Math" panose="02040503050406030204" pitchFamily="18" charset="0"/>
                      </a:rPr>
                      <m:t>+</m:t>
                    </m:r>
                    <m:r>
                      <a:rPr sz="3700" i="1">
                        <a:solidFill>
                          <a:srgbClr val="000000"/>
                        </a:solidFill>
                        <a:latin typeface="Cambria Math" panose="02040503050406030204" pitchFamily="18" charset="0"/>
                      </a:rPr>
                      <m:t>𝛾</m:t>
                    </m:r>
                    <m:r>
                      <a:rPr sz="3700" i="1">
                        <a:solidFill>
                          <a:srgbClr val="000000"/>
                        </a:solidFill>
                        <a:latin typeface="Cambria Math" panose="02040503050406030204" pitchFamily="18" charset="0"/>
                      </a:rPr>
                      <m:t>h</m:t>
                    </m:r>
                  </m:oMath>
                </a14:m>
                <a:endParaRPr/>
              </a:p>
            </p:txBody>
          </p:sp>
        </mc:Choice>
        <mc:Fallback xmlns="">
          <p:sp>
            <p:nvSpPr>
              <p:cNvPr id="224" name="Suppose we have a dataset with n samples   which needs to be fit by a function   to minimize the error. Then we perform Gradient Boosting:…"/>
              <p:cNvSpPr txBox="1">
                <a:spLocks noGrp="1" noRot="1" noChangeAspect="1" noMove="1" noResize="1" noEditPoints="1" noAdjustHandles="1" noChangeArrowheads="1" noChangeShapeType="1" noTextEdit="1"/>
              </p:cNvSpPr>
              <p:nvPr>
                <p:ph type="body" idx="1"/>
              </p:nvPr>
            </p:nvSpPr>
            <p:spPr>
              <a:xfrm>
                <a:off x="1217711" y="3685531"/>
                <a:ext cx="21948578" cy="9370621"/>
              </a:xfrm>
              <a:prstGeom prst="rect">
                <a:avLst/>
              </a:prstGeom>
              <a:blipFill>
                <a:blip r:embed="rId3"/>
                <a:stretch>
                  <a:fillRect l="-1215" t="-541"/>
                </a:stretch>
              </a:blipFill>
            </p:spPr>
            <p:txBody>
              <a:bodyPr/>
              <a:lstStyle/>
              <a:p>
                <a:r>
                  <a:rPr lang="en-CN">
                    <a:noFill/>
                  </a:rPr>
                  <a:t> </a:t>
                </a:r>
              </a:p>
            </p:txBody>
          </p:sp>
        </mc:Fallback>
      </mc:AlternateContent>
      <p:sp>
        <p:nvSpPr>
          <p:cNvPr id="225" name="Steps of Gradient Boosting &amp; Summary"/>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Steps of Gradient Boosting &amp; Summary</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hank You"/>
          <p:cNvSpPr txBox="1">
            <a:spLocks noGrp="1"/>
          </p:cNvSpPr>
          <p:nvPr>
            <p:ph type="body" idx="1"/>
          </p:nvPr>
        </p:nvSpPr>
        <p:spPr>
          <a:prstGeom prst="rect">
            <a:avLst/>
          </a:prstGeom>
        </p:spPr>
        <p:txBody>
          <a:bodyPr/>
          <a:lstStyle/>
          <a:p>
            <a:r>
              <a:t>Thank You</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Gradient Boosting"/>
          <p:cNvSpPr txBox="1">
            <a:spLocks noGrp="1"/>
          </p:cNvSpPr>
          <p:nvPr>
            <p:ph type="title"/>
          </p:nvPr>
        </p:nvSpPr>
        <p:spPr>
          <a:prstGeom prst="rect">
            <a:avLst/>
          </a:prstGeom>
        </p:spPr>
        <p:txBody>
          <a:bodyPr/>
          <a:lstStyle/>
          <a:p>
            <a:r>
              <a:t>Gradient Boosting</a:t>
            </a:r>
          </a:p>
        </p:txBody>
      </p:sp>
      <mc:AlternateContent xmlns:mc="http://schemas.openxmlformats.org/markup-compatibility/2006" xmlns:a14="http://schemas.microsoft.com/office/drawing/2010/main">
        <mc:Choice Requires="a14">
          <p:sp>
            <p:nvSpPr>
              <p:cNvPr id="232" name="In the gradient descent method, we can see that for the final optimal solution   is obtained after T iterations from the initial value   .…"/>
              <p:cNvSpPr txBox="1">
                <a:spLocks noGrp="1"/>
              </p:cNvSpPr>
              <p:nvPr>
                <p:ph type="body" idx="1"/>
              </p:nvPr>
            </p:nvSpPr>
            <p:spPr>
              <a:prstGeom prst="rect">
                <a:avLst/>
              </a:prstGeom>
            </p:spPr>
            <p:txBody>
              <a:bodyPr/>
              <a:lstStyle/>
              <a:p>
                <a:pPr marL="0" indent="0" defTabSz="2389572">
                  <a:spcBef>
                    <a:spcPts val="2300"/>
                  </a:spcBef>
                  <a:buSzTx/>
                  <a:buNone/>
                  <a:defRPr sz="4312"/>
                </a:pPr>
                <a:r>
                  <a:t>In the gradient descent method, we can see that for the final optimal solution </a:t>
                </a:r>
                <a14:m>
                  <m:oMath xmlns:m="http://schemas.openxmlformats.org/officeDocument/2006/math">
                    <m:sSup>
                      <m:sSupPr>
                        <m:ctrlPr>
                          <a:rPr sz="5600" i="1">
                            <a:solidFill>
                              <a:srgbClr val="000000"/>
                            </a:solidFill>
                            <a:latin typeface="Cambria Math" panose="02040503050406030204" pitchFamily="18" charset="0"/>
                          </a:rPr>
                        </m:ctrlPr>
                      </m:sSupPr>
                      <m:e>
                        <m:r>
                          <a:rPr sz="5600" i="1">
                            <a:solidFill>
                              <a:srgbClr val="000000"/>
                            </a:solidFill>
                            <a:latin typeface="Cambria Math" panose="02040503050406030204" pitchFamily="18" charset="0"/>
                          </a:rPr>
                          <m:t>𝜃</m:t>
                        </m:r>
                      </m:e>
                      <m:sup>
                        <m:r>
                          <a:rPr sz="5600" i="1">
                            <a:solidFill>
                              <a:srgbClr val="000000"/>
                            </a:solidFill>
                            <a:latin typeface="Cambria Math" panose="02040503050406030204" pitchFamily="18" charset="0"/>
                          </a:rPr>
                          <m:t>∗</m:t>
                        </m:r>
                      </m:sup>
                    </m:sSup>
                  </m:oMath>
                </a14:m>
                <a:r>
                  <a:t> is obtained after T iterations from the initial value </a:t>
                </a:r>
                <a14:m>
                  <m:oMath xmlns:m="http://schemas.openxmlformats.org/officeDocument/2006/math">
                    <m:sSub>
                      <m:sSubPr>
                        <m:ctrlPr>
                          <a:rPr sz="5350" i="1">
                            <a:solidFill>
                              <a:srgbClr val="000000"/>
                            </a:solidFill>
                            <a:latin typeface="Cambria Math" panose="02040503050406030204" pitchFamily="18" charset="0"/>
                          </a:rPr>
                        </m:ctrlPr>
                      </m:sSubPr>
                      <m:e>
                        <m:r>
                          <a:rPr sz="5350" i="1">
                            <a:solidFill>
                              <a:srgbClr val="000000"/>
                            </a:solidFill>
                            <a:latin typeface="Cambria Math" panose="02040503050406030204" pitchFamily="18" charset="0"/>
                          </a:rPr>
                          <m:t>𝜃</m:t>
                        </m:r>
                      </m:e>
                      <m:sub>
                        <m:r>
                          <a:rPr sz="5350" i="1">
                            <a:solidFill>
                              <a:srgbClr val="000000"/>
                            </a:solidFill>
                            <a:latin typeface="Cambria Math" panose="02040503050406030204" pitchFamily="18" charset="0"/>
                          </a:rPr>
                          <m:t>0</m:t>
                        </m:r>
                      </m:sub>
                    </m:sSub>
                  </m:oMath>
                </a14:m>
                <a:r>
                  <a:t> . </a:t>
                </a:r>
              </a:p>
              <a:p>
                <a:pPr marL="0" indent="0" defTabSz="2389572">
                  <a:spcBef>
                    <a:spcPts val="2300"/>
                  </a:spcBef>
                  <a:buSzTx/>
                  <a:buNone/>
                  <a:defRPr sz="4312"/>
                </a:pPr>
                <a:r>
                  <a:t>So if we set </a:t>
                </a:r>
                <a14:m>
                  <m:oMath xmlns:m="http://schemas.openxmlformats.org/officeDocument/2006/math">
                    <m:sSub>
                      <m:sSubPr>
                        <m:ctrlPr>
                          <a:rPr sz="5100" i="1">
                            <a:solidFill>
                              <a:srgbClr val="000000"/>
                            </a:solidFill>
                            <a:latin typeface="Cambria Math" panose="02040503050406030204" pitchFamily="18" charset="0"/>
                          </a:rPr>
                        </m:ctrlPr>
                      </m:sSubPr>
                      <m:e>
                        <m:r>
                          <a:rPr sz="5100" i="1">
                            <a:solidFill>
                              <a:srgbClr val="000000"/>
                            </a:solidFill>
                            <a:latin typeface="Cambria Math" panose="02040503050406030204" pitchFamily="18" charset="0"/>
                          </a:rPr>
                          <m:t>𝜃</m:t>
                        </m:r>
                      </m:e>
                      <m:sub>
                        <m:r>
                          <a:rPr sz="5100" i="1">
                            <a:solidFill>
                              <a:srgbClr val="000000"/>
                            </a:solidFill>
                            <a:latin typeface="Cambria Math" panose="02040503050406030204" pitchFamily="18" charset="0"/>
                          </a:rPr>
                          <m:t>0</m:t>
                        </m:r>
                      </m:sub>
                    </m:sSub>
                    <m:r>
                      <a:rPr sz="5100" i="1">
                        <a:solidFill>
                          <a:srgbClr val="000000"/>
                        </a:solidFill>
                        <a:latin typeface="Cambria Math" panose="02040503050406030204" pitchFamily="18" charset="0"/>
                      </a:rPr>
                      <m:t>=−</m:t>
                    </m:r>
                    <m:f>
                      <m:fPr>
                        <m:ctrlPr>
                          <a:rPr sz="5100" i="1">
                            <a:solidFill>
                              <a:srgbClr val="000000"/>
                            </a:solidFill>
                            <a:latin typeface="Cambria Math" panose="02040503050406030204" pitchFamily="18" charset="0"/>
                          </a:rPr>
                        </m:ctrlPr>
                      </m:fPr>
                      <m:num>
                        <m:r>
                          <a:rPr sz="5100" i="1">
                            <a:solidFill>
                              <a:srgbClr val="000000"/>
                            </a:solidFill>
                            <a:latin typeface="Cambria Math" panose="02040503050406030204" pitchFamily="18" charset="0"/>
                          </a:rPr>
                          <m:t>𝜕</m:t>
                        </m:r>
                        <m:r>
                          <a:rPr sz="5100" i="1">
                            <a:solidFill>
                              <a:srgbClr val="000000"/>
                            </a:solidFill>
                            <a:latin typeface="Cambria Math" panose="02040503050406030204" pitchFamily="18" charset="0"/>
                          </a:rPr>
                          <m:t>𝐿</m:t>
                        </m:r>
                        <m:r>
                          <a:rPr sz="5100" i="1">
                            <a:solidFill>
                              <a:srgbClr val="000000"/>
                            </a:solidFill>
                            <a:latin typeface="Cambria Math" panose="02040503050406030204" pitchFamily="18" charset="0"/>
                          </a:rPr>
                          <m:t>(</m:t>
                        </m:r>
                        <m:r>
                          <a:rPr sz="5100" i="1">
                            <a:solidFill>
                              <a:srgbClr val="000000"/>
                            </a:solidFill>
                            <a:latin typeface="Cambria Math" panose="02040503050406030204" pitchFamily="18" charset="0"/>
                          </a:rPr>
                          <m:t>𝜃</m:t>
                        </m:r>
                        <m:r>
                          <a:rPr sz="5100" i="1">
                            <a:solidFill>
                              <a:srgbClr val="000000"/>
                            </a:solidFill>
                            <a:latin typeface="Cambria Math" panose="02040503050406030204" pitchFamily="18" charset="0"/>
                          </a:rPr>
                          <m:t>)</m:t>
                        </m:r>
                      </m:num>
                      <m:den>
                        <m:r>
                          <a:rPr sz="5100" i="1">
                            <a:solidFill>
                              <a:srgbClr val="000000"/>
                            </a:solidFill>
                            <a:latin typeface="Cambria Math" panose="02040503050406030204" pitchFamily="18" charset="0"/>
                          </a:rPr>
                          <m:t>𝜕</m:t>
                        </m:r>
                        <m:sSub>
                          <m:sSubPr>
                            <m:ctrlPr>
                              <a:rPr sz="5100" i="1">
                                <a:solidFill>
                                  <a:srgbClr val="000000"/>
                                </a:solidFill>
                                <a:latin typeface="Cambria Math" panose="02040503050406030204" pitchFamily="18" charset="0"/>
                              </a:rPr>
                            </m:ctrlPr>
                          </m:sSubPr>
                          <m:e>
                            <m:r>
                              <a:rPr sz="5100" i="1">
                                <a:solidFill>
                                  <a:srgbClr val="000000"/>
                                </a:solidFill>
                                <a:latin typeface="Cambria Math" panose="02040503050406030204" pitchFamily="18" charset="0"/>
                              </a:rPr>
                              <m:t>𝜃</m:t>
                            </m:r>
                          </m:e>
                          <m:sub>
                            <m:r>
                              <a:rPr sz="5100" i="1">
                                <a:solidFill>
                                  <a:srgbClr val="000000"/>
                                </a:solidFill>
                                <a:latin typeface="Cambria Math" panose="02040503050406030204" pitchFamily="18" charset="0"/>
                              </a:rPr>
                              <m:t>0</m:t>
                            </m:r>
                          </m:sub>
                        </m:sSub>
                      </m:den>
                    </m:f>
                  </m:oMath>
                </a14:m>
                <a:r>
                  <a:t>,  then </a:t>
                </a:r>
                <a14:m>
                  <m:oMath xmlns:m="http://schemas.openxmlformats.org/officeDocument/2006/math">
                    <m:r>
                      <a:rPr sz="5100" i="1">
                        <a:solidFill>
                          <a:srgbClr val="000000"/>
                        </a:solidFill>
                        <a:latin typeface="Cambria Math" panose="02040503050406030204" pitchFamily="18" charset="0"/>
                      </a:rPr>
                      <m:t>𝜃</m:t>
                    </m:r>
                    <m:r>
                      <a:rPr sz="5100" i="1">
                        <a:solidFill>
                          <a:srgbClr val="000000"/>
                        </a:solidFill>
                        <a:latin typeface="Cambria Math" panose="02040503050406030204" pitchFamily="18" charset="0"/>
                      </a:rPr>
                      <m:t>=</m:t>
                    </m:r>
                    <m:limUpp>
                      <m:limUppPr>
                        <m:ctrlPr>
                          <a:rPr sz="5100" i="1">
                            <a:solidFill>
                              <a:srgbClr val="000000"/>
                            </a:solidFill>
                            <a:latin typeface="Cambria Math" panose="02040503050406030204" pitchFamily="18" charset="0"/>
                          </a:rPr>
                        </m:ctrlPr>
                      </m:limUppPr>
                      <m:e>
                        <m:limLow>
                          <m:limLowPr>
                            <m:ctrlPr>
                              <a:rPr sz="5100" i="1">
                                <a:solidFill>
                                  <a:srgbClr val="000000"/>
                                </a:solidFill>
                                <a:latin typeface="Cambria Math" panose="02040503050406030204" pitchFamily="18" charset="0"/>
                              </a:rPr>
                            </m:ctrlPr>
                          </m:limLowPr>
                          <m:e>
                            <m:r>
                              <a:rPr sz="5100" i="1">
                                <a:solidFill>
                                  <a:srgbClr val="000000"/>
                                </a:solidFill>
                                <a:latin typeface="Cambria Math" panose="02040503050406030204" pitchFamily="18" charset="0"/>
                              </a:rPr>
                              <m:t>∑</m:t>
                            </m:r>
                          </m:e>
                          <m:lim>
                            <m:r>
                              <a:rPr sz="5100" i="1">
                                <a:solidFill>
                                  <a:srgbClr val="000000"/>
                                </a:solidFill>
                                <a:latin typeface="Cambria Math" panose="02040503050406030204" pitchFamily="18" charset="0"/>
                              </a:rPr>
                              <m:t>𝑡</m:t>
                            </m:r>
                            <m:r>
                              <a:rPr sz="5100" i="1">
                                <a:solidFill>
                                  <a:srgbClr val="000000"/>
                                </a:solidFill>
                                <a:latin typeface="Cambria Math" panose="02040503050406030204" pitchFamily="18" charset="0"/>
                              </a:rPr>
                              <m:t>=0</m:t>
                            </m:r>
                          </m:lim>
                        </m:limLow>
                      </m:e>
                      <m:lim>
                        <m:r>
                          <a:rPr sz="5100" i="1">
                            <a:solidFill>
                              <a:srgbClr val="000000"/>
                            </a:solidFill>
                            <a:latin typeface="Cambria Math" panose="02040503050406030204" pitchFamily="18" charset="0"/>
                          </a:rPr>
                          <m:t>𝑇</m:t>
                        </m:r>
                      </m:lim>
                    </m:limUpp>
                    <m:sSub>
                      <m:sSubPr>
                        <m:ctrlPr>
                          <a:rPr sz="5100" i="1">
                            <a:solidFill>
                              <a:srgbClr val="000000"/>
                            </a:solidFill>
                            <a:latin typeface="Cambria Math" panose="02040503050406030204" pitchFamily="18" charset="0"/>
                          </a:rPr>
                        </m:ctrlPr>
                      </m:sSubPr>
                      <m:e>
                        <m:r>
                          <a:rPr sz="5100" i="1">
                            <a:solidFill>
                              <a:srgbClr val="000000"/>
                            </a:solidFill>
                            <a:latin typeface="Cambria Math" panose="02040503050406030204" pitchFamily="18" charset="0"/>
                          </a:rPr>
                          <m:t>𝛼</m:t>
                        </m:r>
                      </m:e>
                      <m:sub>
                        <m:r>
                          <a:rPr sz="5100" i="1">
                            <a:solidFill>
                              <a:srgbClr val="000000"/>
                            </a:solidFill>
                            <a:latin typeface="Cambria Math" panose="02040503050406030204" pitchFamily="18" charset="0"/>
                          </a:rPr>
                          <m:t>𝑡</m:t>
                        </m:r>
                      </m:sub>
                    </m:sSub>
                    <m:r>
                      <a:rPr sz="5100" i="1">
                        <a:solidFill>
                          <a:srgbClr val="000000"/>
                        </a:solidFill>
                        <a:latin typeface="Cambria Math" panose="02040503050406030204" pitchFamily="18" charset="0"/>
                      </a:rPr>
                      <m:t>⋅[−</m:t>
                    </m:r>
                    <m:f>
                      <m:fPr>
                        <m:ctrlPr>
                          <a:rPr sz="5100" i="1">
                            <a:solidFill>
                              <a:srgbClr val="000000"/>
                            </a:solidFill>
                            <a:latin typeface="Cambria Math" panose="02040503050406030204" pitchFamily="18" charset="0"/>
                          </a:rPr>
                        </m:ctrlPr>
                      </m:fPr>
                      <m:num>
                        <m:r>
                          <a:rPr sz="5100" i="1">
                            <a:solidFill>
                              <a:srgbClr val="000000"/>
                            </a:solidFill>
                            <a:latin typeface="Cambria Math" panose="02040503050406030204" pitchFamily="18" charset="0"/>
                          </a:rPr>
                          <m:t>𝜕</m:t>
                        </m:r>
                        <m:r>
                          <a:rPr sz="5100" i="1">
                            <a:solidFill>
                              <a:srgbClr val="000000"/>
                            </a:solidFill>
                            <a:latin typeface="Cambria Math" panose="02040503050406030204" pitchFamily="18" charset="0"/>
                          </a:rPr>
                          <m:t>𝐿</m:t>
                        </m:r>
                        <m:r>
                          <a:rPr sz="5100" i="1">
                            <a:solidFill>
                              <a:srgbClr val="000000"/>
                            </a:solidFill>
                            <a:latin typeface="Cambria Math" panose="02040503050406030204" pitchFamily="18" charset="0"/>
                          </a:rPr>
                          <m:t>(</m:t>
                        </m:r>
                        <m:sSub>
                          <m:sSubPr>
                            <m:ctrlPr>
                              <a:rPr sz="5100" i="1">
                                <a:solidFill>
                                  <a:srgbClr val="000000"/>
                                </a:solidFill>
                                <a:latin typeface="Cambria Math" panose="02040503050406030204" pitchFamily="18" charset="0"/>
                              </a:rPr>
                            </m:ctrlPr>
                          </m:sSubPr>
                          <m:e>
                            <m:r>
                              <a:rPr sz="5100" i="1">
                                <a:solidFill>
                                  <a:srgbClr val="000000"/>
                                </a:solidFill>
                                <a:latin typeface="Cambria Math" panose="02040503050406030204" pitchFamily="18" charset="0"/>
                              </a:rPr>
                              <m:t>𝜃</m:t>
                            </m:r>
                          </m:e>
                          <m:sub>
                            <m:r>
                              <a:rPr sz="5100" i="1">
                                <a:solidFill>
                                  <a:srgbClr val="000000"/>
                                </a:solidFill>
                                <a:latin typeface="Cambria Math" panose="02040503050406030204" pitchFamily="18" charset="0"/>
                              </a:rPr>
                              <m:t>𝑡</m:t>
                            </m:r>
                            <m:r>
                              <a:rPr sz="5100" i="1">
                                <a:solidFill>
                                  <a:srgbClr val="000000"/>
                                </a:solidFill>
                                <a:latin typeface="Cambria Math" panose="02040503050406030204" pitchFamily="18" charset="0"/>
                              </a:rPr>
                              <m:t>−1</m:t>
                            </m:r>
                          </m:sub>
                        </m:sSub>
                        <m:r>
                          <a:rPr sz="5100" i="1">
                            <a:solidFill>
                              <a:srgbClr val="000000"/>
                            </a:solidFill>
                            <a:latin typeface="Cambria Math" panose="02040503050406030204" pitchFamily="18" charset="0"/>
                          </a:rPr>
                          <m:t>)</m:t>
                        </m:r>
                      </m:num>
                      <m:den>
                        <m:r>
                          <a:rPr sz="5100" i="1">
                            <a:solidFill>
                              <a:srgbClr val="000000"/>
                            </a:solidFill>
                            <a:latin typeface="Cambria Math" panose="02040503050406030204" pitchFamily="18" charset="0"/>
                          </a:rPr>
                          <m:t>𝜕</m:t>
                        </m:r>
                        <m:sSub>
                          <m:sSubPr>
                            <m:ctrlPr>
                              <a:rPr sz="5100" i="1">
                                <a:solidFill>
                                  <a:srgbClr val="000000"/>
                                </a:solidFill>
                                <a:latin typeface="Cambria Math" panose="02040503050406030204" pitchFamily="18" charset="0"/>
                              </a:rPr>
                            </m:ctrlPr>
                          </m:sSubPr>
                          <m:e>
                            <m:r>
                              <a:rPr sz="5100" i="1">
                                <a:solidFill>
                                  <a:srgbClr val="000000"/>
                                </a:solidFill>
                                <a:latin typeface="Cambria Math" panose="02040503050406030204" pitchFamily="18" charset="0"/>
                              </a:rPr>
                              <m:t>𝜃</m:t>
                            </m:r>
                          </m:e>
                          <m:sub>
                            <m:r>
                              <a:rPr sz="5100" i="1">
                                <a:solidFill>
                                  <a:srgbClr val="000000"/>
                                </a:solidFill>
                                <a:latin typeface="Cambria Math" panose="02040503050406030204" pitchFamily="18" charset="0"/>
                              </a:rPr>
                              <m:t>𝑡</m:t>
                            </m:r>
                            <m:r>
                              <a:rPr sz="5100" i="1">
                                <a:solidFill>
                                  <a:srgbClr val="000000"/>
                                </a:solidFill>
                                <a:latin typeface="Cambria Math" panose="02040503050406030204" pitchFamily="18" charset="0"/>
                              </a:rPr>
                              <m:t>−1</m:t>
                            </m:r>
                          </m:sub>
                        </m:sSub>
                      </m:den>
                    </m:f>
                    <m:r>
                      <a:rPr sz="5100" i="1">
                        <a:solidFill>
                          <a:srgbClr val="000000"/>
                        </a:solidFill>
                        <a:latin typeface="Cambria Math" panose="02040503050406030204" pitchFamily="18" charset="0"/>
                      </a:rPr>
                      <m:t>]</m:t>
                    </m:r>
                  </m:oMath>
                </a14:m>
                <a:r>
                  <a:t>.</a:t>
                </a:r>
              </a:p>
              <a:p>
                <a:pPr marL="0" indent="0" defTabSz="2389572">
                  <a:spcBef>
                    <a:spcPts val="2300"/>
                  </a:spcBef>
                  <a:buSzTx/>
                  <a:buNone/>
                  <a:defRPr sz="4312"/>
                </a:pPr>
                <a:r>
                  <a:t>For functions, we could use the same approaches as gradient descent. Let </a:t>
                </a:r>
                <a14:m>
                  <m:oMath xmlns:m="http://schemas.openxmlformats.org/officeDocument/2006/math">
                    <m:r>
                      <a:rPr sz="5100" i="1">
                        <a:solidFill>
                          <a:srgbClr val="000000"/>
                        </a:solidFill>
                        <a:latin typeface="Cambria Math" panose="02040503050406030204" pitchFamily="18" charset="0"/>
                      </a:rPr>
                      <m:t>𝐿</m:t>
                    </m:r>
                    <m:r>
                      <a:rPr sz="5100" i="1">
                        <a:solidFill>
                          <a:srgbClr val="000000"/>
                        </a:solidFill>
                        <a:latin typeface="Cambria Math" panose="02040503050406030204" pitchFamily="18" charset="0"/>
                      </a:rPr>
                      <m:t>(</m:t>
                    </m:r>
                    <m:r>
                      <a:rPr sz="5100" i="1">
                        <a:solidFill>
                          <a:srgbClr val="000000"/>
                        </a:solidFill>
                        <a:latin typeface="Cambria Math" panose="02040503050406030204" pitchFamily="18" charset="0"/>
                      </a:rPr>
                      <m:t>𝑦</m:t>
                    </m:r>
                    <m:r>
                      <a:rPr sz="5100" i="1">
                        <a:solidFill>
                          <a:srgbClr val="000000"/>
                        </a:solidFill>
                        <a:latin typeface="Cambria Math" panose="02040503050406030204" pitchFamily="18" charset="0"/>
                      </a:rPr>
                      <m:t>,</m:t>
                    </m:r>
                    <m:r>
                      <a:rPr sz="5100" i="1">
                        <a:solidFill>
                          <a:srgbClr val="000000"/>
                        </a:solidFill>
                        <a:latin typeface="Cambria Math" panose="02040503050406030204" pitchFamily="18" charset="0"/>
                      </a:rPr>
                      <m:t>𝐹</m:t>
                    </m:r>
                    <m:r>
                      <a:rPr sz="5100" i="1">
                        <a:solidFill>
                          <a:srgbClr val="000000"/>
                        </a:solidFill>
                        <a:latin typeface="Cambria Math" panose="02040503050406030204" pitchFamily="18" charset="0"/>
                      </a:rPr>
                      <m:t>(</m:t>
                    </m:r>
                    <m:r>
                      <a:rPr sz="5100" i="1">
                        <a:solidFill>
                          <a:srgbClr val="000000"/>
                        </a:solidFill>
                        <a:latin typeface="Cambria Math" panose="02040503050406030204" pitchFamily="18" charset="0"/>
                      </a:rPr>
                      <m:t>𝑥</m:t>
                    </m:r>
                    <m:r>
                      <a:rPr sz="5100" i="1">
                        <a:solidFill>
                          <a:srgbClr val="000000"/>
                        </a:solidFill>
                        <a:latin typeface="Cambria Math" panose="02040503050406030204" pitchFamily="18" charset="0"/>
                      </a:rPr>
                      <m:t>))</m:t>
                    </m:r>
                  </m:oMath>
                </a14:m>
                <a:r>
                  <a:t> be the loss function of our model, </a:t>
                </a:r>
                <a14:m>
                  <m:oMath xmlns:m="http://schemas.openxmlformats.org/officeDocument/2006/math">
                    <m:r>
                      <a:rPr sz="5250" i="1">
                        <a:solidFill>
                          <a:srgbClr val="000000"/>
                        </a:solidFill>
                        <a:latin typeface="Cambria Math" panose="02040503050406030204" pitchFamily="18" charset="0"/>
                      </a:rPr>
                      <m:t>𝐹</m:t>
                    </m:r>
                    <m:r>
                      <a:rPr sz="5250" i="1">
                        <a:solidFill>
                          <a:srgbClr val="000000"/>
                        </a:solidFill>
                        <a:latin typeface="Cambria Math" panose="02040503050406030204" pitchFamily="18" charset="0"/>
                      </a:rPr>
                      <m:t>(</m:t>
                    </m:r>
                    <m:r>
                      <a:rPr sz="5250" i="1">
                        <a:solidFill>
                          <a:srgbClr val="000000"/>
                        </a:solidFill>
                        <a:latin typeface="Cambria Math" panose="02040503050406030204" pitchFamily="18" charset="0"/>
                      </a:rPr>
                      <m:t>𝑥</m:t>
                    </m:r>
                    <m:r>
                      <a:rPr sz="5250" i="1">
                        <a:solidFill>
                          <a:srgbClr val="000000"/>
                        </a:solidFill>
                        <a:latin typeface="Cambria Math" panose="02040503050406030204" pitchFamily="18" charset="0"/>
                      </a:rPr>
                      <m:t>)</m:t>
                    </m:r>
                  </m:oMath>
                </a14:m>
                <a:r>
                  <a:t> is optimal function, the initial value </a:t>
                </a:r>
                <a14:m>
                  <m:oMath xmlns:m="http://schemas.openxmlformats.org/officeDocument/2006/math">
                    <m:sSub>
                      <m:sSubPr>
                        <m:ctrlPr>
                          <a:rPr sz="5150" i="1">
                            <a:solidFill>
                              <a:srgbClr val="000000"/>
                            </a:solidFill>
                            <a:latin typeface="Cambria Math" panose="02040503050406030204" pitchFamily="18" charset="0"/>
                          </a:rPr>
                        </m:ctrlPr>
                      </m:sSubPr>
                      <m:e>
                        <m:r>
                          <a:rPr sz="5150" i="1">
                            <a:solidFill>
                              <a:srgbClr val="000000"/>
                            </a:solidFill>
                            <a:latin typeface="Cambria Math" panose="02040503050406030204" pitchFamily="18" charset="0"/>
                          </a:rPr>
                          <m:t>𝐹</m:t>
                        </m:r>
                      </m:e>
                      <m:sub>
                        <m:r>
                          <a:rPr sz="5150" i="1">
                            <a:solidFill>
                              <a:srgbClr val="000000"/>
                            </a:solidFill>
                            <a:latin typeface="Cambria Math" panose="02040503050406030204" pitchFamily="18" charset="0"/>
                          </a:rPr>
                          <m:t>0</m:t>
                        </m:r>
                      </m:sub>
                    </m:sSub>
                    <m:r>
                      <a:rPr sz="5150" i="1">
                        <a:solidFill>
                          <a:srgbClr val="000000"/>
                        </a:solidFill>
                        <a:latin typeface="Cambria Math" panose="02040503050406030204" pitchFamily="18" charset="0"/>
                      </a:rPr>
                      <m:t>(</m:t>
                    </m:r>
                    <m:r>
                      <a:rPr sz="5150" i="1">
                        <a:solidFill>
                          <a:srgbClr val="000000"/>
                        </a:solidFill>
                        <a:latin typeface="Cambria Math" panose="02040503050406030204" pitchFamily="18" charset="0"/>
                      </a:rPr>
                      <m:t>𝑥</m:t>
                    </m:r>
                    <m:r>
                      <a:rPr sz="5150" i="1">
                        <a:solidFill>
                          <a:srgbClr val="000000"/>
                        </a:solidFill>
                        <a:latin typeface="Cambria Math" panose="02040503050406030204" pitchFamily="18" charset="0"/>
                      </a:rPr>
                      <m:t>)=</m:t>
                    </m:r>
                    <m:sSub>
                      <m:sSubPr>
                        <m:ctrlPr>
                          <a:rPr sz="5150" i="1">
                            <a:solidFill>
                              <a:srgbClr val="000000"/>
                            </a:solidFill>
                            <a:latin typeface="Cambria Math" panose="02040503050406030204" pitchFamily="18" charset="0"/>
                          </a:rPr>
                        </m:ctrlPr>
                      </m:sSubPr>
                      <m:e>
                        <m:r>
                          <a:rPr sz="5150" i="1">
                            <a:solidFill>
                              <a:srgbClr val="000000"/>
                            </a:solidFill>
                            <a:latin typeface="Cambria Math" panose="02040503050406030204" pitchFamily="18" charset="0"/>
                          </a:rPr>
                          <m:t>𝑟</m:t>
                        </m:r>
                      </m:e>
                      <m:sub>
                        <m:r>
                          <a:rPr sz="5150" i="1">
                            <a:solidFill>
                              <a:srgbClr val="000000"/>
                            </a:solidFill>
                            <a:latin typeface="Cambria Math" panose="02040503050406030204" pitchFamily="18" charset="0"/>
                          </a:rPr>
                          <m:t>0</m:t>
                        </m:r>
                      </m:sub>
                    </m:sSub>
                    <m:r>
                      <a:rPr sz="5150" i="1">
                        <a:solidFill>
                          <a:srgbClr val="000000"/>
                        </a:solidFill>
                        <a:latin typeface="Cambria Math" panose="02040503050406030204" pitchFamily="18" charset="0"/>
                      </a:rPr>
                      <m:t>(</m:t>
                    </m:r>
                    <m:r>
                      <a:rPr sz="5150" i="1">
                        <a:solidFill>
                          <a:srgbClr val="000000"/>
                        </a:solidFill>
                        <a:latin typeface="Cambria Math" panose="02040503050406030204" pitchFamily="18" charset="0"/>
                      </a:rPr>
                      <m:t>𝑥</m:t>
                    </m:r>
                    <m:r>
                      <a:rPr sz="5150" i="1">
                        <a:solidFill>
                          <a:srgbClr val="000000"/>
                        </a:solidFill>
                        <a:latin typeface="Cambria Math" panose="02040503050406030204" pitchFamily="18" charset="0"/>
                      </a:rPr>
                      <m:t>)</m:t>
                    </m:r>
                  </m:oMath>
                </a14:m>
                <a:r>
                  <a:t>. </a:t>
                </a:r>
              </a:p>
              <a:p>
                <a:pPr marL="0" indent="0" defTabSz="2389572">
                  <a:spcBef>
                    <a:spcPts val="2300"/>
                  </a:spcBef>
                  <a:buSzTx/>
                  <a:buNone/>
                  <a:defRPr sz="4312"/>
                </a:pPr>
                <a:r>
                  <a:t>Hence </a:t>
                </a:r>
                <a14:m>
                  <m:oMath xmlns:m="http://schemas.openxmlformats.org/officeDocument/2006/math">
                    <m:r>
                      <a:rPr sz="5100" i="1">
                        <a:solidFill>
                          <a:srgbClr val="000000"/>
                        </a:solidFill>
                        <a:latin typeface="Cambria Math" panose="02040503050406030204" pitchFamily="18" charset="0"/>
                      </a:rPr>
                      <m:t>𝐹</m:t>
                    </m:r>
                    <m:r>
                      <a:rPr sz="5100" i="1">
                        <a:solidFill>
                          <a:srgbClr val="000000"/>
                        </a:solidFill>
                        <a:latin typeface="Cambria Math" panose="02040503050406030204" pitchFamily="18" charset="0"/>
                      </a:rPr>
                      <m:t>(</m:t>
                    </m:r>
                    <m:r>
                      <a:rPr sz="5100" i="1">
                        <a:solidFill>
                          <a:srgbClr val="000000"/>
                        </a:solidFill>
                        <a:latin typeface="Cambria Math" panose="02040503050406030204" pitchFamily="18" charset="0"/>
                      </a:rPr>
                      <m:t>𝑥</m:t>
                    </m:r>
                    <m:r>
                      <a:rPr sz="5100" i="1">
                        <a:solidFill>
                          <a:srgbClr val="000000"/>
                        </a:solidFill>
                        <a:latin typeface="Cambria Math" panose="02040503050406030204" pitchFamily="18" charset="0"/>
                      </a:rPr>
                      <m:t>)=</m:t>
                    </m:r>
                    <m:limUpp>
                      <m:limUppPr>
                        <m:ctrlPr>
                          <a:rPr sz="5100" i="1">
                            <a:solidFill>
                              <a:srgbClr val="000000"/>
                            </a:solidFill>
                            <a:latin typeface="Cambria Math" panose="02040503050406030204" pitchFamily="18" charset="0"/>
                          </a:rPr>
                        </m:ctrlPr>
                      </m:limUppPr>
                      <m:e>
                        <m:limLow>
                          <m:limLowPr>
                            <m:ctrlPr>
                              <a:rPr sz="5100" i="1">
                                <a:solidFill>
                                  <a:srgbClr val="000000"/>
                                </a:solidFill>
                                <a:latin typeface="Cambria Math" panose="02040503050406030204" pitchFamily="18" charset="0"/>
                              </a:rPr>
                            </m:ctrlPr>
                          </m:limLowPr>
                          <m:e>
                            <m:r>
                              <a:rPr sz="5100" i="1">
                                <a:solidFill>
                                  <a:srgbClr val="000000"/>
                                </a:solidFill>
                                <a:latin typeface="Cambria Math" panose="02040503050406030204" pitchFamily="18" charset="0"/>
                              </a:rPr>
                              <m:t>∑</m:t>
                            </m:r>
                          </m:e>
                          <m:lim>
                            <m:r>
                              <a:rPr sz="5100" i="1">
                                <a:solidFill>
                                  <a:srgbClr val="000000"/>
                                </a:solidFill>
                                <a:latin typeface="Cambria Math" panose="02040503050406030204" pitchFamily="18" charset="0"/>
                              </a:rPr>
                              <m:t>𝑡</m:t>
                            </m:r>
                            <m:r>
                              <a:rPr sz="5100" i="1">
                                <a:solidFill>
                                  <a:srgbClr val="000000"/>
                                </a:solidFill>
                                <a:latin typeface="Cambria Math" panose="02040503050406030204" pitchFamily="18" charset="0"/>
                              </a:rPr>
                              <m:t>=0</m:t>
                            </m:r>
                          </m:lim>
                        </m:limLow>
                      </m:e>
                      <m:lim>
                        <m:r>
                          <a:rPr sz="5100" i="1">
                            <a:solidFill>
                              <a:srgbClr val="000000"/>
                            </a:solidFill>
                            <a:latin typeface="Cambria Math" panose="02040503050406030204" pitchFamily="18" charset="0"/>
                          </a:rPr>
                          <m:t>𝑇</m:t>
                        </m:r>
                      </m:lim>
                    </m:limUpp>
                    <m:sSub>
                      <m:sSubPr>
                        <m:ctrlPr>
                          <a:rPr sz="5100" i="1">
                            <a:solidFill>
                              <a:srgbClr val="000000"/>
                            </a:solidFill>
                            <a:latin typeface="Cambria Math" panose="02040503050406030204" pitchFamily="18" charset="0"/>
                          </a:rPr>
                        </m:ctrlPr>
                      </m:sSubPr>
                      <m:e>
                        <m:r>
                          <a:rPr sz="5100" i="1">
                            <a:solidFill>
                              <a:srgbClr val="000000"/>
                            </a:solidFill>
                            <a:latin typeface="Cambria Math" panose="02040503050406030204" pitchFamily="18" charset="0"/>
                          </a:rPr>
                          <m:t>𝑟</m:t>
                        </m:r>
                      </m:e>
                      <m:sub>
                        <m:r>
                          <a:rPr sz="5100" i="1">
                            <a:solidFill>
                              <a:srgbClr val="000000"/>
                            </a:solidFill>
                            <a:latin typeface="Cambria Math" panose="02040503050406030204" pitchFamily="18" charset="0"/>
                          </a:rPr>
                          <m:t>𝑡</m:t>
                        </m:r>
                      </m:sub>
                    </m:sSub>
                    <m:r>
                      <a:rPr sz="5100" i="1">
                        <a:solidFill>
                          <a:srgbClr val="000000"/>
                        </a:solidFill>
                        <a:latin typeface="Cambria Math" panose="02040503050406030204" pitchFamily="18" charset="0"/>
                      </a:rPr>
                      <m:t>(</m:t>
                    </m:r>
                    <m:r>
                      <a:rPr sz="5100" i="1">
                        <a:solidFill>
                          <a:srgbClr val="000000"/>
                        </a:solidFill>
                        <a:latin typeface="Cambria Math" panose="02040503050406030204" pitchFamily="18" charset="0"/>
                      </a:rPr>
                      <m:t>𝑥</m:t>
                    </m:r>
                    <m:r>
                      <a:rPr sz="5100" i="1">
                        <a:solidFill>
                          <a:srgbClr val="000000"/>
                        </a:solidFill>
                        <a:latin typeface="Cambria Math" panose="02040503050406030204" pitchFamily="18" charset="0"/>
                      </a:rPr>
                      <m:t>)</m:t>
                    </m:r>
                  </m:oMath>
                </a14:m>
                <a:r>
                  <a:t> where  </a:t>
                </a:r>
                <a14:m>
                  <m:oMath xmlns:m="http://schemas.openxmlformats.org/officeDocument/2006/math">
                    <m:sSub>
                      <m:sSubPr>
                        <m:ctrlPr>
                          <a:rPr sz="5100" i="1">
                            <a:solidFill>
                              <a:srgbClr val="000000"/>
                            </a:solidFill>
                            <a:latin typeface="Cambria Math" panose="02040503050406030204" pitchFamily="18" charset="0"/>
                          </a:rPr>
                        </m:ctrlPr>
                      </m:sSubPr>
                      <m:e>
                        <m:r>
                          <a:rPr sz="5100" i="1">
                            <a:solidFill>
                              <a:srgbClr val="000000"/>
                            </a:solidFill>
                            <a:latin typeface="Cambria Math" panose="02040503050406030204" pitchFamily="18" charset="0"/>
                          </a:rPr>
                          <m:t>𝑟</m:t>
                        </m:r>
                      </m:e>
                      <m:sub>
                        <m:r>
                          <a:rPr sz="5100" i="1">
                            <a:solidFill>
                              <a:srgbClr val="000000"/>
                            </a:solidFill>
                            <a:latin typeface="Cambria Math" panose="02040503050406030204" pitchFamily="18" charset="0"/>
                          </a:rPr>
                          <m:t>𝑡</m:t>
                        </m:r>
                      </m:sub>
                    </m:sSub>
                    <m:r>
                      <a:rPr sz="5100" i="1">
                        <a:solidFill>
                          <a:srgbClr val="000000"/>
                        </a:solidFill>
                        <a:latin typeface="Cambria Math" panose="02040503050406030204" pitchFamily="18" charset="0"/>
                      </a:rPr>
                      <m:t>(</m:t>
                    </m:r>
                    <m:r>
                      <a:rPr sz="5100" i="1">
                        <a:solidFill>
                          <a:srgbClr val="000000"/>
                        </a:solidFill>
                        <a:latin typeface="Cambria Math" panose="02040503050406030204" pitchFamily="18" charset="0"/>
                      </a:rPr>
                      <m:t>𝑥</m:t>
                    </m:r>
                    <m:r>
                      <a:rPr sz="5100" i="1">
                        <a:solidFill>
                          <a:srgbClr val="000000"/>
                        </a:solidFill>
                        <a:latin typeface="Cambria Math" panose="02040503050406030204" pitchFamily="18" charset="0"/>
                      </a:rPr>
                      <m:t>)=</m:t>
                    </m:r>
                    <m:sSub>
                      <m:sSubPr>
                        <m:ctrlPr>
                          <a:rPr sz="5100" i="1">
                            <a:solidFill>
                              <a:srgbClr val="000000"/>
                            </a:solidFill>
                            <a:latin typeface="Cambria Math" panose="02040503050406030204" pitchFamily="18" charset="0"/>
                          </a:rPr>
                        </m:ctrlPr>
                      </m:sSubPr>
                      <m:e>
                        <m:r>
                          <a:rPr sz="5100" i="1">
                            <a:solidFill>
                              <a:srgbClr val="000000"/>
                            </a:solidFill>
                            <a:latin typeface="Cambria Math" panose="02040503050406030204" pitchFamily="18" charset="0"/>
                          </a:rPr>
                          <m:t>𝛼</m:t>
                        </m:r>
                      </m:e>
                      <m:sub>
                        <m:r>
                          <a:rPr sz="5100" i="1">
                            <a:solidFill>
                              <a:srgbClr val="000000"/>
                            </a:solidFill>
                            <a:latin typeface="Cambria Math" panose="02040503050406030204" pitchFamily="18" charset="0"/>
                          </a:rPr>
                          <m:t>𝑡</m:t>
                        </m:r>
                      </m:sub>
                    </m:sSub>
                    <m:r>
                      <a:rPr sz="5100" i="1">
                        <a:solidFill>
                          <a:srgbClr val="000000"/>
                        </a:solidFill>
                        <a:latin typeface="Cambria Math" panose="02040503050406030204" pitchFamily="18" charset="0"/>
                      </a:rPr>
                      <m:t>⋅[−</m:t>
                    </m:r>
                    <m:f>
                      <m:fPr>
                        <m:ctrlPr>
                          <a:rPr sz="5100" i="1">
                            <a:solidFill>
                              <a:srgbClr val="000000"/>
                            </a:solidFill>
                            <a:latin typeface="Cambria Math" panose="02040503050406030204" pitchFamily="18" charset="0"/>
                          </a:rPr>
                        </m:ctrlPr>
                      </m:fPr>
                      <m:num>
                        <m:r>
                          <a:rPr sz="5100" i="1">
                            <a:solidFill>
                              <a:srgbClr val="000000"/>
                            </a:solidFill>
                            <a:latin typeface="Cambria Math" panose="02040503050406030204" pitchFamily="18" charset="0"/>
                          </a:rPr>
                          <m:t>𝜕</m:t>
                        </m:r>
                        <m:r>
                          <a:rPr sz="5100" i="1">
                            <a:solidFill>
                              <a:srgbClr val="000000"/>
                            </a:solidFill>
                            <a:latin typeface="Cambria Math" panose="02040503050406030204" pitchFamily="18" charset="0"/>
                          </a:rPr>
                          <m:t>𝐿</m:t>
                        </m:r>
                        <m:r>
                          <a:rPr sz="5100" i="1">
                            <a:solidFill>
                              <a:srgbClr val="000000"/>
                            </a:solidFill>
                            <a:latin typeface="Cambria Math" panose="02040503050406030204" pitchFamily="18" charset="0"/>
                          </a:rPr>
                          <m:t>(</m:t>
                        </m:r>
                        <m:r>
                          <a:rPr sz="5100" i="1">
                            <a:solidFill>
                              <a:srgbClr val="000000"/>
                            </a:solidFill>
                            <a:latin typeface="Cambria Math" panose="02040503050406030204" pitchFamily="18" charset="0"/>
                          </a:rPr>
                          <m:t>𝑦</m:t>
                        </m:r>
                        <m:r>
                          <a:rPr sz="5100" i="1">
                            <a:solidFill>
                              <a:srgbClr val="000000"/>
                            </a:solidFill>
                            <a:latin typeface="Cambria Math" panose="02040503050406030204" pitchFamily="18" charset="0"/>
                          </a:rPr>
                          <m:t>,</m:t>
                        </m:r>
                        <m:sSub>
                          <m:sSubPr>
                            <m:ctrlPr>
                              <a:rPr sz="5100" i="1">
                                <a:solidFill>
                                  <a:srgbClr val="000000"/>
                                </a:solidFill>
                                <a:latin typeface="Cambria Math" panose="02040503050406030204" pitchFamily="18" charset="0"/>
                              </a:rPr>
                            </m:ctrlPr>
                          </m:sSubPr>
                          <m:e>
                            <m:r>
                              <a:rPr sz="5100" i="1">
                                <a:solidFill>
                                  <a:srgbClr val="000000"/>
                                </a:solidFill>
                                <a:latin typeface="Cambria Math" panose="02040503050406030204" pitchFamily="18" charset="0"/>
                              </a:rPr>
                              <m:t>𝐹</m:t>
                            </m:r>
                          </m:e>
                          <m:sub>
                            <m:r>
                              <a:rPr sz="5100" i="1">
                                <a:solidFill>
                                  <a:srgbClr val="000000"/>
                                </a:solidFill>
                                <a:latin typeface="Cambria Math" panose="02040503050406030204" pitchFamily="18" charset="0"/>
                              </a:rPr>
                              <m:t>𝑡</m:t>
                            </m:r>
                            <m:r>
                              <a:rPr sz="5100" i="1">
                                <a:solidFill>
                                  <a:srgbClr val="000000"/>
                                </a:solidFill>
                                <a:latin typeface="Cambria Math" panose="02040503050406030204" pitchFamily="18" charset="0"/>
                              </a:rPr>
                              <m:t>−1</m:t>
                            </m:r>
                          </m:sub>
                        </m:sSub>
                        <m:r>
                          <a:rPr sz="5100" i="1">
                            <a:solidFill>
                              <a:srgbClr val="000000"/>
                            </a:solidFill>
                            <a:latin typeface="Cambria Math" panose="02040503050406030204" pitchFamily="18" charset="0"/>
                          </a:rPr>
                          <m:t>(</m:t>
                        </m:r>
                        <m:r>
                          <a:rPr sz="5100" i="1">
                            <a:solidFill>
                              <a:srgbClr val="000000"/>
                            </a:solidFill>
                            <a:latin typeface="Cambria Math" panose="02040503050406030204" pitchFamily="18" charset="0"/>
                          </a:rPr>
                          <m:t>𝑥</m:t>
                        </m:r>
                        <m:r>
                          <a:rPr sz="5100" i="1">
                            <a:solidFill>
                              <a:srgbClr val="000000"/>
                            </a:solidFill>
                            <a:latin typeface="Cambria Math" panose="02040503050406030204" pitchFamily="18" charset="0"/>
                          </a:rPr>
                          <m:t>))</m:t>
                        </m:r>
                      </m:num>
                      <m:den>
                        <m:r>
                          <a:rPr sz="5100" i="1">
                            <a:solidFill>
                              <a:srgbClr val="000000"/>
                            </a:solidFill>
                            <a:latin typeface="Cambria Math" panose="02040503050406030204" pitchFamily="18" charset="0"/>
                          </a:rPr>
                          <m:t>𝜕</m:t>
                        </m:r>
                        <m:sSub>
                          <m:sSubPr>
                            <m:ctrlPr>
                              <a:rPr sz="5100" i="1">
                                <a:solidFill>
                                  <a:srgbClr val="000000"/>
                                </a:solidFill>
                                <a:latin typeface="Cambria Math" panose="02040503050406030204" pitchFamily="18" charset="0"/>
                              </a:rPr>
                            </m:ctrlPr>
                          </m:sSubPr>
                          <m:e>
                            <m:r>
                              <a:rPr sz="5100" i="1">
                                <a:solidFill>
                                  <a:srgbClr val="000000"/>
                                </a:solidFill>
                                <a:latin typeface="Cambria Math" panose="02040503050406030204" pitchFamily="18" charset="0"/>
                              </a:rPr>
                              <m:t>𝐹</m:t>
                            </m:r>
                          </m:e>
                          <m:sub>
                            <m:r>
                              <a:rPr sz="5100" i="1">
                                <a:solidFill>
                                  <a:srgbClr val="000000"/>
                                </a:solidFill>
                                <a:latin typeface="Cambria Math" panose="02040503050406030204" pitchFamily="18" charset="0"/>
                              </a:rPr>
                              <m:t>𝑡</m:t>
                            </m:r>
                            <m:r>
                              <a:rPr sz="5100" i="1">
                                <a:solidFill>
                                  <a:srgbClr val="000000"/>
                                </a:solidFill>
                                <a:latin typeface="Cambria Math" panose="02040503050406030204" pitchFamily="18" charset="0"/>
                              </a:rPr>
                              <m:t>−1</m:t>
                            </m:r>
                          </m:sub>
                        </m:sSub>
                        <m:r>
                          <a:rPr sz="5100" i="1">
                            <a:solidFill>
                              <a:srgbClr val="000000"/>
                            </a:solidFill>
                            <a:latin typeface="Cambria Math" panose="02040503050406030204" pitchFamily="18" charset="0"/>
                          </a:rPr>
                          <m:t>(</m:t>
                        </m:r>
                        <m:r>
                          <a:rPr sz="5100" i="1">
                            <a:solidFill>
                              <a:srgbClr val="000000"/>
                            </a:solidFill>
                            <a:latin typeface="Cambria Math" panose="02040503050406030204" pitchFamily="18" charset="0"/>
                          </a:rPr>
                          <m:t>𝑥</m:t>
                        </m:r>
                        <m:r>
                          <a:rPr sz="5100" i="1">
                            <a:solidFill>
                              <a:srgbClr val="000000"/>
                            </a:solidFill>
                            <a:latin typeface="Cambria Math" panose="02040503050406030204" pitchFamily="18" charset="0"/>
                          </a:rPr>
                          <m:t>)</m:t>
                        </m:r>
                      </m:den>
                    </m:f>
                    <m:r>
                      <a:rPr sz="5100" i="1">
                        <a:solidFill>
                          <a:srgbClr val="000000"/>
                        </a:solidFill>
                        <a:latin typeface="Cambria Math" panose="02040503050406030204" pitchFamily="18" charset="0"/>
                      </a:rPr>
                      <m:t>]</m:t>
                    </m:r>
                  </m:oMath>
                </a14:m>
                <a:endParaRPr sz="4400"/>
              </a:p>
            </p:txBody>
          </p:sp>
        </mc:Choice>
        <mc:Fallback xmlns="">
          <p:sp>
            <p:nvSpPr>
              <p:cNvPr id="232" name="In the gradient descent method, we can see that for the final optimal solution   is obtained after T iterations from the initial value   .…"/>
              <p:cNvSpPr txBox="1">
                <a:spLocks noGrp="1" noRot="1" noChangeAspect="1" noMove="1" noResize="1" noEditPoints="1" noAdjustHandles="1" noChangeArrowheads="1" noChangeShapeType="1" noTextEdit="1"/>
              </p:cNvSpPr>
              <p:nvPr>
                <p:ph type="body" idx="1"/>
              </p:nvPr>
            </p:nvSpPr>
            <p:spPr>
              <a:prstGeom prst="rect">
                <a:avLst/>
              </a:prstGeom>
              <a:blipFill>
                <a:blip r:embed="rId2"/>
                <a:stretch>
                  <a:fillRect l="-1330" t="-448"/>
                </a:stretch>
              </a:blipFill>
            </p:spPr>
            <p:txBody>
              <a:bodyPr/>
              <a:lstStyle/>
              <a:p>
                <a:r>
                  <a:rPr lang="en-CN">
                    <a:noFill/>
                  </a:rPr>
                  <a:t> </a:t>
                </a:r>
              </a:p>
            </p:txBody>
          </p:sp>
        </mc:Fallback>
      </mc:AlternateContent>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Introduction"/>
          <p:cNvSpPr txBox="1">
            <a:spLocks noGrp="1"/>
          </p:cNvSpPr>
          <p:nvPr>
            <p:ph type="title"/>
          </p:nvPr>
        </p:nvSpPr>
        <p:spPr>
          <a:prstGeom prst="rect">
            <a:avLst/>
          </a:prstGeom>
        </p:spPr>
        <p:txBody>
          <a:bodyPr/>
          <a:lstStyle/>
          <a:p>
            <a:r>
              <a:t>Introduction</a:t>
            </a:r>
          </a:p>
        </p:txBody>
      </p:sp>
      <p:sp>
        <p:nvSpPr>
          <p:cNvPr id="158" name="Just like AdaBoost, Gradient Boosting works by sequentially adding predictors to an ensemble, each one correcting its predecessor.…"/>
          <p:cNvSpPr txBox="1">
            <a:spLocks noGrp="1"/>
          </p:cNvSpPr>
          <p:nvPr>
            <p:ph type="body" idx="1"/>
          </p:nvPr>
        </p:nvSpPr>
        <p:spPr>
          <a:prstGeom prst="rect">
            <a:avLst/>
          </a:prstGeom>
        </p:spPr>
        <p:txBody>
          <a:bodyPr/>
          <a:lstStyle/>
          <a:p>
            <a:r>
              <a:t>Just like AdaBoost, Gradient Boosting works by sequentially adding predictors to an ensemble, each one correcting its predecessor.</a:t>
            </a:r>
          </a:p>
          <a:p>
            <a:r>
              <a:t>However, instead of tweaking the instance weights at every iteration like AdaBoost does, Gradient Boosting, which borrows its ideas from the </a:t>
            </a:r>
            <a:r>
              <a:rPr>
                <a:latin typeface="Canela Text Bold"/>
                <a:ea typeface="Canela Text Bold"/>
                <a:cs typeface="Canela Text Bold"/>
                <a:sym typeface="Canela Text Bold"/>
              </a:rPr>
              <a:t>gradient descent</a:t>
            </a:r>
            <a:r>
              <a:t> method, tries to fit the new predictor to the </a:t>
            </a:r>
            <a:r>
              <a:rPr>
                <a:latin typeface="Canela Text Bold"/>
                <a:ea typeface="Canela Text Bold"/>
                <a:cs typeface="Canela Text Bold"/>
                <a:sym typeface="Canela Text Bold"/>
              </a:rPr>
              <a:t>residual errors</a:t>
            </a:r>
            <a:r>
              <a:t> made by the previous predictor.</a:t>
            </a:r>
          </a:p>
        </p:txBody>
      </p:sp>
      <p:sp>
        <p:nvSpPr>
          <p:cNvPr id="159" name="Gradient Boosting"/>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Gradient Boosting</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Gradient Descent"/>
          <p:cNvSpPr txBox="1">
            <a:spLocks noGrp="1"/>
          </p:cNvSpPr>
          <p:nvPr>
            <p:ph type="title"/>
          </p:nvPr>
        </p:nvSpPr>
        <p:spPr>
          <a:prstGeom prst="rect">
            <a:avLst/>
          </a:prstGeom>
        </p:spPr>
        <p:txBody>
          <a:bodyPr/>
          <a:lstStyle/>
          <a:p>
            <a:r>
              <a:t>Gradient Descent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Gradient Descent"/>
          <p:cNvSpPr txBox="1">
            <a:spLocks noGrp="1"/>
          </p:cNvSpPr>
          <p:nvPr>
            <p:ph type="title"/>
          </p:nvPr>
        </p:nvSpPr>
        <p:spPr>
          <a:prstGeom prst="rect">
            <a:avLst/>
          </a:prstGeom>
        </p:spPr>
        <p:txBody>
          <a:bodyPr/>
          <a:lstStyle/>
          <a:p>
            <a:r>
              <a:t>Gradient Descent</a:t>
            </a:r>
          </a:p>
        </p:txBody>
      </p:sp>
      <p:sp>
        <p:nvSpPr>
          <p:cNvPr id="168" name="Gradient Descent is a first-order iterative optimization algorithm for finding a local minimum of a differentiable function. The general idea of it is to tweak parameters iteratively in order to minimize a cost function."/>
          <p:cNvSpPr txBox="1">
            <a:spLocks noGrp="1"/>
          </p:cNvSpPr>
          <p:nvPr>
            <p:ph type="body" idx="1"/>
          </p:nvPr>
        </p:nvSpPr>
        <p:spPr>
          <a:prstGeom prst="rect">
            <a:avLst/>
          </a:prstGeom>
        </p:spPr>
        <p:txBody>
          <a:bodyPr/>
          <a:lstStyle/>
          <a:p>
            <a:r>
              <a:t>Gradient Descent is a first-order iterative optimization algorithm for finding a local minimum of a differentiable function. The general idea of it is to tweak parameters iteratively in order to minimize a cost function.</a:t>
            </a:r>
          </a:p>
        </p:txBody>
      </p:sp>
      <p:sp>
        <p:nvSpPr>
          <p:cNvPr id="169" name="Brief Introduction or Review?"/>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Brief Introduction or Review?</a:t>
            </a:r>
          </a:p>
        </p:txBody>
      </p:sp>
      <p:pic>
        <p:nvPicPr>
          <p:cNvPr id="170" name="Image" descr="Image"/>
          <p:cNvPicPr>
            <a:picLocks noChangeAspect="1"/>
          </p:cNvPicPr>
          <p:nvPr/>
        </p:nvPicPr>
        <p:blipFill>
          <a:blip r:embed="rId3"/>
          <a:srcRect l="3107" t="4745" r="3267" b="3322"/>
          <a:stretch>
            <a:fillRect/>
          </a:stretch>
        </p:blipFill>
        <p:spPr>
          <a:xfrm>
            <a:off x="1810222" y="7444658"/>
            <a:ext cx="9543050" cy="5475373"/>
          </a:xfrm>
          <a:custGeom>
            <a:avLst/>
            <a:gdLst/>
            <a:ahLst/>
            <a:cxnLst>
              <a:cxn ang="0">
                <a:pos x="wd2" y="hd2"/>
              </a:cxn>
              <a:cxn ang="5400000">
                <a:pos x="wd2" y="hd2"/>
              </a:cxn>
              <a:cxn ang="10800000">
                <a:pos x="wd2" y="hd2"/>
              </a:cxn>
              <a:cxn ang="16200000">
                <a:pos x="wd2" y="hd2"/>
              </a:cxn>
            </a:cxnLst>
            <a:rect l="0" t="0" r="r" b="b"/>
            <a:pathLst>
              <a:path w="21596" h="21572" extrusionOk="0">
                <a:moveTo>
                  <a:pt x="290" y="8"/>
                </a:moveTo>
                <a:cubicBezTo>
                  <a:pt x="133" y="53"/>
                  <a:pt x="8" y="291"/>
                  <a:pt x="0" y="563"/>
                </a:cubicBezTo>
                <a:cubicBezTo>
                  <a:pt x="-4" y="699"/>
                  <a:pt x="22" y="843"/>
                  <a:pt x="85" y="977"/>
                </a:cubicBezTo>
                <a:cubicBezTo>
                  <a:pt x="210" y="1238"/>
                  <a:pt x="401" y="1270"/>
                  <a:pt x="482" y="1045"/>
                </a:cubicBezTo>
                <a:cubicBezTo>
                  <a:pt x="512" y="958"/>
                  <a:pt x="585" y="939"/>
                  <a:pt x="642" y="1001"/>
                </a:cubicBezTo>
                <a:cubicBezTo>
                  <a:pt x="796" y="1166"/>
                  <a:pt x="1405" y="1195"/>
                  <a:pt x="1460" y="1040"/>
                </a:cubicBezTo>
                <a:cubicBezTo>
                  <a:pt x="1486" y="967"/>
                  <a:pt x="1563" y="944"/>
                  <a:pt x="1632" y="990"/>
                </a:cubicBezTo>
                <a:cubicBezTo>
                  <a:pt x="1725" y="1052"/>
                  <a:pt x="1752" y="960"/>
                  <a:pt x="1734" y="636"/>
                </a:cubicBezTo>
                <a:cubicBezTo>
                  <a:pt x="1720" y="371"/>
                  <a:pt x="1666" y="215"/>
                  <a:pt x="1596" y="242"/>
                </a:cubicBezTo>
                <a:cubicBezTo>
                  <a:pt x="1279" y="365"/>
                  <a:pt x="713" y="291"/>
                  <a:pt x="541" y="103"/>
                </a:cubicBezTo>
                <a:cubicBezTo>
                  <a:pt x="456" y="11"/>
                  <a:pt x="369" y="-15"/>
                  <a:pt x="290" y="8"/>
                </a:cubicBezTo>
                <a:close/>
                <a:moveTo>
                  <a:pt x="1043" y="1973"/>
                </a:moveTo>
                <a:cubicBezTo>
                  <a:pt x="1010" y="1973"/>
                  <a:pt x="914" y="2289"/>
                  <a:pt x="829" y="2675"/>
                </a:cubicBezTo>
                <a:cubicBezTo>
                  <a:pt x="713" y="3206"/>
                  <a:pt x="701" y="3421"/>
                  <a:pt x="778" y="3556"/>
                </a:cubicBezTo>
                <a:cubicBezTo>
                  <a:pt x="852" y="3685"/>
                  <a:pt x="880" y="5745"/>
                  <a:pt x="880" y="11117"/>
                </a:cubicBezTo>
                <a:lnTo>
                  <a:pt x="880" y="18502"/>
                </a:lnTo>
                <a:lnTo>
                  <a:pt x="1077" y="18629"/>
                </a:lnTo>
                <a:cubicBezTo>
                  <a:pt x="1244" y="18737"/>
                  <a:pt x="1270" y="18854"/>
                  <a:pt x="1248" y="19397"/>
                </a:cubicBezTo>
                <a:cubicBezTo>
                  <a:pt x="1223" y="20001"/>
                  <a:pt x="1329" y="20240"/>
                  <a:pt x="1460" y="19874"/>
                </a:cubicBezTo>
                <a:cubicBezTo>
                  <a:pt x="1498" y="19765"/>
                  <a:pt x="1552" y="19763"/>
                  <a:pt x="1623" y="19866"/>
                </a:cubicBezTo>
                <a:cubicBezTo>
                  <a:pt x="1753" y="20054"/>
                  <a:pt x="3545" y="20039"/>
                  <a:pt x="3689" y="19849"/>
                </a:cubicBezTo>
                <a:cubicBezTo>
                  <a:pt x="3750" y="19767"/>
                  <a:pt x="3815" y="19777"/>
                  <a:pt x="3850" y="19874"/>
                </a:cubicBezTo>
                <a:cubicBezTo>
                  <a:pt x="3972" y="20220"/>
                  <a:pt x="4162" y="20036"/>
                  <a:pt x="4162" y="19570"/>
                </a:cubicBezTo>
                <a:cubicBezTo>
                  <a:pt x="4162" y="19112"/>
                  <a:pt x="4155" y="19105"/>
                  <a:pt x="3733" y="19131"/>
                </a:cubicBezTo>
                <a:cubicBezTo>
                  <a:pt x="3280" y="19159"/>
                  <a:pt x="3061" y="19031"/>
                  <a:pt x="3146" y="18790"/>
                </a:cubicBezTo>
                <a:cubicBezTo>
                  <a:pt x="3227" y="18563"/>
                  <a:pt x="19648" y="18600"/>
                  <a:pt x="19857" y="18828"/>
                </a:cubicBezTo>
                <a:cubicBezTo>
                  <a:pt x="19987" y="18969"/>
                  <a:pt x="20097" y="18962"/>
                  <a:pt x="20357" y="18790"/>
                </a:cubicBezTo>
                <a:cubicBezTo>
                  <a:pt x="20539" y="18669"/>
                  <a:pt x="20693" y="18507"/>
                  <a:pt x="20699" y="18430"/>
                </a:cubicBezTo>
                <a:cubicBezTo>
                  <a:pt x="20716" y="18177"/>
                  <a:pt x="20015" y="17840"/>
                  <a:pt x="19845" y="18021"/>
                </a:cubicBezTo>
                <a:cubicBezTo>
                  <a:pt x="19612" y="18267"/>
                  <a:pt x="10710" y="18246"/>
                  <a:pt x="10568" y="17999"/>
                </a:cubicBezTo>
                <a:cubicBezTo>
                  <a:pt x="10485" y="17855"/>
                  <a:pt x="10438" y="17855"/>
                  <a:pt x="10355" y="17999"/>
                </a:cubicBezTo>
                <a:cubicBezTo>
                  <a:pt x="10275" y="18137"/>
                  <a:pt x="9315" y="18183"/>
                  <a:pt x="6582" y="18183"/>
                </a:cubicBezTo>
                <a:cubicBezTo>
                  <a:pt x="3359" y="18183"/>
                  <a:pt x="2909" y="18155"/>
                  <a:pt x="2863" y="17946"/>
                </a:cubicBezTo>
                <a:cubicBezTo>
                  <a:pt x="2815" y="17732"/>
                  <a:pt x="2794" y="17732"/>
                  <a:pt x="2654" y="17952"/>
                </a:cubicBezTo>
                <a:cubicBezTo>
                  <a:pt x="2535" y="18140"/>
                  <a:pt x="2345" y="18187"/>
                  <a:pt x="1844" y="18152"/>
                </a:cubicBezTo>
                <a:lnTo>
                  <a:pt x="1190" y="18107"/>
                </a:lnTo>
                <a:lnTo>
                  <a:pt x="1168" y="10909"/>
                </a:lnTo>
                <a:cubicBezTo>
                  <a:pt x="1149" y="4941"/>
                  <a:pt x="1165" y="3682"/>
                  <a:pt x="1267" y="3535"/>
                </a:cubicBezTo>
                <a:cubicBezTo>
                  <a:pt x="1370" y="3386"/>
                  <a:pt x="1367" y="3253"/>
                  <a:pt x="1246" y="2666"/>
                </a:cubicBezTo>
                <a:cubicBezTo>
                  <a:pt x="1167" y="2285"/>
                  <a:pt x="1076" y="1973"/>
                  <a:pt x="1043" y="1973"/>
                </a:cubicBezTo>
                <a:close/>
                <a:moveTo>
                  <a:pt x="2335" y="3671"/>
                </a:moveTo>
                <a:cubicBezTo>
                  <a:pt x="2180" y="3671"/>
                  <a:pt x="2180" y="3994"/>
                  <a:pt x="2334" y="5005"/>
                </a:cubicBezTo>
                <a:cubicBezTo>
                  <a:pt x="2401" y="5441"/>
                  <a:pt x="2424" y="5887"/>
                  <a:pt x="2386" y="5995"/>
                </a:cubicBezTo>
                <a:cubicBezTo>
                  <a:pt x="2301" y="6234"/>
                  <a:pt x="2376" y="6622"/>
                  <a:pt x="2552" y="6852"/>
                </a:cubicBezTo>
                <a:cubicBezTo>
                  <a:pt x="2629" y="6953"/>
                  <a:pt x="2685" y="7298"/>
                  <a:pt x="2690" y="7701"/>
                </a:cubicBezTo>
                <a:cubicBezTo>
                  <a:pt x="2697" y="8249"/>
                  <a:pt x="2727" y="8372"/>
                  <a:pt x="2849" y="8337"/>
                </a:cubicBezTo>
                <a:cubicBezTo>
                  <a:pt x="3032" y="8284"/>
                  <a:pt x="3210" y="8818"/>
                  <a:pt x="3222" y="9454"/>
                </a:cubicBezTo>
                <a:cubicBezTo>
                  <a:pt x="3228" y="9793"/>
                  <a:pt x="3293" y="9972"/>
                  <a:pt x="3457" y="10109"/>
                </a:cubicBezTo>
                <a:cubicBezTo>
                  <a:pt x="3744" y="10348"/>
                  <a:pt x="4251" y="11438"/>
                  <a:pt x="4251" y="11815"/>
                </a:cubicBezTo>
                <a:cubicBezTo>
                  <a:pt x="4251" y="12168"/>
                  <a:pt x="4416" y="12471"/>
                  <a:pt x="4608" y="12471"/>
                </a:cubicBezTo>
                <a:cubicBezTo>
                  <a:pt x="4782" y="12471"/>
                  <a:pt x="5155" y="13164"/>
                  <a:pt x="5300" y="13757"/>
                </a:cubicBezTo>
                <a:cubicBezTo>
                  <a:pt x="5387" y="14111"/>
                  <a:pt x="5455" y="14184"/>
                  <a:pt x="5661" y="14146"/>
                </a:cubicBezTo>
                <a:cubicBezTo>
                  <a:pt x="5933" y="14096"/>
                  <a:pt x="6203" y="14384"/>
                  <a:pt x="6203" y="14723"/>
                </a:cubicBezTo>
                <a:cubicBezTo>
                  <a:pt x="6203" y="15010"/>
                  <a:pt x="6529" y="15286"/>
                  <a:pt x="6734" y="15173"/>
                </a:cubicBezTo>
                <a:cubicBezTo>
                  <a:pt x="6854" y="15107"/>
                  <a:pt x="6947" y="15198"/>
                  <a:pt x="7057" y="15489"/>
                </a:cubicBezTo>
                <a:cubicBezTo>
                  <a:pt x="7187" y="15834"/>
                  <a:pt x="7257" y="15886"/>
                  <a:pt x="7505" y="15816"/>
                </a:cubicBezTo>
                <a:cubicBezTo>
                  <a:pt x="7739" y="15750"/>
                  <a:pt x="7820" y="15796"/>
                  <a:pt x="7897" y="16046"/>
                </a:cubicBezTo>
                <a:cubicBezTo>
                  <a:pt x="7974" y="16299"/>
                  <a:pt x="8048" y="16341"/>
                  <a:pt x="8283" y="16265"/>
                </a:cubicBezTo>
                <a:cubicBezTo>
                  <a:pt x="8490" y="16197"/>
                  <a:pt x="8607" y="16240"/>
                  <a:pt x="8690" y="16413"/>
                </a:cubicBezTo>
                <a:cubicBezTo>
                  <a:pt x="8754" y="16547"/>
                  <a:pt x="8909" y="16640"/>
                  <a:pt x="9035" y="16618"/>
                </a:cubicBezTo>
                <a:cubicBezTo>
                  <a:pt x="9160" y="16597"/>
                  <a:pt x="9358" y="16669"/>
                  <a:pt x="9473" y="16778"/>
                </a:cubicBezTo>
                <a:cubicBezTo>
                  <a:pt x="9588" y="16887"/>
                  <a:pt x="9761" y="16939"/>
                  <a:pt x="9859" y="16895"/>
                </a:cubicBezTo>
                <a:cubicBezTo>
                  <a:pt x="10126" y="16774"/>
                  <a:pt x="10469" y="17046"/>
                  <a:pt x="10406" y="17330"/>
                </a:cubicBezTo>
                <a:cubicBezTo>
                  <a:pt x="10377" y="17460"/>
                  <a:pt x="10398" y="17566"/>
                  <a:pt x="10452" y="17566"/>
                </a:cubicBezTo>
                <a:cubicBezTo>
                  <a:pt x="10506" y="17566"/>
                  <a:pt x="10551" y="17472"/>
                  <a:pt x="10551" y="17358"/>
                </a:cubicBezTo>
                <a:cubicBezTo>
                  <a:pt x="10551" y="16910"/>
                  <a:pt x="10897" y="16612"/>
                  <a:pt x="11586" y="16465"/>
                </a:cubicBezTo>
                <a:cubicBezTo>
                  <a:pt x="13376" y="16083"/>
                  <a:pt x="15022" y="14710"/>
                  <a:pt x="16347" y="12490"/>
                </a:cubicBezTo>
                <a:cubicBezTo>
                  <a:pt x="16971" y="11445"/>
                  <a:pt x="17736" y="9731"/>
                  <a:pt x="17773" y="9294"/>
                </a:cubicBezTo>
                <a:cubicBezTo>
                  <a:pt x="17784" y="9160"/>
                  <a:pt x="17835" y="9004"/>
                  <a:pt x="17886" y="8947"/>
                </a:cubicBezTo>
                <a:cubicBezTo>
                  <a:pt x="18099" y="8709"/>
                  <a:pt x="18705" y="6032"/>
                  <a:pt x="18850" y="4683"/>
                </a:cubicBezTo>
                <a:cubicBezTo>
                  <a:pt x="18896" y="4260"/>
                  <a:pt x="18880" y="4136"/>
                  <a:pt x="18780" y="4136"/>
                </a:cubicBezTo>
                <a:cubicBezTo>
                  <a:pt x="18696" y="4136"/>
                  <a:pt x="18613" y="4440"/>
                  <a:pt x="18539" y="5022"/>
                </a:cubicBezTo>
                <a:cubicBezTo>
                  <a:pt x="18476" y="5511"/>
                  <a:pt x="18311" y="6408"/>
                  <a:pt x="18173" y="7016"/>
                </a:cubicBezTo>
                <a:cubicBezTo>
                  <a:pt x="17050" y="11952"/>
                  <a:pt x="14344" y="15561"/>
                  <a:pt x="11381" y="16074"/>
                </a:cubicBezTo>
                <a:cubicBezTo>
                  <a:pt x="10887" y="16160"/>
                  <a:pt x="10815" y="16133"/>
                  <a:pt x="10602" y="15789"/>
                </a:cubicBezTo>
                <a:cubicBezTo>
                  <a:pt x="10412" y="15484"/>
                  <a:pt x="10250" y="15398"/>
                  <a:pt x="9758" y="15344"/>
                </a:cubicBezTo>
                <a:cubicBezTo>
                  <a:pt x="9398" y="15304"/>
                  <a:pt x="9055" y="15172"/>
                  <a:pt x="8923" y="15022"/>
                </a:cubicBezTo>
                <a:cubicBezTo>
                  <a:pt x="8757" y="14832"/>
                  <a:pt x="8655" y="14806"/>
                  <a:pt x="8531" y="14922"/>
                </a:cubicBezTo>
                <a:cubicBezTo>
                  <a:pt x="8401" y="15043"/>
                  <a:pt x="8330" y="15011"/>
                  <a:pt x="8217" y="14783"/>
                </a:cubicBezTo>
                <a:cubicBezTo>
                  <a:pt x="8137" y="14620"/>
                  <a:pt x="7961" y="14440"/>
                  <a:pt x="7825" y="14382"/>
                </a:cubicBezTo>
                <a:cubicBezTo>
                  <a:pt x="7689" y="14325"/>
                  <a:pt x="7461" y="14109"/>
                  <a:pt x="7318" y="13902"/>
                </a:cubicBezTo>
                <a:cubicBezTo>
                  <a:pt x="7157" y="13669"/>
                  <a:pt x="6983" y="13551"/>
                  <a:pt x="6859" y="13593"/>
                </a:cubicBezTo>
                <a:cubicBezTo>
                  <a:pt x="6716" y="13640"/>
                  <a:pt x="6607" y="13535"/>
                  <a:pt x="6473" y="13220"/>
                </a:cubicBezTo>
                <a:cubicBezTo>
                  <a:pt x="6370" y="12979"/>
                  <a:pt x="6215" y="12781"/>
                  <a:pt x="6128" y="12781"/>
                </a:cubicBezTo>
                <a:cubicBezTo>
                  <a:pt x="6041" y="12781"/>
                  <a:pt x="5857" y="12575"/>
                  <a:pt x="5720" y="12324"/>
                </a:cubicBezTo>
                <a:cubicBezTo>
                  <a:pt x="5582" y="12074"/>
                  <a:pt x="5352" y="11824"/>
                  <a:pt x="5209" y="11769"/>
                </a:cubicBezTo>
                <a:cubicBezTo>
                  <a:pt x="4958" y="11673"/>
                  <a:pt x="4782" y="11228"/>
                  <a:pt x="4741" y="10579"/>
                </a:cubicBezTo>
                <a:cubicBezTo>
                  <a:pt x="4721" y="10252"/>
                  <a:pt x="4352" y="9538"/>
                  <a:pt x="4203" y="9538"/>
                </a:cubicBezTo>
                <a:cubicBezTo>
                  <a:pt x="4026" y="9538"/>
                  <a:pt x="3898" y="9155"/>
                  <a:pt x="3841" y="8458"/>
                </a:cubicBezTo>
                <a:cubicBezTo>
                  <a:pt x="3756" y="7396"/>
                  <a:pt x="3565" y="6789"/>
                  <a:pt x="3057" y="5967"/>
                </a:cubicBezTo>
                <a:cubicBezTo>
                  <a:pt x="2642" y="5293"/>
                  <a:pt x="2573" y="5097"/>
                  <a:pt x="2520" y="4433"/>
                </a:cubicBezTo>
                <a:cubicBezTo>
                  <a:pt x="2481" y="3931"/>
                  <a:pt x="2417" y="3671"/>
                  <a:pt x="2335" y="3671"/>
                </a:cubicBezTo>
                <a:close/>
                <a:moveTo>
                  <a:pt x="4145" y="6760"/>
                </a:moveTo>
                <a:cubicBezTo>
                  <a:pt x="4030" y="6760"/>
                  <a:pt x="4063" y="7633"/>
                  <a:pt x="4185" y="7798"/>
                </a:cubicBezTo>
                <a:cubicBezTo>
                  <a:pt x="4307" y="7964"/>
                  <a:pt x="5396" y="8021"/>
                  <a:pt x="5537" y="7868"/>
                </a:cubicBezTo>
                <a:cubicBezTo>
                  <a:pt x="5691" y="7702"/>
                  <a:pt x="5882" y="7699"/>
                  <a:pt x="5994" y="7860"/>
                </a:cubicBezTo>
                <a:cubicBezTo>
                  <a:pt x="6065" y="7963"/>
                  <a:pt x="6159" y="7964"/>
                  <a:pt x="6265" y="7865"/>
                </a:cubicBezTo>
                <a:cubicBezTo>
                  <a:pt x="6384" y="7754"/>
                  <a:pt x="6479" y="7789"/>
                  <a:pt x="6629" y="8001"/>
                </a:cubicBezTo>
                <a:cubicBezTo>
                  <a:pt x="6849" y="8310"/>
                  <a:pt x="7045" y="8267"/>
                  <a:pt x="7129" y="7888"/>
                </a:cubicBezTo>
                <a:cubicBezTo>
                  <a:pt x="7172" y="7691"/>
                  <a:pt x="7204" y="7685"/>
                  <a:pt x="7320" y="7853"/>
                </a:cubicBezTo>
                <a:cubicBezTo>
                  <a:pt x="7428" y="8008"/>
                  <a:pt x="7497" y="8013"/>
                  <a:pt x="7625" y="7873"/>
                </a:cubicBezTo>
                <a:cubicBezTo>
                  <a:pt x="7717" y="7774"/>
                  <a:pt x="7813" y="7753"/>
                  <a:pt x="7839" y="7826"/>
                </a:cubicBezTo>
                <a:cubicBezTo>
                  <a:pt x="7912" y="8031"/>
                  <a:pt x="8446" y="8130"/>
                  <a:pt x="8621" y="7971"/>
                </a:cubicBezTo>
                <a:cubicBezTo>
                  <a:pt x="8706" y="7894"/>
                  <a:pt x="8776" y="7658"/>
                  <a:pt x="8776" y="7449"/>
                </a:cubicBezTo>
                <a:cubicBezTo>
                  <a:pt x="8776" y="7102"/>
                  <a:pt x="8741" y="7068"/>
                  <a:pt x="8382" y="7068"/>
                </a:cubicBezTo>
                <a:cubicBezTo>
                  <a:pt x="8165" y="7068"/>
                  <a:pt x="7963" y="7000"/>
                  <a:pt x="7933" y="6916"/>
                </a:cubicBezTo>
                <a:cubicBezTo>
                  <a:pt x="7900" y="6822"/>
                  <a:pt x="7795" y="6859"/>
                  <a:pt x="7662" y="7011"/>
                </a:cubicBezTo>
                <a:cubicBezTo>
                  <a:pt x="7543" y="7147"/>
                  <a:pt x="7445" y="7207"/>
                  <a:pt x="7445" y="7144"/>
                </a:cubicBezTo>
                <a:cubicBezTo>
                  <a:pt x="7445" y="7082"/>
                  <a:pt x="7389" y="7112"/>
                  <a:pt x="7320" y="7211"/>
                </a:cubicBezTo>
                <a:cubicBezTo>
                  <a:pt x="7234" y="7335"/>
                  <a:pt x="7176" y="7341"/>
                  <a:pt x="7137" y="7230"/>
                </a:cubicBezTo>
                <a:cubicBezTo>
                  <a:pt x="7105" y="7141"/>
                  <a:pt x="6932" y="7067"/>
                  <a:pt x="6752" y="7066"/>
                </a:cubicBezTo>
                <a:cubicBezTo>
                  <a:pt x="6572" y="7065"/>
                  <a:pt x="6366" y="6999"/>
                  <a:pt x="6294" y="6921"/>
                </a:cubicBezTo>
                <a:cubicBezTo>
                  <a:pt x="6221" y="6840"/>
                  <a:pt x="6124" y="6835"/>
                  <a:pt x="6072" y="6910"/>
                </a:cubicBezTo>
                <a:cubicBezTo>
                  <a:pt x="5920" y="7130"/>
                  <a:pt x="4447" y="7162"/>
                  <a:pt x="4324" y="6947"/>
                </a:cubicBezTo>
                <a:cubicBezTo>
                  <a:pt x="4265" y="6844"/>
                  <a:pt x="4184" y="6760"/>
                  <a:pt x="4145" y="6760"/>
                </a:cubicBezTo>
                <a:close/>
                <a:moveTo>
                  <a:pt x="2743" y="8767"/>
                </a:moveTo>
                <a:cubicBezTo>
                  <a:pt x="2694" y="8767"/>
                  <a:pt x="2654" y="8871"/>
                  <a:pt x="2654" y="8999"/>
                </a:cubicBezTo>
                <a:cubicBezTo>
                  <a:pt x="2654" y="9126"/>
                  <a:pt x="2694" y="9230"/>
                  <a:pt x="2743" y="9230"/>
                </a:cubicBezTo>
                <a:cubicBezTo>
                  <a:pt x="2792" y="9230"/>
                  <a:pt x="2832" y="9126"/>
                  <a:pt x="2832" y="8999"/>
                </a:cubicBezTo>
                <a:cubicBezTo>
                  <a:pt x="2832" y="8871"/>
                  <a:pt x="2792" y="8767"/>
                  <a:pt x="2743" y="8767"/>
                </a:cubicBezTo>
                <a:close/>
                <a:moveTo>
                  <a:pt x="2743" y="9693"/>
                </a:moveTo>
                <a:cubicBezTo>
                  <a:pt x="2644" y="9693"/>
                  <a:pt x="2621" y="10202"/>
                  <a:pt x="2713" y="10362"/>
                </a:cubicBezTo>
                <a:cubicBezTo>
                  <a:pt x="2811" y="10532"/>
                  <a:pt x="2832" y="10483"/>
                  <a:pt x="2832" y="10079"/>
                </a:cubicBezTo>
                <a:cubicBezTo>
                  <a:pt x="2832" y="9867"/>
                  <a:pt x="2792" y="9693"/>
                  <a:pt x="2743" y="9693"/>
                </a:cubicBezTo>
                <a:close/>
                <a:moveTo>
                  <a:pt x="2743" y="10773"/>
                </a:moveTo>
                <a:cubicBezTo>
                  <a:pt x="2694" y="10773"/>
                  <a:pt x="2654" y="10912"/>
                  <a:pt x="2654" y="11081"/>
                </a:cubicBezTo>
                <a:cubicBezTo>
                  <a:pt x="2654" y="11251"/>
                  <a:pt x="2694" y="11391"/>
                  <a:pt x="2743" y="11391"/>
                </a:cubicBezTo>
                <a:cubicBezTo>
                  <a:pt x="2792" y="11391"/>
                  <a:pt x="2832" y="11251"/>
                  <a:pt x="2832" y="11081"/>
                </a:cubicBezTo>
                <a:cubicBezTo>
                  <a:pt x="2832" y="10912"/>
                  <a:pt x="2792" y="10773"/>
                  <a:pt x="2743" y="10773"/>
                </a:cubicBezTo>
                <a:close/>
                <a:moveTo>
                  <a:pt x="2743" y="11699"/>
                </a:moveTo>
                <a:cubicBezTo>
                  <a:pt x="2644" y="11699"/>
                  <a:pt x="2621" y="12208"/>
                  <a:pt x="2713" y="12368"/>
                </a:cubicBezTo>
                <a:cubicBezTo>
                  <a:pt x="2811" y="12538"/>
                  <a:pt x="2832" y="12489"/>
                  <a:pt x="2832" y="12085"/>
                </a:cubicBezTo>
                <a:cubicBezTo>
                  <a:pt x="2832" y="11873"/>
                  <a:pt x="2792" y="11699"/>
                  <a:pt x="2743" y="11699"/>
                </a:cubicBezTo>
                <a:close/>
                <a:moveTo>
                  <a:pt x="2743" y="12781"/>
                </a:moveTo>
                <a:cubicBezTo>
                  <a:pt x="2694" y="12781"/>
                  <a:pt x="2654" y="12919"/>
                  <a:pt x="2654" y="13089"/>
                </a:cubicBezTo>
                <a:cubicBezTo>
                  <a:pt x="2654" y="13259"/>
                  <a:pt x="2694" y="13397"/>
                  <a:pt x="2743" y="13397"/>
                </a:cubicBezTo>
                <a:cubicBezTo>
                  <a:pt x="2792" y="13397"/>
                  <a:pt x="2832" y="13259"/>
                  <a:pt x="2832" y="13089"/>
                </a:cubicBezTo>
                <a:cubicBezTo>
                  <a:pt x="2832" y="12919"/>
                  <a:pt x="2792" y="12781"/>
                  <a:pt x="2743" y="12781"/>
                </a:cubicBezTo>
                <a:close/>
                <a:moveTo>
                  <a:pt x="9574" y="13274"/>
                </a:moveTo>
                <a:lnTo>
                  <a:pt x="9574" y="13782"/>
                </a:lnTo>
                <a:lnTo>
                  <a:pt x="9574" y="14290"/>
                </a:lnTo>
                <a:lnTo>
                  <a:pt x="11127" y="14296"/>
                </a:lnTo>
                <a:lnTo>
                  <a:pt x="12679" y="14302"/>
                </a:lnTo>
                <a:lnTo>
                  <a:pt x="12679" y="13923"/>
                </a:lnTo>
                <a:cubicBezTo>
                  <a:pt x="12679" y="13478"/>
                  <a:pt x="12457" y="13277"/>
                  <a:pt x="12234" y="13519"/>
                </a:cubicBezTo>
                <a:cubicBezTo>
                  <a:pt x="12148" y="13612"/>
                  <a:pt x="12050" y="13640"/>
                  <a:pt x="12016" y="13582"/>
                </a:cubicBezTo>
                <a:cubicBezTo>
                  <a:pt x="11983" y="13523"/>
                  <a:pt x="11789" y="13461"/>
                  <a:pt x="11585" y="13444"/>
                </a:cubicBezTo>
                <a:cubicBezTo>
                  <a:pt x="11382" y="13427"/>
                  <a:pt x="10847" y="13382"/>
                  <a:pt x="10395" y="13344"/>
                </a:cubicBezTo>
                <a:lnTo>
                  <a:pt x="9574" y="13274"/>
                </a:lnTo>
                <a:close/>
                <a:moveTo>
                  <a:pt x="2778" y="13758"/>
                </a:moveTo>
                <a:cubicBezTo>
                  <a:pt x="2765" y="13766"/>
                  <a:pt x="2750" y="13787"/>
                  <a:pt x="2731" y="13819"/>
                </a:cubicBezTo>
                <a:cubicBezTo>
                  <a:pt x="2676" y="13916"/>
                  <a:pt x="2654" y="14104"/>
                  <a:pt x="2684" y="14237"/>
                </a:cubicBezTo>
                <a:cubicBezTo>
                  <a:pt x="2765" y="14605"/>
                  <a:pt x="2832" y="14526"/>
                  <a:pt x="2832" y="14062"/>
                </a:cubicBezTo>
                <a:cubicBezTo>
                  <a:pt x="2832" y="13829"/>
                  <a:pt x="2817" y="13735"/>
                  <a:pt x="2778" y="13758"/>
                </a:cubicBezTo>
                <a:close/>
                <a:moveTo>
                  <a:pt x="2743" y="14787"/>
                </a:moveTo>
                <a:cubicBezTo>
                  <a:pt x="2694" y="14787"/>
                  <a:pt x="2654" y="14930"/>
                  <a:pt x="2654" y="15105"/>
                </a:cubicBezTo>
                <a:cubicBezTo>
                  <a:pt x="2654" y="15279"/>
                  <a:pt x="2694" y="15381"/>
                  <a:pt x="2743" y="15328"/>
                </a:cubicBezTo>
                <a:cubicBezTo>
                  <a:pt x="2792" y="15276"/>
                  <a:pt x="2832" y="15132"/>
                  <a:pt x="2832" y="15009"/>
                </a:cubicBezTo>
                <a:cubicBezTo>
                  <a:pt x="2832" y="14887"/>
                  <a:pt x="2792" y="14787"/>
                  <a:pt x="2743" y="14787"/>
                </a:cubicBezTo>
                <a:close/>
                <a:moveTo>
                  <a:pt x="2743" y="15713"/>
                </a:moveTo>
                <a:cubicBezTo>
                  <a:pt x="2694" y="15713"/>
                  <a:pt x="2654" y="15853"/>
                  <a:pt x="2654" y="16022"/>
                </a:cubicBezTo>
                <a:cubicBezTo>
                  <a:pt x="2654" y="16192"/>
                  <a:pt x="2694" y="16331"/>
                  <a:pt x="2743" y="16331"/>
                </a:cubicBezTo>
                <a:cubicBezTo>
                  <a:pt x="2792" y="16331"/>
                  <a:pt x="2832" y="16192"/>
                  <a:pt x="2832" y="16022"/>
                </a:cubicBezTo>
                <a:cubicBezTo>
                  <a:pt x="2832" y="15853"/>
                  <a:pt x="2792" y="15713"/>
                  <a:pt x="2743" y="15713"/>
                </a:cubicBezTo>
                <a:close/>
                <a:moveTo>
                  <a:pt x="2778" y="16709"/>
                </a:moveTo>
                <a:cubicBezTo>
                  <a:pt x="2767" y="16701"/>
                  <a:pt x="2756" y="16703"/>
                  <a:pt x="2743" y="16717"/>
                </a:cubicBezTo>
                <a:cubicBezTo>
                  <a:pt x="2694" y="16769"/>
                  <a:pt x="2654" y="16948"/>
                  <a:pt x="2654" y="17112"/>
                </a:cubicBezTo>
                <a:cubicBezTo>
                  <a:pt x="2654" y="17277"/>
                  <a:pt x="2694" y="17411"/>
                  <a:pt x="2743" y="17411"/>
                </a:cubicBezTo>
                <a:cubicBezTo>
                  <a:pt x="2792" y="17411"/>
                  <a:pt x="2832" y="17234"/>
                  <a:pt x="2832" y="17017"/>
                </a:cubicBezTo>
                <a:cubicBezTo>
                  <a:pt x="2832" y="16849"/>
                  <a:pt x="2810" y="16733"/>
                  <a:pt x="2778" y="16709"/>
                </a:cubicBezTo>
                <a:close/>
                <a:moveTo>
                  <a:pt x="21374" y="17797"/>
                </a:moveTo>
                <a:cubicBezTo>
                  <a:pt x="21197" y="17797"/>
                  <a:pt x="21147" y="17885"/>
                  <a:pt x="21124" y="18235"/>
                </a:cubicBezTo>
                <a:cubicBezTo>
                  <a:pt x="21108" y="18476"/>
                  <a:pt x="21117" y="18777"/>
                  <a:pt x="21145" y="18903"/>
                </a:cubicBezTo>
                <a:cubicBezTo>
                  <a:pt x="21174" y="19036"/>
                  <a:pt x="21280" y="19111"/>
                  <a:pt x="21396" y="19082"/>
                </a:cubicBezTo>
                <a:cubicBezTo>
                  <a:pt x="21565" y="19041"/>
                  <a:pt x="21596" y="18938"/>
                  <a:pt x="21596" y="18415"/>
                </a:cubicBezTo>
                <a:cubicBezTo>
                  <a:pt x="21596" y="17859"/>
                  <a:pt x="21574" y="17797"/>
                  <a:pt x="21374" y="17797"/>
                </a:cubicBezTo>
                <a:close/>
                <a:moveTo>
                  <a:pt x="10455" y="19109"/>
                </a:moveTo>
                <a:cubicBezTo>
                  <a:pt x="10369" y="19109"/>
                  <a:pt x="10185" y="19651"/>
                  <a:pt x="10208" y="19836"/>
                </a:cubicBezTo>
                <a:cubicBezTo>
                  <a:pt x="10217" y="19903"/>
                  <a:pt x="10195" y="20144"/>
                  <a:pt x="10158" y="20369"/>
                </a:cubicBezTo>
                <a:cubicBezTo>
                  <a:pt x="10119" y="20608"/>
                  <a:pt x="10133" y="20915"/>
                  <a:pt x="10190" y="21103"/>
                </a:cubicBezTo>
                <a:cubicBezTo>
                  <a:pt x="10306" y="21479"/>
                  <a:pt x="10484" y="21519"/>
                  <a:pt x="10635" y="21203"/>
                </a:cubicBezTo>
                <a:cubicBezTo>
                  <a:pt x="10801" y="20855"/>
                  <a:pt x="10651" y="19109"/>
                  <a:pt x="10455" y="19109"/>
                </a:cubicBezTo>
                <a:close/>
                <a:moveTo>
                  <a:pt x="1707" y="20579"/>
                </a:moveTo>
                <a:lnTo>
                  <a:pt x="835" y="20593"/>
                </a:lnTo>
                <a:lnTo>
                  <a:pt x="808" y="21071"/>
                </a:lnTo>
                <a:lnTo>
                  <a:pt x="782" y="21548"/>
                </a:lnTo>
                <a:lnTo>
                  <a:pt x="1663" y="21567"/>
                </a:lnTo>
                <a:cubicBezTo>
                  <a:pt x="2508" y="21585"/>
                  <a:pt x="2546" y="21571"/>
                  <a:pt x="2599" y="21236"/>
                </a:cubicBezTo>
                <a:lnTo>
                  <a:pt x="2655" y="20885"/>
                </a:lnTo>
                <a:lnTo>
                  <a:pt x="2810" y="21218"/>
                </a:lnTo>
                <a:cubicBezTo>
                  <a:pt x="2949" y="21516"/>
                  <a:pt x="3053" y="21553"/>
                  <a:pt x="3791" y="21558"/>
                </a:cubicBezTo>
                <a:lnTo>
                  <a:pt x="4617" y="21562"/>
                </a:lnTo>
                <a:lnTo>
                  <a:pt x="4590" y="21146"/>
                </a:lnTo>
                <a:cubicBezTo>
                  <a:pt x="4565" y="20775"/>
                  <a:pt x="4522" y="20727"/>
                  <a:pt x="4185" y="20693"/>
                </a:cubicBezTo>
                <a:cubicBezTo>
                  <a:pt x="3977" y="20672"/>
                  <a:pt x="3758" y="20650"/>
                  <a:pt x="3697" y="20643"/>
                </a:cubicBezTo>
                <a:cubicBezTo>
                  <a:pt x="3636" y="20636"/>
                  <a:pt x="3374" y="20659"/>
                  <a:pt x="3116" y="20693"/>
                </a:cubicBezTo>
                <a:cubicBezTo>
                  <a:pt x="2857" y="20727"/>
                  <a:pt x="2631" y="20711"/>
                  <a:pt x="2612" y="20659"/>
                </a:cubicBezTo>
                <a:cubicBezTo>
                  <a:pt x="2593" y="20606"/>
                  <a:pt x="2186" y="20570"/>
                  <a:pt x="1707" y="20579"/>
                </a:cubicBezTo>
                <a:close/>
              </a:path>
            </a:pathLst>
          </a:custGeom>
          <a:ln w="12700">
            <a:miter lim="400000"/>
          </a:ln>
        </p:spPr>
      </p:pic>
      <p:sp>
        <p:nvSpPr>
          <p:cNvPr id="171" name="The model parameters are initialized randomly and get tweaked repeatedly to minimize the cost function; the learning step size is proportional to the slope of the cost function, so the steps gradually get smaller as the parameters approach the minimum"/>
          <p:cNvSpPr txBox="1"/>
          <p:nvPr/>
        </p:nvSpPr>
        <p:spPr>
          <a:xfrm>
            <a:off x="11806545" y="9809001"/>
            <a:ext cx="11585508" cy="21665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2438338">
              <a:spcBef>
                <a:spcPts val="2400"/>
              </a:spcBef>
              <a:defRPr sz="2900"/>
            </a:lvl1pPr>
          </a:lstStyle>
          <a:p>
            <a:r>
              <a:t>The model parameters are initialized randomly and get tweaked repeatedly to minimize the cost function; the learning step size is proportional to the slope of the cost function, so the steps gradually get smaller as the parameters approach the minimum</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Gradient Descent"/>
          <p:cNvSpPr txBox="1">
            <a:spLocks noGrp="1"/>
          </p:cNvSpPr>
          <p:nvPr>
            <p:ph type="title"/>
          </p:nvPr>
        </p:nvSpPr>
        <p:spPr>
          <a:prstGeom prst="rect">
            <a:avLst/>
          </a:prstGeom>
        </p:spPr>
        <p:txBody>
          <a:bodyPr/>
          <a:lstStyle/>
          <a:p>
            <a:r>
              <a:t>Gradient Descent</a:t>
            </a:r>
          </a:p>
        </p:txBody>
      </p:sp>
      <p:sp>
        <p:nvSpPr>
          <p:cNvPr id="176" name="Basic Steps"/>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Basic Steps</a:t>
            </a:r>
          </a:p>
        </p:txBody>
      </p:sp>
      <mc:AlternateContent xmlns:mc="http://schemas.openxmlformats.org/markup-compatibility/2006">
        <mc:Choice xmlns:a14="http://schemas.microsoft.com/office/drawing/2010/main" Requires="a14">
          <p:sp>
            <p:nvSpPr>
              <p:cNvPr id="177" name="The basic steps for the gradient descent method are:…"/>
              <p:cNvSpPr txBox="1"/>
              <p:nvPr/>
            </p:nvSpPr>
            <p:spPr>
              <a:xfrm>
                <a:off x="1378123" y="3354840"/>
                <a:ext cx="21627754" cy="9792617"/>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50800" tIns="50800" rIns="50800" bIns="50800" anchor="ctr">
                <a:spAutoFit/>
              </a:bodyPr>
              <a:lstStyle/>
              <a:p>
                <a:pPr algn="l" defTabSz="2438338">
                  <a:spcBef>
                    <a:spcPts val="2400"/>
                  </a:spcBef>
                  <a:defRPr sz="4400"/>
                </a:pPr>
                <a:r>
                  <a:rPr lang="en-US" dirty="0"/>
                  <a:t>The basic steps for the gradient descent method are:</a:t>
                </a:r>
              </a:p>
              <a:p>
                <a:pPr marL="965200" indent="-965200" algn="l" defTabSz="2438338">
                  <a:spcBef>
                    <a:spcPts val="2400"/>
                  </a:spcBef>
                  <a:buClr>
                    <a:srgbClr val="000000"/>
                  </a:buClr>
                  <a:buSzPct val="100000"/>
                  <a:buAutoNum type="arabicPeriod"/>
                  <a:defRPr sz="4400"/>
                </a:pPr>
                <a:r>
                  <a:rPr lang="en-US" dirty="0"/>
                  <a:t>Given the gradient, calculate the change in the parameters with the learning rate</a:t>
                </a:r>
              </a:p>
              <a:p>
                <a:pPr marL="965200" indent="-965200" algn="l" defTabSz="2438338">
                  <a:spcBef>
                    <a:spcPts val="2400"/>
                  </a:spcBef>
                  <a:buClr>
                    <a:srgbClr val="000000"/>
                  </a:buClr>
                  <a:buSzPct val="100000"/>
                  <a:buAutoNum type="arabicPeriod"/>
                  <a:defRPr sz="4400"/>
                </a:pPr>
                <a:r>
                  <a:rPr lang="en-US" dirty="0"/>
                  <a:t>Re-calculate the new gradient with the new value of the parameter</a:t>
                </a:r>
              </a:p>
              <a:p>
                <a:pPr marL="965200" indent="-965200" algn="l" defTabSz="2438338">
                  <a:spcBef>
                    <a:spcPts val="2400"/>
                  </a:spcBef>
                  <a:buClr>
                    <a:srgbClr val="000000"/>
                  </a:buClr>
                  <a:buSzPct val="100000"/>
                  <a:buAutoNum type="arabicPeriod"/>
                  <a:defRPr sz="4400"/>
                </a:pPr>
                <a:r>
                  <a:rPr lang="en-US" dirty="0"/>
                  <a:t>Repeat step 1 until the gradient descent distance of </a:t>
                </a:r>
                <a14:m>
                  <m:oMath xmlns:m="http://schemas.openxmlformats.org/officeDocument/2006/math">
                    <m:sSub>
                      <m:sSubPr>
                        <m:ctrlPr>
                          <a:rPr lang="ar-AE" sz="5300" i="1">
                            <a:solidFill>
                              <a:srgbClr val="000000"/>
                            </a:solidFill>
                            <a:latin typeface="Cambria Math" panose="02040503050406030204" pitchFamily="18" charset="0"/>
                          </a:rPr>
                        </m:ctrlPr>
                      </m:sSubPr>
                      <m:e>
                        <m:r>
                          <a:rPr lang="ar-AE" sz="5300" i="1">
                            <a:solidFill>
                              <a:srgbClr val="000000"/>
                            </a:solidFill>
                            <a:latin typeface="Cambria Math" panose="02040503050406030204" pitchFamily="18" charset="0"/>
                          </a:rPr>
                          <m:t>𝜃</m:t>
                        </m:r>
                      </m:e>
                      <m:sub>
                        <m:r>
                          <a:rPr lang="ar-AE" sz="5300" i="1">
                            <a:solidFill>
                              <a:srgbClr val="000000"/>
                            </a:solidFill>
                            <a:latin typeface="Cambria Math" panose="02040503050406030204" pitchFamily="18" charset="0"/>
                          </a:rPr>
                          <m:t>𝑡</m:t>
                        </m:r>
                      </m:sub>
                    </m:sSub>
                  </m:oMath>
                </a14:m>
                <a:r>
                  <a:rPr lang="ar-AE" dirty="0"/>
                  <a:t> </a:t>
                </a:r>
                <a:r>
                  <a:rPr lang="en-US" dirty="0"/>
                  <a:t>meets the exceptions</a:t>
                </a:r>
              </a:p>
              <a:p>
                <a:pPr algn="l" defTabSz="2438338">
                  <a:spcBef>
                    <a:spcPts val="2400"/>
                  </a:spcBef>
                  <a:defRPr sz="4400"/>
                </a:pPr>
                <a:endParaRPr lang="en-US" dirty="0"/>
              </a:p>
              <a:p>
                <a:pPr algn="l" defTabSz="2438338">
                  <a:spcBef>
                    <a:spcPts val="2400"/>
                  </a:spcBef>
                  <a:defRPr sz="4400"/>
                </a:pPr>
                <a:r>
                  <a:rPr lang="en-US" dirty="0"/>
                  <a:t>In other words,</a:t>
                </a:r>
              </a:p>
              <a:p>
                <a:pPr lvl="1" algn="l" defTabSz="2438338">
                  <a:spcBef>
                    <a:spcPts val="2400"/>
                  </a:spcBef>
                  <a:defRPr sz="4400">
                    <a:latin typeface="SF Mono Regular"/>
                    <a:ea typeface="SF Mono Regular"/>
                    <a:cs typeface="SF Mono Regular"/>
                    <a:sym typeface="SF Mono Regular"/>
                  </a:defRPr>
                </a:pPr>
                <a:r>
                  <a:rPr lang="en-US" dirty="0"/>
                  <a:t>Repeat until convergence {</a:t>
                </a:r>
              </a:p>
              <a:p>
                <a:pPr lvl="1" algn="l" defTabSz="2438338">
                  <a:spcBef>
                    <a:spcPts val="2400"/>
                  </a:spcBef>
                  <a:defRPr sz="4400">
                    <a:latin typeface="SF Mono Regular"/>
                    <a:ea typeface="SF Mono Regular"/>
                    <a:cs typeface="SF Mono Regular"/>
                    <a:sym typeface="SF Mono Regular"/>
                  </a:defRPr>
                </a:pPr>
                <a:endParaRPr lang="en-US" dirty="0"/>
              </a:p>
              <a:p>
                <a:pPr lvl="4" algn="l" defTabSz="2438338">
                  <a:spcBef>
                    <a:spcPts val="2400"/>
                  </a:spcBef>
                  <a:defRPr sz="4400">
                    <a:latin typeface="SF Mono Regular"/>
                    <a:ea typeface="SF Mono Regular"/>
                    <a:cs typeface="SF Mono Regular"/>
                    <a:sym typeface="SF Mono Regular"/>
                  </a:defRPr>
                </a:pPr>
                <a14:m>
                  <m:oMathPara xmlns:m="http://schemas.openxmlformats.org/officeDocument/2006/math">
                    <m:oMathParaPr>
                      <m:jc m:val="left"/>
                    </m:oMathParaPr>
                    <m:oMath xmlns:m="http://schemas.openxmlformats.org/officeDocument/2006/math">
                      <m:sSub>
                        <m:sSubPr>
                          <m:ctrlPr>
                            <a:rPr lang="ar-AE" sz="5400" i="1">
                              <a:solidFill>
                                <a:srgbClr val="000000"/>
                              </a:solidFill>
                              <a:latin typeface="Cambria Math" panose="02040503050406030204" pitchFamily="18" charset="0"/>
                            </a:rPr>
                          </m:ctrlPr>
                        </m:sSubPr>
                        <m:e>
                          <m:r>
                            <a:rPr lang="en-US" sz="5400" b="0" i="1" smtClean="0">
                              <a:solidFill>
                                <a:srgbClr val="000000"/>
                              </a:solidFill>
                              <a:latin typeface="Cambria Math" panose="02040503050406030204" pitchFamily="18" charset="0"/>
                            </a:rPr>
                            <m:t>.                   </m:t>
                          </m:r>
                          <m:r>
                            <a:rPr lang="ar-AE" sz="5400" i="1">
                              <a:solidFill>
                                <a:srgbClr val="000000"/>
                              </a:solidFill>
                              <a:latin typeface="Cambria Math" panose="02040503050406030204" pitchFamily="18" charset="0"/>
                            </a:rPr>
                            <m:t>𝜃</m:t>
                          </m:r>
                        </m:e>
                        <m:sub>
                          <m:r>
                            <a:rPr lang="ar-AE" sz="5400" i="1">
                              <a:solidFill>
                                <a:srgbClr val="000000"/>
                              </a:solidFill>
                              <a:latin typeface="Cambria Math" panose="02040503050406030204" pitchFamily="18" charset="0"/>
                            </a:rPr>
                            <m:t>𝑗</m:t>
                          </m:r>
                        </m:sub>
                      </m:sSub>
                      <m:r>
                        <a:rPr lang="ar-AE" sz="5400" i="1">
                          <a:solidFill>
                            <a:srgbClr val="000000"/>
                          </a:solidFill>
                          <a:latin typeface="Cambria Math" panose="02040503050406030204" pitchFamily="18" charset="0"/>
                        </a:rPr>
                        <m:t>←</m:t>
                      </m:r>
                      <m:sSub>
                        <m:sSubPr>
                          <m:ctrlPr>
                            <a:rPr lang="ar-AE" sz="5400" i="1">
                              <a:solidFill>
                                <a:srgbClr val="000000"/>
                              </a:solidFill>
                              <a:latin typeface="Cambria Math" panose="02040503050406030204" pitchFamily="18" charset="0"/>
                            </a:rPr>
                          </m:ctrlPr>
                        </m:sSubPr>
                        <m:e>
                          <m:r>
                            <a:rPr lang="ar-AE" sz="5400" i="1">
                              <a:solidFill>
                                <a:srgbClr val="000000"/>
                              </a:solidFill>
                              <a:latin typeface="Cambria Math" panose="02040503050406030204" pitchFamily="18" charset="0"/>
                            </a:rPr>
                            <m:t>𝜃</m:t>
                          </m:r>
                        </m:e>
                        <m:sub>
                          <m:r>
                            <a:rPr lang="ar-AE" sz="5400" i="1">
                              <a:solidFill>
                                <a:srgbClr val="000000"/>
                              </a:solidFill>
                              <a:latin typeface="Cambria Math" panose="02040503050406030204" pitchFamily="18" charset="0"/>
                            </a:rPr>
                            <m:t>𝑗</m:t>
                          </m:r>
                          <m:r>
                            <a:rPr lang="ar-AE" sz="5400" i="1">
                              <a:solidFill>
                                <a:srgbClr val="000000"/>
                              </a:solidFill>
                              <a:latin typeface="Cambria Math" panose="02040503050406030204" pitchFamily="18" charset="0"/>
                            </a:rPr>
                            <m:t>−1</m:t>
                          </m:r>
                        </m:sub>
                      </m:sSub>
                      <m:r>
                        <a:rPr lang="ar-AE" sz="5400" i="1">
                          <a:solidFill>
                            <a:srgbClr val="000000"/>
                          </a:solidFill>
                          <a:latin typeface="Cambria Math" panose="02040503050406030204" pitchFamily="18" charset="0"/>
                        </a:rPr>
                        <m:t>−</m:t>
                      </m:r>
                      <m:r>
                        <a:rPr lang="ar-AE" sz="5400" i="1">
                          <a:solidFill>
                            <a:srgbClr val="000000"/>
                          </a:solidFill>
                          <a:latin typeface="Cambria Math" panose="02040503050406030204" pitchFamily="18" charset="0"/>
                        </a:rPr>
                        <m:t>𝛼</m:t>
                      </m:r>
                      <m:f>
                        <m:fPr>
                          <m:ctrlPr>
                            <a:rPr lang="ar-AE" sz="5400" i="1">
                              <a:solidFill>
                                <a:srgbClr val="000000"/>
                              </a:solidFill>
                              <a:latin typeface="Cambria Math" panose="02040503050406030204" pitchFamily="18" charset="0"/>
                            </a:rPr>
                          </m:ctrlPr>
                        </m:fPr>
                        <m:num>
                          <m:r>
                            <a:rPr lang="ar-AE" sz="5400" i="1">
                              <a:solidFill>
                                <a:srgbClr val="000000"/>
                              </a:solidFill>
                              <a:latin typeface="Cambria Math" panose="02040503050406030204" pitchFamily="18" charset="0"/>
                            </a:rPr>
                            <m:t>𝜕</m:t>
                          </m:r>
                          <m:r>
                            <a:rPr lang="ar-AE" sz="5400" i="1">
                              <a:solidFill>
                                <a:srgbClr val="000000"/>
                              </a:solidFill>
                              <a:latin typeface="Cambria Math" panose="02040503050406030204" pitchFamily="18" charset="0"/>
                            </a:rPr>
                            <m:t>𝐿</m:t>
                          </m:r>
                          <m:r>
                            <a:rPr lang="ar-AE" sz="5400" i="1">
                              <a:solidFill>
                                <a:srgbClr val="000000"/>
                              </a:solidFill>
                              <a:latin typeface="Cambria Math" panose="02040503050406030204" pitchFamily="18" charset="0"/>
                            </a:rPr>
                            <m:t>(</m:t>
                          </m:r>
                          <m:r>
                            <a:rPr lang="ar-AE" sz="5400" i="1">
                              <a:solidFill>
                                <a:srgbClr val="000000"/>
                              </a:solidFill>
                              <a:latin typeface="Cambria Math" panose="02040503050406030204" pitchFamily="18" charset="0"/>
                            </a:rPr>
                            <m:t>𝜃</m:t>
                          </m:r>
                          <m:r>
                            <a:rPr lang="ar-AE" sz="5400" i="1">
                              <a:solidFill>
                                <a:srgbClr val="000000"/>
                              </a:solidFill>
                              <a:latin typeface="Cambria Math" panose="02040503050406030204" pitchFamily="18" charset="0"/>
                            </a:rPr>
                            <m:t>)</m:t>
                          </m:r>
                        </m:num>
                        <m:den>
                          <m:r>
                            <a:rPr lang="ar-AE" sz="5400" i="1">
                              <a:solidFill>
                                <a:srgbClr val="000000"/>
                              </a:solidFill>
                              <a:latin typeface="Cambria Math" panose="02040503050406030204" pitchFamily="18" charset="0"/>
                            </a:rPr>
                            <m:t>𝜕</m:t>
                          </m:r>
                          <m:sSub>
                            <m:sSubPr>
                              <m:ctrlPr>
                                <a:rPr lang="ar-AE" sz="5400" i="1">
                                  <a:solidFill>
                                    <a:srgbClr val="000000"/>
                                  </a:solidFill>
                                  <a:latin typeface="Cambria Math" panose="02040503050406030204" pitchFamily="18" charset="0"/>
                                </a:rPr>
                              </m:ctrlPr>
                            </m:sSubPr>
                            <m:e>
                              <m:r>
                                <a:rPr lang="ar-AE" sz="5400" i="1">
                                  <a:solidFill>
                                    <a:srgbClr val="000000"/>
                                  </a:solidFill>
                                  <a:latin typeface="Cambria Math" panose="02040503050406030204" pitchFamily="18" charset="0"/>
                                </a:rPr>
                                <m:t>𝜃</m:t>
                              </m:r>
                            </m:e>
                            <m:sub>
                              <m:r>
                                <a:rPr lang="ar-AE" sz="5400" i="1">
                                  <a:solidFill>
                                    <a:srgbClr val="000000"/>
                                  </a:solidFill>
                                  <a:latin typeface="Cambria Math" panose="02040503050406030204" pitchFamily="18" charset="0"/>
                                </a:rPr>
                                <m:t>𝑗</m:t>
                              </m:r>
                            </m:sub>
                          </m:sSub>
                        </m:den>
                      </m:f>
                    </m:oMath>
                  </m:oMathPara>
                </a14:m>
                <a:endParaRPr lang="ar-AE" dirty="0"/>
              </a:p>
              <a:p>
                <a:pPr lvl="1" algn="l" defTabSz="2438338">
                  <a:spcBef>
                    <a:spcPts val="2400"/>
                  </a:spcBef>
                  <a:defRPr sz="4400">
                    <a:latin typeface="SF Mono Regular"/>
                    <a:ea typeface="SF Mono Regular"/>
                    <a:cs typeface="SF Mono Regular"/>
                    <a:sym typeface="SF Mono Regular"/>
                  </a:defRPr>
                </a:pPr>
                <a:r>
                  <a:rPr lang="ar-AE" dirty="0"/>
                  <a:t>}</a:t>
                </a:r>
                <a:endParaRPr dirty="0"/>
              </a:p>
            </p:txBody>
          </p:sp>
        </mc:Choice>
        <mc:Fallback>
          <p:sp>
            <p:nvSpPr>
              <p:cNvPr id="177" name="The basic steps for the gradient descent method are:…"/>
              <p:cNvSpPr txBox="1">
                <a:spLocks noRot="1" noChangeAspect="1" noMove="1" noResize="1" noEditPoints="1" noAdjustHandles="1" noChangeArrowheads="1" noChangeShapeType="1" noTextEdit="1"/>
              </p:cNvSpPr>
              <p:nvPr/>
            </p:nvSpPr>
            <p:spPr>
              <a:xfrm>
                <a:off x="1378123" y="3354840"/>
                <a:ext cx="21627754" cy="9792617"/>
              </a:xfrm>
              <a:prstGeom prst="rect">
                <a:avLst/>
              </a:prstGeom>
              <a:blipFill>
                <a:blip r:embed="rId3"/>
                <a:stretch>
                  <a:fillRect l="-1761" t="-1554" r="-1232" b="-2461"/>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CN">
                    <a:noFill/>
                  </a:rPr>
                  <a:t> </a:t>
                </a:r>
              </a:p>
            </p:txBody>
          </p:sp>
        </mc:Fallback>
      </mc:AlternateContent>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Gradient Boosting"/>
          <p:cNvSpPr txBox="1">
            <a:spLocks noGrp="1"/>
          </p:cNvSpPr>
          <p:nvPr>
            <p:ph type="title"/>
          </p:nvPr>
        </p:nvSpPr>
        <p:spPr>
          <a:prstGeom prst="rect">
            <a:avLst/>
          </a:prstGeom>
        </p:spPr>
        <p:txBody>
          <a:bodyPr/>
          <a:lstStyle/>
          <a:p>
            <a:r>
              <a:t>Gradient Boosting</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Gradient Boosting"/>
          <p:cNvSpPr txBox="1">
            <a:spLocks noGrp="1"/>
          </p:cNvSpPr>
          <p:nvPr>
            <p:ph type="title"/>
          </p:nvPr>
        </p:nvSpPr>
        <p:spPr>
          <a:prstGeom prst="rect">
            <a:avLst/>
          </a:prstGeom>
        </p:spPr>
        <p:txBody>
          <a:bodyPr/>
          <a:lstStyle/>
          <a:p>
            <a:r>
              <a:t>Gradient Boosting</a:t>
            </a:r>
          </a:p>
        </p:txBody>
      </p:sp>
      <mc:AlternateContent xmlns:mc="http://schemas.openxmlformats.org/markup-compatibility/2006" xmlns:a14="http://schemas.microsoft.com/office/drawing/2010/main">
        <mc:Choice Requires="a14">
          <p:sp>
            <p:nvSpPr>
              <p:cNvPr id="186" name="Suppose we have a regression problem with n samples,  , which needs to be fit by a function   to minimize the error.…"/>
              <p:cNvSpPr txBox="1">
                <a:spLocks noGrp="1"/>
              </p:cNvSpPr>
              <p:nvPr>
                <p:ph type="body" idx="1"/>
              </p:nvPr>
            </p:nvSpPr>
            <p:spPr>
              <a:prstGeom prst="rect">
                <a:avLst/>
              </a:prstGeom>
            </p:spPr>
            <p:txBody>
              <a:bodyPr/>
              <a:lstStyle/>
              <a:p>
                <a:pPr marL="0" indent="0">
                  <a:buSzTx/>
                  <a:buNone/>
                </a:pPr>
                <a:r>
                  <a:t>Suppose we have a regression problem with n samples, </a:t>
                </a:r>
                <a14:m>
                  <m:oMath xmlns:m="http://schemas.openxmlformats.org/officeDocument/2006/math">
                    <m:r>
                      <a:rPr sz="5250" i="1">
                        <a:solidFill>
                          <a:srgbClr val="000000"/>
                        </a:solidFill>
                        <a:latin typeface="Cambria Math" panose="02040503050406030204" pitchFamily="18" charset="0"/>
                      </a:rPr>
                      <m:t>(</m:t>
                    </m:r>
                    <m:sSub>
                      <m:sSubPr>
                        <m:ctrlPr>
                          <a:rPr sz="5250" i="1">
                            <a:solidFill>
                              <a:srgbClr val="000000"/>
                            </a:solidFill>
                            <a:latin typeface="Cambria Math" panose="02040503050406030204" pitchFamily="18" charset="0"/>
                          </a:rPr>
                        </m:ctrlPr>
                      </m:sSubPr>
                      <m:e>
                        <m:r>
                          <a:rPr sz="5250" i="1">
                            <a:solidFill>
                              <a:srgbClr val="000000"/>
                            </a:solidFill>
                            <a:latin typeface="Cambria Math" panose="02040503050406030204" pitchFamily="18" charset="0"/>
                          </a:rPr>
                          <m:t>𝑥</m:t>
                        </m:r>
                      </m:e>
                      <m:sub>
                        <m:r>
                          <a:rPr sz="5250" i="1">
                            <a:solidFill>
                              <a:srgbClr val="000000"/>
                            </a:solidFill>
                            <a:latin typeface="Cambria Math" panose="02040503050406030204" pitchFamily="18" charset="0"/>
                          </a:rPr>
                          <m:t>1</m:t>
                        </m:r>
                      </m:sub>
                    </m:sSub>
                    <m:r>
                      <a:rPr sz="5250" i="1">
                        <a:solidFill>
                          <a:srgbClr val="000000"/>
                        </a:solidFill>
                        <a:latin typeface="Cambria Math" panose="02040503050406030204" pitchFamily="18" charset="0"/>
                      </a:rPr>
                      <m:t>,</m:t>
                    </m:r>
                    <m:sSub>
                      <m:sSubPr>
                        <m:ctrlPr>
                          <a:rPr sz="5250" i="1">
                            <a:solidFill>
                              <a:srgbClr val="000000"/>
                            </a:solidFill>
                            <a:latin typeface="Cambria Math" panose="02040503050406030204" pitchFamily="18" charset="0"/>
                          </a:rPr>
                        </m:ctrlPr>
                      </m:sSubPr>
                      <m:e>
                        <m:r>
                          <a:rPr sz="5250" i="1">
                            <a:solidFill>
                              <a:srgbClr val="000000"/>
                            </a:solidFill>
                            <a:latin typeface="Cambria Math" panose="02040503050406030204" pitchFamily="18" charset="0"/>
                          </a:rPr>
                          <m:t>𝑦</m:t>
                        </m:r>
                      </m:e>
                      <m:sub>
                        <m:r>
                          <a:rPr sz="5250" i="1">
                            <a:solidFill>
                              <a:srgbClr val="000000"/>
                            </a:solidFill>
                            <a:latin typeface="Cambria Math" panose="02040503050406030204" pitchFamily="18" charset="0"/>
                          </a:rPr>
                          <m:t>1</m:t>
                        </m:r>
                      </m:sub>
                    </m:sSub>
                    <m:r>
                      <a:rPr sz="5250" i="1">
                        <a:solidFill>
                          <a:srgbClr val="000000"/>
                        </a:solidFill>
                        <a:latin typeface="Cambria Math" panose="02040503050406030204" pitchFamily="18" charset="0"/>
                      </a:rPr>
                      <m:t>),(</m:t>
                    </m:r>
                    <m:sSub>
                      <m:sSubPr>
                        <m:ctrlPr>
                          <a:rPr sz="5250" i="1">
                            <a:solidFill>
                              <a:srgbClr val="000000"/>
                            </a:solidFill>
                            <a:latin typeface="Cambria Math" panose="02040503050406030204" pitchFamily="18" charset="0"/>
                          </a:rPr>
                        </m:ctrlPr>
                      </m:sSubPr>
                      <m:e>
                        <m:r>
                          <a:rPr sz="5250" i="1">
                            <a:solidFill>
                              <a:srgbClr val="000000"/>
                            </a:solidFill>
                            <a:latin typeface="Cambria Math" panose="02040503050406030204" pitchFamily="18" charset="0"/>
                          </a:rPr>
                          <m:t>𝑥</m:t>
                        </m:r>
                      </m:e>
                      <m:sub>
                        <m:r>
                          <a:rPr sz="5250" i="1">
                            <a:solidFill>
                              <a:srgbClr val="000000"/>
                            </a:solidFill>
                            <a:latin typeface="Cambria Math" panose="02040503050406030204" pitchFamily="18" charset="0"/>
                          </a:rPr>
                          <m:t>2</m:t>
                        </m:r>
                      </m:sub>
                    </m:sSub>
                    <m:r>
                      <a:rPr sz="5250" i="1">
                        <a:solidFill>
                          <a:srgbClr val="000000"/>
                        </a:solidFill>
                        <a:latin typeface="Cambria Math" panose="02040503050406030204" pitchFamily="18" charset="0"/>
                      </a:rPr>
                      <m:t>,</m:t>
                    </m:r>
                    <m:sSub>
                      <m:sSubPr>
                        <m:ctrlPr>
                          <a:rPr sz="5250" i="1">
                            <a:solidFill>
                              <a:srgbClr val="000000"/>
                            </a:solidFill>
                            <a:latin typeface="Cambria Math" panose="02040503050406030204" pitchFamily="18" charset="0"/>
                          </a:rPr>
                        </m:ctrlPr>
                      </m:sSubPr>
                      <m:e>
                        <m:r>
                          <a:rPr sz="5250" i="1">
                            <a:solidFill>
                              <a:srgbClr val="000000"/>
                            </a:solidFill>
                            <a:latin typeface="Cambria Math" panose="02040503050406030204" pitchFamily="18" charset="0"/>
                          </a:rPr>
                          <m:t>𝑦</m:t>
                        </m:r>
                      </m:e>
                      <m:sub>
                        <m:r>
                          <a:rPr sz="5250" i="1">
                            <a:solidFill>
                              <a:srgbClr val="000000"/>
                            </a:solidFill>
                            <a:latin typeface="Cambria Math" panose="02040503050406030204" pitchFamily="18" charset="0"/>
                          </a:rPr>
                          <m:t>2</m:t>
                        </m:r>
                      </m:sub>
                    </m:sSub>
                    <m:r>
                      <a:rPr sz="5250" i="1">
                        <a:solidFill>
                          <a:srgbClr val="000000"/>
                        </a:solidFill>
                        <a:latin typeface="Cambria Math" panose="02040503050406030204" pitchFamily="18" charset="0"/>
                      </a:rPr>
                      <m:t>),…,(</m:t>
                    </m:r>
                    <m:sSub>
                      <m:sSubPr>
                        <m:ctrlPr>
                          <a:rPr sz="5250" i="1">
                            <a:solidFill>
                              <a:srgbClr val="000000"/>
                            </a:solidFill>
                            <a:latin typeface="Cambria Math" panose="02040503050406030204" pitchFamily="18" charset="0"/>
                          </a:rPr>
                        </m:ctrlPr>
                      </m:sSubPr>
                      <m:e>
                        <m:r>
                          <a:rPr sz="5250" i="1">
                            <a:solidFill>
                              <a:srgbClr val="000000"/>
                            </a:solidFill>
                            <a:latin typeface="Cambria Math" panose="02040503050406030204" pitchFamily="18" charset="0"/>
                          </a:rPr>
                          <m:t>𝑥</m:t>
                        </m:r>
                      </m:e>
                      <m:sub>
                        <m:r>
                          <a:rPr sz="5250" i="1">
                            <a:solidFill>
                              <a:srgbClr val="000000"/>
                            </a:solidFill>
                            <a:latin typeface="Cambria Math" panose="02040503050406030204" pitchFamily="18" charset="0"/>
                          </a:rPr>
                          <m:t>𝑛</m:t>
                        </m:r>
                      </m:sub>
                    </m:sSub>
                    <m:r>
                      <a:rPr sz="5250" i="1">
                        <a:solidFill>
                          <a:srgbClr val="000000"/>
                        </a:solidFill>
                        <a:latin typeface="Cambria Math" panose="02040503050406030204" pitchFamily="18" charset="0"/>
                      </a:rPr>
                      <m:t>,</m:t>
                    </m:r>
                    <m:sSub>
                      <m:sSubPr>
                        <m:ctrlPr>
                          <a:rPr sz="5250" i="1">
                            <a:solidFill>
                              <a:srgbClr val="000000"/>
                            </a:solidFill>
                            <a:latin typeface="Cambria Math" panose="02040503050406030204" pitchFamily="18" charset="0"/>
                          </a:rPr>
                        </m:ctrlPr>
                      </m:sSubPr>
                      <m:e>
                        <m:r>
                          <a:rPr sz="5250" i="1">
                            <a:solidFill>
                              <a:srgbClr val="000000"/>
                            </a:solidFill>
                            <a:latin typeface="Cambria Math" panose="02040503050406030204" pitchFamily="18" charset="0"/>
                          </a:rPr>
                          <m:t>𝑦</m:t>
                        </m:r>
                      </m:e>
                      <m:sub>
                        <m:r>
                          <a:rPr sz="5250" i="1">
                            <a:solidFill>
                              <a:srgbClr val="000000"/>
                            </a:solidFill>
                            <a:latin typeface="Cambria Math" panose="02040503050406030204" pitchFamily="18" charset="0"/>
                          </a:rPr>
                          <m:t>𝑛</m:t>
                        </m:r>
                      </m:sub>
                    </m:sSub>
                    <m:r>
                      <a:rPr sz="5250" i="1">
                        <a:solidFill>
                          <a:srgbClr val="000000"/>
                        </a:solidFill>
                        <a:latin typeface="Cambria Math" panose="02040503050406030204" pitchFamily="18" charset="0"/>
                      </a:rPr>
                      <m:t>)</m:t>
                    </m:r>
                  </m:oMath>
                </a14:m>
                <a:r>
                  <a:t>, which needs to be fit by a function </a:t>
                </a:r>
                <a14:m>
                  <m:oMath xmlns:m="http://schemas.openxmlformats.org/officeDocument/2006/math">
                    <m:r>
                      <a:rPr sz="5350" i="1">
                        <a:solidFill>
                          <a:srgbClr val="000000"/>
                        </a:solidFill>
                        <a:latin typeface="Cambria Math" panose="02040503050406030204" pitchFamily="18" charset="0"/>
                      </a:rPr>
                      <m:t>𝐹</m:t>
                    </m:r>
                    <m:r>
                      <a:rPr sz="5350" i="1">
                        <a:solidFill>
                          <a:srgbClr val="000000"/>
                        </a:solidFill>
                        <a:latin typeface="Cambria Math" panose="02040503050406030204" pitchFamily="18" charset="0"/>
                      </a:rPr>
                      <m:t>(</m:t>
                    </m:r>
                    <m:r>
                      <a:rPr sz="5350" i="1">
                        <a:solidFill>
                          <a:srgbClr val="000000"/>
                        </a:solidFill>
                        <a:latin typeface="Cambria Math" panose="02040503050406030204" pitchFamily="18" charset="0"/>
                      </a:rPr>
                      <m:t>𝑥</m:t>
                    </m:r>
                    <m:r>
                      <a:rPr sz="5350" i="1">
                        <a:solidFill>
                          <a:srgbClr val="000000"/>
                        </a:solidFill>
                        <a:latin typeface="Cambria Math" panose="02040503050406030204" pitchFamily="18" charset="0"/>
                      </a:rPr>
                      <m:t>)</m:t>
                    </m:r>
                  </m:oMath>
                </a14:m>
                <a:r>
                  <a:t> to minimize the error.</a:t>
                </a:r>
              </a:p>
              <a:p>
                <a:pPr marL="0" indent="0">
                  <a:buSzTx/>
                  <a:buNone/>
                </a:pPr>
                <a:r>
                  <a:t>To find an accurate </a:t>
                </a:r>
                <a14:m>
                  <m:oMath xmlns:m="http://schemas.openxmlformats.org/officeDocument/2006/math">
                    <m:r>
                      <a:rPr sz="4950" i="1">
                        <a:solidFill>
                          <a:srgbClr val="000000"/>
                        </a:solidFill>
                        <a:latin typeface="Cambria Math" panose="02040503050406030204" pitchFamily="18" charset="0"/>
                      </a:rPr>
                      <m:t>𝐹</m:t>
                    </m:r>
                  </m:oMath>
                </a14:m>
                <a:r>
                  <a:t>, we firstly find a weak function </a:t>
                </a:r>
                <a14:m>
                  <m:oMath xmlns:m="http://schemas.openxmlformats.org/officeDocument/2006/math">
                    <m:sSub>
                      <m:sSubPr>
                        <m:ctrlPr>
                          <a:rPr sz="5300" i="1">
                            <a:solidFill>
                              <a:srgbClr val="000000"/>
                            </a:solidFill>
                            <a:latin typeface="Cambria Math" panose="02040503050406030204" pitchFamily="18" charset="0"/>
                          </a:rPr>
                        </m:ctrlPr>
                      </m:sSubPr>
                      <m:e>
                        <m:r>
                          <a:rPr sz="5300" i="1">
                            <a:solidFill>
                              <a:srgbClr val="000000"/>
                            </a:solidFill>
                            <a:latin typeface="Cambria Math" panose="02040503050406030204" pitchFamily="18" charset="0"/>
                          </a:rPr>
                          <m:t>𝐹</m:t>
                        </m:r>
                      </m:e>
                      <m:sub>
                        <m:r>
                          <a:rPr sz="5300" i="1">
                            <a:solidFill>
                              <a:srgbClr val="000000"/>
                            </a:solidFill>
                            <a:latin typeface="Cambria Math" panose="02040503050406030204" pitchFamily="18" charset="0"/>
                          </a:rPr>
                          <m:t>0</m:t>
                        </m:r>
                      </m:sub>
                    </m:sSub>
                  </m:oMath>
                </a14:m>
                <a:r>
                  <a:t> to fit. So, the difference between the prediction </a:t>
                </a:r>
                <a14:m>
                  <m:oMath xmlns:m="http://schemas.openxmlformats.org/officeDocument/2006/math">
                    <m:sSub>
                      <m:sSubPr>
                        <m:ctrlPr>
                          <a:rPr sz="5300" i="1">
                            <a:solidFill>
                              <a:srgbClr val="000000"/>
                            </a:solidFill>
                            <a:latin typeface="Cambria Math" panose="02040503050406030204" pitchFamily="18" charset="0"/>
                          </a:rPr>
                        </m:ctrlPr>
                      </m:sSubPr>
                      <m:e>
                        <m:r>
                          <a:rPr sz="5300" i="1">
                            <a:solidFill>
                              <a:srgbClr val="000000"/>
                            </a:solidFill>
                            <a:latin typeface="Cambria Math" panose="02040503050406030204" pitchFamily="18" charset="0"/>
                          </a:rPr>
                          <m:t>𝐹</m:t>
                        </m:r>
                      </m:e>
                      <m:sub>
                        <m:r>
                          <a:rPr sz="5300" i="1">
                            <a:solidFill>
                              <a:srgbClr val="000000"/>
                            </a:solidFill>
                            <a:latin typeface="Cambria Math" panose="02040503050406030204" pitchFamily="18" charset="0"/>
                          </a:rPr>
                          <m:t>0</m:t>
                        </m:r>
                      </m:sub>
                    </m:sSub>
                    <m:r>
                      <a:rPr sz="5300" i="1">
                        <a:solidFill>
                          <a:srgbClr val="000000"/>
                        </a:solidFill>
                        <a:latin typeface="Cambria Math" panose="02040503050406030204" pitchFamily="18" charset="0"/>
                      </a:rPr>
                      <m:t>(</m:t>
                    </m:r>
                    <m:r>
                      <a:rPr sz="5300" i="1">
                        <a:solidFill>
                          <a:srgbClr val="000000"/>
                        </a:solidFill>
                        <a:latin typeface="Cambria Math" panose="02040503050406030204" pitchFamily="18" charset="0"/>
                      </a:rPr>
                      <m:t>𝑥</m:t>
                    </m:r>
                    <m:r>
                      <a:rPr sz="5300" i="1">
                        <a:solidFill>
                          <a:srgbClr val="000000"/>
                        </a:solidFill>
                        <a:latin typeface="Cambria Math" panose="02040503050406030204" pitchFamily="18" charset="0"/>
                      </a:rPr>
                      <m:t>)</m:t>
                    </m:r>
                  </m:oMath>
                </a14:m>
                <a:r>
                  <a:t> and actual value </a:t>
                </a:r>
                <a14:m>
                  <m:oMath xmlns:m="http://schemas.openxmlformats.org/officeDocument/2006/math">
                    <m:r>
                      <a:rPr sz="5100" i="1">
                        <a:solidFill>
                          <a:srgbClr val="000000"/>
                        </a:solidFill>
                        <a:latin typeface="Cambria Math" panose="02040503050406030204" pitchFamily="18" charset="0"/>
                      </a:rPr>
                      <m:t>𝑦</m:t>
                    </m:r>
                  </m:oMath>
                </a14:m>
                <a:r>
                  <a:t>, or the residual error </a:t>
                </a:r>
                <a14:m>
                  <m:oMath xmlns:m="http://schemas.openxmlformats.org/officeDocument/2006/math">
                    <m:sSub>
                      <m:sSubPr>
                        <m:ctrlPr>
                          <a:rPr sz="5450" i="1">
                            <a:solidFill>
                              <a:srgbClr val="000000"/>
                            </a:solidFill>
                            <a:latin typeface="Cambria Math" panose="02040503050406030204" pitchFamily="18" charset="0"/>
                          </a:rPr>
                        </m:ctrlPr>
                      </m:sSubPr>
                      <m:e>
                        <m:r>
                          <a:rPr sz="5450" i="1">
                            <a:solidFill>
                              <a:srgbClr val="000000"/>
                            </a:solidFill>
                            <a:latin typeface="Cambria Math" panose="02040503050406030204" pitchFamily="18" charset="0"/>
                          </a:rPr>
                          <m:t>𝑟</m:t>
                        </m:r>
                      </m:e>
                      <m:sub>
                        <m:r>
                          <a:rPr sz="5450" i="1">
                            <a:solidFill>
                              <a:srgbClr val="000000"/>
                            </a:solidFill>
                            <a:latin typeface="Cambria Math" panose="02040503050406030204" pitchFamily="18" charset="0"/>
                          </a:rPr>
                          <m:t>0</m:t>
                        </m:r>
                      </m:sub>
                    </m:sSub>
                    <m:r>
                      <a:rPr sz="5450" i="1">
                        <a:solidFill>
                          <a:srgbClr val="000000"/>
                        </a:solidFill>
                        <a:latin typeface="Cambria Math" panose="02040503050406030204" pitchFamily="18" charset="0"/>
                      </a:rPr>
                      <m:t>(</m:t>
                    </m:r>
                    <m:r>
                      <a:rPr sz="5450" i="1">
                        <a:solidFill>
                          <a:srgbClr val="000000"/>
                        </a:solidFill>
                        <a:latin typeface="Cambria Math" panose="02040503050406030204" pitchFamily="18" charset="0"/>
                      </a:rPr>
                      <m:t>𝑥</m:t>
                    </m:r>
                    <m:r>
                      <a:rPr sz="5450" i="1">
                        <a:solidFill>
                          <a:srgbClr val="000000"/>
                        </a:solidFill>
                        <a:latin typeface="Cambria Math" panose="02040503050406030204" pitchFamily="18" charset="0"/>
                      </a:rPr>
                      <m:t>)</m:t>
                    </m:r>
                  </m:oMath>
                </a14:m>
                <a:r>
                  <a:t> is</a:t>
                </a:r>
              </a:p>
              <a:p>
                <a:pPr marL="0" indent="0">
                  <a:buSzTx/>
                  <a:buNone/>
                </a:pPr>
                <a14:m>
                  <m:oMathPara xmlns:m="http://schemas.openxmlformats.org/officeDocument/2006/math">
                    <m:oMathParaPr>
                      <m:jc m:val="left"/>
                    </m:oMathParaPr>
                    <m:oMath xmlns:m="http://schemas.openxmlformats.org/officeDocument/2006/math">
                      <m:sSub>
                        <m:sSubPr>
                          <m:ctrlPr>
                            <a:rPr sz="5250" i="1">
                              <a:solidFill>
                                <a:srgbClr val="000000"/>
                              </a:solidFill>
                              <a:latin typeface="Cambria Math" panose="02040503050406030204" pitchFamily="18" charset="0"/>
                            </a:rPr>
                          </m:ctrlPr>
                        </m:sSubPr>
                        <m:e>
                          <m:r>
                            <a:rPr sz="5250" i="1">
                              <a:solidFill>
                                <a:srgbClr val="000000"/>
                              </a:solidFill>
                              <a:latin typeface="Cambria Math" panose="02040503050406030204" pitchFamily="18" charset="0"/>
                            </a:rPr>
                            <m:t>𝑟</m:t>
                          </m:r>
                        </m:e>
                        <m:sub>
                          <m:r>
                            <a:rPr sz="5250" i="1">
                              <a:solidFill>
                                <a:srgbClr val="000000"/>
                              </a:solidFill>
                              <a:latin typeface="Cambria Math" panose="02040503050406030204" pitchFamily="18" charset="0"/>
                            </a:rPr>
                            <m:t>0</m:t>
                          </m:r>
                        </m:sub>
                      </m:sSub>
                      <m:r>
                        <a:rPr sz="5250" i="1">
                          <a:solidFill>
                            <a:srgbClr val="000000"/>
                          </a:solidFill>
                          <a:latin typeface="Cambria Math" panose="02040503050406030204" pitchFamily="18" charset="0"/>
                        </a:rPr>
                        <m:t>(</m:t>
                      </m:r>
                      <m:r>
                        <a:rPr sz="5250" i="1">
                          <a:solidFill>
                            <a:srgbClr val="000000"/>
                          </a:solidFill>
                          <a:latin typeface="Cambria Math" panose="02040503050406030204" pitchFamily="18" charset="0"/>
                        </a:rPr>
                        <m:t>𝑥</m:t>
                      </m:r>
                      <m:r>
                        <a:rPr sz="5250" i="1">
                          <a:solidFill>
                            <a:srgbClr val="000000"/>
                          </a:solidFill>
                          <a:latin typeface="Cambria Math" panose="02040503050406030204" pitchFamily="18" charset="0"/>
                        </a:rPr>
                        <m:t>)=</m:t>
                      </m:r>
                      <m:r>
                        <a:rPr sz="5250" i="1">
                          <a:solidFill>
                            <a:srgbClr val="000000"/>
                          </a:solidFill>
                          <a:latin typeface="Cambria Math" panose="02040503050406030204" pitchFamily="18" charset="0"/>
                        </a:rPr>
                        <m:t>𝑦</m:t>
                      </m:r>
                      <m:r>
                        <a:rPr sz="5250" i="1">
                          <a:solidFill>
                            <a:srgbClr val="000000"/>
                          </a:solidFill>
                          <a:latin typeface="Cambria Math" panose="02040503050406030204" pitchFamily="18" charset="0"/>
                        </a:rPr>
                        <m:t>−</m:t>
                      </m:r>
                      <m:sSub>
                        <m:sSubPr>
                          <m:ctrlPr>
                            <a:rPr sz="5250" i="1">
                              <a:solidFill>
                                <a:srgbClr val="000000"/>
                              </a:solidFill>
                              <a:latin typeface="Cambria Math" panose="02040503050406030204" pitchFamily="18" charset="0"/>
                            </a:rPr>
                          </m:ctrlPr>
                        </m:sSubPr>
                        <m:e>
                          <m:r>
                            <a:rPr sz="5250" i="1">
                              <a:solidFill>
                                <a:srgbClr val="000000"/>
                              </a:solidFill>
                              <a:latin typeface="Cambria Math" panose="02040503050406030204" pitchFamily="18" charset="0"/>
                            </a:rPr>
                            <m:t>𝐹</m:t>
                          </m:r>
                        </m:e>
                        <m:sub>
                          <m:r>
                            <a:rPr sz="5250" i="1">
                              <a:solidFill>
                                <a:srgbClr val="000000"/>
                              </a:solidFill>
                              <a:latin typeface="Cambria Math" panose="02040503050406030204" pitchFamily="18" charset="0"/>
                            </a:rPr>
                            <m:t>0</m:t>
                          </m:r>
                        </m:sub>
                      </m:sSub>
                      <m:r>
                        <a:rPr sz="5250" i="1">
                          <a:solidFill>
                            <a:srgbClr val="000000"/>
                          </a:solidFill>
                          <a:latin typeface="Cambria Math" panose="02040503050406030204" pitchFamily="18" charset="0"/>
                        </a:rPr>
                        <m:t>(</m:t>
                      </m:r>
                      <m:r>
                        <a:rPr sz="5250" i="1">
                          <a:solidFill>
                            <a:srgbClr val="000000"/>
                          </a:solidFill>
                          <a:latin typeface="Cambria Math" panose="02040503050406030204" pitchFamily="18" charset="0"/>
                        </a:rPr>
                        <m:t>𝑥</m:t>
                      </m:r>
                      <m:r>
                        <a:rPr sz="5250" i="1">
                          <a:solidFill>
                            <a:srgbClr val="000000"/>
                          </a:solidFill>
                          <a:latin typeface="Cambria Math" panose="02040503050406030204" pitchFamily="18" charset="0"/>
                        </a:rPr>
                        <m:t>)</m:t>
                      </m:r>
                    </m:oMath>
                  </m:oMathPara>
                </a14:m>
                <a:endParaRPr/>
              </a:p>
              <a:p>
                <a:pPr marL="0" indent="0">
                  <a:buSzTx/>
                  <a:buNone/>
                </a:pPr>
                <a:r>
                  <a:t>Next, we find </a:t>
                </a:r>
                <a14:m>
                  <m:oMath xmlns:m="http://schemas.openxmlformats.org/officeDocument/2006/math">
                    <m:sSub>
                      <m:sSubPr>
                        <m:ctrlPr>
                          <a:rPr sz="5400" i="1">
                            <a:solidFill>
                              <a:srgbClr val="000000"/>
                            </a:solidFill>
                            <a:latin typeface="Cambria Math" panose="02040503050406030204" pitchFamily="18" charset="0"/>
                          </a:rPr>
                        </m:ctrlPr>
                      </m:sSubPr>
                      <m:e>
                        <m:r>
                          <a:rPr sz="5400" i="1">
                            <a:solidFill>
                              <a:srgbClr val="000000"/>
                            </a:solidFill>
                            <a:latin typeface="Cambria Math" panose="02040503050406030204" pitchFamily="18" charset="0"/>
                          </a:rPr>
                          <m:t>h</m:t>
                        </m:r>
                      </m:e>
                      <m:sub>
                        <m:r>
                          <a:rPr sz="5400" i="1">
                            <a:solidFill>
                              <a:srgbClr val="000000"/>
                            </a:solidFill>
                            <a:latin typeface="Cambria Math" panose="02040503050406030204" pitchFamily="18" charset="0"/>
                          </a:rPr>
                          <m:t>0</m:t>
                        </m:r>
                      </m:sub>
                    </m:sSub>
                  </m:oMath>
                </a14:m>
                <a:r>
                  <a:t> to fit </a:t>
                </a:r>
                <a14:m>
                  <m:oMath xmlns:m="http://schemas.openxmlformats.org/officeDocument/2006/math">
                    <m:sSub>
                      <m:sSubPr>
                        <m:ctrlPr>
                          <a:rPr sz="5700" i="1">
                            <a:solidFill>
                              <a:srgbClr val="000000"/>
                            </a:solidFill>
                            <a:latin typeface="Cambria Math" panose="02040503050406030204" pitchFamily="18" charset="0"/>
                          </a:rPr>
                        </m:ctrlPr>
                      </m:sSubPr>
                      <m:e>
                        <m:r>
                          <a:rPr sz="5700" i="1">
                            <a:solidFill>
                              <a:srgbClr val="000000"/>
                            </a:solidFill>
                            <a:latin typeface="Cambria Math" panose="02040503050406030204" pitchFamily="18" charset="0"/>
                          </a:rPr>
                          <m:t>𝑟</m:t>
                        </m:r>
                      </m:e>
                      <m:sub>
                        <m:r>
                          <a:rPr sz="5700" i="1">
                            <a:solidFill>
                              <a:srgbClr val="000000"/>
                            </a:solidFill>
                            <a:latin typeface="Cambria Math" panose="02040503050406030204" pitchFamily="18" charset="0"/>
                          </a:rPr>
                          <m:t>0</m:t>
                        </m:r>
                      </m:sub>
                    </m:sSub>
                  </m:oMath>
                </a14:m>
                <a:r>
                  <a:t> , such that </a:t>
                </a:r>
                <a14:m>
                  <m:oMath xmlns:m="http://schemas.openxmlformats.org/officeDocument/2006/math">
                    <m:sSub>
                      <m:sSubPr>
                        <m:ctrlPr>
                          <a:rPr sz="5200" i="1">
                            <a:solidFill>
                              <a:srgbClr val="000000"/>
                            </a:solidFill>
                            <a:latin typeface="Cambria Math" panose="02040503050406030204" pitchFamily="18" charset="0"/>
                          </a:rPr>
                        </m:ctrlPr>
                      </m:sSubPr>
                      <m:e>
                        <m:r>
                          <a:rPr sz="5200" i="1">
                            <a:solidFill>
                              <a:srgbClr val="000000"/>
                            </a:solidFill>
                            <a:latin typeface="Cambria Math" panose="02040503050406030204" pitchFamily="18" charset="0"/>
                          </a:rPr>
                          <m:t>𝐹</m:t>
                        </m:r>
                      </m:e>
                      <m:sub>
                        <m:r>
                          <a:rPr sz="5200" i="1">
                            <a:solidFill>
                              <a:srgbClr val="000000"/>
                            </a:solidFill>
                            <a:latin typeface="Cambria Math" panose="02040503050406030204" pitchFamily="18" charset="0"/>
                          </a:rPr>
                          <m:t>1</m:t>
                        </m:r>
                      </m:sub>
                    </m:sSub>
                    <m:r>
                      <a:rPr sz="5200" i="1">
                        <a:solidFill>
                          <a:srgbClr val="000000"/>
                        </a:solidFill>
                        <a:latin typeface="Cambria Math" panose="02040503050406030204" pitchFamily="18" charset="0"/>
                      </a:rPr>
                      <m:t>(</m:t>
                    </m:r>
                    <m:r>
                      <a:rPr sz="5200" i="1">
                        <a:solidFill>
                          <a:srgbClr val="000000"/>
                        </a:solidFill>
                        <a:latin typeface="Cambria Math" panose="02040503050406030204" pitchFamily="18" charset="0"/>
                      </a:rPr>
                      <m:t>𝑥</m:t>
                    </m:r>
                    <m:r>
                      <a:rPr sz="5200" i="1">
                        <a:solidFill>
                          <a:srgbClr val="000000"/>
                        </a:solidFill>
                        <a:latin typeface="Cambria Math" panose="02040503050406030204" pitchFamily="18" charset="0"/>
                      </a:rPr>
                      <m:t>)=</m:t>
                    </m:r>
                    <m:sSub>
                      <m:sSubPr>
                        <m:ctrlPr>
                          <a:rPr sz="5200" i="1">
                            <a:solidFill>
                              <a:srgbClr val="000000"/>
                            </a:solidFill>
                            <a:latin typeface="Cambria Math" panose="02040503050406030204" pitchFamily="18" charset="0"/>
                          </a:rPr>
                        </m:ctrlPr>
                      </m:sSubPr>
                      <m:e>
                        <m:r>
                          <a:rPr sz="5200" i="1">
                            <a:solidFill>
                              <a:srgbClr val="000000"/>
                            </a:solidFill>
                            <a:latin typeface="Cambria Math" panose="02040503050406030204" pitchFamily="18" charset="0"/>
                          </a:rPr>
                          <m:t>𝐹</m:t>
                        </m:r>
                      </m:e>
                      <m:sub>
                        <m:r>
                          <a:rPr sz="5200" i="1">
                            <a:solidFill>
                              <a:srgbClr val="000000"/>
                            </a:solidFill>
                            <a:latin typeface="Cambria Math" panose="02040503050406030204" pitchFamily="18" charset="0"/>
                          </a:rPr>
                          <m:t>0</m:t>
                        </m:r>
                      </m:sub>
                    </m:sSub>
                    <m:r>
                      <a:rPr sz="5200" i="1">
                        <a:solidFill>
                          <a:srgbClr val="000000"/>
                        </a:solidFill>
                        <a:latin typeface="Cambria Math" panose="02040503050406030204" pitchFamily="18" charset="0"/>
                      </a:rPr>
                      <m:t>(</m:t>
                    </m:r>
                    <m:r>
                      <a:rPr sz="5200" i="1">
                        <a:solidFill>
                          <a:srgbClr val="000000"/>
                        </a:solidFill>
                        <a:latin typeface="Cambria Math" panose="02040503050406030204" pitchFamily="18" charset="0"/>
                      </a:rPr>
                      <m:t>𝑥</m:t>
                    </m:r>
                    <m:r>
                      <a:rPr sz="5200" i="1">
                        <a:solidFill>
                          <a:srgbClr val="000000"/>
                        </a:solidFill>
                        <a:latin typeface="Cambria Math" panose="02040503050406030204" pitchFamily="18" charset="0"/>
                      </a:rPr>
                      <m:t>)+</m:t>
                    </m:r>
                    <m:sSub>
                      <m:sSubPr>
                        <m:ctrlPr>
                          <a:rPr sz="5200" i="1">
                            <a:solidFill>
                              <a:srgbClr val="000000"/>
                            </a:solidFill>
                            <a:latin typeface="Cambria Math" panose="02040503050406030204" pitchFamily="18" charset="0"/>
                          </a:rPr>
                        </m:ctrlPr>
                      </m:sSubPr>
                      <m:e>
                        <m:r>
                          <a:rPr sz="5200" i="1">
                            <a:solidFill>
                              <a:srgbClr val="000000"/>
                            </a:solidFill>
                            <a:latin typeface="Cambria Math" panose="02040503050406030204" pitchFamily="18" charset="0"/>
                          </a:rPr>
                          <m:t>h</m:t>
                        </m:r>
                      </m:e>
                      <m:sub>
                        <m:r>
                          <a:rPr sz="5200" i="1">
                            <a:solidFill>
                              <a:srgbClr val="000000"/>
                            </a:solidFill>
                            <a:latin typeface="Cambria Math" panose="02040503050406030204" pitchFamily="18" charset="0"/>
                          </a:rPr>
                          <m:t>0</m:t>
                        </m:r>
                      </m:sub>
                    </m:sSub>
                    <m:r>
                      <a:rPr sz="5200" i="1">
                        <a:solidFill>
                          <a:srgbClr val="000000"/>
                        </a:solidFill>
                        <a:latin typeface="Cambria Math" panose="02040503050406030204" pitchFamily="18" charset="0"/>
                      </a:rPr>
                      <m:t>(</m:t>
                    </m:r>
                    <m:r>
                      <a:rPr sz="5200" i="1">
                        <a:solidFill>
                          <a:srgbClr val="000000"/>
                        </a:solidFill>
                        <a:latin typeface="Cambria Math" panose="02040503050406030204" pitchFamily="18" charset="0"/>
                      </a:rPr>
                      <m:t>𝑥</m:t>
                    </m:r>
                    <m:r>
                      <a:rPr sz="5200" i="1">
                        <a:solidFill>
                          <a:srgbClr val="000000"/>
                        </a:solidFill>
                        <a:latin typeface="Cambria Math" panose="02040503050406030204" pitchFamily="18" charset="0"/>
                      </a:rPr>
                      <m:t>)</m:t>
                    </m:r>
                  </m:oMath>
                </a14:m>
                <a:r>
                  <a:t> . However, the residual error still exists, which is</a:t>
                </a:r>
              </a:p>
              <a:p>
                <a:pPr marL="0" indent="0">
                  <a:buSzTx/>
                  <a:buNone/>
                </a:pPr>
                <a14:m>
                  <m:oMath xmlns:m="http://schemas.openxmlformats.org/officeDocument/2006/math">
                    <m:sSub>
                      <m:sSubPr>
                        <m:ctrlPr>
                          <a:rPr sz="5250" i="1">
                            <a:solidFill>
                              <a:srgbClr val="000000"/>
                            </a:solidFill>
                            <a:latin typeface="Cambria Math" panose="02040503050406030204" pitchFamily="18" charset="0"/>
                          </a:rPr>
                        </m:ctrlPr>
                      </m:sSubPr>
                      <m:e>
                        <m:r>
                          <a:rPr sz="5250" i="1">
                            <a:solidFill>
                              <a:srgbClr val="000000"/>
                            </a:solidFill>
                            <a:latin typeface="Cambria Math" panose="02040503050406030204" pitchFamily="18" charset="0"/>
                          </a:rPr>
                          <m:t>𝑟</m:t>
                        </m:r>
                      </m:e>
                      <m:sub>
                        <m:r>
                          <a:rPr sz="5250" i="1">
                            <a:solidFill>
                              <a:srgbClr val="000000"/>
                            </a:solidFill>
                            <a:latin typeface="Cambria Math" panose="02040503050406030204" pitchFamily="18" charset="0"/>
                          </a:rPr>
                          <m:t>1</m:t>
                        </m:r>
                      </m:sub>
                    </m:sSub>
                    <m:r>
                      <a:rPr sz="5250" i="1">
                        <a:solidFill>
                          <a:srgbClr val="000000"/>
                        </a:solidFill>
                        <a:latin typeface="Cambria Math" panose="02040503050406030204" pitchFamily="18" charset="0"/>
                      </a:rPr>
                      <m:t>(</m:t>
                    </m:r>
                    <m:r>
                      <a:rPr sz="5250" i="1">
                        <a:solidFill>
                          <a:srgbClr val="000000"/>
                        </a:solidFill>
                        <a:latin typeface="Cambria Math" panose="02040503050406030204" pitchFamily="18" charset="0"/>
                      </a:rPr>
                      <m:t>𝑥</m:t>
                    </m:r>
                    <m:r>
                      <a:rPr sz="5250" i="1">
                        <a:solidFill>
                          <a:srgbClr val="000000"/>
                        </a:solidFill>
                        <a:latin typeface="Cambria Math" panose="02040503050406030204" pitchFamily="18" charset="0"/>
                      </a:rPr>
                      <m:t>)=</m:t>
                    </m:r>
                    <m:r>
                      <a:rPr sz="5250" i="1">
                        <a:solidFill>
                          <a:srgbClr val="000000"/>
                        </a:solidFill>
                        <a:latin typeface="Cambria Math" panose="02040503050406030204" pitchFamily="18" charset="0"/>
                      </a:rPr>
                      <m:t>𝑦</m:t>
                    </m:r>
                    <m:r>
                      <a:rPr sz="5250" i="1">
                        <a:solidFill>
                          <a:srgbClr val="000000"/>
                        </a:solidFill>
                        <a:latin typeface="Cambria Math" panose="02040503050406030204" pitchFamily="18" charset="0"/>
                      </a:rPr>
                      <m:t>−</m:t>
                    </m:r>
                    <m:sSub>
                      <m:sSubPr>
                        <m:ctrlPr>
                          <a:rPr sz="5250" i="1">
                            <a:solidFill>
                              <a:srgbClr val="000000"/>
                            </a:solidFill>
                            <a:latin typeface="Cambria Math" panose="02040503050406030204" pitchFamily="18" charset="0"/>
                          </a:rPr>
                        </m:ctrlPr>
                      </m:sSubPr>
                      <m:e>
                        <m:r>
                          <a:rPr sz="5250" i="1">
                            <a:solidFill>
                              <a:srgbClr val="000000"/>
                            </a:solidFill>
                            <a:latin typeface="Cambria Math" panose="02040503050406030204" pitchFamily="18" charset="0"/>
                          </a:rPr>
                          <m:t>𝐹</m:t>
                        </m:r>
                      </m:e>
                      <m:sub>
                        <m:r>
                          <a:rPr sz="5250" i="1">
                            <a:solidFill>
                              <a:srgbClr val="000000"/>
                            </a:solidFill>
                            <a:latin typeface="Cambria Math" panose="02040503050406030204" pitchFamily="18" charset="0"/>
                          </a:rPr>
                          <m:t>1</m:t>
                        </m:r>
                      </m:sub>
                    </m:sSub>
                    <m:r>
                      <a:rPr sz="5250" i="1">
                        <a:solidFill>
                          <a:srgbClr val="000000"/>
                        </a:solidFill>
                        <a:latin typeface="Cambria Math" panose="02040503050406030204" pitchFamily="18" charset="0"/>
                      </a:rPr>
                      <m:t>(</m:t>
                    </m:r>
                    <m:r>
                      <a:rPr sz="5250" i="1">
                        <a:solidFill>
                          <a:srgbClr val="000000"/>
                        </a:solidFill>
                        <a:latin typeface="Cambria Math" panose="02040503050406030204" pitchFamily="18" charset="0"/>
                      </a:rPr>
                      <m:t>𝑥</m:t>
                    </m:r>
                    <m:r>
                      <a:rPr sz="5250" i="1">
                        <a:solidFill>
                          <a:srgbClr val="000000"/>
                        </a:solidFill>
                        <a:latin typeface="Cambria Math" panose="02040503050406030204" pitchFamily="18" charset="0"/>
                      </a:rPr>
                      <m:t>)</m:t>
                    </m:r>
                  </m:oMath>
                </a14:m>
                <a:r>
                  <a:t> ...</a:t>
                </a:r>
              </a:p>
            </p:txBody>
          </p:sp>
        </mc:Choice>
        <mc:Fallback xmlns="">
          <p:sp>
            <p:nvSpPr>
              <p:cNvPr id="186" name="Suppose we have a regression problem with n samples,  , which needs to be fit by a function   to minimize the error.…"/>
              <p:cNvSpPr txBox="1">
                <a:spLocks noGrp="1" noRot="1" noChangeAspect="1" noMove="1" noResize="1" noEditPoints="1" noAdjustHandles="1" noChangeArrowheads="1" noChangeShapeType="1" noTextEdit="1"/>
              </p:cNvSpPr>
              <p:nvPr>
                <p:ph type="body" idx="1"/>
              </p:nvPr>
            </p:nvSpPr>
            <p:spPr>
              <a:prstGeom prst="rect">
                <a:avLst/>
              </a:prstGeom>
              <a:blipFill>
                <a:blip r:embed="rId3"/>
                <a:stretch>
                  <a:fillRect l="-1330" t="-2239" r="-463"/>
                </a:stretch>
              </a:blipFill>
            </p:spPr>
            <p:txBody>
              <a:bodyPr/>
              <a:lstStyle/>
              <a:p>
                <a:r>
                  <a:rPr lang="en-CN">
                    <a:noFill/>
                  </a:rPr>
                  <a:t> </a:t>
                </a:r>
              </a:p>
            </p:txBody>
          </p:sp>
        </mc:Fallback>
      </mc:AlternateContent>
      <p:sp>
        <p:nvSpPr>
          <p:cNvPr id="187" name="Brief Introduction"/>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Brief Introduction</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Gradient Boosting"/>
          <p:cNvSpPr txBox="1">
            <a:spLocks noGrp="1"/>
          </p:cNvSpPr>
          <p:nvPr>
            <p:ph type="title"/>
          </p:nvPr>
        </p:nvSpPr>
        <p:spPr>
          <a:prstGeom prst="rect">
            <a:avLst/>
          </a:prstGeom>
        </p:spPr>
        <p:txBody>
          <a:bodyPr/>
          <a:lstStyle/>
          <a:p>
            <a:r>
              <a:t>Gradient Boosting</a:t>
            </a:r>
          </a:p>
        </p:txBody>
      </p:sp>
      <mc:AlternateContent xmlns:mc="http://schemas.openxmlformats.org/markup-compatibility/2006" xmlns:a14="http://schemas.microsoft.com/office/drawing/2010/main">
        <mc:Choice Requires="a14">
          <p:sp>
            <p:nvSpPr>
              <p:cNvPr id="192" name="During   steps of Gradient Boosting, suppose there are some imperfect model…"/>
              <p:cNvSpPr txBox="1">
                <a:spLocks noGrp="1"/>
              </p:cNvSpPr>
              <p:nvPr>
                <p:ph type="body" idx="1"/>
              </p:nvPr>
            </p:nvSpPr>
            <p:spPr>
              <a:prstGeom prst="rect">
                <a:avLst/>
              </a:prstGeom>
            </p:spPr>
            <p:txBody>
              <a:bodyPr/>
              <a:lstStyle/>
              <a:p>
                <a:pPr marL="0" indent="0">
                  <a:buSzTx/>
                  <a:buNone/>
                </a:pPr>
                <a:r>
                  <a:rPr lang="en-US" dirty="0"/>
                  <a:t>During </a:t>
                </a:r>
                <a14:m>
                  <m:oMath xmlns:m="http://schemas.openxmlformats.org/officeDocument/2006/math">
                    <m:r>
                      <a:rPr lang="en-US" sz="5100" i="1">
                        <a:solidFill>
                          <a:srgbClr val="000000"/>
                        </a:solidFill>
                        <a:latin typeface="Cambria Math" panose="02040503050406030204" pitchFamily="18" charset="0"/>
                      </a:rPr>
                      <m:t>0≤</m:t>
                    </m:r>
                    <m:r>
                      <a:rPr lang="en-US" sz="5100" i="1">
                        <a:solidFill>
                          <a:srgbClr val="000000"/>
                        </a:solidFill>
                        <a:latin typeface="Cambria Math" panose="02040503050406030204" pitchFamily="18" charset="0"/>
                      </a:rPr>
                      <m:t>𝑡</m:t>
                    </m:r>
                    <m:r>
                      <a:rPr lang="en-US" sz="5100" i="1">
                        <a:solidFill>
                          <a:srgbClr val="000000"/>
                        </a:solidFill>
                        <a:latin typeface="Cambria Math" panose="02040503050406030204" pitchFamily="18" charset="0"/>
                      </a:rPr>
                      <m:t>≤</m:t>
                    </m:r>
                    <m:r>
                      <a:rPr lang="en-US" sz="5100" i="1">
                        <a:solidFill>
                          <a:srgbClr val="000000"/>
                        </a:solidFill>
                        <a:latin typeface="Cambria Math" panose="02040503050406030204" pitchFamily="18" charset="0"/>
                      </a:rPr>
                      <m:t>𝑇</m:t>
                    </m:r>
                  </m:oMath>
                </a14:m>
                <a:r>
                  <a:rPr lang="en-US" dirty="0"/>
                  <a:t> steps of Gradient Boosting, suppose there are some imperfect model </a:t>
                </a:r>
                <a14:m>
                  <m:oMath xmlns:m="http://schemas.openxmlformats.org/officeDocument/2006/math">
                    <m:sSub>
                      <m:sSubPr>
                        <m:ctrlPr>
                          <a:rPr lang="ar-AE" sz="5450" i="1">
                            <a:solidFill>
                              <a:srgbClr val="000000"/>
                            </a:solidFill>
                            <a:latin typeface="Cambria Math" panose="02040503050406030204" pitchFamily="18" charset="0"/>
                          </a:rPr>
                        </m:ctrlPr>
                      </m:sSubPr>
                      <m:e>
                        <m:r>
                          <a:rPr lang="ar-AE" sz="5450" i="1">
                            <a:solidFill>
                              <a:srgbClr val="000000"/>
                            </a:solidFill>
                            <a:latin typeface="Cambria Math" panose="02040503050406030204" pitchFamily="18" charset="0"/>
                          </a:rPr>
                          <m:t>𝐹</m:t>
                        </m:r>
                      </m:e>
                      <m:sub>
                        <m:r>
                          <a:rPr lang="ar-AE" sz="5450" i="1">
                            <a:solidFill>
                              <a:srgbClr val="000000"/>
                            </a:solidFill>
                            <a:latin typeface="Cambria Math" panose="02040503050406030204" pitchFamily="18" charset="0"/>
                          </a:rPr>
                          <m:t>𝑡</m:t>
                        </m:r>
                        <m:r>
                          <a:rPr lang="ar-AE" sz="5450" i="1">
                            <a:solidFill>
                              <a:srgbClr val="000000"/>
                            </a:solidFill>
                            <a:latin typeface="Cambria Math" panose="02040503050406030204" pitchFamily="18" charset="0"/>
                          </a:rPr>
                          <m:t>−1</m:t>
                        </m:r>
                      </m:sub>
                    </m:sSub>
                  </m:oMath>
                </a14:m>
                <a:r>
                  <a:rPr lang="ar-AE" dirty="0"/>
                  <a:t> </a:t>
                </a:r>
              </a:p>
              <a:p>
                <a:pPr marL="0" indent="0">
                  <a:buSzTx/>
                  <a:buNone/>
                </a:pPr>
                <a:r>
                  <a:rPr lang="en-US" dirty="0"/>
                  <a:t>The algorithm does not change </a:t>
                </a:r>
                <a14:m>
                  <m:oMath xmlns:m="http://schemas.openxmlformats.org/officeDocument/2006/math">
                    <m:sSub>
                      <m:sSubPr>
                        <m:ctrlPr>
                          <a:rPr lang="ar-AE" sz="5450" i="1">
                            <a:solidFill>
                              <a:srgbClr val="000000"/>
                            </a:solidFill>
                            <a:latin typeface="Cambria Math" panose="02040503050406030204" pitchFamily="18" charset="0"/>
                          </a:rPr>
                        </m:ctrlPr>
                      </m:sSubPr>
                      <m:e>
                        <m:r>
                          <a:rPr lang="ar-AE" sz="5450" i="1">
                            <a:solidFill>
                              <a:srgbClr val="000000"/>
                            </a:solidFill>
                            <a:latin typeface="Cambria Math" panose="02040503050406030204" pitchFamily="18" charset="0"/>
                          </a:rPr>
                          <m:t>𝐹</m:t>
                        </m:r>
                      </m:e>
                      <m:sub>
                        <m:r>
                          <a:rPr lang="ar-AE" sz="5450" i="1">
                            <a:solidFill>
                              <a:srgbClr val="000000"/>
                            </a:solidFill>
                            <a:latin typeface="Cambria Math" panose="02040503050406030204" pitchFamily="18" charset="0"/>
                          </a:rPr>
                          <m:t>𝑡</m:t>
                        </m:r>
                        <m:r>
                          <a:rPr lang="ar-AE" sz="5450" i="1">
                            <a:solidFill>
                              <a:srgbClr val="000000"/>
                            </a:solidFill>
                            <a:latin typeface="Cambria Math" panose="02040503050406030204" pitchFamily="18" charset="0"/>
                          </a:rPr>
                          <m:t>−1</m:t>
                        </m:r>
                      </m:sub>
                    </m:sSub>
                  </m:oMath>
                </a14:m>
                <a:r>
                  <a:rPr lang="ar-AE" dirty="0"/>
                  <a:t> </a:t>
                </a:r>
                <a:r>
                  <a:rPr lang="en-US" dirty="0"/>
                  <a:t>directly, instead it try to add an estimator </a:t>
                </a:r>
                <a14:m>
                  <m:oMath xmlns:m="http://schemas.openxmlformats.org/officeDocument/2006/math">
                    <m:sSub>
                      <m:sSubPr>
                        <m:ctrlPr>
                          <a:rPr lang="ar-AE" sz="5400" i="1">
                            <a:solidFill>
                              <a:srgbClr val="000000"/>
                            </a:solidFill>
                            <a:latin typeface="Cambria Math" panose="02040503050406030204" pitchFamily="18" charset="0"/>
                          </a:rPr>
                        </m:ctrlPr>
                      </m:sSubPr>
                      <m:e>
                        <m:r>
                          <a:rPr lang="ar-AE" sz="5400" i="1">
                            <a:solidFill>
                              <a:srgbClr val="000000"/>
                            </a:solidFill>
                            <a:latin typeface="Cambria Math" panose="02040503050406030204" pitchFamily="18" charset="0"/>
                          </a:rPr>
                          <m:t>𝑟</m:t>
                        </m:r>
                      </m:e>
                      <m:sub>
                        <m:r>
                          <a:rPr lang="ar-AE" sz="5400" i="1">
                            <a:solidFill>
                              <a:srgbClr val="000000"/>
                            </a:solidFill>
                            <a:latin typeface="Cambria Math" panose="02040503050406030204" pitchFamily="18" charset="0"/>
                          </a:rPr>
                          <m:t>𝑡</m:t>
                        </m:r>
                        <m:r>
                          <a:rPr lang="ar-AE" sz="5400" i="1">
                            <a:solidFill>
                              <a:srgbClr val="000000"/>
                            </a:solidFill>
                            <a:latin typeface="Cambria Math" panose="02040503050406030204" pitchFamily="18" charset="0"/>
                          </a:rPr>
                          <m:t>−1</m:t>
                        </m:r>
                      </m:sub>
                    </m:sSub>
                    <m:r>
                      <a:rPr lang="ar-AE" sz="5400" i="1">
                        <a:solidFill>
                          <a:srgbClr val="000000"/>
                        </a:solidFill>
                        <a:latin typeface="Cambria Math" panose="02040503050406030204" pitchFamily="18" charset="0"/>
                      </a:rPr>
                      <m:t>(</m:t>
                    </m:r>
                    <m:r>
                      <a:rPr lang="ar-AE" sz="5400" i="1">
                        <a:solidFill>
                          <a:srgbClr val="000000"/>
                        </a:solidFill>
                        <a:latin typeface="Cambria Math" panose="02040503050406030204" pitchFamily="18" charset="0"/>
                      </a:rPr>
                      <m:t>𝑥</m:t>
                    </m:r>
                    <m:r>
                      <a:rPr lang="ar-AE" sz="5400" i="1">
                        <a:solidFill>
                          <a:srgbClr val="000000"/>
                        </a:solidFill>
                        <a:latin typeface="Cambria Math" panose="02040503050406030204" pitchFamily="18" charset="0"/>
                      </a:rPr>
                      <m:t>)</m:t>
                    </m:r>
                  </m:oMath>
                </a14:m>
                <a:r>
                  <a:rPr lang="ar-AE" dirty="0"/>
                  <a:t> </a:t>
                </a:r>
                <a:r>
                  <a:rPr lang="en-US" dirty="0"/>
                  <a:t>to construct a new model </a:t>
                </a:r>
                <a14:m>
                  <m:oMath xmlns:m="http://schemas.openxmlformats.org/officeDocument/2006/math">
                    <m:sSub>
                      <m:sSubPr>
                        <m:ctrlPr>
                          <a:rPr lang="ar-AE" sz="5200" i="1">
                            <a:solidFill>
                              <a:srgbClr val="000000"/>
                            </a:solidFill>
                            <a:latin typeface="Cambria Math" panose="02040503050406030204" pitchFamily="18" charset="0"/>
                          </a:rPr>
                        </m:ctrlPr>
                      </m:sSubPr>
                      <m:e>
                        <m:r>
                          <a:rPr lang="ar-AE" sz="5200" i="1">
                            <a:solidFill>
                              <a:srgbClr val="000000"/>
                            </a:solidFill>
                            <a:latin typeface="Cambria Math" panose="02040503050406030204" pitchFamily="18" charset="0"/>
                          </a:rPr>
                          <m:t>𝐹</m:t>
                        </m:r>
                      </m:e>
                      <m:sub>
                        <m:r>
                          <a:rPr lang="ar-AE" sz="5200" i="1">
                            <a:solidFill>
                              <a:srgbClr val="000000"/>
                            </a:solidFill>
                            <a:latin typeface="Cambria Math" panose="02040503050406030204" pitchFamily="18" charset="0"/>
                          </a:rPr>
                          <m:t>𝑡</m:t>
                        </m:r>
                      </m:sub>
                    </m:sSub>
                    <m:r>
                      <a:rPr lang="ar-AE" sz="5200" i="1">
                        <a:solidFill>
                          <a:srgbClr val="000000"/>
                        </a:solidFill>
                        <a:latin typeface="Cambria Math" panose="02040503050406030204" pitchFamily="18" charset="0"/>
                      </a:rPr>
                      <m:t>(</m:t>
                    </m:r>
                    <m:r>
                      <a:rPr lang="ar-AE" sz="5200" i="1">
                        <a:solidFill>
                          <a:srgbClr val="000000"/>
                        </a:solidFill>
                        <a:latin typeface="Cambria Math" panose="02040503050406030204" pitchFamily="18" charset="0"/>
                      </a:rPr>
                      <m:t>𝑥</m:t>
                    </m:r>
                    <m:r>
                      <a:rPr lang="ar-AE" sz="5200" i="1">
                        <a:solidFill>
                          <a:srgbClr val="000000"/>
                        </a:solidFill>
                        <a:latin typeface="Cambria Math" panose="02040503050406030204" pitchFamily="18" charset="0"/>
                      </a:rPr>
                      <m:t>)=</m:t>
                    </m:r>
                    <m:sSub>
                      <m:sSubPr>
                        <m:ctrlPr>
                          <a:rPr lang="ar-AE" sz="5200" i="1">
                            <a:solidFill>
                              <a:srgbClr val="000000"/>
                            </a:solidFill>
                            <a:latin typeface="Cambria Math" panose="02040503050406030204" pitchFamily="18" charset="0"/>
                          </a:rPr>
                        </m:ctrlPr>
                      </m:sSubPr>
                      <m:e>
                        <m:r>
                          <a:rPr lang="ar-AE" sz="5200" i="1">
                            <a:solidFill>
                              <a:srgbClr val="000000"/>
                            </a:solidFill>
                            <a:latin typeface="Cambria Math" panose="02040503050406030204" pitchFamily="18" charset="0"/>
                          </a:rPr>
                          <m:t>𝐹</m:t>
                        </m:r>
                      </m:e>
                      <m:sub>
                        <m:r>
                          <a:rPr lang="ar-AE" sz="5200" i="1">
                            <a:solidFill>
                              <a:srgbClr val="000000"/>
                            </a:solidFill>
                            <a:latin typeface="Cambria Math" panose="02040503050406030204" pitchFamily="18" charset="0"/>
                          </a:rPr>
                          <m:t>𝑡</m:t>
                        </m:r>
                        <m:r>
                          <a:rPr lang="ar-AE" sz="5200" i="1">
                            <a:solidFill>
                              <a:srgbClr val="000000"/>
                            </a:solidFill>
                            <a:latin typeface="Cambria Math" panose="02040503050406030204" pitchFamily="18" charset="0"/>
                          </a:rPr>
                          <m:t>−1</m:t>
                        </m:r>
                      </m:sub>
                    </m:sSub>
                    <m:r>
                      <a:rPr lang="ar-AE" sz="5200" i="1">
                        <a:solidFill>
                          <a:srgbClr val="000000"/>
                        </a:solidFill>
                        <a:latin typeface="Cambria Math" panose="02040503050406030204" pitchFamily="18" charset="0"/>
                      </a:rPr>
                      <m:t>(</m:t>
                    </m:r>
                    <m:r>
                      <a:rPr lang="ar-AE" sz="5200" i="1">
                        <a:solidFill>
                          <a:srgbClr val="000000"/>
                        </a:solidFill>
                        <a:latin typeface="Cambria Math" panose="02040503050406030204" pitchFamily="18" charset="0"/>
                      </a:rPr>
                      <m:t>𝑥</m:t>
                    </m:r>
                    <m:r>
                      <a:rPr lang="ar-AE" sz="5200" i="1">
                        <a:solidFill>
                          <a:srgbClr val="000000"/>
                        </a:solidFill>
                        <a:latin typeface="Cambria Math" panose="02040503050406030204" pitchFamily="18" charset="0"/>
                      </a:rPr>
                      <m:t>)+</m:t>
                    </m:r>
                    <m:sSub>
                      <m:sSubPr>
                        <m:ctrlPr>
                          <a:rPr lang="ar-AE" sz="5200" i="1">
                            <a:solidFill>
                              <a:srgbClr val="000000"/>
                            </a:solidFill>
                            <a:latin typeface="Cambria Math" panose="02040503050406030204" pitchFamily="18" charset="0"/>
                          </a:rPr>
                        </m:ctrlPr>
                      </m:sSubPr>
                      <m:e>
                        <m:r>
                          <a:rPr lang="ar-AE" sz="5200" i="1">
                            <a:solidFill>
                              <a:srgbClr val="000000"/>
                            </a:solidFill>
                            <a:latin typeface="Cambria Math" panose="02040503050406030204" pitchFamily="18" charset="0"/>
                          </a:rPr>
                          <m:t>𝑟</m:t>
                        </m:r>
                      </m:e>
                      <m:sub>
                        <m:r>
                          <a:rPr lang="ar-AE" sz="5200" i="1">
                            <a:solidFill>
                              <a:srgbClr val="000000"/>
                            </a:solidFill>
                            <a:latin typeface="Cambria Math" panose="02040503050406030204" pitchFamily="18" charset="0"/>
                          </a:rPr>
                          <m:t>𝑡</m:t>
                        </m:r>
                        <m:r>
                          <a:rPr lang="ar-AE" sz="5200" i="1">
                            <a:solidFill>
                              <a:srgbClr val="000000"/>
                            </a:solidFill>
                            <a:latin typeface="Cambria Math" panose="02040503050406030204" pitchFamily="18" charset="0"/>
                          </a:rPr>
                          <m:t>−1</m:t>
                        </m:r>
                      </m:sub>
                    </m:sSub>
                    <m:r>
                      <a:rPr lang="ar-AE" sz="5200" i="1">
                        <a:solidFill>
                          <a:srgbClr val="000000"/>
                        </a:solidFill>
                        <a:latin typeface="Cambria Math" panose="02040503050406030204" pitchFamily="18" charset="0"/>
                      </a:rPr>
                      <m:t>(</m:t>
                    </m:r>
                    <m:r>
                      <a:rPr lang="ar-AE" sz="5200" i="1">
                        <a:solidFill>
                          <a:srgbClr val="000000"/>
                        </a:solidFill>
                        <a:latin typeface="Cambria Math" panose="02040503050406030204" pitchFamily="18" charset="0"/>
                      </a:rPr>
                      <m:t>𝑥</m:t>
                    </m:r>
                    <m:r>
                      <a:rPr lang="ar-AE" sz="5200" i="1">
                        <a:solidFill>
                          <a:srgbClr val="000000"/>
                        </a:solidFill>
                        <a:latin typeface="Cambria Math" panose="02040503050406030204" pitchFamily="18" charset="0"/>
                      </a:rPr>
                      <m:t>)</m:t>
                    </m:r>
                  </m:oMath>
                </a14:m>
                <a:r>
                  <a:rPr lang="ar-AE" dirty="0"/>
                  <a:t> </a:t>
                </a:r>
                <a:r>
                  <a:rPr lang="en-US" dirty="0"/>
                  <a:t>to improve the performance. </a:t>
                </a:r>
              </a:p>
              <a:p>
                <a:pPr marL="0" indent="0">
                  <a:buSzTx/>
                  <a:buNone/>
                </a:pPr>
                <a:r>
                  <a:rPr lang="en-US" dirty="0"/>
                  <a:t>And the best estimator </a:t>
                </a:r>
                <a14:m>
                  <m:oMath xmlns:m="http://schemas.openxmlformats.org/officeDocument/2006/math">
                    <m:r>
                      <a:rPr lang="en-US" sz="5500" i="1">
                        <a:solidFill>
                          <a:srgbClr val="000000"/>
                        </a:solidFill>
                        <a:latin typeface="Cambria Math" panose="02040503050406030204" pitchFamily="18" charset="0"/>
                      </a:rPr>
                      <m:t>𝑟</m:t>
                    </m:r>
                    <m:r>
                      <a:rPr lang="en-US" sz="5500" i="1">
                        <a:solidFill>
                          <a:srgbClr val="000000"/>
                        </a:solidFill>
                        <a:latin typeface="Cambria Math" panose="02040503050406030204" pitchFamily="18" charset="0"/>
                      </a:rPr>
                      <m:t>(</m:t>
                    </m:r>
                    <m:r>
                      <a:rPr lang="en-US" sz="5500" i="1">
                        <a:solidFill>
                          <a:srgbClr val="000000"/>
                        </a:solidFill>
                        <a:latin typeface="Cambria Math" panose="02040503050406030204" pitchFamily="18" charset="0"/>
                      </a:rPr>
                      <m:t>𝑥</m:t>
                    </m:r>
                    <m:r>
                      <a:rPr lang="en-US" sz="5500" i="1">
                        <a:solidFill>
                          <a:srgbClr val="000000"/>
                        </a:solidFill>
                        <a:latin typeface="Cambria Math" panose="02040503050406030204" pitchFamily="18" charset="0"/>
                      </a:rPr>
                      <m:t>)</m:t>
                    </m:r>
                  </m:oMath>
                </a14:m>
                <a:r>
                  <a:rPr lang="en-US" dirty="0"/>
                  <a:t> should always satisfy:</a:t>
                </a:r>
              </a:p>
              <a:p>
                <a:pPr marL="0" lvl="8" indent="3657600">
                  <a:buSzTx/>
                  <a:buNone/>
                </a:pPr>
                <a14:m>
                  <m:oMathPara xmlns:m="http://schemas.openxmlformats.org/officeDocument/2006/math">
                    <m:oMathParaPr>
                      <m:jc m:val="left"/>
                    </m:oMathParaPr>
                    <m:oMath xmlns:m="http://schemas.openxmlformats.org/officeDocument/2006/math">
                      <m:sSub>
                        <m:sSubPr>
                          <m:ctrlPr>
                            <a:rPr lang="ar-AE" sz="5200" i="1">
                              <a:solidFill>
                                <a:srgbClr val="000000"/>
                              </a:solidFill>
                              <a:latin typeface="Cambria Math" panose="02040503050406030204" pitchFamily="18" charset="0"/>
                            </a:rPr>
                          </m:ctrlPr>
                        </m:sSubPr>
                        <m:e>
                          <m:r>
                            <a:rPr lang="ar-AE" sz="5200" i="1">
                              <a:solidFill>
                                <a:srgbClr val="000000"/>
                              </a:solidFill>
                              <a:latin typeface="Cambria Math" panose="02040503050406030204" pitchFamily="18" charset="0"/>
                            </a:rPr>
                            <m:t>𝐹</m:t>
                          </m:r>
                        </m:e>
                        <m:sub>
                          <m:r>
                            <a:rPr lang="ar-AE" sz="5200" i="1">
                              <a:solidFill>
                                <a:srgbClr val="000000"/>
                              </a:solidFill>
                              <a:latin typeface="Cambria Math" panose="02040503050406030204" pitchFamily="18" charset="0"/>
                            </a:rPr>
                            <m:t>𝑡</m:t>
                          </m:r>
                        </m:sub>
                      </m:sSub>
                      <m:d>
                        <m:dPr>
                          <m:ctrlPr>
                            <a:rPr lang="ar-AE" sz="5200" i="1">
                              <a:solidFill>
                                <a:srgbClr val="000000"/>
                              </a:solidFill>
                              <a:latin typeface="Cambria Math" panose="02040503050406030204" pitchFamily="18" charset="0"/>
                            </a:rPr>
                          </m:ctrlPr>
                        </m:dPr>
                        <m:e>
                          <m:r>
                            <a:rPr lang="ar-AE" sz="5200" i="1">
                              <a:solidFill>
                                <a:srgbClr val="000000"/>
                              </a:solidFill>
                              <a:latin typeface="Cambria Math" panose="02040503050406030204" pitchFamily="18" charset="0"/>
                            </a:rPr>
                            <m:t>𝑥</m:t>
                          </m:r>
                        </m:e>
                      </m:d>
                      <m:r>
                        <a:rPr lang="ar-AE" sz="5200" i="1">
                          <a:solidFill>
                            <a:srgbClr val="000000"/>
                          </a:solidFill>
                          <a:latin typeface="Cambria Math" panose="02040503050406030204" pitchFamily="18" charset="0"/>
                        </a:rPr>
                        <m:t>=</m:t>
                      </m:r>
                      <m:sSub>
                        <m:sSubPr>
                          <m:ctrlPr>
                            <a:rPr lang="ar-AE" sz="5200" i="1">
                              <a:solidFill>
                                <a:srgbClr val="000000"/>
                              </a:solidFill>
                              <a:latin typeface="Cambria Math" panose="02040503050406030204" pitchFamily="18" charset="0"/>
                            </a:rPr>
                          </m:ctrlPr>
                        </m:sSubPr>
                        <m:e>
                          <m:r>
                            <a:rPr lang="ar-AE" sz="5200" i="1">
                              <a:solidFill>
                                <a:srgbClr val="000000"/>
                              </a:solidFill>
                              <a:latin typeface="Cambria Math" panose="02040503050406030204" pitchFamily="18" charset="0"/>
                            </a:rPr>
                            <m:t>𝐹</m:t>
                          </m:r>
                        </m:e>
                        <m:sub>
                          <m:r>
                            <a:rPr lang="ar-AE" sz="5200" i="1">
                              <a:solidFill>
                                <a:srgbClr val="000000"/>
                              </a:solidFill>
                              <a:latin typeface="Cambria Math" panose="02040503050406030204" pitchFamily="18" charset="0"/>
                            </a:rPr>
                            <m:t>𝑡</m:t>
                          </m:r>
                          <m:r>
                            <a:rPr lang="ar-AE" sz="5200" i="1">
                              <a:solidFill>
                                <a:srgbClr val="000000"/>
                              </a:solidFill>
                              <a:latin typeface="Cambria Math" panose="02040503050406030204" pitchFamily="18" charset="0"/>
                            </a:rPr>
                            <m:t>−1</m:t>
                          </m:r>
                        </m:sub>
                      </m:sSub>
                      <m:d>
                        <m:dPr>
                          <m:ctrlPr>
                            <a:rPr lang="ar-AE" sz="5200" i="1">
                              <a:solidFill>
                                <a:srgbClr val="000000"/>
                              </a:solidFill>
                              <a:latin typeface="Cambria Math" panose="02040503050406030204" pitchFamily="18" charset="0"/>
                            </a:rPr>
                          </m:ctrlPr>
                        </m:dPr>
                        <m:e>
                          <m:r>
                            <a:rPr lang="ar-AE" sz="5200" i="1">
                              <a:solidFill>
                                <a:srgbClr val="000000"/>
                              </a:solidFill>
                              <a:latin typeface="Cambria Math" panose="02040503050406030204" pitchFamily="18" charset="0"/>
                            </a:rPr>
                            <m:t>𝑥</m:t>
                          </m:r>
                        </m:e>
                      </m:d>
                      <m:r>
                        <a:rPr lang="ar-AE" sz="5200" i="1">
                          <a:solidFill>
                            <a:srgbClr val="000000"/>
                          </a:solidFill>
                          <a:latin typeface="Cambria Math" panose="02040503050406030204" pitchFamily="18" charset="0"/>
                        </a:rPr>
                        <m:t>+</m:t>
                      </m:r>
                      <m:sSub>
                        <m:sSubPr>
                          <m:ctrlPr>
                            <a:rPr lang="ar-AE" sz="5200" i="1">
                              <a:solidFill>
                                <a:srgbClr val="000000"/>
                              </a:solidFill>
                              <a:latin typeface="Cambria Math" panose="02040503050406030204" pitchFamily="18" charset="0"/>
                            </a:rPr>
                          </m:ctrlPr>
                        </m:sSubPr>
                        <m:e>
                          <m:r>
                            <a:rPr lang="ar-AE" sz="5200" i="1">
                              <a:solidFill>
                                <a:srgbClr val="000000"/>
                              </a:solidFill>
                              <a:latin typeface="Cambria Math" panose="02040503050406030204" pitchFamily="18" charset="0"/>
                            </a:rPr>
                            <m:t>𝑟</m:t>
                          </m:r>
                        </m:e>
                        <m:sub>
                          <m:r>
                            <a:rPr lang="ar-AE" sz="5200" i="1">
                              <a:solidFill>
                                <a:srgbClr val="000000"/>
                              </a:solidFill>
                              <a:latin typeface="Cambria Math" panose="02040503050406030204" pitchFamily="18" charset="0"/>
                            </a:rPr>
                            <m:t>𝑡</m:t>
                          </m:r>
                          <m:r>
                            <a:rPr lang="ar-AE" sz="5200" i="1">
                              <a:solidFill>
                                <a:srgbClr val="000000"/>
                              </a:solidFill>
                              <a:latin typeface="Cambria Math" panose="02040503050406030204" pitchFamily="18" charset="0"/>
                            </a:rPr>
                            <m:t>−1</m:t>
                          </m:r>
                        </m:sub>
                      </m:sSub>
                      <m:d>
                        <m:dPr>
                          <m:ctrlPr>
                            <a:rPr lang="ar-AE" sz="5200" i="1">
                              <a:solidFill>
                                <a:srgbClr val="000000"/>
                              </a:solidFill>
                              <a:latin typeface="Cambria Math" panose="02040503050406030204" pitchFamily="18" charset="0"/>
                            </a:rPr>
                          </m:ctrlPr>
                        </m:dPr>
                        <m:e>
                          <m:r>
                            <a:rPr lang="ar-AE" sz="5200" i="1">
                              <a:solidFill>
                                <a:srgbClr val="000000"/>
                              </a:solidFill>
                              <a:latin typeface="Cambria Math" panose="02040503050406030204" pitchFamily="18" charset="0"/>
                            </a:rPr>
                            <m:t>𝑥</m:t>
                          </m:r>
                        </m:e>
                      </m:d>
                      <m:r>
                        <a:rPr lang="ar-AE" sz="5200" i="1">
                          <a:solidFill>
                            <a:srgbClr val="000000"/>
                          </a:solidFill>
                          <a:latin typeface="Cambria Math" panose="02040503050406030204" pitchFamily="18" charset="0"/>
                        </a:rPr>
                        <m:t>=</m:t>
                      </m:r>
                      <m:r>
                        <a:rPr lang="ar-AE" sz="5200" i="1">
                          <a:solidFill>
                            <a:srgbClr val="000000"/>
                          </a:solidFill>
                          <a:latin typeface="Cambria Math" panose="02040503050406030204" pitchFamily="18" charset="0"/>
                        </a:rPr>
                        <m:t>𝑦</m:t>
                      </m:r>
                      <m:r>
                        <a:rPr lang="en-US" sz="5200" b="0" i="1" smtClean="0">
                          <a:solidFill>
                            <a:srgbClr val="000000"/>
                          </a:solidFill>
                          <a:latin typeface="Cambria Math" panose="02040503050406030204" pitchFamily="18" charset="0"/>
                        </a:rPr>
                        <m:t>→ </m:t>
                      </m:r>
                      <m:sSub>
                        <m:sSubPr>
                          <m:ctrlPr>
                            <a:rPr lang="ar-AE" sz="5200" i="1">
                              <a:solidFill>
                                <a:srgbClr val="000000"/>
                              </a:solidFill>
                              <a:latin typeface="Cambria Math" panose="02040503050406030204" pitchFamily="18" charset="0"/>
                            </a:rPr>
                          </m:ctrlPr>
                        </m:sSubPr>
                        <m:e>
                          <m:r>
                            <a:rPr lang="ar-AE" sz="5200" i="1">
                              <a:solidFill>
                                <a:srgbClr val="000000"/>
                              </a:solidFill>
                              <a:latin typeface="Cambria Math" panose="02040503050406030204" pitchFamily="18" charset="0"/>
                            </a:rPr>
                            <m:t>𝑟</m:t>
                          </m:r>
                        </m:e>
                        <m:sub>
                          <m:r>
                            <a:rPr lang="ar-AE" sz="5200" i="1">
                              <a:solidFill>
                                <a:srgbClr val="000000"/>
                              </a:solidFill>
                              <a:latin typeface="Cambria Math" panose="02040503050406030204" pitchFamily="18" charset="0"/>
                            </a:rPr>
                            <m:t>𝑡</m:t>
                          </m:r>
                          <m:r>
                            <a:rPr lang="ar-AE" sz="5200" i="1">
                              <a:solidFill>
                                <a:srgbClr val="000000"/>
                              </a:solidFill>
                              <a:latin typeface="Cambria Math" panose="02040503050406030204" pitchFamily="18" charset="0"/>
                            </a:rPr>
                            <m:t>−1</m:t>
                          </m:r>
                        </m:sub>
                      </m:sSub>
                      <m:r>
                        <a:rPr lang="ar-AE" sz="5200" i="1">
                          <a:solidFill>
                            <a:srgbClr val="000000"/>
                          </a:solidFill>
                          <a:latin typeface="Cambria Math" panose="02040503050406030204" pitchFamily="18" charset="0"/>
                        </a:rPr>
                        <m:t>(</m:t>
                      </m:r>
                      <m:r>
                        <a:rPr lang="ar-AE" sz="5200" i="1">
                          <a:solidFill>
                            <a:srgbClr val="000000"/>
                          </a:solidFill>
                          <a:latin typeface="Cambria Math" panose="02040503050406030204" pitchFamily="18" charset="0"/>
                        </a:rPr>
                        <m:t>𝑥</m:t>
                      </m:r>
                      <m:r>
                        <a:rPr lang="ar-AE" sz="5200" i="1">
                          <a:solidFill>
                            <a:srgbClr val="000000"/>
                          </a:solidFill>
                          <a:latin typeface="Cambria Math" panose="02040503050406030204" pitchFamily="18" charset="0"/>
                        </a:rPr>
                        <m:t>)=</m:t>
                      </m:r>
                      <m:r>
                        <a:rPr lang="ar-AE" sz="5200" i="1">
                          <a:solidFill>
                            <a:srgbClr val="000000"/>
                          </a:solidFill>
                          <a:latin typeface="Cambria Math" panose="02040503050406030204" pitchFamily="18" charset="0"/>
                        </a:rPr>
                        <m:t>𝑦</m:t>
                      </m:r>
                      <m:r>
                        <a:rPr lang="ar-AE" sz="5200" i="1">
                          <a:solidFill>
                            <a:srgbClr val="000000"/>
                          </a:solidFill>
                          <a:latin typeface="Cambria Math" panose="02040503050406030204" pitchFamily="18" charset="0"/>
                        </a:rPr>
                        <m:t>−</m:t>
                      </m:r>
                      <m:sSub>
                        <m:sSubPr>
                          <m:ctrlPr>
                            <a:rPr lang="ar-AE" sz="5200" i="1">
                              <a:solidFill>
                                <a:srgbClr val="000000"/>
                              </a:solidFill>
                              <a:latin typeface="Cambria Math" panose="02040503050406030204" pitchFamily="18" charset="0"/>
                            </a:rPr>
                          </m:ctrlPr>
                        </m:sSubPr>
                        <m:e>
                          <m:r>
                            <a:rPr lang="ar-AE" sz="5200" i="1">
                              <a:solidFill>
                                <a:srgbClr val="000000"/>
                              </a:solidFill>
                              <a:latin typeface="Cambria Math" panose="02040503050406030204" pitchFamily="18" charset="0"/>
                            </a:rPr>
                            <m:t>𝐹</m:t>
                          </m:r>
                        </m:e>
                        <m:sub>
                          <m:r>
                            <a:rPr lang="ar-AE" sz="5200" i="1">
                              <a:solidFill>
                                <a:srgbClr val="000000"/>
                              </a:solidFill>
                              <a:latin typeface="Cambria Math" panose="02040503050406030204" pitchFamily="18" charset="0"/>
                            </a:rPr>
                            <m:t>𝑡</m:t>
                          </m:r>
                          <m:r>
                            <a:rPr lang="ar-AE" sz="5200" i="1">
                              <a:solidFill>
                                <a:srgbClr val="000000"/>
                              </a:solidFill>
                              <a:latin typeface="Cambria Math" panose="02040503050406030204" pitchFamily="18" charset="0"/>
                            </a:rPr>
                            <m:t>−1</m:t>
                          </m:r>
                        </m:sub>
                      </m:sSub>
                      <m:r>
                        <a:rPr lang="ar-AE" sz="5200" i="1">
                          <a:solidFill>
                            <a:srgbClr val="000000"/>
                          </a:solidFill>
                          <a:latin typeface="Cambria Math" panose="02040503050406030204" pitchFamily="18" charset="0"/>
                        </a:rPr>
                        <m:t>(</m:t>
                      </m:r>
                      <m:r>
                        <a:rPr lang="ar-AE" sz="5200" i="1">
                          <a:solidFill>
                            <a:srgbClr val="000000"/>
                          </a:solidFill>
                          <a:latin typeface="Cambria Math" panose="02040503050406030204" pitchFamily="18" charset="0"/>
                        </a:rPr>
                        <m:t>𝑥</m:t>
                      </m:r>
                      <m:r>
                        <a:rPr lang="ar-AE" sz="5200" i="1">
                          <a:solidFill>
                            <a:srgbClr val="000000"/>
                          </a:solidFill>
                          <a:latin typeface="Cambria Math" panose="02040503050406030204" pitchFamily="18" charset="0"/>
                        </a:rPr>
                        <m:t>)</m:t>
                      </m:r>
                    </m:oMath>
                  </m:oMathPara>
                </a14:m>
                <a:endParaRPr lang="ar-AE" dirty="0"/>
              </a:p>
              <a:p>
                <a:pPr marL="0" indent="0">
                  <a:buSzTx/>
                  <a:buNone/>
                </a:pPr>
                <a:r>
                  <a:rPr lang="en-US" dirty="0"/>
                  <a:t>where </a:t>
                </a:r>
                <a14:m>
                  <m:oMath xmlns:m="http://schemas.openxmlformats.org/officeDocument/2006/math">
                    <m:sSub>
                      <m:sSubPr>
                        <m:ctrlPr>
                          <a:rPr lang="ar-AE" sz="5400" i="1">
                            <a:solidFill>
                              <a:srgbClr val="000000"/>
                            </a:solidFill>
                            <a:latin typeface="Cambria Math" panose="02040503050406030204" pitchFamily="18" charset="0"/>
                          </a:rPr>
                        </m:ctrlPr>
                      </m:sSubPr>
                      <m:e>
                        <m:r>
                          <a:rPr lang="ar-AE" sz="5400" i="1">
                            <a:solidFill>
                              <a:srgbClr val="000000"/>
                            </a:solidFill>
                            <a:latin typeface="Cambria Math" panose="02040503050406030204" pitchFamily="18" charset="0"/>
                          </a:rPr>
                          <m:t>𝑟</m:t>
                        </m:r>
                      </m:e>
                      <m:sub>
                        <m:r>
                          <a:rPr lang="ar-AE" sz="5400" i="1">
                            <a:solidFill>
                              <a:srgbClr val="000000"/>
                            </a:solidFill>
                            <a:latin typeface="Cambria Math" panose="02040503050406030204" pitchFamily="18" charset="0"/>
                          </a:rPr>
                          <m:t>𝑡</m:t>
                        </m:r>
                        <m:r>
                          <a:rPr lang="ar-AE" sz="5400" i="1">
                            <a:solidFill>
                              <a:srgbClr val="000000"/>
                            </a:solidFill>
                            <a:latin typeface="Cambria Math" panose="02040503050406030204" pitchFamily="18" charset="0"/>
                          </a:rPr>
                          <m:t>−1</m:t>
                        </m:r>
                      </m:sub>
                    </m:sSub>
                    <m:r>
                      <a:rPr lang="ar-AE" sz="5400" i="1">
                        <a:solidFill>
                          <a:srgbClr val="000000"/>
                        </a:solidFill>
                        <a:latin typeface="Cambria Math" panose="02040503050406030204" pitchFamily="18" charset="0"/>
                      </a:rPr>
                      <m:t>(</m:t>
                    </m:r>
                    <m:r>
                      <a:rPr lang="ar-AE" sz="5400" i="1">
                        <a:solidFill>
                          <a:srgbClr val="000000"/>
                        </a:solidFill>
                        <a:latin typeface="Cambria Math" panose="02040503050406030204" pitchFamily="18" charset="0"/>
                      </a:rPr>
                      <m:t>𝑥</m:t>
                    </m:r>
                    <m:r>
                      <a:rPr lang="ar-AE" sz="5400" i="1">
                        <a:solidFill>
                          <a:srgbClr val="000000"/>
                        </a:solidFill>
                        <a:latin typeface="Cambria Math" panose="02040503050406030204" pitchFamily="18" charset="0"/>
                      </a:rPr>
                      <m:t>)</m:t>
                    </m:r>
                  </m:oMath>
                </a14:m>
                <a:r>
                  <a:rPr lang="ar-AE" dirty="0"/>
                  <a:t> </a:t>
                </a:r>
                <a:r>
                  <a:rPr lang="en-US" dirty="0"/>
                  <a:t>is actually the residual error.</a:t>
                </a:r>
                <a:endParaRPr dirty="0"/>
              </a:p>
            </p:txBody>
          </p:sp>
        </mc:Choice>
        <mc:Fallback xmlns="">
          <p:sp>
            <p:nvSpPr>
              <p:cNvPr id="192" name="During   steps of Gradient Boosting, suppose there are some imperfect model…"/>
              <p:cNvSpPr txBox="1">
                <a:spLocks noGrp="1" noRot="1" noChangeAspect="1" noMove="1" noResize="1" noEditPoints="1" noAdjustHandles="1" noChangeArrowheads="1" noChangeShapeType="1" noTextEdit="1"/>
              </p:cNvSpPr>
              <p:nvPr>
                <p:ph type="body" idx="1"/>
              </p:nvPr>
            </p:nvSpPr>
            <p:spPr>
              <a:prstGeom prst="rect">
                <a:avLst/>
              </a:prstGeom>
              <a:blipFill>
                <a:blip r:embed="rId3"/>
                <a:stretch>
                  <a:fillRect l="-1330" t="-1493"/>
                </a:stretch>
              </a:blipFill>
            </p:spPr>
            <p:txBody>
              <a:bodyPr/>
              <a:lstStyle/>
              <a:p>
                <a:r>
                  <a:rPr lang="en-CN">
                    <a:noFill/>
                  </a:rPr>
                  <a:t> </a:t>
                </a:r>
              </a:p>
            </p:txBody>
          </p:sp>
        </mc:Fallback>
      </mc:AlternateContent>
      <p:sp>
        <p:nvSpPr>
          <p:cNvPr id="193" name="Brief Introduction"/>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Brief Introduction</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text, application&#10;&#10;Description automatically generated">
            <a:extLst>
              <a:ext uri="{FF2B5EF4-FFF2-40B4-BE49-F238E27FC236}">
                <a16:creationId xmlns:a16="http://schemas.microsoft.com/office/drawing/2014/main" id="{4077BD7F-6367-6746-8088-1845D33AE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4" y="0"/>
            <a:ext cx="24467128" cy="13716000"/>
          </a:xfrm>
          <a:prstGeom prst="rect">
            <a:avLst/>
          </a:prstGeom>
        </p:spPr>
      </p:pic>
    </p:spTree>
  </p:cSld>
  <p:clrMapOvr>
    <a:masterClrMapping/>
  </p:clrMapOvr>
  <p:transition spd="med"/>
</p:sld>
</file>

<file path=ppt/theme/theme1.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67</TotalTime>
  <Words>1322</Words>
  <Application>Microsoft Macintosh PowerPoint</Application>
  <PresentationFormat>Custom</PresentationFormat>
  <Paragraphs>83</Paragraphs>
  <Slides>14</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Cambria Math</vt:lpstr>
      <vt:lpstr>Canela Bold</vt:lpstr>
      <vt:lpstr>Canela Deck Regular</vt:lpstr>
      <vt:lpstr>Canela Regular</vt:lpstr>
      <vt:lpstr>Canela Text Bold</vt:lpstr>
      <vt:lpstr>Canela Text Regular</vt:lpstr>
      <vt:lpstr>Graphik</vt:lpstr>
      <vt:lpstr>Graphik-Medium</vt:lpstr>
      <vt:lpstr>Graphik-SemiboldItalic</vt:lpstr>
      <vt:lpstr>Helvetica Neue</vt:lpstr>
      <vt:lpstr>SF Mono Regular</vt:lpstr>
      <vt:lpstr>23_ClassicWhite</vt:lpstr>
      <vt:lpstr>Gradient Boosting</vt:lpstr>
      <vt:lpstr>Introduction</vt:lpstr>
      <vt:lpstr>Gradient Descent</vt:lpstr>
      <vt:lpstr>Gradient Descent</vt:lpstr>
      <vt:lpstr>Gradient Descent</vt:lpstr>
      <vt:lpstr>Gradient Boosting</vt:lpstr>
      <vt:lpstr>Gradient Boosting</vt:lpstr>
      <vt:lpstr>Gradient Boosting</vt:lpstr>
      <vt:lpstr>PowerPoint Presentation</vt:lpstr>
      <vt:lpstr>PowerPoint Presentation</vt:lpstr>
      <vt:lpstr>Gradient Boosting</vt:lpstr>
      <vt:lpstr>Gradient Boosting</vt:lpstr>
      <vt:lpstr>PowerPoint Presentation</vt:lpstr>
      <vt:lpstr>Gradient Boosting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Gradient Boosting</dc:title>
  <cp:lastModifiedBy>王 鑫禹</cp:lastModifiedBy>
  <cp:revision>3</cp:revision>
  <dcterms:modified xsi:type="dcterms:W3CDTF">2021-12-02T04:59:53Z</dcterms:modified>
</cp:coreProperties>
</file>