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354"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4258BC4-00BA-42CC-BA6A-3DE1C8D60D73}" type="datetimeFigureOut">
              <a:rPr lang="zh-CN" altLang="en-US" smtClean="0"/>
              <a:t>2021/9/22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AD44C6-D6A6-4A86-87E6-6F1DDA2E33D9}" type="slidenum">
              <a:rPr lang="zh-CN" altLang="en-US" smtClean="0"/>
              <a:t>‹#›</a:t>
            </a:fld>
            <a:endParaRPr lang="zh-CN" altLang="en-US"/>
          </a:p>
        </p:txBody>
      </p:sp>
    </p:spTree>
    <p:extLst>
      <p:ext uri="{BB962C8B-B14F-4D97-AF65-F5344CB8AC3E}">
        <p14:creationId xmlns:p14="http://schemas.microsoft.com/office/powerpoint/2010/main" val="2365721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4258BC4-00BA-42CC-BA6A-3DE1C8D60D73}" type="datetimeFigureOut">
              <a:rPr lang="zh-CN" altLang="en-US" smtClean="0"/>
              <a:t>2021/9/22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AD44C6-D6A6-4A86-87E6-6F1DDA2E33D9}" type="slidenum">
              <a:rPr lang="zh-CN" altLang="en-US" smtClean="0"/>
              <a:t>‹#›</a:t>
            </a:fld>
            <a:endParaRPr lang="zh-CN" altLang="en-US"/>
          </a:p>
        </p:txBody>
      </p:sp>
    </p:spTree>
    <p:extLst>
      <p:ext uri="{BB962C8B-B14F-4D97-AF65-F5344CB8AC3E}">
        <p14:creationId xmlns:p14="http://schemas.microsoft.com/office/powerpoint/2010/main" val="2444337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4258BC4-00BA-42CC-BA6A-3DE1C8D60D73}" type="datetimeFigureOut">
              <a:rPr lang="zh-CN" altLang="en-US" smtClean="0"/>
              <a:t>2021/9/22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AD44C6-D6A6-4A86-87E6-6F1DDA2E33D9}" type="slidenum">
              <a:rPr lang="zh-CN" altLang="en-US" smtClean="0"/>
              <a:t>‹#›</a:t>
            </a:fld>
            <a:endParaRPr lang="zh-CN" altLang="en-US"/>
          </a:p>
        </p:txBody>
      </p:sp>
    </p:spTree>
    <p:extLst>
      <p:ext uri="{BB962C8B-B14F-4D97-AF65-F5344CB8AC3E}">
        <p14:creationId xmlns:p14="http://schemas.microsoft.com/office/powerpoint/2010/main" val="2211668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封面页">
    <p:bg>
      <p:bgPr>
        <a:gradFill flip="none" rotWithShape="1">
          <a:gsLst>
            <a:gs pos="0">
              <a:schemeClr val="bg1"/>
            </a:gs>
            <a:gs pos="67000">
              <a:schemeClr val="bg1">
                <a:lumMod val="95000"/>
              </a:schemeClr>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8" name="椭圆 17"/>
          <p:cNvSpPr/>
          <p:nvPr userDrawn="1"/>
        </p:nvSpPr>
        <p:spPr>
          <a:xfrm>
            <a:off x="849780" y="5172301"/>
            <a:ext cx="5150340" cy="5150340"/>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a:off x="-765628" y="4401373"/>
            <a:ext cx="3015427" cy="301542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a:off x="849780" y="3973882"/>
            <a:ext cx="1970009" cy="1970009"/>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a:off x="422289" y="3889828"/>
            <a:ext cx="854982" cy="854982"/>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a:off x="1564236" y="6339861"/>
            <a:ext cx="1076939" cy="107693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a:off x="2484890" y="6027944"/>
            <a:ext cx="334899" cy="334899"/>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a:off x="2465188" y="4744810"/>
            <a:ext cx="873483" cy="873483"/>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a:off x="7086881" y="-900967"/>
            <a:ext cx="2220844" cy="2220844"/>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a:off x="9454581" y="-549383"/>
            <a:ext cx="3407441" cy="3407441"/>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a:off x="8907429" y="-334768"/>
            <a:ext cx="1472991" cy="1472991"/>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a:off x="7061964" y="625398"/>
            <a:ext cx="1025650" cy="102565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a:off x="11418205" y="1911283"/>
            <a:ext cx="1590674" cy="1590674"/>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userDrawn="1"/>
        </p:nvSpPr>
        <p:spPr>
          <a:xfrm>
            <a:off x="6267191" y="1326869"/>
            <a:ext cx="453456" cy="45345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11664471" y="3298513"/>
            <a:ext cx="732468" cy="73246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10879229" y="3134662"/>
            <a:ext cx="346604" cy="346604"/>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占位符 19"/>
          <p:cNvSpPr>
            <a:spLocks noGrp="1"/>
          </p:cNvSpPr>
          <p:nvPr>
            <p:ph type="body" sz="quarter" idx="10" hasCustomPrompt="1"/>
          </p:nvPr>
        </p:nvSpPr>
        <p:spPr>
          <a:xfrm>
            <a:off x="3132306" y="2498576"/>
            <a:ext cx="5927388" cy="1357674"/>
          </a:xfrm>
          <a:prstGeom prst="rect">
            <a:avLst/>
          </a:prstGeom>
        </p:spPr>
        <p:txBody>
          <a:bodyPr anchor="t"/>
          <a:lstStyle>
            <a:lvl1pPr marL="0" indent="0" algn="ctr">
              <a:buNone/>
              <a:defRPr sz="4800" b="1"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1" hasCustomPrompt="1"/>
          </p:nvPr>
        </p:nvSpPr>
        <p:spPr>
          <a:xfrm>
            <a:off x="3132306" y="4578972"/>
            <a:ext cx="5927388" cy="339658"/>
          </a:xfrm>
          <a:prstGeom prst="rect">
            <a:avLst/>
          </a:prstGeom>
        </p:spPr>
        <p:txBody>
          <a:bodyPr anchor="t"/>
          <a:lstStyle>
            <a:lvl1pPr marL="0" indent="0" algn="ctr">
              <a:lnSpc>
                <a:spcPct val="130000"/>
              </a:lnSpc>
              <a:buNone/>
              <a:defRPr sz="12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2" name="椭圆 21"/>
          <p:cNvSpPr/>
          <p:nvPr userDrawn="1"/>
        </p:nvSpPr>
        <p:spPr>
          <a:xfrm>
            <a:off x="901493" y="3145269"/>
            <a:ext cx="468355" cy="468355"/>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userDrawn="1"/>
        </p:nvSpPr>
        <p:spPr>
          <a:xfrm>
            <a:off x="480939" y="2631757"/>
            <a:ext cx="724235" cy="724235"/>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a:off x="10650826" y="2926583"/>
            <a:ext cx="226929" cy="22692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753404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2" name="组 11"/>
          <p:cNvGrpSpPr/>
          <p:nvPr userDrawn="1"/>
        </p:nvGrpSpPr>
        <p:grpSpPr>
          <a:xfrm rot="10800000">
            <a:off x="7521312" y="-553388"/>
            <a:ext cx="5191489" cy="2549820"/>
            <a:chOff x="-410114" y="5072159"/>
            <a:chExt cx="5191489" cy="2549820"/>
          </a:xfrm>
        </p:grpSpPr>
        <p:sp>
          <p:nvSpPr>
            <p:cNvPr id="2" name="椭圆 1"/>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3" name="椭圆 12"/>
          <p:cNvSpPr/>
          <p:nvPr userDrawn="1"/>
        </p:nvSpPr>
        <p:spPr>
          <a:xfrm rot="10664813">
            <a:off x="1407707" y="6689145"/>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userDrawn="1"/>
        </p:nvSpPr>
        <p:spPr>
          <a:xfrm rot="10664813">
            <a:off x="-497671" y="5942838"/>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rot="10664813">
            <a:off x="850599" y="683436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rot="10664813">
            <a:off x="2065778" y="6515507"/>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rot="10664813">
            <a:off x="-608898" y="5619894"/>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rot="10664813">
            <a:off x="2790831" y="6423412"/>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userDrawn="1"/>
        </p:nvSpPr>
        <p:spPr>
          <a:xfrm rot="10664813">
            <a:off x="-300502" y="5332262"/>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userDrawn="1"/>
        </p:nvSpPr>
        <p:spPr>
          <a:xfrm rot="10664813">
            <a:off x="335692" y="5606739"/>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userDrawn="1"/>
        </p:nvSpPr>
        <p:spPr>
          <a:xfrm rot="10664813">
            <a:off x="528202" y="577659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userDrawn="1"/>
        </p:nvSpPr>
        <p:spPr>
          <a:xfrm rot="10664813">
            <a:off x="4182906" y="676834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占位符 19"/>
          <p:cNvSpPr>
            <a:spLocks noGrp="1"/>
          </p:cNvSpPr>
          <p:nvPr>
            <p:ph type="body" sz="quarter" idx="11" hasCustomPrompt="1"/>
          </p:nvPr>
        </p:nvSpPr>
        <p:spPr>
          <a:xfrm>
            <a:off x="435160" y="251636"/>
            <a:ext cx="3401344" cy="405376"/>
          </a:xfrm>
          <a:prstGeom prst="rect">
            <a:avLst/>
          </a:prstGeom>
        </p:spPr>
        <p:txBody>
          <a:bodyPr anchor="t"/>
          <a:lstStyle>
            <a:lvl1pPr marL="0" indent="0" algn="l">
              <a:lnSpc>
                <a:spcPct val="130000"/>
              </a:lnSpc>
              <a:buNone/>
              <a:defRPr sz="1800" b="1"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3227980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4258BC4-00BA-42CC-BA6A-3DE1C8D60D73}" type="datetimeFigureOut">
              <a:rPr lang="zh-CN" altLang="en-US" smtClean="0"/>
              <a:t>2021/9/22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AD44C6-D6A6-4A86-87E6-6F1DDA2E33D9}" type="slidenum">
              <a:rPr lang="zh-CN" altLang="en-US" smtClean="0"/>
              <a:t>‹#›</a:t>
            </a:fld>
            <a:endParaRPr lang="zh-CN" altLang="en-US"/>
          </a:p>
        </p:txBody>
      </p:sp>
    </p:spTree>
    <p:extLst>
      <p:ext uri="{BB962C8B-B14F-4D97-AF65-F5344CB8AC3E}">
        <p14:creationId xmlns:p14="http://schemas.microsoft.com/office/powerpoint/2010/main" val="2961100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4258BC4-00BA-42CC-BA6A-3DE1C8D60D73}" type="datetimeFigureOut">
              <a:rPr lang="zh-CN" altLang="en-US" smtClean="0"/>
              <a:t>2021/9/22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AD44C6-D6A6-4A86-87E6-6F1DDA2E33D9}" type="slidenum">
              <a:rPr lang="zh-CN" altLang="en-US" smtClean="0"/>
              <a:t>‹#›</a:t>
            </a:fld>
            <a:endParaRPr lang="zh-CN" altLang="en-US"/>
          </a:p>
        </p:txBody>
      </p:sp>
    </p:spTree>
    <p:extLst>
      <p:ext uri="{BB962C8B-B14F-4D97-AF65-F5344CB8AC3E}">
        <p14:creationId xmlns:p14="http://schemas.microsoft.com/office/powerpoint/2010/main" val="329444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4258BC4-00BA-42CC-BA6A-3DE1C8D60D73}" type="datetimeFigureOut">
              <a:rPr lang="zh-CN" altLang="en-US" smtClean="0"/>
              <a:t>2021/9/22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AD44C6-D6A6-4A86-87E6-6F1DDA2E33D9}" type="slidenum">
              <a:rPr lang="zh-CN" altLang="en-US" smtClean="0"/>
              <a:t>‹#›</a:t>
            </a:fld>
            <a:endParaRPr lang="zh-CN" altLang="en-US"/>
          </a:p>
        </p:txBody>
      </p:sp>
    </p:spTree>
    <p:extLst>
      <p:ext uri="{BB962C8B-B14F-4D97-AF65-F5344CB8AC3E}">
        <p14:creationId xmlns:p14="http://schemas.microsoft.com/office/powerpoint/2010/main" val="3557142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4258BC4-00BA-42CC-BA6A-3DE1C8D60D73}" type="datetimeFigureOut">
              <a:rPr lang="zh-CN" altLang="en-US" smtClean="0"/>
              <a:t>2021/9/22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1AD44C6-D6A6-4A86-87E6-6F1DDA2E33D9}" type="slidenum">
              <a:rPr lang="zh-CN" altLang="en-US" smtClean="0"/>
              <a:t>‹#›</a:t>
            </a:fld>
            <a:endParaRPr lang="zh-CN" altLang="en-US"/>
          </a:p>
        </p:txBody>
      </p:sp>
    </p:spTree>
    <p:extLst>
      <p:ext uri="{BB962C8B-B14F-4D97-AF65-F5344CB8AC3E}">
        <p14:creationId xmlns:p14="http://schemas.microsoft.com/office/powerpoint/2010/main" val="2159565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4258BC4-00BA-42CC-BA6A-3DE1C8D60D73}" type="datetimeFigureOut">
              <a:rPr lang="zh-CN" altLang="en-US" smtClean="0"/>
              <a:t>2021/9/22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1AD44C6-D6A6-4A86-87E6-6F1DDA2E33D9}" type="slidenum">
              <a:rPr lang="zh-CN" altLang="en-US" smtClean="0"/>
              <a:t>‹#›</a:t>
            </a:fld>
            <a:endParaRPr lang="zh-CN" altLang="en-US"/>
          </a:p>
        </p:txBody>
      </p:sp>
    </p:spTree>
    <p:extLst>
      <p:ext uri="{BB962C8B-B14F-4D97-AF65-F5344CB8AC3E}">
        <p14:creationId xmlns:p14="http://schemas.microsoft.com/office/powerpoint/2010/main" val="4163581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58BC4-00BA-42CC-BA6A-3DE1C8D60D73}" type="datetimeFigureOut">
              <a:rPr lang="zh-CN" altLang="en-US" smtClean="0"/>
              <a:t>2021/9/22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1AD44C6-D6A6-4A86-87E6-6F1DDA2E33D9}" type="slidenum">
              <a:rPr lang="zh-CN" altLang="en-US" smtClean="0"/>
              <a:t>‹#›</a:t>
            </a:fld>
            <a:endParaRPr lang="zh-CN" altLang="en-US"/>
          </a:p>
        </p:txBody>
      </p:sp>
    </p:spTree>
    <p:extLst>
      <p:ext uri="{BB962C8B-B14F-4D97-AF65-F5344CB8AC3E}">
        <p14:creationId xmlns:p14="http://schemas.microsoft.com/office/powerpoint/2010/main" val="1000416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4258BC4-00BA-42CC-BA6A-3DE1C8D60D73}" type="datetimeFigureOut">
              <a:rPr lang="zh-CN" altLang="en-US" smtClean="0"/>
              <a:t>2021/9/22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AD44C6-D6A6-4A86-87E6-6F1DDA2E33D9}" type="slidenum">
              <a:rPr lang="zh-CN" altLang="en-US" smtClean="0"/>
              <a:t>‹#›</a:t>
            </a:fld>
            <a:endParaRPr lang="zh-CN" altLang="en-US"/>
          </a:p>
        </p:txBody>
      </p:sp>
    </p:spTree>
    <p:extLst>
      <p:ext uri="{BB962C8B-B14F-4D97-AF65-F5344CB8AC3E}">
        <p14:creationId xmlns:p14="http://schemas.microsoft.com/office/powerpoint/2010/main" val="2684189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4258BC4-00BA-42CC-BA6A-3DE1C8D60D73}" type="datetimeFigureOut">
              <a:rPr lang="zh-CN" altLang="en-US" smtClean="0"/>
              <a:t>2021/9/22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AD44C6-D6A6-4A86-87E6-6F1DDA2E33D9}" type="slidenum">
              <a:rPr lang="zh-CN" altLang="en-US" smtClean="0"/>
              <a:t>‹#›</a:t>
            </a:fld>
            <a:endParaRPr lang="zh-CN" altLang="en-US"/>
          </a:p>
        </p:txBody>
      </p:sp>
    </p:spTree>
    <p:extLst>
      <p:ext uri="{BB962C8B-B14F-4D97-AF65-F5344CB8AC3E}">
        <p14:creationId xmlns:p14="http://schemas.microsoft.com/office/powerpoint/2010/main" val="3286550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258BC4-00BA-42CC-BA6A-3DE1C8D60D73}" type="datetimeFigureOut">
              <a:rPr lang="zh-CN" altLang="en-US" smtClean="0"/>
              <a:t>2021/9/22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D44C6-D6A6-4A86-87E6-6F1DDA2E33D9}" type="slidenum">
              <a:rPr lang="zh-CN" altLang="en-US" smtClean="0"/>
              <a:t>‹#›</a:t>
            </a:fld>
            <a:endParaRPr lang="zh-CN" altLang="en-US"/>
          </a:p>
        </p:txBody>
      </p:sp>
    </p:spTree>
    <p:extLst>
      <p:ext uri="{BB962C8B-B14F-4D97-AF65-F5344CB8AC3E}">
        <p14:creationId xmlns:p14="http://schemas.microsoft.com/office/powerpoint/2010/main" val="31534812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34640" y="2699744"/>
            <a:ext cx="6528816" cy="1357674"/>
          </a:xfrm>
        </p:spPr>
        <p:txBody>
          <a:bodyPr>
            <a:noAutofit/>
          </a:bodyPr>
          <a:lstStyle/>
          <a:p>
            <a:r>
              <a:rPr kumimoji="1" lang="en-US" altLang="zh-CN" sz="6600" dirty="0" smtClean="0">
                <a:solidFill>
                  <a:schemeClr val="accent1">
                    <a:lumMod val="75000"/>
                  </a:schemeClr>
                </a:solidFill>
              </a:rPr>
              <a:t>Developing an ERD</a:t>
            </a:r>
            <a:endParaRPr kumimoji="1" lang="zh-CN" altLang="en-US" sz="6600" dirty="0">
              <a:solidFill>
                <a:schemeClr val="accent1">
                  <a:lumMod val="75000"/>
                </a:schemeClr>
              </a:solidFill>
            </a:endParaRPr>
          </a:p>
        </p:txBody>
      </p:sp>
      <p:sp>
        <p:nvSpPr>
          <p:cNvPr id="3" name="文本占位符 2"/>
          <p:cNvSpPr>
            <a:spLocks noGrp="1"/>
          </p:cNvSpPr>
          <p:nvPr>
            <p:ph type="body" sz="quarter" idx="11"/>
          </p:nvPr>
        </p:nvSpPr>
        <p:spPr>
          <a:xfrm>
            <a:off x="7274257" y="5712828"/>
            <a:ext cx="3458789" cy="450228"/>
          </a:xfrm>
        </p:spPr>
        <p:txBody>
          <a:bodyPr>
            <a:noAutofit/>
          </a:bodyPr>
          <a:lstStyle/>
          <a:p>
            <a:r>
              <a:rPr kumimoji="1" lang="en-US" altLang="zh-CN" sz="2400" b="1" dirty="0" smtClean="0">
                <a:solidFill>
                  <a:schemeClr val="accent3">
                    <a:lumMod val="75000"/>
                  </a:schemeClr>
                </a:solidFill>
              </a:rPr>
              <a:t>Dr. Hemn Barzan Abdalla</a:t>
            </a:r>
            <a:endParaRPr kumimoji="1" lang="zh-CN" altLang="en-US" sz="2400" b="1" dirty="0">
              <a:solidFill>
                <a:schemeClr val="accent3">
                  <a:lumMod val="75000"/>
                </a:schemeClr>
              </a:solidFill>
            </a:endParaRPr>
          </a:p>
        </p:txBody>
      </p:sp>
    </p:spTree>
    <p:extLst>
      <p:ext uri="{BB962C8B-B14F-4D97-AF65-F5344CB8AC3E}">
        <p14:creationId xmlns:p14="http://schemas.microsoft.com/office/powerpoint/2010/main" val="54142264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9984" y="109728"/>
            <a:ext cx="5636736" cy="523220"/>
          </a:xfrm>
          <a:prstGeom prst="rect">
            <a:avLst/>
          </a:prstGeom>
          <a:noFill/>
        </p:spPr>
        <p:txBody>
          <a:bodyPr wrap="none" rtlCol="0">
            <a:spAutoFit/>
          </a:bodyPr>
          <a:lstStyle/>
          <a:p>
            <a:r>
              <a:rPr lang="en-US" altLang="zh-CN" sz="2800" dirty="0" smtClean="0"/>
              <a:t>Example of a database in </a:t>
            </a:r>
            <a:r>
              <a:rPr lang="en-US" altLang="zh-CN" sz="2800" dirty="0"/>
              <a:t>Tiny College</a:t>
            </a:r>
            <a:endParaRPr lang="zh-CN" altLang="en-US" sz="2800" dirty="0"/>
          </a:p>
        </p:txBody>
      </p:sp>
      <p:sp>
        <p:nvSpPr>
          <p:cNvPr id="4" name="文本框 3"/>
          <p:cNvSpPr txBox="1"/>
          <p:nvPr/>
        </p:nvSpPr>
        <p:spPr>
          <a:xfrm>
            <a:off x="376402" y="1160667"/>
            <a:ext cx="11402620" cy="1200329"/>
          </a:xfrm>
          <a:prstGeom prst="rect">
            <a:avLst/>
          </a:prstGeom>
          <a:noFill/>
        </p:spPr>
        <p:txBody>
          <a:bodyPr wrap="square" rtlCol="0">
            <a:spAutoFit/>
          </a:bodyPr>
          <a:lstStyle/>
          <a:p>
            <a:r>
              <a:rPr lang="en-US" altLang="zh-CN" sz="2400" dirty="0" smtClean="0"/>
              <a:t>9. Each student has an advisor in his or her department; each advisor counsels several students. An advisor is also a professor, but not all professors advise students. Therefore, STUDENT is optional to PROFESSOR in the “PROFESSOR advises STUDENT” relationship.</a:t>
            </a:r>
          </a:p>
        </p:txBody>
      </p:sp>
      <p:pic>
        <p:nvPicPr>
          <p:cNvPr id="5" name="图片 4"/>
          <p:cNvPicPr>
            <a:picLocks noChangeAspect="1"/>
          </p:cNvPicPr>
          <p:nvPr/>
        </p:nvPicPr>
        <p:blipFill>
          <a:blip r:embed="rId2"/>
          <a:stretch>
            <a:fillRect/>
          </a:stretch>
        </p:blipFill>
        <p:spPr>
          <a:xfrm>
            <a:off x="1367599" y="2888715"/>
            <a:ext cx="9420225" cy="3705225"/>
          </a:xfrm>
          <a:prstGeom prst="rect">
            <a:avLst/>
          </a:prstGeom>
        </p:spPr>
      </p:pic>
    </p:spTree>
    <p:extLst>
      <p:ext uri="{BB962C8B-B14F-4D97-AF65-F5344CB8AC3E}">
        <p14:creationId xmlns:p14="http://schemas.microsoft.com/office/powerpoint/2010/main" val="967771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9984" y="109728"/>
            <a:ext cx="5636736" cy="523220"/>
          </a:xfrm>
          <a:prstGeom prst="rect">
            <a:avLst/>
          </a:prstGeom>
          <a:noFill/>
        </p:spPr>
        <p:txBody>
          <a:bodyPr wrap="none" rtlCol="0">
            <a:spAutoFit/>
          </a:bodyPr>
          <a:lstStyle/>
          <a:p>
            <a:r>
              <a:rPr lang="en-US" altLang="zh-CN" sz="2800" dirty="0" smtClean="0"/>
              <a:t>Example of a database in </a:t>
            </a:r>
            <a:r>
              <a:rPr lang="en-US" altLang="zh-CN" sz="2800" dirty="0"/>
              <a:t>Tiny College</a:t>
            </a:r>
            <a:endParaRPr lang="zh-CN" altLang="en-US" sz="2800" dirty="0"/>
          </a:p>
        </p:txBody>
      </p:sp>
      <p:sp>
        <p:nvSpPr>
          <p:cNvPr id="4" name="文本框 3"/>
          <p:cNvSpPr txBox="1"/>
          <p:nvPr/>
        </p:nvSpPr>
        <p:spPr>
          <a:xfrm>
            <a:off x="169984" y="1160667"/>
            <a:ext cx="11474222" cy="2677656"/>
          </a:xfrm>
          <a:prstGeom prst="rect">
            <a:avLst/>
          </a:prstGeom>
          <a:noFill/>
        </p:spPr>
        <p:txBody>
          <a:bodyPr wrap="square" rtlCol="0">
            <a:spAutoFit/>
          </a:bodyPr>
          <a:lstStyle/>
          <a:p>
            <a:r>
              <a:rPr lang="en-US" altLang="zh-CN" sz="2400" dirty="0" smtClean="0"/>
              <a:t>10. </a:t>
            </a:r>
            <a:r>
              <a:rPr lang="en-US" altLang="zh-CN" sz="2400" dirty="0"/>
              <a:t>T</a:t>
            </a:r>
            <a:r>
              <a:rPr lang="en-US" altLang="zh-CN" sz="2400" dirty="0" smtClean="0"/>
              <a:t>he CLASS entity contains a ROOM_CODE attribute. Given the naming conventions, it is clear that ROOM_CODE is an FK to another entity. Clearly, because a class is taught in a room, it is reasonable to assume that the ROOM_CODE in CLASS is the FK to an entity named ROOM. In turn, each room is located in a building. So the last Tiny College ERD is created by observing that a BUILDING </a:t>
            </a:r>
            <a:r>
              <a:rPr lang="en-US" altLang="zh-CN" sz="2400" dirty="0"/>
              <a:t>can contain many ROOMs, but each ROOM is found in a single BUILDING. In this ERD segment, it is </a:t>
            </a:r>
            <a:r>
              <a:rPr lang="en-US" altLang="zh-CN" sz="2400" dirty="0" smtClean="0"/>
              <a:t>clear that </a:t>
            </a:r>
            <a:r>
              <a:rPr lang="en-US" altLang="zh-CN" sz="2400" dirty="0"/>
              <a:t>some buildings do not contain (class) rooms. For example, a storage building might not contain any </a:t>
            </a:r>
            <a:r>
              <a:rPr lang="en-US" altLang="zh-CN" sz="2400" dirty="0" smtClean="0"/>
              <a:t>named rooms </a:t>
            </a:r>
            <a:r>
              <a:rPr lang="en-US" altLang="zh-CN" sz="2400" dirty="0"/>
              <a:t>at all.</a:t>
            </a:r>
            <a:endParaRPr lang="en-US" altLang="zh-CN" sz="2400" dirty="0" smtClean="0"/>
          </a:p>
        </p:txBody>
      </p:sp>
      <p:pic>
        <p:nvPicPr>
          <p:cNvPr id="2" name="图片 1"/>
          <p:cNvPicPr>
            <a:picLocks noChangeAspect="1"/>
          </p:cNvPicPr>
          <p:nvPr/>
        </p:nvPicPr>
        <p:blipFill>
          <a:blip r:embed="rId2"/>
          <a:stretch>
            <a:fillRect/>
          </a:stretch>
        </p:blipFill>
        <p:spPr>
          <a:xfrm>
            <a:off x="-18288" y="4366042"/>
            <a:ext cx="12192000" cy="2152985"/>
          </a:xfrm>
          <a:prstGeom prst="rect">
            <a:avLst/>
          </a:prstGeom>
        </p:spPr>
      </p:pic>
    </p:spTree>
    <p:extLst>
      <p:ext uri="{BB962C8B-B14F-4D97-AF65-F5344CB8AC3E}">
        <p14:creationId xmlns:p14="http://schemas.microsoft.com/office/powerpoint/2010/main" val="1024505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0" y="696713"/>
            <a:ext cx="12192000" cy="5464573"/>
          </a:xfrm>
          <a:prstGeom prst="rect">
            <a:avLst/>
          </a:prstGeom>
        </p:spPr>
      </p:pic>
    </p:spTree>
    <p:extLst>
      <p:ext uri="{BB962C8B-B14F-4D97-AF65-F5344CB8AC3E}">
        <p14:creationId xmlns:p14="http://schemas.microsoft.com/office/powerpoint/2010/main" val="223260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1" descr="E:\Windows\Desktop\Database\Captures\Capture1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5674" y="-4480"/>
            <a:ext cx="5497429" cy="686248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92608" y="731520"/>
            <a:ext cx="2912464" cy="1815882"/>
          </a:xfrm>
          <a:prstGeom prst="rect">
            <a:avLst/>
          </a:prstGeom>
          <a:noFill/>
        </p:spPr>
        <p:txBody>
          <a:bodyPr wrap="none" rtlCol="0">
            <a:spAutoFit/>
          </a:bodyPr>
          <a:lstStyle/>
          <a:p>
            <a:r>
              <a:rPr lang="en-US" altLang="zh-CN" sz="2800" dirty="0" smtClean="0"/>
              <a:t>Full ERD</a:t>
            </a:r>
          </a:p>
          <a:p>
            <a:endParaRPr lang="en-US" altLang="zh-CN" sz="2800" dirty="0"/>
          </a:p>
          <a:p>
            <a:r>
              <a:rPr lang="en-US" altLang="zh-CN" sz="2800" dirty="0" smtClean="0"/>
              <a:t>Textbook Page 129</a:t>
            </a:r>
          </a:p>
          <a:p>
            <a:r>
              <a:rPr lang="en-US" altLang="zh-CN" sz="2800" dirty="0" smtClean="0"/>
              <a:t>Figure 4.35</a:t>
            </a:r>
            <a:endParaRPr lang="zh-CN" altLang="en-US" sz="2800" dirty="0"/>
          </a:p>
        </p:txBody>
      </p:sp>
    </p:spTree>
    <p:extLst>
      <p:ext uri="{BB962C8B-B14F-4D97-AF65-F5344CB8AC3E}">
        <p14:creationId xmlns:p14="http://schemas.microsoft.com/office/powerpoint/2010/main" val="3843682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16864" y="1554480"/>
            <a:ext cx="11375136" cy="4832092"/>
          </a:xfrm>
          <a:prstGeom prst="rect">
            <a:avLst/>
          </a:prstGeom>
          <a:noFill/>
        </p:spPr>
        <p:txBody>
          <a:bodyPr wrap="square" rtlCol="0">
            <a:spAutoFit/>
          </a:bodyPr>
          <a:lstStyle/>
          <a:p>
            <a:r>
              <a:rPr lang="en-US" altLang="zh-CN" sz="2800" dirty="0" smtClean="0"/>
              <a:t>The process of database design is an iterative rather than a linear or sequential process.</a:t>
            </a:r>
          </a:p>
          <a:p>
            <a:endParaRPr lang="en-US" altLang="zh-CN" sz="2800" dirty="0"/>
          </a:p>
          <a:p>
            <a:r>
              <a:rPr lang="en-US" altLang="zh-CN" sz="2800" dirty="0" smtClean="0"/>
              <a:t>Building an ERD usually involves the following activities:</a:t>
            </a:r>
          </a:p>
          <a:p>
            <a:pPr marL="342900" indent="-342900">
              <a:buFont typeface="Arial" panose="020B0604020202020204" pitchFamily="34" charset="0"/>
              <a:buChar char="•"/>
            </a:pPr>
            <a:r>
              <a:rPr lang="en-US" altLang="zh-CN" sz="2800" dirty="0" smtClean="0"/>
              <a:t>Create a detailed narrative of the organization’s description of operations.</a:t>
            </a:r>
          </a:p>
          <a:p>
            <a:pPr marL="342900" indent="-342900">
              <a:buFont typeface="Arial" panose="020B0604020202020204" pitchFamily="34" charset="0"/>
              <a:buChar char="•"/>
            </a:pPr>
            <a:r>
              <a:rPr lang="en-US" altLang="zh-CN" sz="2800" dirty="0" smtClean="0"/>
              <a:t>Identify the business rules based on the description of operations.</a:t>
            </a:r>
          </a:p>
          <a:p>
            <a:pPr marL="342900" indent="-342900">
              <a:buFont typeface="Arial" panose="020B0604020202020204" pitchFamily="34" charset="0"/>
              <a:buChar char="•"/>
            </a:pPr>
            <a:r>
              <a:rPr lang="en-US" altLang="zh-CN" sz="2800" dirty="0" smtClean="0"/>
              <a:t>Identify the main entities and relationships from the business rules.</a:t>
            </a:r>
          </a:p>
          <a:p>
            <a:pPr marL="342900" indent="-342900">
              <a:buFont typeface="Arial" panose="020B0604020202020204" pitchFamily="34" charset="0"/>
              <a:buChar char="•"/>
            </a:pPr>
            <a:r>
              <a:rPr lang="en-US" altLang="zh-CN" sz="2800" dirty="0" smtClean="0"/>
              <a:t>Develop the initial ERD.</a:t>
            </a:r>
          </a:p>
          <a:p>
            <a:pPr marL="342900" indent="-342900">
              <a:buFont typeface="Arial" panose="020B0604020202020204" pitchFamily="34" charset="0"/>
              <a:buChar char="•"/>
            </a:pPr>
            <a:r>
              <a:rPr lang="en-US" altLang="zh-CN" sz="2800" dirty="0" smtClean="0"/>
              <a:t>Identify the attributes and primary keys that adequately describe the entities.</a:t>
            </a:r>
          </a:p>
          <a:p>
            <a:pPr marL="342900" indent="-342900">
              <a:buFont typeface="Arial" panose="020B0604020202020204" pitchFamily="34" charset="0"/>
              <a:buChar char="•"/>
            </a:pPr>
            <a:r>
              <a:rPr lang="en-US" altLang="zh-CN" sz="2800" dirty="0" smtClean="0"/>
              <a:t>Revise and review the ERD.</a:t>
            </a:r>
            <a:endParaRPr lang="zh-CN" altLang="en-US" sz="2800" dirty="0"/>
          </a:p>
        </p:txBody>
      </p:sp>
    </p:spTree>
    <p:extLst>
      <p:ext uri="{BB962C8B-B14F-4D97-AF65-F5344CB8AC3E}">
        <p14:creationId xmlns:p14="http://schemas.microsoft.com/office/powerpoint/2010/main" val="2760121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9984" y="109728"/>
            <a:ext cx="5636736" cy="523220"/>
          </a:xfrm>
          <a:prstGeom prst="rect">
            <a:avLst/>
          </a:prstGeom>
          <a:noFill/>
        </p:spPr>
        <p:txBody>
          <a:bodyPr wrap="none" rtlCol="0">
            <a:spAutoFit/>
          </a:bodyPr>
          <a:lstStyle/>
          <a:p>
            <a:r>
              <a:rPr lang="en-US" altLang="zh-CN" sz="2800" dirty="0" smtClean="0"/>
              <a:t>Example of a database in </a:t>
            </a:r>
            <a:r>
              <a:rPr lang="en-US" altLang="zh-CN" sz="2800" dirty="0"/>
              <a:t>Tiny College</a:t>
            </a:r>
            <a:endParaRPr lang="zh-CN" altLang="en-US" sz="2800" dirty="0"/>
          </a:p>
        </p:txBody>
      </p:sp>
      <p:sp>
        <p:nvSpPr>
          <p:cNvPr id="4" name="文本框 3"/>
          <p:cNvSpPr txBox="1"/>
          <p:nvPr/>
        </p:nvSpPr>
        <p:spPr>
          <a:xfrm>
            <a:off x="233992" y="847487"/>
            <a:ext cx="11570912" cy="2677656"/>
          </a:xfrm>
          <a:prstGeom prst="rect">
            <a:avLst/>
          </a:prstGeom>
          <a:noFill/>
        </p:spPr>
        <p:txBody>
          <a:bodyPr wrap="square" rtlCol="0">
            <a:spAutoFit/>
          </a:bodyPr>
          <a:lstStyle/>
          <a:p>
            <a:r>
              <a:rPr lang="en-US" altLang="zh-CN" sz="2400" dirty="0" smtClean="0"/>
              <a:t>1. Tiny College is </a:t>
            </a:r>
            <a:r>
              <a:rPr lang="en-US" altLang="zh-CN" sz="2400" dirty="0"/>
              <a:t>divided into several schools: a school of business, a school of arts and sciences, a </a:t>
            </a:r>
            <a:r>
              <a:rPr lang="en-US" altLang="zh-CN" sz="2400" dirty="0" smtClean="0"/>
              <a:t>school of </a:t>
            </a:r>
            <a:r>
              <a:rPr lang="en-US" altLang="zh-CN" sz="2400" dirty="0"/>
              <a:t>education, and a school of applied sciences. Each school is administered by a dean who is a professor. </a:t>
            </a:r>
            <a:r>
              <a:rPr lang="en-US" altLang="zh-CN" sz="2400" dirty="0" smtClean="0"/>
              <a:t>Each professor </a:t>
            </a:r>
            <a:r>
              <a:rPr lang="en-US" altLang="zh-CN" sz="2400" dirty="0"/>
              <a:t>can be the dean of only one school, and a professor is not required to be the dean of any </a:t>
            </a:r>
            <a:r>
              <a:rPr lang="en-US" altLang="zh-CN" sz="2400" dirty="0" smtClean="0"/>
              <a:t>school. </a:t>
            </a:r>
          </a:p>
          <a:p>
            <a:r>
              <a:rPr lang="en-US" altLang="zh-CN" sz="2400" dirty="0" smtClean="0"/>
              <a:t>2. Each school comprises several departments. For example, the school of business has an accounting department, a management/marketing department, an economics/finance department, and a computer information systems department. </a:t>
            </a:r>
            <a:endParaRPr lang="zh-CN" altLang="en-US" sz="2400" dirty="0"/>
          </a:p>
        </p:txBody>
      </p:sp>
      <p:pic>
        <p:nvPicPr>
          <p:cNvPr id="5" name="图片 4"/>
          <p:cNvPicPr>
            <a:picLocks noChangeAspect="1"/>
          </p:cNvPicPr>
          <p:nvPr/>
        </p:nvPicPr>
        <p:blipFill>
          <a:blip r:embed="rId2"/>
          <a:stretch>
            <a:fillRect/>
          </a:stretch>
        </p:blipFill>
        <p:spPr>
          <a:xfrm>
            <a:off x="3600383" y="3525143"/>
            <a:ext cx="4847353" cy="3332857"/>
          </a:xfrm>
          <a:prstGeom prst="rect">
            <a:avLst/>
          </a:prstGeom>
        </p:spPr>
      </p:pic>
    </p:spTree>
    <p:extLst>
      <p:ext uri="{BB962C8B-B14F-4D97-AF65-F5344CB8AC3E}">
        <p14:creationId xmlns:p14="http://schemas.microsoft.com/office/powerpoint/2010/main" val="244590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9984" y="109728"/>
            <a:ext cx="5636736" cy="523220"/>
          </a:xfrm>
          <a:prstGeom prst="rect">
            <a:avLst/>
          </a:prstGeom>
          <a:noFill/>
        </p:spPr>
        <p:txBody>
          <a:bodyPr wrap="none" rtlCol="0">
            <a:spAutoFit/>
          </a:bodyPr>
          <a:lstStyle/>
          <a:p>
            <a:r>
              <a:rPr lang="en-US" altLang="zh-CN" sz="2800" dirty="0" smtClean="0"/>
              <a:t>Example of a database in </a:t>
            </a:r>
            <a:r>
              <a:rPr lang="en-US" altLang="zh-CN" sz="2800" dirty="0"/>
              <a:t>Tiny College</a:t>
            </a:r>
            <a:endParaRPr lang="zh-CN" altLang="en-US" sz="2800" dirty="0"/>
          </a:p>
        </p:txBody>
      </p:sp>
      <p:sp>
        <p:nvSpPr>
          <p:cNvPr id="4" name="文本框 3"/>
          <p:cNvSpPr txBox="1"/>
          <p:nvPr/>
        </p:nvSpPr>
        <p:spPr>
          <a:xfrm>
            <a:off x="219404" y="962972"/>
            <a:ext cx="11570912" cy="2677656"/>
          </a:xfrm>
          <a:prstGeom prst="rect">
            <a:avLst/>
          </a:prstGeom>
          <a:noFill/>
        </p:spPr>
        <p:txBody>
          <a:bodyPr wrap="square" rtlCol="0">
            <a:spAutoFit/>
          </a:bodyPr>
          <a:lstStyle/>
          <a:p>
            <a:r>
              <a:rPr lang="en-US" altLang="zh-CN" sz="2400" dirty="0" smtClean="0"/>
              <a:t>3. Each department may offer courses. For example, the management/marketing department offers courses such as Introduction to Management, Principles of Marketing, and Production Management. </a:t>
            </a:r>
          </a:p>
          <a:p>
            <a:r>
              <a:rPr lang="en-US" altLang="zh-CN" sz="2400" dirty="0" smtClean="0"/>
              <a:t>Note that this relationship is based on the way Tiny College operates.</a:t>
            </a:r>
          </a:p>
          <a:p>
            <a:r>
              <a:rPr lang="en-US" altLang="zh-CN" sz="2400" dirty="0" smtClean="0"/>
              <a:t>If, for example, Tiny College had some departments that were classified as “research only,” those departments would not offer courses; therefore, the COURSE entity would be optional to the DEPARTMENT entity.</a:t>
            </a:r>
            <a:endParaRPr lang="zh-CN" altLang="en-US" sz="2400" dirty="0"/>
          </a:p>
        </p:txBody>
      </p:sp>
      <p:pic>
        <p:nvPicPr>
          <p:cNvPr id="2" name="图片 1"/>
          <p:cNvPicPr>
            <a:picLocks noChangeAspect="1"/>
          </p:cNvPicPr>
          <p:nvPr/>
        </p:nvPicPr>
        <p:blipFill>
          <a:blip r:embed="rId2"/>
          <a:stretch>
            <a:fillRect/>
          </a:stretch>
        </p:blipFill>
        <p:spPr>
          <a:xfrm>
            <a:off x="1472184" y="3970653"/>
            <a:ext cx="9065352" cy="2887347"/>
          </a:xfrm>
          <a:prstGeom prst="rect">
            <a:avLst/>
          </a:prstGeom>
        </p:spPr>
      </p:pic>
    </p:spTree>
    <p:extLst>
      <p:ext uri="{BB962C8B-B14F-4D97-AF65-F5344CB8AC3E}">
        <p14:creationId xmlns:p14="http://schemas.microsoft.com/office/powerpoint/2010/main" val="1240986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9984" y="109728"/>
            <a:ext cx="5636736" cy="523220"/>
          </a:xfrm>
          <a:prstGeom prst="rect">
            <a:avLst/>
          </a:prstGeom>
          <a:noFill/>
        </p:spPr>
        <p:txBody>
          <a:bodyPr wrap="none" rtlCol="0">
            <a:spAutoFit/>
          </a:bodyPr>
          <a:lstStyle/>
          <a:p>
            <a:r>
              <a:rPr lang="en-US" altLang="zh-CN" sz="2800" dirty="0" smtClean="0"/>
              <a:t>Example of a database in </a:t>
            </a:r>
            <a:r>
              <a:rPr lang="en-US" altLang="zh-CN" sz="2800" dirty="0"/>
              <a:t>Tiny College</a:t>
            </a:r>
            <a:endParaRPr lang="zh-CN" altLang="en-US" sz="2800" dirty="0"/>
          </a:p>
        </p:txBody>
      </p:sp>
      <p:sp>
        <p:nvSpPr>
          <p:cNvPr id="4" name="文本框 3"/>
          <p:cNvSpPr txBox="1"/>
          <p:nvPr/>
        </p:nvSpPr>
        <p:spPr>
          <a:xfrm>
            <a:off x="219404" y="962972"/>
            <a:ext cx="11570912" cy="2308324"/>
          </a:xfrm>
          <a:prstGeom prst="rect">
            <a:avLst/>
          </a:prstGeom>
          <a:noFill/>
        </p:spPr>
        <p:txBody>
          <a:bodyPr wrap="square" rtlCol="0">
            <a:spAutoFit/>
          </a:bodyPr>
          <a:lstStyle/>
          <a:p>
            <a:r>
              <a:rPr lang="en-US" altLang="zh-CN" sz="2400" dirty="0"/>
              <a:t>4. </a:t>
            </a:r>
            <a:r>
              <a:rPr lang="en-US" altLang="zh-CN" sz="2400" dirty="0" smtClean="0"/>
              <a:t>A CLASS </a:t>
            </a:r>
            <a:r>
              <a:rPr lang="en-US" altLang="zh-CN" sz="2400" dirty="0"/>
              <a:t>is a section of a COURSE. That is, a department may offer several sections (</a:t>
            </a:r>
            <a:r>
              <a:rPr lang="en-US" altLang="zh-CN" sz="2400" dirty="0" smtClean="0"/>
              <a:t>classes) of </a:t>
            </a:r>
            <a:r>
              <a:rPr lang="en-US" altLang="zh-CN" sz="2400" dirty="0"/>
              <a:t>the same database course. Each of those classes is taught by a professor at a given time in a given place.</a:t>
            </a:r>
          </a:p>
          <a:p>
            <a:r>
              <a:rPr lang="en-US" altLang="zh-CN" sz="2400" dirty="0"/>
              <a:t>In short, a 1:M relationship exists between COURSE and CLASS. However, because a course may exist </a:t>
            </a:r>
            <a:r>
              <a:rPr lang="en-US" altLang="zh-CN" sz="2400" dirty="0" smtClean="0"/>
              <a:t>in Tiny </a:t>
            </a:r>
            <a:r>
              <a:rPr lang="en-US" altLang="zh-CN" sz="2400" dirty="0"/>
              <a:t>College’s course catalog even when it is not offered as a class in a current class schedule, CLASS </a:t>
            </a:r>
            <a:r>
              <a:rPr lang="en-US" altLang="zh-CN" sz="2400" dirty="0" smtClean="0"/>
              <a:t>is optional </a:t>
            </a:r>
            <a:r>
              <a:rPr lang="en-US" altLang="zh-CN" sz="2400" dirty="0"/>
              <a:t>to COURSE. </a:t>
            </a:r>
            <a:endParaRPr lang="zh-CN" altLang="en-US" sz="2400" dirty="0"/>
          </a:p>
        </p:txBody>
      </p:sp>
      <p:pic>
        <p:nvPicPr>
          <p:cNvPr id="5" name="图片 4"/>
          <p:cNvPicPr>
            <a:picLocks noChangeAspect="1"/>
          </p:cNvPicPr>
          <p:nvPr/>
        </p:nvPicPr>
        <p:blipFill>
          <a:blip r:embed="rId2"/>
          <a:stretch>
            <a:fillRect/>
          </a:stretch>
        </p:blipFill>
        <p:spPr>
          <a:xfrm>
            <a:off x="904889" y="3670206"/>
            <a:ext cx="10199941" cy="2752799"/>
          </a:xfrm>
          <a:prstGeom prst="rect">
            <a:avLst/>
          </a:prstGeom>
        </p:spPr>
      </p:pic>
    </p:spTree>
    <p:extLst>
      <p:ext uri="{BB962C8B-B14F-4D97-AF65-F5344CB8AC3E}">
        <p14:creationId xmlns:p14="http://schemas.microsoft.com/office/powerpoint/2010/main" val="2922686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9984" y="109728"/>
            <a:ext cx="5636736" cy="523220"/>
          </a:xfrm>
          <a:prstGeom prst="rect">
            <a:avLst/>
          </a:prstGeom>
          <a:noFill/>
        </p:spPr>
        <p:txBody>
          <a:bodyPr wrap="none" rtlCol="0">
            <a:spAutoFit/>
          </a:bodyPr>
          <a:lstStyle/>
          <a:p>
            <a:r>
              <a:rPr lang="en-US" altLang="zh-CN" sz="2800" dirty="0" smtClean="0"/>
              <a:t>Example of a database in </a:t>
            </a:r>
            <a:r>
              <a:rPr lang="en-US" altLang="zh-CN" sz="2800" dirty="0"/>
              <a:t>Tiny College</a:t>
            </a:r>
            <a:endParaRPr lang="zh-CN" altLang="en-US" sz="2800" dirty="0"/>
          </a:p>
        </p:txBody>
      </p:sp>
      <p:sp>
        <p:nvSpPr>
          <p:cNvPr id="4" name="文本框 3"/>
          <p:cNvSpPr txBox="1"/>
          <p:nvPr/>
        </p:nvSpPr>
        <p:spPr>
          <a:xfrm>
            <a:off x="301700" y="1414252"/>
            <a:ext cx="11402620" cy="1200329"/>
          </a:xfrm>
          <a:prstGeom prst="rect">
            <a:avLst/>
          </a:prstGeom>
          <a:noFill/>
        </p:spPr>
        <p:txBody>
          <a:bodyPr wrap="square" rtlCol="0">
            <a:spAutoFit/>
          </a:bodyPr>
          <a:lstStyle/>
          <a:p>
            <a:r>
              <a:rPr lang="en-US" altLang="zh-CN" sz="2400" dirty="0" smtClean="0"/>
              <a:t>5. Each department should have one or more professors assigned to it. One and only one of those professors chairs the department, and no professor is required to accept the chair position. Therefore, DEPARTMENT is optional to PROFESSOR in the “chairs” relationship. </a:t>
            </a:r>
            <a:endParaRPr lang="zh-CN" altLang="en-US" sz="2400" dirty="0"/>
          </a:p>
        </p:txBody>
      </p:sp>
      <p:pic>
        <p:nvPicPr>
          <p:cNvPr id="2" name="图片 1"/>
          <p:cNvPicPr>
            <a:picLocks noChangeAspect="1"/>
          </p:cNvPicPr>
          <p:nvPr/>
        </p:nvPicPr>
        <p:blipFill>
          <a:blip r:embed="rId2"/>
          <a:stretch>
            <a:fillRect/>
          </a:stretch>
        </p:blipFill>
        <p:spPr>
          <a:xfrm>
            <a:off x="1124631" y="2751741"/>
            <a:ext cx="9925050" cy="3905250"/>
          </a:xfrm>
          <a:prstGeom prst="rect">
            <a:avLst/>
          </a:prstGeom>
        </p:spPr>
      </p:pic>
    </p:spTree>
    <p:extLst>
      <p:ext uri="{BB962C8B-B14F-4D97-AF65-F5344CB8AC3E}">
        <p14:creationId xmlns:p14="http://schemas.microsoft.com/office/powerpoint/2010/main" val="382781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9984" y="109728"/>
            <a:ext cx="5636736" cy="523220"/>
          </a:xfrm>
          <a:prstGeom prst="rect">
            <a:avLst/>
          </a:prstGeom>
          <a:noFill/>
        </p:spPr>
        <p:txBody>
          <a:bodyPr wrap="none" rtlCol="0">
            <a:spAutoFit/>
          </a:bodyPr>
          <a:lstStyle/>
          <a:p>
            <a:r>
              <a:rPr lang="en-US" altLang="zh-CN" sz="2800" dirty="0" smtClean="0"/>
              <a:t>Example of a database in </a:t>
            </a:r>
            <a:r>
              <a:rPr lang="en-US" altLang="zh-CN" sz="2800" dirty="0"/>
              <a:t>Tiny College</a:t>
            </a:r>
            <a:endParaRPr lang="zh-CN" altLang="en-US" sz="2800" dirty="0"/>
          </a:p>
        </p:txBody>
      </p:sp>
      <p:sp>
        <p:nvSpPr>
          <p:cNvPr id="4" name="文本框 3"/>
          <p:cNvSpPr txBox="1"/>
          <p:nvPr/>
        </p:nvSpPr>
        <p:spPr>
          <a:xfrm>
            <a:off x="301700" y="1414252"/>
            <a:ext cx="11402620" cy="830997"/>
          </a:xfrm>
          <a:prstGeom prst="rect">
            <a:avLst/>
          </a:prstGeom>
          <a:noFill/>
        </p:spPr>
        <p:txBody>
          <a:bodyPr wrap="square" rtlCol="0">
            <a:spAutoFit/>
          </a:bodyPr>
          <a:lstStyle/>
          <a:p>
            <a:r>
              <a:rPr lang="en-US" altLang="zh-CN" sz="2400" dirty="0" smtClean="0"/>
              <a:t>6. Each professor may teach up to four classes; each class is a section of a course. A professor may also be on a research contract and teach no classes at all.</a:t>
            </a:r>
            <a:endParaRPr lang="zh-CN" altLang="en-US" sz="2400" dirty="0"/>
          </a:p>
        </p:txBody>
      </p:sp>
      <p:pic>
        <p:nvPicPr>
          <p:cNvPr id="5" name="图片 4"/>
          <p:cNvPicPr>
            <a:picLocks noChangeAspect="1"/>
          </p:cNvPicPr>
          <p:nvPr/>
        </p:nvPicPr>
        <p:blipFill>
          <a:blip r:embed="rId2"/>
          <a:stretch>
            <a:fillRect/>
          </a:stretch>
        </p:blipFill>
        <p:spPr>
          <a:xfrm>
            <a:off x="1186421" y="3127808"/>
            <a:ext cx="9633178" cy="3329650"/>
          </a:xfrm>
          <a:prstGeom prst="rect">
            <a:avLst/>
          </a:prstGeom>
        </p:spPr>
      </p:pic>
    </p:spTree>
    <p:extLst>
      <p:ext uri="{BB962C8B-B14F-4D97-AF65-F5344CB8AC3E}">
        <p14:creationId xmlns:p14="http://schemas.microsoft.com/office/powerpoint/2010/main" val="3820518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9984" y="109728"/>
            <a:ext cx="5636736" cy="523220"/>
          </a:xfrm>
          <a:prstGeom prst="rect">
            <a:avLst/>
          </a:prstGeom>
          <a:noFill/>
        </p:spPr>
        <p:txBody>
          <a:bodyPr wrap="none" rtlCol="0">
            <a:spAutoFit/>
          </a:bodyPr>
          <a:lstStyle/>
          <a:p>
            <a:r>
              <a:rPr lang="en-US" altLang="zh-CN" sz="2800" dirty="0" smtClean="0"/>
              <a:t>Example of a database in </a:t>
            </a:r>
            <a:r>
              <a:rPr lang="en-US" altLang="zh-CN" sz="2800" dirty="0"/>
              <a:t>Tiny College</a:t>
            </a:r>
            <a:endParaRPr lang="zh-CN" altLang="en-US" sz="2800" dirty="0"/>
          </a:p>
        </p:txBody>
      </p:sp>
      <p:sp>
        <p:nvSpPr>
          <p:cNvPr id="4" name="文本框 3"/>
          <p:cNvSpPr txBox="1"/>
          <p:nvPr/>
        </p:nvSpPr>
        <p:spPr>
          <a:xfrm>
            <a:off x="394690" y="1453275"/>
            <a:ext cx="11402620" cy="2308324"/>
          </a:xfrm>
          <a:prstGeom prst="rect">
            <a:avLst/>
          </a:prstGeom>
          <a:noFill/>
        </p:spPr>
        <p:txBody>
          <a:bodyPr wrap="square" rtlCol="0">
            <a:spAutoFit/>
          </a:bodyPr>
          <a:lstStyle/>
          <a:p>
            <a:r>
              <a:rPr lang="en-US" altLang="zh-CN" sz="2400" dirty="0" smtClean="0"/>
              <a:t>7. A student may enroll in several classes but takes each class only once during any given enrollment period. For example, during the current enrollment period, a student may decide to take five classes—Statistics, Accounting, English, Database, and History—but that student would not be enrolled in the same Statistics class five times during the enrollment period! </a:t>
            </a:r>
            <a:r>
              <a:rPr lang="en-US" altLang="zh-CN" sz="2400" dirty="0" smtClean="0">
                <a:solidFill>
                  <a:srgbClr val="FF0000"/>
                </a:solidFill>
              </a:rPr>
              <a:t>Each student may enroll in up to six classes, and each class may have</a:t>
            </a:r>
          </a:p>
          <a:p>
            <a:r>
              <a:rPr lang="en-US" altLang="zh-CN" sz="2400" dirty="0" smtClean="0">
                <a:solidFill>
                  <a:srgbClr val="FF0000"/>
                </a:solidFill>
              </a:rPr>
              <a:t>up to 35 students</a:t>
            </a:r>
            <a:r>
              <a:rPr lang="en-US" altLang="zh-CN" sz="2400" dirty="0" smtClean="0"/>
              <a:t>, thus creating an M:N relationship between STUDENT and CLASS. </a:t>
            </a:r>
            <a:endParaRPr lang="zh-CN" altLang="en-US" sz="2400" dirty="0"/>
          </a:p>
        </p:txBody>
      </p:sp>
      <p:pic>
        <p:nvPicPr>
          <p:cNvPr id="5" name="图片 4"/>
          <p:cNvPicPr>
            <a:picLocks noChangeAspect="1"/>
          </p:cNvPicPr>
          <p:nvPr/>
        </p:nvPicPr>
        <p:blipFill>
          <a:blip r:embed="rId2"/>
          <a:stretch>
            <a:fillRect/>
          </a:stretch>
        </p:blipFill>
        <p:spPr>
          <a:xfrm>
            <a:off x="0" y="4349792"/>
            <a:ext cx="12192000" cy="2508208"/>
          </a:xfrm>
          <a:prstGeom prst="rect">
            <a:avLst/>
          </a:prstGeom>
        </p:spPr>
      </p:pic>
    </p:spTree>
    <p:extLst>
      <p:ext uri="{BB962C8B-B14F-4D97-AF65-F5344CB8AC3E}">
        <p14:creationId xmlns:p14="http://schemas.microsoft.com/office/powerpoint/2010/main" val="286171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9984" y="109728"/>
            <a:ext cx="5636736" cy="523220"/>
          </a:xfrm>
          <a:prstGeom prst="rect">
            <a:avLst/>
          </a:prstGeom>
          <a:noFill/>
        </p:spPr>
        <p:txBody>
          <a:bodyPr wrap="none" rtlCol="0">
            <a:spAutoFit/>
          </a:bodyPr>
          <a:lstStyle/>
          <a:p>
            <a:r>
              <a:rPr lang="en-US" altLang="zh-CN" sz="2800" dirty="0" smtClean="0"/>
              <a:t>Example of a database in </a:t>
            </a:r>
            <a:r>
              <a:rPr lang="en-US" altLang="zh-CN" sz="2800" dirty="0"/>
              <a:t>Tiny College</a:t>
            </a:r>
            <a:endParaRPr lang="zh-CN" altLang="en-US" sz="2800" dirty="0"/>
          </a:p>
        </p:txBody>
      </p:sp>
      <p:sp>
        <p:nvSpPr>
          <p:cNvPr id="4" name="文本框 3"/>
          <p:cNvSpPr txBox="1"/>
          <p:nvPr/>
        </p:nvSpPr>
        <p:spPr>
          <a:xfrm>
            <a:off x="376402" y="1160667"/>
            <a:ext cx="11402620" cy="2308324"/>
          </a:xfrm>
          <a:prstGeom prst="rect">
            <a:avLst/>
          </a:prstGeom>
          <a:noFill/>
        </p:spPr>
        <p:txBody>
          <a:bodyPr wrap="square" rtlCol="0">
            <a:spAutoFit/>
          </a:bodyPr>
          <a:lstStyle/>
          <a:p>
            <a:r>
              <a:rPr lang="en-US" altLang="zh-CN" sz="2400" dirty="0" smtClean="0"/>
              <a:t>8. Each department has several (or many) students whose major is offered by that department. However, each student has only a single major and is, therefore, associated with a single department. </a:t>
            </a:r>
          </a:p>
          <a:p>
            <a:r>
              <a:rPr lang="en-US" altLang="zh-CN" sz="2400" dirty="0" smtClean="0"/>
              <a:t>However, in the Tiny College environment, it is possible for a student not to declare a major field of study. Such a student would not be associated with a department; therefore, DEPARTMENT is optional to STUDENT. </a:t>
            </a:r>
          </a:p>
        </p:txBody>
      </p:sp>
      <p:pic>
        <p:nvPicPr>
          <p:cNvPr id="2" name="图片 1"/>
          <p:cNvPicPr>
            <a:picLocks noChangeAspect="1"/>
          </p:cNvPicPr>
          <p:nvPr/>
        </p:nvPicPr>
        <p:blipFill>
          <a:blip r:embed="rId2"/>
          <a:stretch>
            <a:fillRect/>
          </a:stretch>
        </p:blipFill>
        <p:spPr>
          <a:xfrm>
            <a:off x="1473708" y="3655123"/>
            <a:ext cx="8915400" cy="3095625"/>
          </a:xfrm>
          <a:prstGeom prst="rect">
            <a:avLst/>
          </a:prstGeom>
        </p:spPr>
      </p:pic>
    </p:spTree>
    <p:extLst>
      <p:ext uri="{BB962C8B-B14F-4D97-AF65-F5344CB8AC3E}">
        <p14:creationId xmlns:p14="http://schemas.microsoft.com/office/powerpoint/2010/main" val="956123719"/>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272</TotalTime>
  <Words>879</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宋体</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dc:creator>
  <cp:lastModifiedBy>Windows User</cp:lastModifiedBy>
  <cp:revision>12</cp:revision>
  <dcterms:created xsi:type="dcterms:W3CDTF">2018-04-17T09:22:56Z</dcterms:created>
  <dcterms:modified xsi:type="dcterms:W3CDTF">2021-09-22T13:19:08Z</dcterms:modified>
</cp:coreProperties>
</file>