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Hello, today I will introduce Gradient Boosting method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If we choose square error function as the loss function of gradient boosting, [READ SLIDES]</a:t>
            </a:r>
          </a:p>
          <a:p>
            <a:pPr/>
            <a:r>
              <a:t>So, if we perform gradient operation for the total error J, we will have y - y_hat = negative gradient J.</a:t>
            </a:r>
          </a:p>
          <a:p>
            <a:pPr/>
            <a:r>
              <a:t>Therefore, for square error loss function, the residual error is the negative gradient.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We can see that for absolute error and Huber error, negative gradient does not equal to residual error, but the negative gradient error is also calculated according the loss function L. And the result of the negative gradient has some relationships between the residual error -- They are variants of the residuals error or they are residual error with some adjustment. </a:t>
            </a:r>
          </a:p>
          <a:p>
            <a:pPr/>
            <a:r>
              <a:t>Besides, compare to the original residual error y - F(x), the negative gradient of absolute error and Huber error weaken the influence of outliers, or they are less sensitive to errors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So, here is the steps of applying gradient boosting. First we select a differentiable error function and then construct an initial model, and finally perform iterations until it meet the requirement.</a:t>
            </a:r>
          </a:p>
          <a:p>
            <a:pPr/>
          </a:p>
          <a:p>
            <a:pPr/>
            <a:r>
              <a:t>Like other Boosting methods, Gradient Boosting is also an iterative process of building weak models that are progressively enhanced (Boosting) and combined into strong models. However, while other Boosting methods such as AdaBoost iteratively adjust the weights of the samples, Gradient Boosting iteratively fits negative gradients and adjust the weight coefficient of the negative gradient.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Just like AdaBoost, Gradient Boosting works by sequentially adding predictors to an ensemble, each one correcting its predecessor.</a:t>
            </a:r>
          </a:p>
          <a:p>
            <a:pPr/>
            <a:r>
              <a:t>However, instead of tweaking the instance weights at every iteration like AdaBoost does, Gradient Boosting, which borrows its ideas from the gradient descent method, tries to fit the new predictor to the residual errors made by the previous predictor.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Before introducing the gradient boosting, I will introduce or review the gradient descent at first since those two methods share similar ideas.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Gradient Descent is an iterative algorithm for finding a local minimum of a differentiable function. The general idea of it is to tweak parameters iteratively in order to minimize a cost function.</a:t>
            </a:r>
          </a:p>
          <a:p>
            <a:pPr/>
            <a:r>
              <a:t>You can see that, on the graph, we start by filling theta with random values. Then we improve it gradually, taking one baby step at a time, attempting to decrease the cost function, util the algorithm converges to a minimum.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And here is the basic steps for the gradient descent method, in short, gradient descent method is to repeat the iterative function theta until convergence.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Next, let’s back to Gradient Boosting.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Here is an example of applying Gradient Boosting to a regression problem with n samples. </a:t>
            </a:r>
          </a:p>
          <a:p>
            <a:pPr/>
            <a:r>
              <a:t>To find an accurate F, we firstly find a weak function F0 to fit. So, the difference between the prediction and the actual value is y - F0(x). Next, we find h0 to fit r0, such that F1(x) = F0(x) + h0(x), and the residual error still exists, which is r1(x) = y - F1(x).</a:t>
            </a:r>
          </a:p>
          <a:p>
            <a:pPr/>
            <a:r>
              <a:t>Gradient Boosting would keep these steps over and over again util it met the predefined error boundary.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So, for general problems. During 0 to T steps of Gradient Boosting, suppose there are some imperfect model F_{t-1}. </a:t>
            </a:r>
          </a:p>
          <a:p>
            <a:pPr/>
          </a:p>
          <a:p>
            <a:pPr/>
            <a:r>
              <a:t>The algorithm does not change the model directly, instead it try to add an estimator to construct a new model to improve the performance.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The steps above could be performed iteratively  to make function F(x) close to the target value y, and we can express this process by the following equations.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Wang Xinyu 1098648"/>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Wang Xinyu 1098648</a:t>
            </a:r>
          </a:p>
        </p:txBody>
      </p:sp>
      <p:sp>
        <p:nvSpPr>
          <p:cNvPr id="152" name="Gradient Boosting"/>
          <p:cNvSpPr txBox="1"/>
          <p:nvPr>
            <p:ph type="ctrTitle"/>
          </p:nvPr>
        </p:nvSpPr>
        <p:spPr>
          <a:prstGeom prst="rect">
            <a:avLst/>
          </a:prstGeom>
        </p:spPr>
        <p:txBody>
          <a:bodyPr/>
          <a:lstStyle/>
          <a:p>
            <a:pPr/>
            <a:r>
              <a:t>Gradient Boosting</a:t>
            </a:r>
          </a:p>
        </p:txBody>
      </p:sp>
      <p:sp>
        <p:nvSpPr>
          <p:cNvPr id="153" name="A Brief Introduction and Explanation"/>
          <p:cNvSpPr txBox="1"/>
          <p:nvPr>
            <p:ph type="subTitle" sz="quarter" idx="1"/>
          </p:nvPr>
        </p:nvSpPr>
        <p:spPr>
          <a:prstGeom prst="rect">
            <a:avLst/>
          </a:prstGeom>
        </p:spPr>
        <p:txBody>
          <a:bodyPr/>
          <a:lstStyle/>
          <a:p>
            <a:pPr/>
            <a:r>
              <a:t>A Brief Introduction and Explanation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radient Boosting"/>
          <p:cNvSpPr txBox="1"/>
          <p:nvPr>
            <p:ph type="title"/>
          </p:nvPr>
        </p:nvSpPr>
        <p:spPr>
          <a:prstGeom prst="rect">
            <a:avLst/>
          </a:prstGeom>
        </p:spPr>
        <p:txBody>
          <a:bodyPr/>
          <a:lstStyle/>
          <a:p>
            <a:pPr/>
            <a:r>
              <a:t>Gradient Boosting</a:t>
            </a:r>
          </a:p>
        </p:txBody>
      </p:sp>
      <p:sp>
        <p:nvSpPr>
          <p:cNvPr id="204" name="To fit function   , let the prediction value  , the loss function   , and total error of the whole dataset   .…"/>
          <p:cNvSpPr txBox="1"/>
          <p:nvPr>
            <p:ph type="body" idx="1"/>
          </p:nvPr>
        </p:nvSpPr>
        <p:spPr>
          <a:xfrm>
            <a:off x="1217711" y="3685531"/>
            <a:ext cx="21948578" cy="8483601"/>
          </a:xfrm>
          <a:prstGeom prst="rect">
            <a:avLst/>
          </a:prstGeom>
        </p:spPr>
        <p:txBody>
          <a:bodyPr/>
          <a:lstStyle/>
          <a:p>
            <a:pPr marL="0" indent="0" defTabSz="2121354">
              <a:spcBef>
                <a:spcPts val="2000"/>
              </a:spcBef>
              <a:buSzTx/>
              <a:buNone/>
              <a:defRPr sz="3828"/>
            </a:pPr>
            <a:r>
              <a:t>To fit function </a:t>
            </a:r>
            <a14:m>
              <m:oMath>
                <m:r>
                  <a:rPr xmlns:a="http://schemas.openxmlformats.org/drawingml/2006/main" sz="4300" i="1">
                    <a:solidFill>
                      <a:srgbClr val="000000"/>
                    </a:solidFill>
                    <a:latin typeface="Cambria Math" panose="02040503050406030204" pitchFamily="18" charset="0"/>
                  </a:rPr>
                  <m:t>F</m:t>
                </m:r>
              </m:oMath>
            </a14:m>
            <a:r>
              <a:t> , let the prediction value </a:t>
            </a:r>
            <a14:m>
              <m:oMath>
                <m:limUpp>
                  <m:e>
                    <m:r>
                      <a:rPr xmlns:a="http://schemas.openxmlformats.org/drawingml/2006/main" sz="4550" i="1">
                        <a:solidFill>
                          <a:srgbClr val="000000"/>
                        </a:solidFill>
                        <a:latin typeface="Cambria Math" panose="02040503050406030204" pitchFamily="18" charset="0"/>
                      </a:rPr>
                      <m:t>y</m:t>
                    </m:r>
                  </m:e>
                  <m:lim>
                    <m:r>
                      <a:rPr xmlns:a="http://schemas.openxmlformats.org/drawingml/2006/main" sz="4550" i="1">
                        <a:solidFill>
                          <a:srgbClr val="000000"/>
                        </a:solidFill>
                        <a:latin typeface="Cambria Math" panose="02040503050406030204" pitchFamily="18" charset="0"/>
                      </a:rPr>
                      <m:t>̂</m:t>
                    </m:r>
                  </m:lim>
                </m:limUpp>
                <m:r>
                  <a:rPr xmlns:a="http://schemas.openxmlformats.org/drawingml/2006/main" sz="4550" i="1">
                    <a:solidFill>
                      <a:srgbClr val="000000"/>
                    </a:solidFill>
                    <a:latin typeface="Cambria Math" panose="02040503050406030204" pitchFamily="18" charset="0"/>
                  </a:rPr>
                  <m:t>=</m:t>
                </m:r>
                <m:r>
                  <a:rPr xmlns:a="http://schemas.openxmlformats.org/drawingml/2006/main" sz="4550" i="1">
                    <a:solidFill>
                      <a:srgbClr val="000000"/>
                    </a:solidFill>
                    <a:latin typeface="Cambria Math" panose="02040503050406030204" pitchFamily="18" charset="0"/>
                  </a:rPr>
                  <m:t>F</m:t>
                </m:r>
                <m:r>
                  <a:rPr xmlns:a="http://schemas.openxmlformats.org/drawingml/2006/main" sz="4550" i="1">
                    <a:solidFill>
                      <a:srgbClr val="000000"/>
                    </a:solidFill>
                    <a:latin typeface="Cambria Math" panose="02040503050406030204" pitchFamily="18" charset="0"/>
                  </a:rPr>
                  <m:t>(</m:t>
                </m:r>
                <m:r>
                  <a:rPr xmlns:a="http://schemas.openxmlformats.org/drawingml/2006/main" sz="4550" i="1">
                    <a:solidFill>
                      <a:srgbClr val="000000"/>
                    </a:solidFill>
                    <a:latin typeface="Cambria Math" panose="02040503050406030204" pitchFamily="18" charset="0"/>
                  </a:rPr>
                  <m:t>x</m:t>
                </m:r>
                <m:r>
                  <a:rPr xmlns:a="http://schemas.openxmlformats.org/drawingml/2006/main" sz="4550" i="1">
                    <a:solidFill>
                      <a:srgbClr val="000000"/>
                    </a:solidFill>
                    <a:latin typeface="Cambria Math" panose="02040503050406030204" pitchFamily="18" charset="0"/>
                  </a:rPr>
                  <m:t>)</m:t>
                </m:r>
              </m:oMath>
            </a14:m>
            <a:r>
              <a:t>, the loss function </a:t>
            </a:r>
            <a14:m>
              <m:oMath>
                <m:r>
                  <a:rPr xmlns:a="http://schemas.openxmlformats.org/drawingml/2006/main" sz="4500" i="1">
                    <a:solidFill>
                      <a:srgbClr val="000000"/>
                    </a:solidFill>
                    <a:latin typeface="Cambria Math" panose="02040503050406030204" pitchFamily="18" charset="0"/>
                  </a:rPr>
                  <m:t>L</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y</m:t>
                </m:r>
                <m:r>
                  <a:rPr xmlns:a="http://schemas.openxmlformats.org/drawingml/2006/main" sz="4500" i="1">
                    <a:solidFill>
                      <a:srgbClr val="000000"/>
                    </a:solidFill>
                    <a:latin typeface="Cambria Math" panose="02040503050406030204" pitchFamily="18" charset="0"/>
                  </a:rPr>
                  <m:t>,</m:t>
                </m:r>
                <m:limUpp>
                  <m:e>
                    <m:r>
                      <a:rPr xmlns:a="http://schemas.openxmlformats.org/drawingml/2006/main" sz="4500" i="1">
                        <a:solidFill>
                          <a:srgbClr val="000000"/>
                        </a:solidFill>
                        <a:latin typeface="Cambria Math" panose="02040503050406030204" pitchFamily="18" charset="0"/>
                      </a:rPr>
                      <m:t>y</m:t>
                    </m:r>
                  </m:e>
                  <m:lim>
                    <m:r>
                      <a:rPr xmlns:a="http://schemas.openxmlformats.org/drawingml/2006/main" sz="4500" i="1">
                        <a:solidFill>
                          <a:srgbClr val="000000"/>
                        </a:solidFill>
                        <a:latin typeface="Cambria Math" panose="02040503050406030204" pitchFamily="18" charset="0"/>
                      </a:rPr>
                      <m:t>̂</m:t>
                    </m:r>
                  </m:lim>
                </m:limUpp>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y</m:t>
                </m:r>
                <m:r>
                  <a:rPr xmlns:a="http://schemas.openxmlformats.org/drawingml/2006/main" sz="4500" i="1">
                    <a:solidFill>
                      <a:srgbClr val="000000"/>
                    </a:solidFill>
                    <a:latin typeface="Cambria Math" panose="02040503050406030204" pitchFamily="18" charset="0"/>
                  </a:rPr>
                  <m:t>-</m:t>
                </m:r>
                <m:limUpp>
                  <m:e>
                    <m:r>
                      <a:rPr xmlns:a="http://schemas.openxmlformats.org/drawingml/2006/main" sz="4500" i="1">
                        <a:solidFill>
                          <a:srgbClr val="000000"/>
                        </a:solidFill>
                        <a:latin typeface="Cambria Math" panose="02040503050406030204" pitchFamily="18" charset="0"/>
                      </a:rPr>
                      <m:t>y</m:t>
                    </m:r>
                  </m:e>
                  <m:lim>
                    <m:r>
                      <a:rPr xmlns:a="http://schemas.openxmlformats.org/drawingml/2006/main" sz="4500" i="1">
                        <a:solidFill>
                          <a:srgbClr val="000000"/>
                        </a:solidFill>
                        <a:latin typeface="Cambria Math" panose="02040503050406030204" pitchFamily="18" charset="0"/>
                      </a:rPr>
                      <m:t>̂</m:t>
                    </m:r>
                  </m:lim>
                </m:limUpp>
                <m:sSup>
                  <m:e>
                    <m:r>
                      <a:rPr xmlns:a="http://schemas.openxmlformats.org/drawingml/2006/main" sz="4500" i="1">
                        <a:solidFill>
                          <a:srgbClr val="000000"/>
                        </a:solidFill>
                        <a:latin typeface="Cambria Math" panose="02040503050406030204" pitchFamily="18" charset="0"/>
                      </a:rPr>
                      <m:t>)</m:t>
                    </m:r>
                  </m:e>
                  <m:sup>
                    <m:r>
                      <a:rPr xmlns:a="http://schemas.openxmlformats.org/drawingml/2006/main" sz="4500" i="1">
                        <a:solidFill>
                          <a:srgbClr val="000000"/>
                        </a:solidFill>
                        <a:latin typeface="Cambria Math" panose="02040503050406030204" pitchFamily="18" charset="0"/>
                      </a:rPr>
                      <m:t>2</m:t>
                    </m:r>
                  </m:sup>
                </m:sSup>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2</m:t>
                </m:r>
              </m:oMath>
            </a14:m>
            <a:r>
              <a:t> , and total error of the whole dataset </a:t>
            </a:r>
            <a14:m>
              <m:oMath>
                <m:r>
                  <a:rPr xmlns:a="http://schemas.openxmlformats.org/drawingml/2006/main" sz="4500" i="1">
                    <a:solidFill>
                      <a:srgbClr val="000000"/>
                    </a:solidFill>
                    <a:latin typeface="Cambria Math" panose="02040503050406030204" pitchFamily="18" charset="0"/>
                  </a:rPr>
                  <m:t>J</m:t>
                </m:r>
                <m:r>
                  <a:rPr xmlns:a="http://schemas.openxmlformats.org/drawingml/2006/main" sz="4500" i="1">
                    <a:solidFill>
                      <a:srgbClr val="000000"/>
                    </a:solidFill>
                    <a:latin typeface="Cambria Math" panose="02040503050406030204" pitchFamily="18" charset="0"/>
                  </a:rPr>
                  <m:t>=</m:t>
                </m:r>
                <m:limUpp>
                  <m:e>
                    <m:limLow>
                      <m:e>
                        <m:r>
                          <a:rPr xmlns:a="http://schemas.openxmlformats.org/drawingml/2006/main" sz="4500" i="1">
                            <a:solidFill>
                              <a:srgbClr val="000000"/>
                            </a:solidFill>
                            <a:latin typeface="Cambria Math" panose="02040503050406030204" pitchFamily="18" charset="0"/>
                          </a:rPr>
                          <m:t>∑</m:t>
                        </m:r>
                      </m:e>
                      <m:lim>
                        <m:r>
                          <a:rPr xmlns:a="http://schemas.openxmlformats.org/drawingml/2006/main" sz="4500" i="1">
                            <a:solidFill>
                              <a:srgbClr val="000000"/>
                            </a:solidFill>
                            <a:latin typeface="Cambria Math" panose="02040503050406030204" pitchFamily="18" charset="0"/>
                          </a:rPr>
                          <m:t>i</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1</m:t>
                        </m:r>
                      </m:lim>
                    </m:limLow>
                  </m:e>
                  <m:lim>
                    <m:r>
                      <a:rPr xmlns:a="http://schemas.openxmlformats.org/drawingml/2006/main" sz="4500" i="1">
                        <a:solidFill>
                          <a:srgbClr val="000000"/>
                        </a:solidFill>
                        <a:latin typeface="Cambria Math" panose="02040503050406030204" pitchFamily="18" charset="0"/>
                      </a:rPr>
                      <m:t>n</m:t>
                    </m:r>
                  </m:lim>
                </m:limUpp>
                <m:r>
                  <a:rPr xmlns:a="http://schemas.openxmlformats.org/drawingml/2006/main" sz="4500" i="1">
                    <a:solidFill>
                      <a:srgbClr val="000000"/>
                    </a:solidFill>
                    <a:latin typeface="Cambria Math" panose="02040503050406030204" pitchFamily="18" charset="0"/>
                  </a:rPr>
                  <m:t>L</m:t>
                </m:r>
                <m:r>
                  <a:rPr xmlns:a="http://schemas.openxmlformats.org/drawingml/2006/main" sz="4500" i="1">
                    <a:solidFill>
                      <a:srgbClr val="000000"/>
                    </a:solidFill>
                    <a:latin typeface="Cambria Math" panose="02040503050406030204" pitchFamily="18" charset="0"/>
                  </a:rPr>
                  <m:t>(</m:t>
                </m:r>
                <m:sSub>
                  <m:e>
                    <m:r>
                      <a:rPr xmlns:a="http://schemas.openxmlformats.org/drawingml/2006/main" sz="4500" i="1">
                        <a:solidFill>
                          <a:srgbClr val="000000"/>
                        </a:solidFill>
                        <a:latin typeface="Cambria Math" panose="02040503050406030204" pitchFamily="18" charset="0"/>
                      </a:rPr>
                      <m:t>y</m:t>
                    </m:r>
                  </m:e>
                  <m:sub>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sSub>
                  <m:e>
                    <m:limUpp>
                      <m:e>
                        <m:r>
                          <a:rPr xmlns:a="http://schemas.openxmlformats.org/drawingml/2006/main" sz="4500" i="1">
                            <a:solidFill>
                              <a:srgbClr val="000000"/>
                            </a:solidFill>
                            <a:latin typeface="Cambria Math" panose="02040503050406030204" pitchFamily="18" charset="0"/>
                          </a:rPr>
                          <m:t>y</m:t>
                        </m:r>
                      </m:e>
                      <m:lim>
                        <m:r>
                          <a:rPr xmlns:a="http://schemas.openxmlformats.org/drawingml/2006/main" sz="4500" i="1">
                            <a:solidFill>
                              <a:srgbClr val="000000"/>
                            </a:solidFill>
                            <a:latin typeface="Cambria Math" panose="02040503050406030204" pitchFamily="18" charset="0"/>
                          </a:rPr>
                          <m:t>̂</m:t>
                        </m:r>
                      </m:lim>
                    </m:limUpp>
                  </m:e>
                  <m:sub>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oMath>
            </a14:m>
            <a:r>
              <a:t> .</a:t>
            </a:r>
          </a:p>
          <a:p>
            <a:pPr marL="0" indent="0" defTabSz="2121354">
              <a:spcBef>
                <a:spcPts val="2000"/>
              </a:spcBef>
              <a:buSzTx/>
              <a:buNone/>
              <a:defRPr sz="3828"/>
            </a:pPr>
            <a:r>
              <a:t>So,</a:t>
            </a:r>
          </a:p>
          <a:p>
            <a:pPr marL="0" indent="0" defTabSz="2121354">
              <a:spcBef>
                <a:spcPts val="2000"/>
              </a:spcBef>
              <a:buSzTx/>
              <a:buNone/>
              <a:defRPr sz="3828"/>
            </a:pPr>
            <a:r>
              <a:t>      </a:t>
            </a:r>
            <a14:m>
              <m:oMath>
                <m:m>
                  <m:mPr>
                    <m:ctrlPr>
                      <a:rPr xmlns:a="http://schemas.openxmlformats.org/drawingml/2006/main" sz="4500" i="1">
                        <a:solidFill>
                          <a:srgbClr val="000000"/>
                        </a:solidFill>
                        <a:latin typeface="Cambria Math" panose="02040503050406030204" pitchFamily="18" charset="0"/>
                      </a:rPr>
                    </m:ctrlPr>
                    <m:baseJc m:val="center"/>
                    <m:plcHide m:val="on"/>
                    <m:mcs>
                      <m:mc>
                        <m:mcPr>
                          <m:count m:val="2"/>
                          <m:mcJc m:val="center"/>
                        </m:mcPr>
                      </m:mc>
                    </m:mcs>
                  </m:mPr>
                  <m:mr>
                    <m:e>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J</m:t>
                      </m:r>
                    </m:e>
                    <m:e>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argPr>
                            <m:scrLvl m:val="0"/>
                          </m:argPr>
                          <m:r>
                            <m:rPr>
                              <m:sty m:val="p"/>
                            </m:rP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J</m:t>
                          </m:r>
                        </m:num>
                        <m:den>
                          <m:argPr>
                            <m:scrLvl m:val="0"/>
                          </m:argPr>
                          <m:r>
                            <m:rPr>
                              <m:sty m:val="p"/>
                            </m:rP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1</m:t>
                              </m:r>
                            </m:sub>
                          </m:sSub>
                        </m:den>
                      </m:f>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argPr>
                            <m:scrLvl m:val="0"/>
                          </m:argPr>
                          <m:r>
                            <m:rPr>
                              <m:sty m:val="p"/>
                            </m:rP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J</m:t>
                          </m:r>
                        </m:num>
                        <m:den>
                          <m:argPr>
                            <m:scrLvl m:val="0"/>
                          </m:argPr>
                          <m:r>
                            <m:rPr>
                              <m:sty m:val="p"/>
                            </m:rP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den>
                      </m:f>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argPr>
                            <m:scrLvl m:val="0"/>
                          </m:argPr>
                          <m:r>
                            <m:rPr>
                              <m:sty m:val="p"/>
                            </m:rP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J</m:t>
                          </m:r>
                        </m:num>
                        <m:den>
                          <m:argPr>
                            <m:scrLvl m:val="0"/>
                          </m:argPr>
                          <m:r>
                            <m:rPr>
                              <m:sty m:val="p"/>
                            </m:rP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n</m:t>
                              </m:r>
                            </m:sub>
                          </m:sSub>
                        </m:den>
                      </m:f>
                      <m:r>
                        <a:rPr xmlns:a="http://schemas.openxmlformats.org/drawingml/2006/main" sz="4500" i="1">
                          <a:solidFill>
                            <a:srgbClr val="000000"/>
                          </a:solidFill>
                          <a:latin typeface="Cambria Math" panose="02040503050406030204" pitchFamily="18" charset="0"/>
                        </a:rPr>
                        <m:t>)</m:t>
                      </m:r>
                    </m:e>
                  </m:mr>
                  <m:mr>
                    <m:e>
                      <m:f>
                        <m:fPr>
                          <m:ctrlPr>
                            <a:rPr xmlns:a="http://schemas.openxmlformats.org/drawingml/2006/main" sz="4500" i="1">
                              <a:solidFill>
                                <a:srgbClr val="000000"/>
                              </a:solidFill>
                              <a:latin typeface="Cambria Math" panose="02040503050406030204" pitchFamily="18" charset="0"/>
                            </a:rPr>
                          </m:ctrlPr>
                          <m:type m:val="bar"/>
                        </m:fPr>
                        <m:num>
                          <m:argPr>
                            <m:scrLvl m:val="0"/>
                          </m:argPr>
                          <m:r>
                            <m:rPr>
                              <m:sty m:val="p"/>
                            </m:rP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J</m:t>
                          </m:r>
                        </m:num>
                        <m:den>
                          <m:argPr>
                            <m:scrLvl m:val="0"/>
                          </m:argPr>
                          <m:r>
                            <m:rPr>
                              <m:sty m:val="p"/>
                            </m:rP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den>
                      </m:f>
                    </m:e>
                    <m:e>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argPr>
                            <m:scrLvl m:val="0"/>
                          </m:argPr>
                          <m:r>
                            <m:rPr>
                              <m:sty m:val="p"/>
                            </m:rPr>
                            <a:rPr xmlns:a="http://schemas.openxmlformats.org/drawingml/2006/main" sz="4500" i="1">
                              <a:solidFill>
                                <a:srgbClr val="000000"/>
                              </a:solidFill>
                              <a:latin typeface="Cambria Math" panose="02040503050406030204" pitchFamily="18" charset="0"/>
                            </a:rPr>
                            <m:t>∂</m:t>
                          </m:r>
                          <m:sSubSup>
                            <m:e>
                              <m:argPr>
                                <m:scrLvl m:val="0"/>
                              </m:argPr>
                              <m:r>
                                <a:rPr xmlns:a="http://schemas.openxmlformats.org/drawingml/2006/main" sz="4500" i="1">
                                  <a:solidFill>
                                    <a:srgbClr val="000000"/>
                                  </a:solidFill>
                                  <a:latin typeface="Cambria Math" panose="02040503050406030204" pitchFamily="18" charset="0"/>
                                </a:rPr>
                                <m:t>∑</m:t>
                              </m:r>
                            </m:e>
                            <m:sub>
                              <m:argPr>
                                <m:scrLvl m:val="0"/>
                              </m:argPr>
                              <m:r>
                                <a:rPr xmlns:a="http://schemas.openxmlformats.org/drawingml/2006/main" sz="4500" i="1">
                                  <a:solidFill>
                                    <a:srgbClr val="000000"/>
                                  </a:solidFill>
                                  <a:latin typeface="Cambria Math" panose="02040503050406030204" pitchFamily="18" charset="0"/>
                                </a:rPr>
                                <m:t>i</m:t>
                              </m:r>
                            </m:sub>
                            <m:sup>
                              <m:argPr>
                                <m:scrLvl m:val="0"/>
                              </m:argPr>
                              <m:r>
                                <a:rPr xmlns:a="http://schemas.openxmlformats.org/drawingml/2006/main" sz="4500" i="1">
                                  <a:solidFill>
                                    <a:srgbClr val="000000"/>
                                  </a:solidFill>
                                  <a:latin typeface="Cambria Math" panose="02040503050406030204" pitchFamily="18" charset="0"/>
                                </a:rPr>
                                <m:t>n</m:t>
                              </m:r>
                            </m:sup>
                          </m:sSubSup>
                          <m:r>
                            <a:rPr xmlns:a="http://schemas.openxmlformats.org/drawingml/2006/main" sz="4500" i="1">
                              <a:solidFill>
                                <a:srgbClr val="000000"/>
                              </a:solidFill>
                              <a:latin typeface="Cambria Math" panose="02040503050406030204" pitchFamily="18" charset="0"/>
                            </a:rPr>
                            <m:t>L</m:t>
                          </m:r>
                          <m:r>
                            <a:rPr xmlns:a="http://schemas.openxmlformats.org/drawingml/2006/main" sz="4500" i="1">
                              <a:solidFill>
                                <a:srgbClr val="000000"/>
                              </a:solidFill>
                              <a:latin typeface="Cambria Math" panose="02040503050406030204" pitchFamily="18" charset="0"/>
                            </a:rPr>
                            <m:t>(</m:t>
                          </m:r>
                          <m:sSub>
                            <m:e>
                              <m:argPr>
                                <m:scrLvl m:val="0"/>
                              </m:argPr>
                              <m:r>
                                <a:rPr xmlns:a="http://schemas.openxmlformats.org/drawingml/2006/main" sz="4500" i="1">
                                  <a:solidFill>
                                    <a:srgbClr val="000000"/>
                                  </a:solidFill>
                                  <a:latin typeface="Cambria Math" panose="02040503050406030204" pitchFamily="18" charset="0"/>
                                </a:rPr>
                                <m:t>y</m:t>
                              </m:r>
                            </m:e>
                            <m:sub>
                              <m:argPr>
                                <m:scrLvl m:val="0"/>
                              </m:argPr>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num>
                        <m:den>
                          <m:argPr>
                            <m:scrLvl m:val="0"/>
                          </m:argPr>
                          <m:r>
                            <m:rPr>
                              <m:sty m:val="p"/>
                            </m:rP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den>
                      </m:f>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argPr>
                            <m:scrLvl m:val="0"/>
                          </m:argPr>
                          <m:r>
                            <m:rPr>
                              <m:sty m:val="p"/>
                            </m:rP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L</m:t>
                          </m:r>
                          <m:r>
                            <a:rPr xmlns:a="http://schemas.openxmlformats.org/drawingml/2006/main" sz="4500" i="1">
                              <a:solidFill>
                                <a:srgbClr val="000000"/>
                              </a:solidFill>
                              <a:latin typeface="Cambria Math" panose="02040503050406030204" pitchFamily="18" charset="0"/>
                            </a:rPr>
                            <m:t>(</m:t>
                          </m:r>
                          <m:sSub>
                            <m:e>
                              <m:argPr>
                                <m:scrLvl m:val="0"/>
                              </m:argPr>
                              <m:r>
                                <a:rPr xmlns:a="http://schemas.openxmlformats.org/drawingml/2006/main" sz="4500" i="1">
                                  <a:solidFill>
                                    <a:srgbClr val="000000"/>
                                  </a:solidFill>
                                  <a:latin typeface="Cambria Math" panose="02040503050406030204" pitchFamily="18" charset="0"/>
                                </a:rPr>
                                <m:t>y</m:t>
                              </m:r>
                            </m:e>
                            <m:sub>
                              <m:argPr>
                                <m:scrLvl m:val="0"/>
                              </m:argPr>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num>
                        <m:den>
                          <m:argPr>
                            <m:scrLvl m:val="0"/>
                          </m:argPr>
                          <m:r>
                            <m:rPr>
                              <m:sty m:val="p"/>
                            </m:rP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den>
                      </m:f>
                    </m:e>
                  </m:mr>
                  <m:mr>
                    <m:e/>
                    <m:e>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argPr>
                            <m:scrLvl m:val="0"/>
                          </m:argPr>
                          <m:r>
                            <m:rPr>
                              <m:sty m:val="p"/>
                            </m:rP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y</m:t>
                          </m:r>
                          <m:r>
                            <a:rPr xmlns:a="http://schemas.openxmlformats.org/drawingml/2006/main" sz="4500" i="1">
                              <a:solidFill>
                                <a:srgbClr val="000000"/>
                              </a:solidFill>
                              <a:latin typeface="Cambria Math" panose="02040503050406030204" pitchFamily="18" charset="0"/>
                            </a:rPr>
                            <m:t>-</m:t>
                          </m: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sSup>
                            <m:e>
                              <m:argPr>
                                <m:scrLvl m:val="0"/>
                              </m:argPr>
                              <m:r>
                                <a:rPr xmlns:a="http://schemas.openxmlformats.org/drawingml/2006/main" sz="4500" i="1">
                                  <a:solidFill>
                                    <a:srgbClr val="000000"/>
                                  </a:solidFill>
                                  <a:latin typeface="Cambria Math" panose="02040503050406030204" pitchFamily="18" charset="0"/>
                                </a:rPr>
                                <m:t>)</m:t>
                              </m:r>
                            </m:e>
                            <m:sup>
                              <m:argPr>
                                <m:scrLvl m:val="0"/>
                              </m:argPr>
                              <m:r>
                                <a:rPr xmlns:a="http://schemas.openxmlformats.org/drawingml/2006/main" sz="4500" i="1">
                                  <a:solidFill>
                                    <a:srgbClr val="000000"/>
                                  </a:solidFill>
                                  <a:latin typeface="Cambria Math" panose="02040503050406030204" pitchFamily="18" charset="0"/>
                                </a:rPr>
                                <m:t>2</m:t>
                              </m:r>
                            </m:sup>
                          </m:sSup>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2</m:t>
                          </m:r>
                          <m:r>
                            <a:rPr xmlns:a="http://schemas.openxmlformats.org/drawingml/2006/main" sz="4500" i="1">
                              <a:solidFill>
                                <a:srgbClr val="000000"/>
                              </a:solidFill>
                              <a:latin typeface="Cambria Math" panose="02040503050406030204" pitchFamily="18" charset="0"/>
                            </a:rPr>
                            <m:t>]</m:t>
                          </m:r>
                        </m:num>
                        <m:den>
                          <m:argPr>
                            <m:scrLvl m:val="0"/>
                          </m:argPr>
                          <m:r>
                            <m:rPr>
                              <m:sty m:val="p"/>
                            </m:rP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den>
                      </m:f>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sSub>
                        <m:e>
                          <m:argPr>
                            <m:scrLvl m:val="0"/>
                          </m:argPr>
                          <m:r>
                            <a:rPr xmlns:a="http://schemas.openxmlformats.org/drawingml/2006/main" sz="4500" i="1">
                              <a:solidFill>
                                <a:srgbClr val="000000"/>
                              </a:solidFill>
                              <a:latin typeface="Cambria Math" panose="02040503050406030204" pitchFamily="18" charset="0"/>
                            </a:rPr>
                            <m:t>y</m:t>
                          </m:r>
                        </m:e>
                        <m:sub>
                          <m:argPr>
                            <m:scrLvl m:val="0"/>
                          </m:argPr>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e>
                  </m:mr>
                </m:m>
              </m:oMath>
            </a14:m>
            <a:r>
              <a:t>                                                      </a:t>
            </a:r>
            <a14:m>
              <m:oMath>
                <m:m>
                  <m:mPr>
                    <m:ctrlPr>
                      <a:rPr xmlns:a="http://schemas.openxmlformats.org/drawingml/2006/main" sz="4500" i="1">
                        <a:solidFill>
                          <a:srgbClr val="000000"/>
                        </a:solidFill>
                        <a:latin typeface="Cambria Math" panose="02040503050406030204" pitchFamily="18" charset="0"/>
                      </a:rPr>
                    </m:ctrlPr>
                    <m:baseJc m:val="center"/>
                    <m:plcHide m:val="on"/>
                    <m:mcs>
                      <m:mc>
                        <m:mcPr>
                          <m:count m:val="2"/>
                          <m:mcJc m:val="center"/>
                        </m:mcPr>
                      </m:mc>
                    </m:mcs>
                  </m:mPr>
                  <m:mr>
                    <m:e>
                      <m:sSub>
                        <m:e>
                          <m:argPr>
                            <m:scrLvl m:val="0"/>
                          </m:argPr>
                          <m:r>
                            <a:rPr xmlns:a="http://schemas.openxmlformats.org/drawingml/2006/main" sz="4500" i="1">
                              <a:solidFill>
                                <a:srgbClr val="000000"/>
                              </a:solidFill>
                              <a:latin typeface="Cambria Math" panose="02040503050406030204" pitchFamily="18" charset="0"/>
                            </a:rPr>
                            <m:t>y</m:t>
                          </m:r>
                        </m:e>
                        <m:sub>
                          <m:argPr>
                            <m:scrLvl m:val="0"/>
                          </m:argPr>
                          <m:r>
                            <a:rPr xmlns:a="http://schemas.openxmlformats.org/drawingml/2006/main" sz="4500" i="1">
                              <a:solidFill>
                                <a:srgbClr val="000000"/>
                              </a:solidFill>
                              <a:latin typeface="Cambria Math" panose="02040503050406030204" pitchFamily="18" charset="0"/>
                            </a:rPr>
                            <m:t>i</m:t>
                          </m:r>
                        </m:sub>
                      </m:sSub>
                      <m: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e>
                    <m:e>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f>
                        <m:fPr>
                          <m:ctrlPr>
                            <a:rPr xmlns:a="http://schemas.openxmlformats.org/drawingml/2006/main" sz="4500" i="1">
                              <a:solidFill>
                                <a:srgbClr val="000000"/>
                              </a:solidFill>
                              <a:latin typeface="Cambria Math" panose="02040503050406030204" pitchFamily="18" charset="0"/>
                            </a:rPr>
                          </m:ctrlPr>
                          <m:type m:val="bar"/>
                        </m:fPr>
                        <m:num>
                          <m:argPr>
                            <m:scrLvl m:val="0"/>
                          </m:argPr>
                          <m:r>
                            <m:rPr>
                              <m:sty m:val="p"/>
                            </m:rP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J</m:t>
                          </m:r>
                        </m:num>
                        <m:den>
                          <m:argPr>
                            <m:scrLvl m:val="0"/>
                          </m:argPr>
                          <m:r>
                            <m:rPr>
                              <m:sty m:val="p"/>
                            </m:rPr>
                            <a:rPr xmlns:a="http://schemas.openxmlformats.org/drawingml/2006/main" sz="4500" i="1">
                              <a:solidFill>
                                <a:srgbClr val="000000"/>
                              </a:solidFill>
                              <a:latin typeface="Cambria Math" panose="02040503050406030204" pitchFamily="18" charset="0"/>
                            </a:rPr>
                            <m:t>∂</m:t>
                          </m:r>
                          <m:sSub>
                            <m:e>
                              <m:argPr>
                                <m:scrLvl m:val="0"/>
                              </m:argP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sub>
                              <m:argPr>
                                <m:scrLvl m:val="0"/>
                              </m:argPr>
                              <m:r>
                                <a:rPr xmlns:a="http://schemas.openxmlformats.org/drawingml/2006/main" sz="4500" i="1">
                                  <a:solidFill>
                                    <a:srgbClr val="000000"/>
                                  </a:solidFill>
                                  <a:latin typeface="Cambria Math" panose="02040503050406030204" pitchFamily="18" charset="0"/>
                                </a:rPr>
                                <m:t>i</m:t>
                              </m:r>
                            </m:sub>
                          </m:sSub>
                        </m:den>
                      </m:f>
                    </m:e>
                  </m:mr>
                  <m:mr>
                    <m:e>
                      <m:r>
                        <a:rPr xmlns:a="http://schemas.openxmlformats.org/drawingml/2006/main" sz="4500" i="1">
                          <a:solidFill>
                            <a:srgbClr val="000000"/>
                          </a:solidFill>
                          <a:latin typeface="Cambria Math" panose="02040503050406030204" pitchFamily="18" charset="0"/>
                        </a:rPr>
                        <m:t>y</m:t>
                      </m:r>
                      <m:r>
                        <a:rPr xmlns:a="http://schemas.openxmlformats.org/drawingml/2006/main" sz="4500" i="1">
                          <a:solidFill>
                            <a:srgbClr val="000000"/>
                          </a:solidFill>
                          <a:latin typeface="Cambria Math" panose="02040503050406030204" pitchFamily="18" charset="0"/>
                        </a:rPr>
                        <m:t>-</m:t>
                      </m:r>
                      <m:limUpp>
                        <m:e>
                          <m:argPr>
                            <m:scrLvl m:val="0"/>
                          </m:argPr>
                          <m:r>
                            <a:rPr xmlns:a="http://schemas.openxmlformats.org/drawingml/2006/main" sz="4500" i="1">
                              <a:solidFill>
                                <a:srgbClr val="000000"/>
                              </a:solidFill>
                              <a:latin typeface="Cambria Math" panose="02040503050406030204" pitchFamily="18" charset="0"/>
                            </a:rPr>
                            <m:t>y</m:t>
                          </m:r>
                        </m:e>
                        <m:lim>
                          <m:argPr>
                            <m:scrLvl m:val="0"/>
                          </m:argPr>
                          <m:r>
                            <a:rPr xmlns:a="http://schemas.openxmlformats.org/drawingml/2006/main" sz="4500" i="1">
                              <a:solidFill>
                                <a:srgbClr val="000000"/>
                              </a:solidFill>
                              <a:latin typeface="Cambria Math" panose="02040503050406030204" pitchFamily="18" charset="0"/>
                            </a:rPr>
                            <m:t>̂</m:t>
                          </m:r>
                        </m:lim>
                      </m:limUpp>
                    </m:e>
                    <m:e>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J</m:t>
                      </m:r>
                    </m:e>
                  </m:mr>
                </m:m>
              </m:oMath>
            </a14:m>
            <a:r>
              <a:t> </a:t>
            </a:r>
            <a:endParaRPr sz="4400"/>
          </a:p>
        </p:txBody>
      </p:sp>
      <p:sp>
        <p:nvSpPr>
          <p:cNvPr id="205" name="Gradient with square err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Gradient with square error</a:t>
            </a:r>
          </a:p>
        </p:txBody>
      </p:sp>
      <p:sp>
        <p:nvSpPr>
          <p:cNvPr id="206" name="Arrow"/>
          <p:cNvSpPr/>
          <p:nvPr/>
        </p:nvSpPr>
        <p:spPr>
          <a:xfrm>
            <a:off x="10364879" y="9745436"/>
            <a:ext cx="3654242" cy="832613"/>
          </a:xfrm>
          <a:prstGeom prst="rightArrow">
            <a:avLst>
              <a:gd name="adj1" fmla="val 32000"/>
              <a:gd name="adj2" fmla="val 9762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07" name="Residual Error is the Negative Gradient"/>
          <p:cNvSpPr txBox="1"/>
          <p:nvPr/>
        </p:nvSpPr>
        <p:spPr>
          <a:xfrm>
            <a:off x="6811720" y="12125093"/>
            <a:ext cx="10760559"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2438338">
              <a:spcBef>
                <a:spcPts val="2400"/>
              </a:spcBef>
              <a:defRPr sz="4400">
                <a:latin typeface="Canela Text Bold"/>
                <a:ea typeface="Canela Text Bold"/>
                <a:cs typeface="Canela Text Bold"/>
                <a:sym typeface="Canela Text Bold"/>
              </a:defRPr>
            </a:lvl1pPr>
          </a:lstStyle>
          <a:p>
            <a:pPr/>
            <a:r>
              <a:t>Residual Error is the Negative Gradient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07"/>
                                        </p:tgtEl>
                                        <p:attrNameLst>
                                          <p:attrName>style.visibility</p:attrName>
                                        </p:attrNameLst>
                                      </p:cBhvr>
                                      <p:to>
                                        <p:strVal val="visible"/>
                                      </p:to>
                                    </p:set>
                                    <p:anim calcmode="lin" valueType="num">
                                      <p:cBhvr>
                                        <p:cTn id="7" dur="1000" fill="hold"/>
                                        <p:tgtEl>
                                          <p:spTgt spid="207"/>
                                        </p:tgtEl>
                                        <p:attrNameLst>
                                          <p:attrName>ppt_w</p:attrName>
                                        </p:attrNameLst>
                                      </p:cBhvr>
                                      <p:tavLst>
                                        <p:tav tm="0">
                                          <p:val>
                                            <p:strVal val="4*#ppt_w"/>
                                          </p:val>
                                        </p:tav>
                                        <p:tav tm="100000">
                                          <p:val>
                                            <p:strVal val="#ppt_w"/>
                                          </p:val>
                                        </p:tav>
                                      </p:tavLst>
                                    </p:anim>
                                    <p:anim calcmode="lin" valueType="num">
                                      <p:cBhvr>
                                        <p:cTn id="8" dur="1000" fill="hold"/>
                                        <p:tgtEl>
                                          <p:spTgt spid="20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7"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radient Boosting"/>
          <p:cNvSpPr txBox="1"/>
          <p:nvPr>
            <p:ph type="title"/>
          </p:nvPr>
        </p:nvSpPr>
        <p:spPr>
          <a:prstGeom prst="rect">
            <a:avLst/>
          </a:prstGeom>
        </p:spPr>
        <p:txBody>
          <a:bodyPr/>
          <a:lstStyle/>
          <a:p>
            <a:pPr/>
            <a:r>
              <a:t>Gradient Boosting</a:t>
            </a:r>
          </a:p>
        </p:txBody>
      </p:sp>
      <p:sp>
        <p:nvSpPr>
          <p:cNvPr id="212" name="1. Absolute Error:…"/>
          <p:cNvSpPr txBox="1"/>
          <p:nvPr>
            <p:ph type="body" idx="1"/>
          </p:nvPr>
        </p:nvSpPr>
        <p:spPr>
          <a:xfrm>
            <a:off x="1217711" y="3685531"/>
            <a:ext cx="21948578" cy="8483601"/>
          </a:xfrm>
          <a:prstGeom prst="rect">
            <a:avLst/>
          </a:prstGeom>
        </p:spPr>
        <p:txBody>
          <a:bodyPr/>
          <a:lstStyle/>
          <a:p>
            <a:pPr marL="0" indent="0">
              <a:buSzTx/>
              <a:buNone/>
            </a:pPr>
            <a:r>
              <a:t>1. Absolute Error:  </a:t>
            </a:r>
          </a:p>
          <a:p>
            <a:pPr marL="0" indent="0">
              <a:buSzTx/>
              <a:buNone/>
            </a:pPr>
          </a:p>
          <a:p>
            <a:pPr lvl="1" marL="0" indent="457200">
              <a:buSzTx/>
              <a:buNone/>
            </a:pPr>
            <a:r>
              <a:t>Negative Gradient:</a:t>
            </a:r>
          </a:p>
          <a:p>
            <a:pPr marL="0" indent="0">
              <a:buSzTx/>
              <a:buNone/>
            </a:pPr>
          </a:p>
          <a:p>
            <a:pPr marL="0" indent="0">
              <a:buSzTx/>
              <a:buNone/>
            </a:pPr>
            <a:r>
              <a:t>2. Huber Error</a:t>
            </a:r>
          </a:p>
          <a:p>
            <a:pPr marL="0" indent="0">
              <a:buSzTx/>
              <a:buNone/>
            </a:pPr>
          </a:p>
          <a:p>
            <a:pPr lvl="1" marL="0" indent="457200">
              <a:buSzTx/>
              <a:buNone/>
            </a:pPr>
            <a:r>
              <a:t>Negative Gradient: </a:t>
            </a:r>
          </a:p>
        </p:txBody>
      </p:sp>
      <p:sp>
        <p:nvSpPr>
          <p:cNvPr id="213" name="Gradient with other erro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Gradient with other error</a:t>
            </a:r>
          </a:p>
        </p:txBody>
      </p:sp>
      <p:pic>
        <p:nvPicPr>
          <p:cNvPr id="214" name="Image" descr="Image"/>
          <p:cNvPicPr>
            <a:picLocks noChangeAspect="1"/>
          </p:cNvPicPr>
          <p:nvPr/>
        </p:nvPicPr>
        <p:blipFill>
          <a:blip r:embed="rId3">
            <a:extLst/>
          </a:blip>
          <a:srcRect l="3170" t="18724" r="0" b="10736"/>
          <a:stretch>
            <a:fillRect/>
          </a:stretch>
        </p:blipFill>
        <p:spPr>
          <a:xfrm>
            <a:off x="5264801" y="7811459"/>
            <a:ext cx="11797757" cy="1534733"/>
          </a:xfrm>
          <a:prstGeom prst="rect">
            <a:avLst/>
          </a:prstGeom>
          <a:ln w="12700">
            <a:miter lim="400000"/>
          </a:ln>
        </p:spPr>
      </p:pic>
      <p:pic>
        <p:nvPicPr>
          <p:cNvPr id="215" name="Image" descr="Image"/>
          <p:cNvPicPr>
            <a:picLocks noChangeAspect="1"/>
          </p:cNvPicPr>
          <p:nvPr/>
        </p:nvPicPr>
        <p:blipFill>
          <a:blip r:embed="rId4">
            <a:extLst/>
          </a:blip>
          <a:srcRect l="0" t="16649" r="6787" b="16649"/>
          <a:stretch>
            <a:fillRect/>
          </a:stretch>
        </p:blipFill>
        <p:spPr>
          <a:xfrm>
            <a:off x="5956125" y="3778569"/>
            <a:ext cx="5291178" cy="925542"/>
          </a:xfrm>
          <a:prstGeom prst="rect">
            <a:avLst/>
          </a:prstGeom>
          <a:ln w="12700">
            <a:miter lim="400000"/>
          </a:ln>
        </p:spPr>
      </p:pic>
      <p:pic>
        <p:nvPicPr>
          <p:cNvPr id="216" name="Image" descr="Image"/>
          <p:cNvPicPr>
            <a:picLocks noChangeAspect="1"/>
          </p:cNvPicPr>
          <p:nvPr/>
        </p:nvPicPr>
        <p:blipFill>
          <a:blip r:embed="rId5">
            <a:extLst/>
          </a:blip>
          <a:srcRect l="1382" t="12186" r="3583" b="12186"/>
          <a:stretch>
            <a:fillRect/>
          </a:stretch>
        </p:blipFill>
        <p:spPr>
          <a:xfrm>
            <a:off x="6725608" y="5599190"/>
            <a:ext cx="10332059" cy="1370332"/>
          </a:xfrm>
          <a:prstGeom prst="rect">
            <a:avLst/>
          </a:prstGeom>
          <a:ln w="12700">
            <a:miter lim="400000"/>
          </a:ln>
        </p:spPr>
      </p:pic>
      <p:pic>
        <p:nvPicPr>
          <p:cNvPr id="217" name="Image" descr="Image"/>
          <p:cNvPicPr>
            <a:picLocks noChangeAspect="1"/>
          </p:cNvPicPr>
          <p:nvPr/>
        </p:nvPicPr>
        <p:blipFill>
          <a:blip r:embed="rId6">
            <a:extLst/>
          </a:blip>
          <a:stretch>
            <a:fillRect/>
          </a:stretch>
        </p:blipFill>
        <p:spPr>
          <a:xfrm>
            <a:off x="6900494" y="9696531"/>
            <a:ext cx="14420922" cy="1638742"/>
          </a:xfrm>
          <a:prstGeom prst="rect">
            <a:avLst/>
          </a:prstGeom>
          <a:ln w="12700">
            <a:miter lim="400000"/>
          </a:ln>
        </p:spPr>
      </p:pic>
      <p:sp>
        <p:nvSpPr>
          <p:cNvPr id="218" name="Rectangle"/>
          <p:cNvSpPr/>
          <p:nvPr/>
        </p:nvSpPr>
        <p:spPr>
          <a:xfrm>
            <a:off x="13728036" y="6000213"/>
            <a:ext cx="3341958" cy="769113"/>
          </a:xfrm>
          <a:prstGeom prst="rect">
            <a:avLst/>
          </a:prstGeom>
          <a:ln w="63500">
            <a:solidFill>
              <a:schemeClr val="accent5"/>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
        <p:nvSpPr>
          <p:cNvPr id="219" name="Rectangle"/>
          <p:cNvSpPr/>
          <p:nvPr/>
        </p:nvSpPr>
        <p:spPr>
          <a:xfrm>
            <a:off x="14020955" y="10579382"/>
            <a:ext cx="3341958" cy="769113"/>
          </a:xfrm>
          <a:prstGeom prst="rect">
            <a:avLst/>
          </a:prstGeom>
          <a:ln w="63500">
            <a:solidFill>
              <a:schemeClr val="accent5"/>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Gradient Boosting"/>
          <p:cNvSpPr txBox="1"/>
          <p:nvPr>
            <p:ph type="title"/>
          </p:nvPr>
        </p:nvSpPr>
        <p:spPr>
          <a:prstGeom prst="rect">
            <a:avLst/>
          </a:prstGeom>
        </p:spPr>
        <p:txBody>
          <a:bodyPr/>
          <a:lstStyle/>
          <a:p>
            <a:pPr/>
            <a:r>
              <a:t>Gradient Boosting</a:t>
            </a:r>
          </a:p>
        </p:txBody>
      </p:sp>
      <p:sp>
        <p:nvSpPr>
          <p:cNvPr id="224" name="Suppose we have a dataset with n samples   which needs to be fit by a function   to minimize the error. Then we perform Gradient Boosting:…"/>
          <p:cNvSpPr txBox="1"/>
          <p:nvPr>
            <p:ph type="body" idx="1"/>
          </p:nvPr>
        </p:nvSpPr>
        <p:spPr>
          <a:xfrm>
            <a:off x="1217711" y="3685531"/>
            <a:ext cx="21948578" cy="9370621"/>
          </a:xfrm>
          <a:prstGeom prst="rect">
            <a:avLst/>
          </a:prstGeom>
        </p:spPr>
        <p:txBody>
          <a:bodyPr/>
          <a:lstStyle/>
          <a:p>
            <a:pPr marL="0" indent="0" defTabSz="1731220">
              <a:spcBef>
                <a:spcPts val="1700"/>
              </a:spcBef>
              <a:buSzTx/>
              <a:buNone/>
              <a:defRPr sz="3124"/>
            </a:pPr>
            <a:r>
              <a:t>Suppose we have a dataset with n samples </a:t>
            </a:r>
            <a14:m>
              <m:oMath>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x</m:t>
                    </m:r>
                  </m:e>
                  <m:sub>
                    <m:r>
                      <a:rPr xmlns:a="http://schemas.openxmlformats.org/drawingml/2006/main" sz="3700" i="1">
                        <a:solidFill>
                          <a:srgbClr val="000000"/>
                        </a:solidFill>
                        <a:latin typeface="Cambria Math" panose="02040503050406030204" pitchFamily="18" charset="0"/>
                      </a:rPr>
                      <m:t>1</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y</m:t>
                    </m:r>
                  </m:e>
                  <m:sub>
                    <m:r>
                      <a:rPr xmlns:a="http://schemas.openxmlformats.org/drawingml/2006/main" sz="3700" i="1">
                        <a:solidFill>
                          <a:srgbClr val="000000"/>
                        </a:solidFill>
                        <a:latin typeface="Cambria Math" panose="02040503050406030204" pitchFamily="18" charset="0"/>
                      </a:rPr>
                      <m:t>1</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x</m:t>
                    </m:r>
                  </m:e>
                  <m:sub>
                    <m:r>
                      <a:rPr xmlns:a="http://schemas.openxmlformats.org/drawingml/2006/main" sz="3700" i="1">
                        <a:solidFill>
                          <a:srgbClr val="000000"/>
                        </a:solidFill>
                        <a:latin typeface="Cambria Math" panose="02040503050406030204" pitchFamily="18" charset="0"/>
                      </a:rPr>
                      <m:t>2</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y</m:t>
                    </m:r>
                  </m:e>
                  <m:sub>
                    <m:r>
                      <a:rPr xmlns:a="http://schemas.openxmlformats.org/drawingml/2006/main" sz="3700" i="1">
                        <a:solidFill>
                          <a:srgbClr val="000000"/>
                        </a:solidFill>
                        <a:latin typeface="Cambria Math" panose="02040503050406030204" pitchFamily="18" charset="0"/>
                      </a:rPr>
                      <m:t>2</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x</m:t>
                    </m:r>
                  </m:e>
                  <m:sub>
                    <m:r>
                      <a:rPr xmlns:a="http://schemas.openxmlformats.org/drawingml/2006/main" sz="3700" i="1">
                        <a:solidFill>
                          <a:srgbClr val="000000"/>
                        </a:solidFill>
                        <a:latin typeface="Cambria Math" panose="02040503050406030204" pitchFamily="18" charset="0"/>
                      </a:rPr>
                      <m:t>n</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y</m:t>
                    </m:r>
                  </m:e>
                  <m:sub>
                    <m:r>
                      <a:rPr xmlns:a="http://schemas.openxmlformats.org/drawingml/2006/main" sz="3700" i="1">
                        <a:solidFill>
                          <a:srgbClr val="000000"/>
                        </a:solidFill>
                        <a:latin typeface="Cambria Math" panose="02040503050406030204" pitchFamily="18" charset="0"/>
                      </a:rPr>
                      <m:t>n</m:t>
                    </m:r>
                  </m:sub>
                </m:sSub>
                <m:r>
                  <a:rPr xmlns:a="http://schemas.openxmlformats.org/drawingml/2006/main" sz="3700" i="1">
                    <a:solidFill>
                      <a:srgbClr val="000000"/>
                    </a:solidFill>
                    <a:latin typeface="Cambria Math" panose="02040503050406030204" pitchFamily="18" charset="0"/>
                  </a:rPr>
                  <m:t>)</m:t>
                </m:r>
              </m:oMath>
            </a14:m>
            <a:r>
              <a:t> which needs to be fit by a function </a:t>
            </a:r>
            <a14:m>
              <m:oMath>
                <m:r>
                  <a:rPr xmlns:a="http://schemas.openxmlformats.org/drawingml/2006/main" sz="3800" i="1">
                    <a:solidFill>
                      <a:srgbClr val="000000"/>
                    </a:solidFill>
                    <a:latin typeface="Cambria Math" panose="02040503050406030204" pitchFamily="18" charset="0"/>
                  </a:rPr>
                  <m:t>F</m:t>
                </m:r>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x</m:t>
                </m:r>
                <m:r>
                  <a:rPr xmlns:a="http://schemas.openxmlformats.org/drawingml/2006/main" sz="3800" i="1">
                    <a:solidFill>
                      <a:srgbClr val="000000"/>
                    </a:solidFill>
                    <a:latin typeface="Cambria Math" panose="02040503050406030204" pitchFamily="18" charset="0"/>
                  </a:rPr>
                  <m:t>)</m:t>
                </m:r>
              </m:oMath>
            </a14:m>
            <a:r>
              <a:t> to minimize the error. Then we perform Gradient Boosting:</a:t>
            </a:r>
          </a:p>
          <a:p>
            <a:pPr marL="685291" indent="-685291" defTabSz="1731220">
              <a:spcBef>
                <a:spcPts val="1700"/>
              </a:spcBef>
              <a:buClr>
                <a:srgbClr val="000000"/>
              </a:buClr>
              <a:buSzPct val="100000"/>
              <a:buAutoNum type="arabicPeriod" startAt="1"/>
              <a:defRPr sz="3124"/>
            </a:pPr>
            <a:r>
              <a:t>Select a differentiable error function </a:t>
            </a:r>
            <a14:m>
              <m:oMath>
                <m:r>
                  <a:rPr xmlns:a="http://schemas.openxmlformats.org/drawingml/2006/main" sz="3600" i="1">
                    <a:solidFill>
                      <a:srgbClr val="000000"/>
                    </a:solidFill>
                    <a:latin typeface="Cambria Math" panose="02040503050406030204" pitchFamily="18" charset="0"/>
                  </a:rPr>
                  <m:t>L</m:t>
                </m:r>
              </m:oMath>
            </a14:m>
          </a:p>
          <a:p>
            <a:pPr marL="685291" indent="-685291" defTabSz="1731220">
              <a:spcBef>
                <a:spcPts val="1700"/>
              </a:spcBef>
              <a:buClr>
                <a:srgbClr val="000000"/>
              </a:buClr>
              <a:buSzPct val="100000"/>
              <a:buAutoNum type="arabicPeriod" startAt="1"/>
              <a:defRPr sz="3124"/>
            </a:pPr>
            <a:r>
              <a:t>Construct an initial model such as </a:t>
            </a:r>
            <a14:m>
              <m:oMath>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limUpp>
                  <m:e>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lim>
                    </m:limLow>
                  </m:e>
                  <m:lim>
                    <m:r>
                      <a:rPr xmlns:a="http://schemas.openxmlformats.org/drawingml/2006/main" sz="3700" i="1">
                        <a:solidFill>
                          <a:srgbClr val="000000"/>
                        </a:solidFill>
                        <a:latin typeface="Cambria Math" panose="02040503050406030204" pitchFamily="18" charset="0"/>
                      </a:rPr>
                      <m:t>n</m:t>
                    </m:r>
                  </m:lim>
                </m:limUpp>
                <m:sSub>
                  <m:e>
                    <m:r>
                      <a:rPr xmlns:a="http://schemas.openxmlformats.org/drawingml/2006/main" sz="3700" i="1">
                        <a:solidFill>
                          <a:srgbClr val="000000"/>
                        </a:solidFill>
                        <a:latin typeface="Cambria Math" panose="02040503050406030204" pitchFamily="18" charset="0"/>
                      </a:rPr>
                      <m:t>y</m:t>
                    </m:r>
                  </m:e>
                  <m:sub>
                    <m:r>
                      <a:rPr xmlns:a="http://schemas.openxmlformats.org/drawingml/2006/main" sz="3700" i="1">
                        <a:solidFill>
                          <a:srgbClr val="000000"/>
                        </a:solidFill>
                        <a:latin typeface="Cambria Math" panose="02040503050406030204" pitchFamily="18" charset="0"/>
                      </a:rPr>
                      <m:t>i</m:t>
                    </m:r>
                  </m:sub>
                </m:sSub>
              </m:oMath>
            </a14:m>
          </a:p>
          <a:p>
            <a:pPr marL="685291" indent="-685291" defTabSz="1731220">
              <a:spcBef>
                <a:spcPts val="1700"/>
              </a:spcBef>
              <a:buClr>
                <a:srgbClr val="000000"/>
              </a:buClr>
              <a:buSzPct val="100000"/>
              <a:buAutoNum type="arabicPeriod" startAt="1"/>
              <a:defRPr sz="3124"/>
            </a:pPr>
            <a:r>
              <a:t>Perform M iterations</a:t>
            </a:r>
          </a:p>
          <a:p>
            <a:pPr lvl="1" marL="1370583" indent="-685291" defTabSz="1731220">
              <a:spcBef>
                <a:spcPts val="1700"/>
              </a:spcBef>
              <a:buClr>
                <a:srgbClr val="000000"/>
              </a:buClr>
              <a:buSzPct val="100000"/>
              <a:buAutoNum type="arabicPeriod" startAt="1"/>
              <a:defRPr sz="3124"/>
            </a:pPr>
            <a:r>
              <a:t>Calculate negative gradient </a:t>
            </a:r>
            <a14:m>
              <m:oMath>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g</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x</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f>
                  <m:fPr>
                    <m:ctrlPr>
                      <a:rPr xmlns:a="http://schemas.openxmlformats.org/drawingml/2006/main" sz="3700" i="1">
                        <a:solidFill>
                          <a:srgbClr val="000000"/>
                        </a:solidFill>
                        <a:latin typeface="Cambria Math" panose="02040503050406030204" pitchFamily="18" charset="0"/>
                      </a:rPr>
                    </m:ctrlPr>
                    <m:type m:val="bar"/>
                  </m:fPr>
                  <m:num>
                    <m:r>
                      <m:rPr>
                        <m:sty m:val="p"/>
                      </m:rP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L</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y</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x</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num>
                  <m:den>
                    <m:r>
                      <m:rPr>
                        <m:sty m:val="p"/>
                      </m:rP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x</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den>
                </m:f>
              </m:oMath>
            </a14:m>
          </a:p>
          <a:p>
            <a:pPr lvl="1" marL="1370583" indent="-685291" defTabSz="1731220">
              <a:spcBef>
                <a:spcPts val="1700"/>
              </a:spcBef>
              <a:buClr>
                <a:srgbClr val="000000"/>
              </a:buClr>
              <a:buSzPct val="100000"/>
              <a:buAutoNum type="arabicPeriod" startAt="1"/>
              <a:defRPr sz="3124"/>
            </a:pPr>
            <a:r>
              <a:t>Construct function </a:t>
            </a:r>
            <a14:m>
              <m:oMath>
                <m:r>
                  <a:rPr xmlns:a="http://schemas.openxmlformats.org/drawingml/2006/main" sz="3900" i="1">
                    <a:solidFill>
                      <a:srgbClr val="000000"/>
                    </a:solidFill>
                    <a:latin typeface="Cambria Math" panose="02040503050406030204" pitchFamily="18" charset="0"/>
                  </a:rPr>
                  <m:t>r</m:t>
                </m:r>
              </m:oMath>
            </a14:m>
            <a:r>
              <a:t> to fit the negative gradient </a:t>
            </a:r>
            <a14:m>
              <m:oMath>
                <m:r>
                  <a:rPr xmlns:a="http://schemas.openxmlformats.org/drawingml/2006/main" sz="3850" i="1">
                    <a:solidFill>
                      <a:srgbClr val="000000"/>
                    </a:solidFill>
                    <a:latin typeface="Cambria Math" panose="02040503050406030204" pitchFamily="18" charset="0"/>
                  </a:rPr>
                  <m:t>-</m:t>
                </m:r>
                <m:r>
                  <a:rPr xmlns:a="http://schemas.openxmlformats.org/drawingml/2006/main" sz="3850" i="1">
                    <a:solidFill>
                      <a:srgbClr val="000000"/>
                    </a:solidFill>
                    <a:latin typeface="Cambria Math" panose="02040503050406030204" pitchFamily="18" charset="0"/>
                  </a:rPr>
                  <m:t>g</m:t>
                </m:r>
                <m:r>
                  <a:rPr xmlns:a="http://schemas.openxmlformats.org/drawingml/2006/main" sz="3850" i="1">
                    <a:solidFill>
                      <a:srgbClr val="000000"/>
                    </a:solidFill>
                    <a:latin typeface="Cambria Math" panose="02040503050406030204" pitchFamily="18" charset="0"/>
                  </a:rPr>
                  <m:t>(</m:t>
                </m:r>
                <m:sSub>
                  <m:e>
                    <m:r>
                      <a:rPr xmlns:a="http://schemas.openxmlformats.org/drawingml/2006/main" sz="3850" i="1">
                        <a:solidFill>
                          <a:srgbClr val="000000"/>
                        </a:solidFill>
                        <a:latin typeface="Cambria Math" panose="02040503050406030204" pitchFamily="18" charset="0"/>
                      </a:rPr>
                      <m:t>x</m:t>
                    </m:r>
                  </m:e>
                  <m:sub>
                    <m:r>
                      <a:rPr xmlns:a="http://schemas.openxmlformats.org/drawingml/2006/main" sz="3850" i="1">
                        <a:solidFill>
                          <a:srgbClr val="000000"/>
                        </a:solidFill>
                        <a:latin typeface="Cambria Math" panose="02040503050406030204" pitchFamily="18" charset="0"/>
                      </a:rPr>
                      <m:t>i</m:t>
                    </m:r>
                  </m:sub>
                </m:sSub>
                <m:r>
                  <a:rPr xmlns:a="http://schemas.openxmlformats.org/drawingml/2006/main" sz="3850" i="1">
                    <a:solidFill>
                      <a:srgbClr val="000000"/>
                    </a:solidFill>
                    <a:latin typeface="Cambria Math" panose="02040503050406030204" pitchFamily="18" charset="0"/>
                  </a:rPr>
                  <m:t>)</m:t>
                </m:r>
              </m:oMath>
            </a14:m>
          </a:p>
          <a:p>
            <a:pPr lvl="1" marL="1370583" indent="-685291" defTabSz="1731220">
              <a:spcBef>
                <a:spcPts val="1700"/>
              </a:spcBef>
              <a:buClr>
                <a:srgbClr val="000000"/>
              </a:buClr>
              <a:buSzPct val="100000"/>
              <a:buAutoNum type="arabicPeriod" startAt="1"/>
              <a:defRPr sz="3124"/>
            </a:pPr>
            <a:r>
              <a:t>Compute the weight coefficient </a:t>
            </a:r>
            <a14:m>
              <m:oMath>
                <m:r>
                  <a:rPr xmlns:a="http://schemas.openxmlformats.org/drawingml/2006/main" sz="3600" i="1">
                    <a:solidFill>
                      <a:srgbClr val="000000"/>
                    </a:solidFill>
                    <a:latin typeface="Cambria Math" panose="02040503050406030204" pitchFamily="18" charset="0"/>
                  </a:rPr>
                  <m:t>γ</m:t>
                </m:r>
              </m:oMath>
            </a14:m>
            <a:r>
              <a:t> such that the total error </a:t>
            </a:r>
            <a14:m>
              <m:oMath>
                <m:limUpp>
                  <m:e>
                    <m:limLow>
                      <m:e>
                        <m:r>
                          <a:rPr xmlns:a="http://schemas.openxmlformats.org/drawingml/2006/main" sz="3700" i="1">
                            <a:solidFill>
                              <a:srgbClr val="000000"/>
                            </a:solidFill>
                            <a:latin typeface="Cambria Math" panose="02040503050406030204" pitchFamily="18" charset="0"/>
                          </a:rPr>
                          <m:t>∑</m:t>
                        </m:r>
                      </m:e>
                      <m:lim>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lim>
                    </m:limLow>
                  </m:e>
                  <m:lim>
                    <m:r>
                      <a:rPr xmlns:a="http://schemas.openxmlformats.org/drawingml/2006/main" sz="3700" i="1">
                        <a:solidFill>
                          <a:srgbClr val="000000"/>
                        </a:solidFill>
                        <a:latin typeface="Cambria Math" panose="02040503050406030204" pitchFamily="18" charset="0"/>
                      </a:rPr>
                      <m:t>n</m:t>
                    </m:r>
                  </m:lim>
                </m:limUpp>
                <m:r>
                  <a:rPr xmlns:a="http://schemas.openxmlformats.org/drawingml/2006/main" sz="3700" i="1">
                    <a:solidFill>
                      <a:srgbClr val="000000"/>
                    </a:solidFill>
                    <a:latin typeface="Cambria Math" panose="02040503050406030204" pitchFamily="18" charset="0"/>
                  </a:rPr>
                  <m:t>L</m:t>
                </m:r>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y</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γ</m:t>
                </m:r>
                <m:r>
                  <a:rPr xmlns:a="http://schemas.openxmlformats.org/drawingml/2006/main" sz="3700" i="1">
                    <a:solidFill>
                      <a:srgbClr val="000000"/>
                    </a:solidFill>
                    <a:latin typeface="Cambria Math" panose="02040503050406030204" pitchFamily="18" charset="0"/>
                  </a:rPr>
                  <m:t>h</m:t>
                </m:r>
                <m:r>
                  <a:rPr xmlns:a="http://schemas.openxmlformats.org/drawingml/2006/main" sz="3700" i="1">
                    <a:solidFill>
                      <a:srgbClr val="000000"/>
                    </a:solidFill>
                    <a:latin typeface="Cambria Math" panose="02040503050406030204" pitchFamily="18" charset="0"/>
                  </a:rPr>
                  <m:t>)</m:t>
                </m:r>
              </m:oMath>
            </a14:m>
            <a:r>
              <a:t> is least</a:t>
            </a:r>
          </a:p>
          <a:p>
            <a:pPr lvl="1" marL="1370583" indent="-685291" defTabSz="1731220">
              <a:spcBef>
                <a:spcPts val="1700"/>
              </a:spcBef>
              <a:buClr>
                <a:srgbClr val="000000"/>
              </a:buClr>
              <a:buSzPct val="100000"/>
              <a:buAutoNum type="arabicPeriod" startAt="1"/>
              <a:defRPr sz="3124"/>
            </a:pPr>
            <a:r>
              <a:t>Update </a:t>
            </a:r>
            <a14:m>
              <m:oMath>
                <m:r>
                  <a:rPr xmlns:a="http://schemas.openxmlformats.org/drawingml/2006/main" sz="3500" i="1">
                    <a:solidFill>
                      <a:srgbClr val="000000"/>
                    </a:solidFill>
                    <a:latin typeface="Cambria Math" panose="02040503050406030204" pitchFamily="18" charset="0"/>
                  </a:rPr>
                  <m:t>F</m:t>
                </m:r>
              </m:oMath>
            </a14:m>
            <a:r>
              <a:t> to </a:t>
            </a:r>
            <a14:m>
              <m:oMath>
                <m:r>
                  <a:rPr xmlns:a="http://schemas.openxmlformats.org/drawingml/2006/main" sz="3700" i="1">
                    <a:solidFill>
                      <a:srgbClr val="000000"/>
                    </a:solidFill>
                    <a:latin typeface="Cambria Math" panose="02040503050406030204" pitchFamily="18" charset="0"/>
                  </a:rPr>
                  <m:t>F</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γ</m:t>
                </m:r>
                <m:r>
                  <a:rPr xmlns:a="http://schemas.openxmlformats.org/drawingml/2006/main" sz="3700" i="1">
                    <a:solidFill>
                      <a:srgbClr val="000000"/>
                    </a:solidFill>
                    <a:latin typeface="Cambria Math" panose="02040503050406030204" pitchFamily="18" charset="0"/>
                  </a:rPr>
                  <m:t>h</m:t>
                </m:r>
              </m:oMath>
            </a14:m>
          </a:p>
        </p:txBody>
      </p:sp>
      <p:sp>
        <p:nvSpPr>
          <p:cNvPr id="225" name="Steps of Gradient Boosting &amp; Summar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Steps of Gradient Boosting &amp; Summary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Thank You"/>
          <p:cNvSpPr txBox="1"/>
          <p:nvPr>
            <p:ph type="body" idx="1"/>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Gradient Boosting"/>
          <p:cNvSpPr txBox="1"/>
          <p:nvPr>
            <p:ph type="title"/>
          </p:nvPr>
        </p:nvSpPr>
        <p:spPr>
          <a:prstGeom prst="rect">
            <a:avLst/>
          </a:prstGeom>
        </p:spPr>
        <p:txBody>
          <a:bodyPr/>
          <a:lstStyle/>
          <a:p>
            <a:pPr/>
            <a:r>
              <a:t>Gradient Boosting</a:t>
            </a:r>
          </a:p>
        </p:txBody>
      </p:sp>
      <p:sp>
        <p:nvSpPr>
          <p:cNvPr id="232" name="In the gradient descent method, we can see that for the final optimal solution   is obtained after T iterations from the initial value   .…"/>
          <p:cNvSpPr txBox="1"/>
          <p:nvPr>
            <p:ph type="body" idx="1"/>
          </p:nvPr>
        </p:nvSpPr>
        <p:spPr>
          <a:prstGeom prst="rect">
            <a:avLst/>
          </a:prstGeom>
        </p:spPr>
        <p:txBody>
          <a:bodyPr/>
          <a:lstStyle/>
          <a:p>
            <a:pPr marL="0" indent="0" defTabSz="2389572">
              <a:spcBef>
                <a:spcPts val="2300"/>
              </a:spcBef>
              <a:buSzTx/>
              <a:buNone/>
              <a:defRPr sz="4312"/>
            </a:pPr>
            <a:r>
              <a:t>In the gradient descent method, we can see that for the final optimal solution </a:t>
            </a:r>
            <a14:m>
              <m:oMath>
                <m:sSup>
                  <m:e>
                    <m:r>
                      <a:rPr xmlns:a="http://schemas.openxmlformats.org/drawingml/2006/main" sz="5600" i="1">
                        <a:solidFill>
                          <a:srgbClr val="000000"/>
                        </a:solidFill>
                        <a:latin typeface="Cambria Math" panose="02040503050406030204" pitchFamily="18" charset="0"/>
                      </a:rPr>
                      <m:t>θ</m:t>
                    </m:r>
                  </m:e>
                  <m:sup>
                    <m:r>
                      <a:rPr xmlns:a="http://schemas.openxmlformats.org/drawingml/2006/main" sz="5600" i="1">
                        <a:solidFill>
                          <a:srgbClr val="000000"/>
                        </a:solidFill>
                        <a:latin typeface="Cambria Math" panose="02040503050406030204" pitchFamily="18" charset="0"/>
                      </a:rPr>
                      <m:t>*</m:t>
                    </m:r>
                  </m:sup>
                </m:sSup>
              </m:oMath>
            </a14:m>
            <a:r>
              <a:t> is obtained after T iterations from the initial value </a:t>
            </a:r>
            <a14:m>
              <m:oMath>
                <m:sSub>
                  <m:e>
                    <m:r>
                      <a:rPr xmlns:a="http://schemas.openxmlformats.org/drawingml/2006/main" sz="5350" i="1">
                        <a:solidFill>
                          <a:srgbClr val="000000"/>
                        </a:solidFill>
                        <a:latin typeface="Cambria Math" panose="02040503050406030204" pitchFamily="18" charset="0"/>
                      </a:rPr>
                      <m:t>θ</m:t>
                    </m:r>
                  </m:e>
                  <m:sub>
                    <m:r>
                      <a:rPr xmlns:a="http://schemas.openxmlformats.org/drawingml/2006/main" sz="5350" i="1">
                        <a:solidFill>
                          <a:srgbClr val="000000"/>
                        </a:solidFill>
                        <a:latin typeface="Cambria Math" panose="02040503050406030204" pitchFamily="18" charset="0"/>
                      </a:rPr>
                      <m:t>0</m:t>
                    </m:r>
                  </m:sub>
                </m:sSub>
              </m:oMath>
            </a14:m>
            <a:r>
              <a:t> . </a:t>
            </a:r>
          </a:p>
          <a:p>
            <a:pPr marL="0" indent="0" defTabSz="2389572">
              <a:spcBef>
                <a:spcPts val="2300"/>
              </a:spcBef>
              <a:buSzTx/>
              <a:buNone/>
              <a:defRPr sz="4312"/>
            </a:pPr>
            <a:r>
              <a:t>So if we set </a:t>
            </a:r>
            <a14:m>
              <m:oMath>
                <m:sSub>
                  <m:e>
                    <m:r>
                      <a:rPr xmlns:a="http://schemas.openxmlformats.org/drawingml/2006/main" sz="5100" i="1">
                        <a:solidFill>
                          <a:srgbClr val="000000"/>
                        </a:solidFill>
                        <a:latin typeface="Cambria Math" panose="02040503050406030204" pitchFamily="18" charset="0"/>
                      </a:rPr>
                      <m:t>θ</m:t>
                    </m:r>
                  </m:e>
                  <m:sub>
                    <m:r>
                      <a:rPr xmlns:a="http://schemas.openxmlformats.org/drawingml/2006/main" sz="5100" i="1">
                        <a:solidFill>
                          <a:srgbClr val="000000"/>
                        </a:solidFill>
                        <a:latin typeface="Cambria Math" panose="02040503050406030204" pitchFamily="18" charset="0"/>
                      </a:rPr>
                      <m:t>0</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f>
                  <m:fPr>
                    <m:ctrlPr>
                      <a:rPr xmlns:a="http://schemas.openxmlformats.org/drawingml/2006/main" sz="5100" i="1">
                        <a:solidFill>
                          <a:srgbClr val="000000"/>
                        </a:solidFill>
                        <a:latin typeface="Cambria Math" panose="02040503050406030204" pitchFamily="18" charset="0"/>
                      </a:rPr>
                    </m:ctrlPr>
                    <m:type m:val="bar"/>
                  </m:fPr>
                  <m:num>
                    <m:r>
                      <m:rPr>
                        <m:sty m:val="p"/>
                      </m:rP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L</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θ</m:t>
                    </m:r>
                    <m:r>
                      <a:rPr xmlns:a="http://schemas.openxmlformats.org/drawingml/2006/main" sz="5100" i="1">
                        <a:solidFill>
                          <a:srgbClr val="000000"/>
                        </a:solidFill>
                        <a:latin typeface="Cambria Math" panose="02040503050406030204" pitchFamily="18" charset="0"/>
                      </a:rPr>
                      <m:t>)</m:t>
                    </m:r>
                  </m:num>
                  <m:den>
                    <m:r>
                      <m:rPr>
                        <m:sty m:val="p"/>
                      </m:rP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θ</m:t>
                        </m:r>
                      </m:e>
                      <m:sub>
                        <m:r>
                          <a:rPr xmlns:a="http://schemas.openxmlformats.org/drawingml/2006/main" sz="5100" i="1">
                            <a:solidFill>
                              <a:srgbClr val="000000"/>
                            </a:solidFill>
                            <a:latin typeface="Cambria Math" panose="02040503050406030204" pitchFamily="18" charset="0"/>
                          </a:rPr>
                          <m:t>0</m:t>
                        </m:r>
                      </m:sub>
                    </m:sSub>
                  </m:den>
                </m:f>
              </m:oMath>
            </a14:m>
            <a:r>
              <a:t>,  then </a:t>
            </a:r>
            <a14:m>
              <m:oMath>
                <m:r>
                  <a:rPr xmlns:a="http://schemas.openxmlformats.org/drawingml/2006/main" sz="5100" i="1">
                    <a:solidFill>
                      <a:srgbClr val="000000"/>
                    </a:solidFill>
                    <a:latin typeface="Cambria Math" panose="02040503050406030204" pitchFamily="18" charset="0"/>
                  </a:rPr>
                  <m:t>θ</m:t>
                </m:r>
                <m:r>
                  <a:rPr xmlns:a="http://schemas.openxmlformats.org/drawingml/2006/main" sz="5100" i="1">
                    <a:solidFill>
                      <a:srgbClr val="000000"/>
                    </a:solidFill>
                    <a:latin typeface="Cambria Math" panose="02040503050406030204" pitchFamily="18" charset="0"/>
                  </a:rPr>
                  <m:t>=</m:t>
                </m:r>
                <m:limUpp>
                  <m:e>
                    <m:limLow>
                      <m:e>
                        <m:r>
                          <a:rPr xmlns:a="http://schemas.openxmlformats.org/drawingml/2006/main" sz="5100" i="1">
                            <a:solidFill>
                              <a:srgbClr val="000000"/>
                            </a:solidFill>
                            <a:latin typeface="Cambria Math" panose="02040503050406030204" pitchFamily="18" charset="0"/>
                          </a:rPr>
                          <m:t>∑</m:t>
                        </m:r>
                      </m:e>
                      <m:lim>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0</m:t>
                        </m:r>
                      </m:lim>
                    </m:limLow>
                  </m:e>
                  <m:lim>
                    <m:r>
                      <a:rPr xmlns:a="http://schemas.openxmlformats.org/drawingml/2006/main" sz="5100" i="1">
                        <a:solidFill>
                          <a:srgbClr val="000000"/>
                        </a:solidFill>
                        <a:latin typeface="Cambria Math" panose="02040503050406030204" pitchFamily="18" charset="0"/>
                      </a:rPr>
                      <m:t>T</m:t>
                    </m:r>
                  </m:lim>
                </m:limUpp>
                <m:sSub>
                  <m:e>
                    <m:r>
                      <a:rPr xmlns:a="http://schemas.openxmlformats.org/drawingml/2006/main" sz="5100" i="1">
                        <a:solidFill>
                          <a:srgbClr val="000000"/>
                        </a:solidFill>
                        <a:latin typeface="Cambria Math" panose="02040503050406030204" pitchFamily="18" charset="0"/>
                      </a:rPr>
                      <m:t>α</m:t>
                    </m:r>
                  </m:e>
                  <m:sub>
                    <m:r>
                      <a:rPr xmlns:a="http://schemas.openxmlformats.org/drawingml/2006/main" sz="5100" i="1">
                        <a:solidFill>
                          <a:srgbClr val="000000"/>
                        </a:solidFill>
                        <a:latin typeface="Cambria Math" panose="02040503050406030204" pitchFamily="18" charset="0"/>
                      </a:rPr>
                      <m:t>t</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f>
                  <m:fPr>
                    <m:ctrlPr>
                      <a:rPr xmlns:a="http://schemas.openxmlformats.org/drawingml/2006/main" sz="5100" i="1">
                        <a:solidFill>
                          <a:srgbClr val="000000"/>
                        </a:solidFill>
                        <a:latin typeface="Cambria Math" panose="02040503050406030204" pitchFamily="18" charset="0"/>
                      </a:rPr>
                    </m:ctrlPr>
                    <m:type m:val="bar"/>
                  </m:fPr>
                  <m:num>
                    <m:r>
                      <m:rPr>
                        <m:sty m:val="p"/>
                      </m:rP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L</m:t>
                    </m:r>
                    <m: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θ</m:t>
                        </m:r>
                      </m:e>
                      <m:sub>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sub>
                    </m:sSub>
                    <m:r>
                      <a:rPr xmlns:a="http://schemas.openxmlformats.org/drawingml/2006/main" sz="5100" i="1">
                        <a:solidFill>
                          <a:srgbClr val="000000"/>
                        </a:solidFill>
                        <a:latin typeface="Cambria Math" panose="02040503050406030204" pitchFamily="18" charset="0"/>
                      </a:rPr>
                      <m:t>)</m:t>
                    </m:r>
                  </m:num>
                  <m:den>
                    <m:r>
                      <m:rPr>
                        <m:sty m:val="p"/>
                      </m:rP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θ</m:t>
                        </m:r>
                      </m:e>
                      <m:sub>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sub>
                    </m:sSub>
                  </m:den>
                </m:f>
                <m:r>
                  <a:rPr xmlns:a="http://schemas.openxmlformats.org/drawingml/2006/main" sz="5100" i="1">
                    <a:solidFill>
                      <a:srgbClr val="000000"/>
                    </a:solidFill>
                    <a:latin typeface="Cambria Math" panose="02040503050406030204" pitchFamily="18" charset="0"/>
                  </a:rPr>
                  <m:t>]</m:t>
                </m:r>
              </m:oMath>
            </a14:m>
            <a:r>
              <a:t>.</a:t>
            </a:r>
          </a:p>
          <a:p>
            <a:pPr marL="0" indent="0" defTabSz="2389572">
              <a:spcBef>
                <a:spcPts val="2300"/>
              </a:spcBef>
              <a:buSzTx/>
              <a:buNone/>
              <a:defRPr sz="4312"/>
            </a:pPr>
            <a:r>
              <a:t>For functions, we could use the same approaches as gradient descent. Let </a:t>
            </a:r>
            <a14:m>
              <m:oMath>
                <m:r>
                  <a:rPr xmlns:a="http://schemas.openxmlformats.org/drawingml/2006/main" sz="5100" i="1">
                    <a:solidFill>
                      <a:srgbClr val="000000"/>
                    </a:solidFill>
                    <a:latin typeface="Cambria Math" panose="02040503050406030204" pitchFamily="18" charset="0"/>
                  </a:rPr>
                  <m:t>L</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y</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F</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x</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oMath>
            </a14:m>
            <a:r>
              <a:t> be the loss function of our model, </a:t>
            </a:r>
            <a14:m>
              <m:oMath>
                <m:r>
                  <a:rPr xmlns:a="http://schemas.openxmlformats.org/drawingml/2006/main" sz="5250" i="1">
                    <a:solidFill>
                      <a:srgbClr val="000000"/>
                    </a:solidFill>
                    <a:latin typeface="Cambria Math" panose="02040503050406030204" pitchFamily="18" charset="0"/>
                  </a:rPr>
                  <m:t>F</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x</m:t>
                </m:r>
                <m:r>
                  <a:rPr xmlns:a="http://schemas.openxmlformats.org/drawingml/2006/main" sz="5250" i="1">
                    <a:solidFill>
                      <a:srgbClr val="000000"/>
                    </a:solidFill>
                    <a:latin typeface="Cambria Math" panose="02040503050406030204" pitchFamily="18" charset="0"/>
                  </a:rPr>
                  <m:t>)</m:t>
                </m:r>
              </m:oMath>
            </a14:m>
            <a:r>
              <a:t> is optimal function, the initial value </a:t>
            </a:r>
            <a14:m>
              <m:oMath>
                <m:sSub>
                  <m:e>
                    <m:r>
                      <a:rPr xmlns:a="http://schemas.openxmlformats.org/drawingml/2006/main" sz="5150" i="1">
                        <a:solidFill>
                          <a:srgbClr val="000000"/>
                        </a:solidFill>
                        <a:latin typeface="Cambria Math" panose="02040503050406030204" pitchFamily="18" charset="0"/>
                      </a:rPr>
                      <m:t>F</m:t>
                    </m:r>
                  </m:e>
                  <m:sub>
                    <m:r>
                      <a:rPr xmlns:a="http://schemas.openxmlformats.org/drawingml/2006/main" sz="5150" i="1">
                        <a:solidFill>
                          <a:srgbClr val="000000"/>
                        </a:solidFill>
                        <a:latin typeface="Cambria Math" panose="02040503050406030204" pitchFamily="18" charset="0"/>
                      </a:rPr>
                      <m:t>0</m:t>
                    </m:r>
                  </m:sub>
                </m:sSub>
                <m:r>
                  <a:rPr xmlns:a="http://schemas.openxmlformats.org/drawingml/2006/main" sz="5150" i="1">
                    <a:solidFill>
                      <a:srgbClr val="000000"/>
                    </a:solidFill>
                    <a:latin typeface="Cambria Math" panose="02040503050406030204" pitchFamily="18" charset="0"/>
                  </a:rPr>
                  <m:t>(</m:t>
                </m:r>
                <m:r>
                  <a:rPr xmlns:a="http://schemas.openxmlformats.org/drawingml/2006/main" sz="5150" i="1">
                    <a:solidFill>
                      <a:srgbClr val="000000"/>
                    </a:solidFill>
                    <a:latin typeface="Cambria Math" panose="02040503050406030204" pitchFamily="18" charset="0"/>
                  </a:rPr>
                  <m:t>x</m:t>
                </m:r>
                <m:r>
                  <a:rPr xmlns:a="http://schemas.openxmlformats.org/drawingml/2006/main" sz="5150" i="1">
                    <a:solidFill>
                      <a:srgbClr val="000000"/>
                    </a:solidFill>
                    <a:latin typeface="Cambria Math" panose="02040503050406030204" pitchFamily="18" charset="0"/>
                  </a:rPr>
                  <m:t>)</m:t>
                </m:r>
                <m:r>
                  <a:rPr xmlns:a="http://schemas.openxmlformats.org/drawingml/2006/main" sz="5150" i="1">
                    <a:solidFill>
                      <a:srgbClr val="000000"/>
                    </a:solidFill>
                    <a:latin typeface="Cambria Math" panose="02040503050406030204" pitchFamily="18" charset="0"/>
                  </a:rPr>
                  <m:t>=</m:t>
                </m:r>
                <m:sSub>
                  <m:e>
                    <m:r>
                      <a:rPr xmlns:a="http://schemas.openxmlformats.org/drawingml/2006/main" sz="5150" i="1">
                        <a:solidFill>
                          <a:srgbClr val="000000"/>
                        </a:solidFill>
                        <a:latin typeface="Cambria Math" panose="02040503050406030204" pitchFamily="18" charset="0"/>
                      </a:rPr>
                      <m:t>r</m:t>
                    </m:r>
                  </m:e>
                  <m:sub>
                    <m:r>
                      <a:rPr xmlns:a="http://schemas.openxmlformats.org/drawingml/2006/main" sz="5150" i="1">
                        <a:solidFill>
                          <a:srgbClr val="000000"/>
                        </a:solidFill>
                        <a:latin typeface="Cambria Math" panose="02040503050406030204" pitchFamily="18" charset="0"/>
                      </a:rPr>
                      <m:t>0</m:t>
                    </m:r>
                  </m:sub>
                </m:sSub>
                <m:r>
                  <a:rPr xmlns:a="http://schemas.openxmlformats.org/drawingml/2006/main" sz="5150" i="1">
                    <a:solidFill>
                      <a:srgbClr val="000000"/>
                    </a:solidFill>
                    <a:latin typeface="Cambria Math" panose="02040503050406030204" pitchFamily="18" charset="0"/>
                  </a:rPr>
                  <m:t>(</m:t>
                </m:r>
                <m:r>
                  <a:rPr xmlns:a="http://schemas.openxmlformats.org/drawingml/2006/main" sz="5150" i="1">
                    <a:solidFill>
                      <a:srgbClr val="000000"/>
                    </a:solidFill>
                    <a:latin typeface="Cambria Math" panose="02040503050406030204" pitchFamily="18" charset="0"/>
                  </a:rPr>
                  <m:t>x</m:t>
                </m:r>
                <m:r>
                  <a:rPr xmlns:a="http://schemas.openxmlformats.org/drawingml/2006/main" sz="5150" i="1">
                    <a:solidFill>
                      <a:srgbClr val="000000"/>
                    </a:solidFill>
                    <a:latin typeface="Cambria Math" panose="02040503050406030204" pitchFamily="18" charset="0"/>
                  </a:rPr>
                  <m:t>)</m:t>
                </m:r>
              </m:oMath>
            </a14:m>
            <a:r>
              <a:t>. </a:t>
            </a:r>
          </a:p>
          <a:p>
            <a:pPr marL="0" indent="0" defTabSz="2389572">
              <a:spcBef>
                <a:spcPts val="2300"/>
              </a:spcBef>
              <a:buSzTx/>
              <a:buNone/>
              <a:defRPr sz="4312"/>
            </a:pPr>
            <a:r>
              <a:t>Hence </a:t>
            </a:r>
            <a14:m>
              <m:oMath>
                <m:r>
                  <a:rPr xmlns:a="http://schemas.openxmlformats.org/drawingml/2006/main" sz="5100" i="1">
                    <a:solidFill>
                      <a:srgbClr val="000000"/>
                    </a:solidFill>
                    <a:latin typeface="Cambria Math" panose="02040503050406030204" pitchFamily="18" charset="0"/>
                  </a:rPr>
                  <m:t>F</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x</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limUpp>
                  <m:e>
                    <m:limLow>
                      <m:e>
                        <m:r>
                          <a:rPr xmlns:a="http://schemas.openxmlformats.org/drawingml/2006/main" sz="5100" i="1">
                            <a:solidFill>
                              <a:srgbClr val="000000"/>
                            </a:solidFill>
                            <a:latin typeface="Cambria Math" panose="02040503050406030204" pitchFamily="18" charset="0"/>
                          </a:rPr>
                          <m:t>∑</m:t>
                        </m:r>
                      </m:e>
                      <m:lim>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0</m:t>
                        </m:r>
                      </m:lim>
                    </m:limLow>
                  </m:e>
                  <m:lim>
                    <m:r>
                      <a:rPr xmlns:a="http://schemas.openxmlformats.org/drawingml/2006/main" sz="5100" i="1">
                        <a:solidFill>
                          <a:srgbClr val="000000"/>
                        </a:solidFill>
                        <a:latin typeface="Cambria Math" panose="02040503050406030204" pitchFamily="18" charset="0"/>
                      </a:rPr>
                      <m:t>T</m:t>
                    </m:r>
                  </m:lim>
                </m:limUpp>
                <m:sSub>
                  <m:e>
                    <m:r>
                      <a:rPr xmlns:a="http://schemas.openxmlformats.org/drawingml/2006/main" sz="5100" i="1">
                        <a:solidFill>
                          <a:srgbClr val="000000"/>
                        </a:solidFill>
                        <a:latin typeface="Cambria Math" panose="02040503050406030204" pitchFamily="18" charset="0"/>
                      </a:rPr>
                      <m:t>r</m:t>
                    </m:r>
                  </m:e>
                  <m:sub>
                    <m:r>
                      <a:rPr xmlns:a="http://schemas.openxmlformats.org/drawingml/2006/main" sz="5100" i="1">
                        <a:solidFill>
                          <a:srgbClr val="000000"/>
                        </a:solidFill>
                        <a:latin typeface="Cambria Math" panose="02040503050406030204" pitchFamily="18" charset="0"/>
                      </a:rPr>
                      <m:t>t</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x</m:t>
                </m:r>
                <m:r>
                  <a:rPr xmlns:a="http://schemas.openxmlformats.org/drawingml/2006/main" sz="5100" i="1">
                    <a:solidFill>
                      <a:srgbClr val="000000"/>
                    </a:solidFill>
                    <a:latin typeface="Cambria Math" panose="02040503050406030204" pitchFamily="18" charset="0"/>
                  </a:rPr>
                  <m:t>)</m:t>
                </m:r>
              </m:oMath>
            </a14:m>
            <a:r>
              <a:t> where  </a:t>
            </a:r>
            <a14:m>
              <m:oMath>
                <m:sSub>
                  <m:e>
                    <m:r>
                      <a:rPr xmlns:a="http://schemas.openxmlformats.org/drawingml/2006/main" sz="5100" i="1">
                        <a:solidFill>
                          <a:srgbClr val="000000"/>
                        </a:solidFill>
                        <a:latin typeface="Cambria Math" panose="02040503050406030204" pitchFamily="18" charset="0"/>
                      </a:rPr>
                      <m:t>r</m:t>
                    </m:r>
                  </m:e>
                  <m:sub>
                    <m:r>
                      <a:rPr xmlns:a="http://schemas.openxmlformats.org/drawingml/2006/main" sz="5100" i="1">
                        <a:solidFill>
                          <a:srgbClr val="000000"/>
                        </a:solidFill>
                        <a:latin typeface="Cambria Math" panose="02040503050406030204" pitchFamily="18" charset="0"/>
                      </a:rPr>
                      <m:t>t</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x</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α</m:t>
                    </m:r>
                  </m:e>
                  <m:sub>
                    <m:r>
                      <a:rPr xmlns:a="http://schemas.openxmlformats.org/drawingml/2006/main" sz="5100" i="1">
                        <a:solidFill>
                          <a:srgbClr val="000000"/>
                        </a:solidFill>
                        <a:latin typeface="Cambria Math" panose="02040503050406030204" pitchFamily="18" charset="0"/>
                      </a:rPr>
                      <m:t>t</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f>
                  <m:fPr>
                    <m:ctrlPr>
                      <a:rPr xmlns:a="http://schemas.openxmlformats.org/drawingml/2006/main" sz="5100" i="1">
                        <a:solidFill>
                          <a:srgbClr val="000000"/>
                        </a:solidFill>
                        <a:latin typeface="Cambria Math" panose="02040503050406030204" pitchFamily="18" charset="0"/>
                      </a:rPr>
                    </m:ctrlPr>
                    <m:type m:val="bar"/>
                  </m:fPr>
                  <m:num>
                    <m:r>
                      <m:rPr>
                        <m:sty m:val="p"/>
                      </m:rP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L</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y</m:t>
                    </m:r>
                    <m: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F</m:t>
                        </m:r>
                      </m:e>
                      <m:sub>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x</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m:t>
                    </m:r>
                  </m:num>
                  <m:den>
                    <m:r>
                      <m:rPr>
                        <m:sty m:val="p"/>
                      </m:rPr>
                      <a:rPr xmlns:a="http://schemas.openxmlformats.org/drawingml/2006/main" sz="5100" i="1">
                        <a:solidFill>
                          <a:srgbClr val="000000"/>
                        </a:solidFill>
                        <a:latin typeface="Cambria Math" panose="02040503050406030204" pitchFamily="18" charset="0"/>
                      </a:rPr>
                      <m:t>∂</m:t>
                    </m:r>
                    <m:sSub>
                      <m:e>
                        <m:r>
                          <a:rPr xmlns:a="http://schemas.openxmlformats.org/drawingml/2006/main" sz="5100" i="1">
                            <a:solidFill>
                              <a:srgbClr val="000000"/>
                            </a:solidFill>
                            <a:latin typeface="Cambria Math" panose="02040503050406030204" pitchFamily="18" charset="0"/>
                          </a:rPr>
                          <m:t>F</m:t>
                        </m:r>
                      </m:e>
                      <m:sub>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m:t>
                        </m:r>
                      </m:sub>
                    </m:sSub>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x</m:t>
                    </m:r>
                    <m:r>
                      <a:rPr xmlns:a="http://schemas.openxmlformats.org/drawingml/2006/main" sz="5100" i="1">
                        <a:solidFill>
                          <a:srgbClr val="000000"/>
                        </a:solidFill>
                        <a:latin typeface="Cambria Math" panose="02040503050406030204" pitchFamily="18" charset="0"/>
                      </a:rPr>
                      <m:t>)</m:t>
                    </m:r>
                  </m:den>
                </m:f>
                <m:r>
                  <a:rPr xmlns:a="http://schemas.openxmlformats.org/drawingml/2006/main" sz="5100" i="1">
                    <a:solidFill>
                      <a:srgbClr val="000000"/>
                    </a:solidFill>
                    <a:latin typeface="Cambria Math" panose="02040503050406030204" pitchFamily="18" charset="0"/>
                  </a:rPr>
                  <m:t>]</m:t>
                </m:r>
              </m:oMath>
            </a14:m>
            <a:endParaRPr sz="4400"/>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Introduction"/>
          <p:cNvSpPr txBox="1"/>
          <p:nvPr>
            <p:ph type="title"/>
          </p:nvPr>
        </p:nvSpPr>
        <p:spPr>
          <a:prstGeom prst="rect">
            <a:avLst/>
          </a:prstGeom>
        </p:spPr>
        <p:txBody>
          <a:bodyPr/>
          <a:lstStyle/>
          <a:p>
            <a:pPr/>
            <a:r>
              <a:t>Introduction</a:t>
            </a:r>
          </a:p>
        </p:txBody>
      </p:sp>
      <p:sp>
        <p:nvSpPr>
          <p:cNvPr id="158" name="Just like AdaBoost, Gradient Boosting works by sequentially adding predictors to an ensemble, each one correcting its predecessor.…"/>
          <p:cNvSpPr txBox="1"/>
          <p:nvPr>
            <p:ph type="body" idx="1"/>
          </p:nvPr>
        </p:nvSpPr>
        <p:spPr>
          <a:prstGeom prst="rect">
            <a:avLst/>
          </a:prstGeom>
        </p:spPr>
        <p:txBody>
          <a:bodyPr/>
          <a:lstStyle/>
          <a:p>
            <a:pPr/>
            <a:r>
              <a:t>Just like AdaBoost, Gradient Boosting works by sequentially adding predictors to an ensemble, each one correcting its predecessor.</a:t>
            </a:r>
          </a:p>
          <a:p>
            <a:pPr/>
            <a:r>
              <a:t>However, instead of tweaking the instance weights at every iteration like AdaBoost does, Gradient Boosting, which borrows its ideas from the </a:t>
            </a:r>
            <a:r>
              <a:rPr>
                <a:latin typeface="Canela Text Bold"/>
                <a:ea typeface="Canela Text Bold"/>
                <a:cs typeface="Canela Text Bold"/>
                <a:sym typeface="Canela Text Bold"/>
              </a:rPr>
              <a:t>gradient descent</a:t>
            </a:r>
            <a:r>
              <a:t> method, tries to fit the new predictor to the </a:t>
            </a:r>
            <a:r>
              <a:rPr>
                <a:latin typeface="Canela Text Bold"/>
                <a:ea typeface="Canela Text Bold"/>
                <a:cs typeface="Canela Text Bold"/>
                <a:sym typeface="Canela Text Bold"/>
              </a:rPr>
              <a:t>residual errors</a:t>
            </a:r>
            <a:r>
              <a:t> made by the previous predictor.</a:t>
            </a:r>
          </a:p>
        </p:txBody>
      </p:sp>
      <p:sp>
        <p:nvSpPr>
          <p:cNvPr id="159" name="Gradient Boost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Gradient Boosting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radient Descent"/>
          <p:cNvSpPr txBox="1"/>
          <p:nvPr>
            <p:ph type="title"/>
          </p:nvPr>
        </p:nvSpPr>
        <p:spPr>
          <a:prstGeom prst="rect">
            <a:avLst/>
          </a:prstGeom>
        </p:spPr>
        <p:txBody>
          <a:bodyPr/>
          <a:lstStyle/>
          <a:p>
            <a:pPr/>
            <a:r>
              <a:t>Gradient Descent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radient Descent"/>
          <p:cNvSpPr txBox="1"/>
          <p:nvPr>
            <p:ph type="title"/>
          </p:nvPr>
        </p:nvSpPr>
        <p:spPr>
          <a:prstGeom prst="rect">
            <a:avLst/>
          </a:prstGeom>
        </p:spPr>
        <p:txBody>
          <a:bodyPr/>
          <a:lstStyle/>
          <a:p>
            <a:pPr/>
            <a:r>
              <a:t>Gradient Descent</a:t>
            </a:r>
          </a:p>
        </p:txBody>
      </p:sp>
      <p:sp>
        <p:nvSpPr>
          <p:cNvPr id="168" name="Gradient Descent is a first-order iterative optimization algorithm for finding a local minimum of a differentiable function. The general idea of it is to tweak parameters iteratively in order to minimize a cost function."/>
          <p:cNvSpPr txBox="1"/>
          <p:nvPr>
            <p:ph type="body" idx="1"/>
          </p:nvPr>
        </p:nvSpPr>
        <p:spPr>
          <a:prstGeom prst="rect">
            <a:avLst/>
          </a:prstGeom>
        </p:spPr>
        <p:txBody>
          <a:bodyPr/>
          <a:lstStyle/>
          <a:p>
            <a:pPr/>
            <a:r>
              <a:t>Gradient Descent is a first-order iterative optimization algorithm for finding a local minimum of a differentiable function. The general idea of it is to tweak parameters iteratively in order to minimize a cost function.</a:t>
            </a:r>
          </a:p>
        </p:txBody>
      </p:sp>
      <p:sp>
        <p:nvSpPr>
          <p:cNvPr id="169" name="Brief Introduction or Re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Brief Introduction or Review?</a:t>
            </a:r>
          </a:p>
        </p:txBody>
      </p:sp>
      <p:pic>
        <p:nvPicPr>
          <p:cNvPr id="170" name="Image" descr="Image"/>
          <p:cNvPicPr>
            <a:picLocks noChangeAspect="1"/>
          </p:cNvPicPr>
          <p:nvPr/>
        </p:nvPicPr>
        <p:blipFill>
          <a:blip r:embed="rId3">
            <a:extLst/>
          </a:blip>
          <a:srcRect l="3107" t="4745" r="3267" b="3322"/>
          <a:stretch>
            <a:fillRect/>
          </a:stretch>
        </p:blipFill>
        <p:spPr>
          <a:xfrm>
            <a:off x="1810222" y="7444658"/>
            <a:ext cx="9543050" cy="5475373"/>
          </a:xfrm>
          <a:custGeom>
            <a:avLst/>
            <a:gdLst/>
            <a:ahLst/>
            <a:cxnLst>
              <a:cxn ang="0">
                <a:pos x="wd2" y="hd2"/>
              </a:cxn>
              <a:cxn ang="5400000">
                <a:pos x="wd2" y="hd2"/>
              </a:cxn>
              <a:cxn ang="10800000">
                <a:pos x="wd2" y="hd2"/>
              </a:cxn>
              <a:cxn ang="16200000">
                <a:pos x="wd2" y="hd2"/>
              </a:cxn>
            </a:cxnLst>
            <a:rect l="0" t="0" r="r" b="b"/>
            <a:pathLst>
              <a:path w="21596" h="21572" fill="norm" stroke="1" extrusionOk="0">
                <a:moveTo>
                  <a:pt x="290" y="8"/>
                </a:moveTo>
                <a:cubicBezTo>
                  <a:pt x="133" y="53"/>
                  <a:pt x="8" y="291"/>
                  <a:pt x="0" y="563"/>
                </a:cubicBezTo>
                <a:cubicBezTo>
                  <a:pt x="-4" y="699"/>
                  <a:pt x="22" y="843"/>
                  <a:pt x="85" y="977"/>
                </a:cubicBezTo>
                <a:cubicBezTo>
                  <a:pt x="210" y="1238"/>
                  <a:pt x="401" y="1270"/>
                  <a:pt x="482" y="1045"/>
                </a:cubicBezTo>
                <a:cubicBezTo>
                  <a:pt x="512" y="958"/>
                  <a:pt x="585" y="939"/>
                  <a:pt x="642" y="1001"/>
                </a:cubicBezTo>
                <a:cubicBezTo>
                  <a:pt x="796" y="1166"/>
                  <a:pt x="1405" y="1195"/>
                  <a:pt x="1460" y="1040"/>
                </a:cubicBezTo>
                <a:cubicBezTo>
                  <a:pt x="1486" y="967"/>
                  <a:pt x="1563" y="944"/>
                  <a:pt x="1632" y="990"/>
                </a:cubicBezTo>
                <a:cubicBezTo>
                  <a:pt x="1725" y="1052"/>
                  <a:pt x="1752" y="960"/>
                  <a:pt x="1734" y="636"/>
                </a:cubicBezTo>
                <a:cubicBezTo>
                  <a:pt x="1720" y="371"/>
                  <a:pt x="1666" y="215"/>
                  <a:pt x="1596" y="242"/>
                </a:cubicBezTo>
                <a:cubicBezTo>
                  <a:pt x="1279" y="365"/>
                  <a:pt x="713" y="291"/>
                  <a:pt x="541" y="103"/>
                </a:cubicBezTo>
                <a:cubicBezTo>
                  <a:pt x="456" y="11"/>
                  <a:pt x="369" y="-15"/>
                  <a:pt x="290" y="8"/>
                </a:cubicBezTo>
                <a:close/>
                <a:moveTo>
                  <a:pt x="1043" y="1973"/>
                </a:moveTo>
                <a:cubicBezTo>
                  <a:pt x="1010" y="1973"/>
                  <a:pt x="914" y="2289"/>
                  <a:pt x="829" y="2675"/>
                </a:cubicBezTo>
                <a:cubicBezTo>
                  <a:pt x="713" y="3206"/>
                  <a:pt x="701" y="3421"/>
                  <a:pt x="778" y="3556"/>
                </a:cubicBezTo>
                <a:cubicBezTo>
                  <a:pt x="852" y="3685"/>
                  <a:pt x="880" y="5745"/>
                  <a:pt x="880" y="11117"/>
                </a:cubicBezTo>
                <a:lnTo>
                  <a:pt x="880" y="18502"/>
                </a:lnTo>
                <a:lnTo>
                  <a:pt x="1077" y="18629"/>
                </a:lnTo>
                <a:cubicBezTo>
                  <a:pt x="1244" y="18737"/>
                  <a:pt x="1270" y="18854"/>
                  <a:pt x="1248" y="19397"/>
                </a:cubicBezTo>
                <a:cubicBezTo>
                  <a:pt x="1223" y="20001"/>
                  <a:pt x="1329" y="20240"/>
                  <a:pt x="1460" y="19874"/>
                </a:cubicBezTo>
                <a:cubicBezTo>
                  <a:pt x="1498" y="19765"/>
                  <a:pt x="1552" y="19763"/>
                  <a:pt x="1623" y="19866"/>
                </a:cubicBezTo>
                <a:cubicBezTo>
                  <a:pt x="1753" y="20054"/>
                  <a:pt x="3545" y="20039"/>
                  <a:pt x="3689" y="19849"/>
                </a:cubicBezTo>
                <a:cubicBezTo>
                  <a:pt x="3750" y="19767"/>
                  <a:pt x="3815" y="19777"/>
                  <a:pt x="3850" y="19874"/>
                </a:cubicBezTo>
                <a:cubicBezTo>
                  <a:pt x="3972" y="20220"/>
                  <a:pt x="4162" y="20036"/>
                  <a:pt x="4162" y="19570"/>
                </a:cubicBezTo>
                <a:cubicBezTo>
                  <a:pt x="4162" y="19112"/>
                  <a:pt x="4155" y="19105"/>
                  <a:pt x="3733" y="19131"/>
                </a:cubicBezTo>
                <a:cubicBezTo>
                  <a:pt x="3280" y="19159"/>
                  <a:pt x="3061" y="19031"/>
                  <a:pt x="3146" y="18790"/>
                </a:cubicBezTo>
                <a:cubicBezTo>
                  <a:pt x="3227" y="18563"/>
                  <a:pt x="19648" y="18600"/>
                  <a:pt x="19857" y="18828"/>
                </a:cubicBezTo>
                <a:cubicBezTo>
                  <a:pt x="19987" y="18969"/>
                  <a:pt x="20097" y="18962"/>
                  <a:pt x="20357" y="18790"/>
                </a:cubicBezTo>
                <a:cubicBezTo>
                  <a:pt x="20539" y="18669"/>
                  <a:pt x="20693" y="18507"/>
                  <a:pt x="20699" y="18430"/>
                </a:cubicBezTo>
                <a:cubicBezTo>
                  <a:pt x="20716" y="18177"/>
                  <a:pt x="20015" y="17840"/>
                  <a:pt x="19845" y="18021"/>
                </a:cubicBezTo>
                <a:cubicBezTo>
                  <a:pt x="19612" y="18267"/>
                  <a:pt x="10710" y="18246"/>
                  <a:pt x="10568" y="17999"/>
                </a:cubicBezTo>
                <a:cubicBezTo>
                  <a:pt x="10485" y="17855"/>
                  <a:pt x="10438" y="17855"/>
                  <a:pt x="10355" y="17999"/>
                </a:cubicBezTo>
                <a:cubicBezTo>
                  <a:pt x="10275" y="18137"/>
                  <a:pt x="9315" y="18183"/>
                  <a:pt x="6582" y="18183"/>
                </a:cubicBezTo>
                <a:cubicBezTo>
                  <a:pt x="3359" y="18183"/>
                  <a:pt x="2909" y="18155"/>
                  <a:pt x="2863" y="17946"/>
                </a:cubicBezTo>
                <a:cubicBezTo>
                  <a:pt x="2815" y="17732"/>
                  <a:pt x="2794" y="17732"/>
                  <a:pt x="2654" y="17952"/>
                </a:cubicBezTo>
                <a:cubicBezTo>
                  <a:pt x="2535" y="18140"/>
                  <a:pt x="2345" y="18187"/>
                  <a:pt x="1844" y="18152"/>
                </a:cubicBezTo>
                <a:lnTo>
                  <a:pt x="1190" y="18107"/>
                </a:lnTo>
                <a:lnTo>
                  <a:pt x="1168" y="10909"/>
                </a:lnTo>
                <a:cubicBezTo>
                  <a:pt x="1149" y="4941"/>
                  <a:pt x="1165" y="3682"/>
                  <a:pt x="1267" y="3535"/>
                </a:cubicBezTo>
                <a:cubicBezTo>
                  <a:pt x="1370" y="3386"/>
                  <a:pt x="1367" y="3253"/>
                  <a:pt x="1246" y="2666"/>
                </a:cubicBezTo>
                <a:cubicBezTo>
                  <a:pt x="1167" y="2285"/>
                  <a:pt x="1076" y="1973"/>
                  <a:pt x="1043" y="1973"/>
                </a:cubicBezTo>
                <a:close/>
                <a:moveTo>
                  <a:pt x="2335" y="3671"/>
                </a:moveTo>
                <a:cubicBezTo>
                  <a:pt x="2180" y="3671"/>
                  <a:pt x="2180" y="3994"/>
                  <a:pt x="2334" y="5005"/>
                </a:cubicBezTo>
                <a:cubicBezTo>
                  <a:pt x="2401" y="5441"/>
                  <a:pt x="2424" y="5887"/>
                  <a:pt x="2386" y="5995"/>
                </a:cubicBezTo>
                <a:cubicBezTo>
                  <a:pt x="2301" y="6234"/>
                  <a:pt x="2376" y="6622"/>
                  <a:pt x="2552" y="6852"/>
                </a:cubicBezTo>
                <a:cubicBezTo>
                  <a:pt x="2629" y="6953"/>
                  <a:pt x="2685" y="7298"/>
                  <a:pt x="2690" y="7701"/>
                </a:cubicBezTo>
                <a:cubicBezTo>
                  <a:pt x="2697" y="8249"/>
                  <a:pt x="2727" y="8372"/>
                  <a:pt x="2849" y="8337"/>
                </a:cubicBezTo>
                <a:cubicBezTo>
                  <a:pt x="3032" y="8284"/>
                  <a:pt x="3210" y="8818"/>
                  <a:pt x="3222" y="9454"/>
                </a:cubicBezTo>
                <a:cubicBezTo>
                  <a:pt x="3228" y="9793"/>
                  <a:pt x="3293" y="9972"/>
                  <a:pt x="3457" y="10109"/>
                </a:cubicBezTo>
                <a:cubicBezTo>
                  <a:pt x="3744" y="10348"/>
                  <a:pt x="4251" y="11438"/>
                  <a:pt x="4251" y="11815"/>
                </a:cubicBezTo>
                <a:cubicBezTo>
                  <a:pt x="4251" y="12168"/>
                  <a:pt x="4416" y="12471"/>
                  <a:pt x="4608" y="12471"/>
                </a:cubicBezTo>
                <a:cubicBezTo>
                  <a:pt x="4782" y="12471"/>
                  <a:pt x="5155" y="13164"/>
                  <a:pt x="5300" y="13757"/>
                </a:cubicBezTo>
                <a:cubicBezTo>
                  <a:pt x="5387" y="14111"/>
                  <a:pt x="5455" y="14184"/>
                  <a:pt x="5661" y="14146"/>
                </a:cubicBezTo>
                <a:cubicBezTo>
                  <a:pt x="5933" y="14096"/>
                  <a:pt x="6203" y="14384"/>
                  <a:pt x="6203" y="14723"/>
                </a:cubicBezTo>
                <a:cubicBezTo>
                  <a:pt x="6203" y="15010"/>
                  <a:pt x="6529" y="15286"/>
                  <a:pt x="6734" y="15173"/>
                </a:cubicBezTo>
                <a:cubicBezTo>
                  <a:pt x="6854" y="15107"/>
                  <a:pt x="6947" y="15198"/>
                  <a:pt x="7057" y="15489"/>
                </a:cubicBezTo>
                <a:cubicBezTo>
                  <a:pt x="7187" y="15834"/>
                  <a:pt x="7257" y="15886"/>
                  <a:pt x="7505" y="15816"/>
                </a:cubicBezTo>
                <a:cubicBezTo>
                  <a:pt x="7739" y="15750"/>
                  <a:pt x="7820" y="15796"/>
                  <a:pt x="7897" y="16046"/>
                </a:cubicBezTo>
                <a:cubicBezTo>
                  <a:pt x="7974" y="16299"/>
                  <a:pt x="8048" y="16341"/>
                  <a:pt x="8283" y="16265"/>
                </a:cubicBezTo>
                <a:cubicBezTo>
                  <a:pt x="8490" y="16197"/>
                  <a:pt x="8607" y="16240"/>
                  <a:pt x="8690" y="16413"/>
                </a:cubicBezTo>
                <a:cubicBezTo>
                  <a:pt x="8754" y="16547"/>
                  <a:pt x="8909" y="16640"/>
                  <a:pt x="9035" y="16618"/>
                </a:cubicBezTo>
                <a:cubicBezTo>
                  <a:pt x="9160" y="16597"/>
                  <a:pt x="9358" y="16669"/>
                  <a:pt x="9473" y="16778"/>
                </a:cubicBezTo>
                <a:cubicBezTo>
                  <a:pt x="9588" y="16887"/>
                  <a:pt x="9761" y="16939"/>
                  <a:pt x="9859" y="16895"/>
                </a:cubicBezTo>
                <a:cubicBezTo>
                  <a:pt x="10126" y="16774"/>
                  <a:pt x="10469" y="17046"/>
                  <a:pt x="10406" y="17330"/>
                </a:cubicBezTo>
                <a:cubicBezTo>
                  <a:pt x="10377" y="17460"/>
                  <a:pt x="10398" y="17566"/>
                  <a:pt x="10452" y="17566"/>
                </a:cubicBezTo>
                <a:cubicBezTo>
                  <a:pt x="10506" y="17566"/>
                  <a:pt x="10551" y="17472"/>
                  <a:pt x="10551" y="17358"/>
                </a:cubicBezTo>
                <a:cubicBezTo>
                  <a:pt x="10551" y="16910"/>
                  <a:pt x="10897" y="16612"/>
                  <a:pt x="11586" y="16465"/>
                </a:cubicBezTo>
                <a:cubicBezTo>
                  <a:pt x="13376" y="16083"/>
                  <a:pt x="15022" y="14710"/>
                  <a:pt x="16347" y="12490"/>
                </a:cubicBezTo>
                <a:cubicBezTo>
                  <a:pt x="16971" y="11445"/>
                  <a:pt x="17736" y="9731"/>
                  <a:pt x="17773" y="9294"/>
                </a:cubicBezTo>
                <a:cubicBezTo>
                  <a:pt x="17784" y="9160"/>
                  <a:pt x="17835" y="9004"/>
                  <a:pt x="17886" y="8947"/>
                </a:cubicBezTo>
                <a:cubicBezTo>
                  <a:pt x="18099" y="8709"/>
                  <a:pt x="18705" y="6032"/>
                  <a:pt x="18850" y="4683"/>
                </a:cubicBezTo>
                <a:cubicBezTo>
                  <a:pt x="18896" y="4260"/>
                  <a:pt x="18880" y="4136"/>
                  <a:pt x="18780" y="4136"/>
                </a:cubicBezTo>
                <a:cubicBezTo>
                  <a:pt x="18696" y="4136"/>
                  <a:pt x="18613" y="4440"/>
                  <a:pt x="18539" y="5022"/>
                </a:cubicBezTo>
                <a:cubicBezTo>
                  <a:pt x="18476" y="5511"/>
                  <a:pt x="18311" y="6408"/>
                  <a:pt x="18173" y="7016"/>
                </a:cubicBezTo>
                <a:cubicBezTo>
                  <a:pt x="17050" y="11952"/>
                  <a:pt x="14344" y="15561"/>
                  <a:pt x="11381" y="16074"/>
                </a:cubicBezTo>
                <a:cubicBezTo>
                  <a:pt x="10887" y="16160"/>
                  <a:pt x="10815" y="16133"/>
                  <a:pt x="10602" y="15789"/>
                </a:cubicBezTo>
                <a:cubicBezTo>
                  <a:pt x="10412" y="15484"/>
                  <a:pt x="10250" y="15398"/>
                  <a:pt x="9758" y="15344"/>
                </a:cubicBezTo>
                <a:cubicBezTo>
                  <a:pt x="9398" y="15304"/>
                  <a:pt x="9055" y="15172"/>
                  <a:pt x="8923" y="15022"/>
                </a:cubicBezTo>
                <a:cubicBezTo>
                  <a:pt x="8757" y="14832"/>
                  <a:pt x="8655" y="14806"/>
                  <a:pt x="8531" y="14922"/>
                </a:cubicBezTo>
                <a:cubicBezTo>
                  <a:pt x="8401" y="15043"/>
                  <a:pt x="8330" y="15011"/>
                  <a:pt x="8217" y="14783"/>
                </a:cubicBezTo>
                <a:cubicBezTo>
                  <a:pt x="8137" y="14620"/>
                  <a:pt x="7961" y="14440"/>
                  <a:pt x="7825" y="14382"/>
                </a:cubicBezTo>
                <a:cubicBezTo>
                  <a:pt x="7689" y="14325"/>
                  <a:pt x="7461" y="14109"/>
                  <a:pt x="7318" y="13902"/>
                </a:cubicBezTo>
                <a:cubicBezTo>
                  <a:pt x="7157" y="13669"/>
                  <a:pt x="6983" y="13551"/>
                  <a:pt x="6859" y="13593"/>
                </a:cubicBezTo>
                <a:cubicBezTo>
                  <a:pt x="6716" y="13640"/>
                  <a:pt x="6607" y="13535"/>
                  <a:pt x="6473" y="13220"/>
                </a:cubicBezTo>
                <a:cubicBezTo>
                  <a:pt x="6370" y="12979"/>
                  <a:pt x="6215" y="12781"/>
                  <a:pt x="6128" y="12781"/>
                </a:cubicBezTo>
                <a:cubicBezTo>
                  <a:pt x="6041" y="12781"/>
                  <a:pt x="5857" y="12575"/>
                  <a:pt x="5720" y="12324"/>
                </a:cubicBezTo>
                <a:cubicBezTo>
                  <a:pt x="5582" y="12074"/>
                  <a:pt x="5352" y="11824"/>
                  <a:pt x="5209" y="11769"/>
                </a:cubicBezTo>
                <a:cubicBezTo>
                  <a:pt x="4958" y="11673"/>
                  <a:pt x="4782" y="11228"/>
                  <a:pt x="4741" y="10579"/>
                </a:cubicBezTo>
                <a:cubicBezTo>
                  <a:pt x="4721" y="10252"/>
                  <a:pt x="4352" y="9538"/>
                  <a:pt x="4203" y="9538"/>
                </a:cubicBezTo>
                <a:cubicBezTo>
                  <a:pt x="4026" y="9538"/>
                  <a:pt x="3898" y="9155"/>
                  <a:pt x="3841" y="8458"/>
                </a:cubicBezTo>
                <a:cubicBezTo>
                  <a:pt x="3756" y="7396"/>
                  <a:pt x="3565" y="6789"/>
                  <a:pt x="3057" y="5967"/>
                </a:cubicBezTo>
                <a:cubicBezTo>
                  <a:pt x="2642" y="5293"/>
                  <a:pt x="2573" y="5097"/>
                  <a:pt x="2520" y="4433"/>
                </a:cubicBezTo>
                <a:cubicBezTo>
                  <a:pt x="2481" y="3931"/>
                  <a:pt x="2417" y="3671"/>
                  <a:pt x="2335" y="3671"/>
                </a:cubicBezTo>
                <a:close/>
                <a:moveTo>
                  <a:pt x="4145" y="6760"/>
                </a:moveTo>
                <a:cubicBezTo>
                  <a:pt x="4030" y="6760"/>
                  <a:pt x="4063" y="7633"/>
                  <a:pt x="4185" y="7798"/>
                </a:cubicBezTo>
                <a:cubicBezTo>
                  <a:pt x="4307" y="7964"/>
                  <a:pt x="5396" y="8021"/>
                  <a:pt x="5537" y="7868"/>
                </a:cubicBezTo>
                <a:cubicBezTo>
                  <a:pt x="5691" y="7702"/>
                  <a:pt x="5882" y="7699"/>
                  <a:pt x="5994" y="7860"/>
                </a:cubicBezTo>
                <a:cubicBezTo>
                  <a:pt x="6065" y="7963"/>
                  <a:pt x="6159" y="7964"/>
                  <a:pt x="6265" y="7865"/>
                </a:cubicBezTo>
                <a:cubicBezTo>
                  <a:pt x="6384" y="7754"/>
                  <a:pt x="6479" y="7789"/>
                  <a:pt x="6629" y="8001"/>
                </a:cubicBezTo>
                <a:cubicBezTo>
                  <a:pt x="6849" y="8310"/>
                  <a:pt x="7045" y="8267"/>
                  <a:pt x="7129" y="7888"/>
                </a:cubicBezTo>
                <a:cubicBezTo>
                  <a:pt x="7172" y="7691"/>
                  <a:pt x="7204" y="7685"/>
                  <a:pt x="7320" y="7853"/>
                </a:cubicBezTo>
                <a:cubicBezTo>
                  <a:pt x="7428" y="8008"/>
                  <a:pt x="7497" y="8013"/>
                  <a:pt x="7625" y="7873"/>
                </a:cubicBezTo>
                <a:cubicBezTo>
                  <a:pt x="7717" y="7774"/>
                  <a:pt x="7813" y="7753"/>
                  <a:pt x="7839" y="7826"/>
                </a:cubicBezTo>
                <a:cubicBezTo>
                  <a:pt x="7912" y="8031"/>
                  <a:pt x="8446" y="8130"/>
                  <a:pt x="8621" y="7971"/>
                </a:cubicBezTo>
                <a:cubicBezTo>
                  <a:pt x="8706" y="7894"/>
                  <a:pt x="8776" y="7658"/>
                  <a:pt x="8776" y="7449"/>
                </a:cubicBezTo>
                <a:cubicBezTo>
                  <a:pt x="8776" y="7102"/>
                  <a:pt x="8741" y="7068"/>
                  <a:pt x="8382" y="7068"/>
                </a:cubicBezTo>
                <a:cubicBezTo>
                  <a:pt x="8165" y="7068"/>
                  <a:pt x="7963" y="7000"/>
                  <a:pt x="7933" y="6916"/>
                </a:cubicBezTo>
                <a:cubicBezTo>
                  <a:pt x="7900" y="6822"/>
                  <a:pt x="7795" y="6859"/>
                  <a:pt x="7662" y="7011"/>
                </a:cubicBezTo>
                <a:cubicBezTo>
                  <a:pt x="7543" y="7147"/>
                  <a:pt x="7445" y="7207"/>
                  <a:pt x="7445" y="7144"/>
                </a:cubicBezTo>
                <a:cubicBezTo>
                  <a:pt x="7445" y="7082"/>
                  <a:pt x="7389" y="7112"/>
                  <a:pt x="7320" y="7211"/>
                </a:cubicBezTo>
                <a:cubicBezTo>
                  <a:pt x="7234" y="7335"/>
                  <a:pt x="7176" y="7341"/>
                  <a:pt x="7137" y="7230"/>
                </a:cubicBezTo>
                <a:cubicBezTo>
                  <a:pt x="7105" y="7141"/>
                  <a:pt x="6932" y="7067"/>
                  <a:pt x="6752" y="7066"/>
                </a:cubicBezTo>
                <a:cubicBezTo>
                  <a:pt x="6572" y="7065"/>
                  <a:pt x="6366" y="6999"/>
                  <a:pt x="6294" y="6921"/>
                </a:cubicBezTo>
                <a:cubicBezTo>
                  <a:pt x="6221" y="6840"/>
                  <a:pt x="6124" y="6835"/>
                  <a:pt x="6072" y="6910"/>
                </a:cubicBezTo>
                <a:cubicBezTo>
                  <a:pt x="5920" y="7130"/>
                  <a:pt x="4447" y="7162"/>
                  <a:pt x="4324" y="6947"/>
                </a:cubicBezTo>
                <a:cubicBezTo>
                  <a:pt x="4265" y="6844"/>
                  <a:pt x="4184" y="6760"/>
                  <a:pt x="4145" y="6760"/>
                </a:cubicBezTo>
                <a:close/>
                <a:moveTo>
                  <a:pt x="2743" y="8767"/>
                </a:moveTo>
                <a:cubicBezTo>
                  <a:pt x="2694" y="8767"/>
                  <a:pt x="2654" y="8871"/>
                  <a:pt x="2654" y="8999"/>
                </a:cubicBezTo>
                <a:cubicBezTo>
                  <a:pt x="2654" y="9126"/>
                  <a:pt x="2694" y="9230"/>
                  <a:pt x="2743" y="9230"/>
                </a:cubicBezTo>
                <a:cubicBezTo>
                  <a:pt x="2792" y="9230"/>
                  <a:pt x="2832" y="9126"/>
                  <a:pt x="2832" y="8999"/>
                </a:cubicBezTo>
                <a:cubicBezTo>
                  <a:pt x="2832" y="8871"/>
                  <a:pt x="2792" y="8767"/>
                  <a:pt x="2743" y="8767"/>
                </a:cubicBezTo>
                <a:close/>
                <a:moveTo>
                  <a:pt x="2743" y="9693"/>
                </a:moveTo>
                <a:cubicBezTo>
                  <a:pt x="2644" y="9693"/>
                  <a:pt x="2621" y="10202"/>
                  <a:pt x="2713" y="10362"/>
                </a:cubicBezTo>
                <a:cubicBezTo>
                  <a:pt x="2811" y="10532"/>
                  <a:pt x="2832" y="10483"/>
                  <a:pt x="2832" y="10079"/>
                </a:cubicBezTo>
                <a:cubicBezTo>
                  <a:pt x="2832" y="9867"/>
                  <a:pt x="2792" y="9693"/>
                  <a:pt x="2743" y="9693"/>
                </a:cubicBezTo>
                <a:close/>
                <a:moveTo>
                  <a:pt x="2743" y="10773"/>
                </a:moveTo>
                <a:cubicBezTo>
                  <a:pt x="2694" y="10773"/>
                  <a:pt x="2654" y="10912"/>
                  <a:pt x="2654" y="11081"/>
                </a:cubicBezTo>
                <a:cubicBezTo>
                  <a:pt x="2654" y="11251"/>
                  <a:pt x="2694" y="11391"/>
                  <a:pt x="2743" y="11391"/>
                </a:cubicBezTo>
                <a:cubicBezTo>
                  <a:pt x="2792" y="11391"/>
                  <a:pt x="2832" y="11251"/>
                  <a:pt x="2832" y="11081"/>
                </a:cubicBezTo>
                <a:cubicBezTo>
                  <a:pt x="2832" y="10912"/>
                  <a:pt x="2792" y="10773"/>
                  <a:pt x="2743" y="10773"/>
                </a:cubicBezTo>
                <a:close/>
                <a:moveTo>
                  <a:pt x="2743" y="11699"/>
                </a:moveTo>
                <a:cubicBezTo>
                  <a:pt x="2644" y="11699"/>
                  <a:pt x="2621" y="12208"/>
                  <a:pt x="2713" y="12368"/>
                </a:cubicBezTo>
                <a:cubicBezTo>
                  <a:pt x="2811" y="12538"/>
                  <a:pt x="2832" y="12489"/>
                  <a:pt x="2832" y="12085"/>
                </a:cubicBezTo>
                <a:cubicBezTo>
                  <a:pt x="2832" y="11873"/>
                  <a:pt x="2792" y="11699"/>
                  <a:pt x="2743" y="11699"/>
                </a:cubicBezTo>
                <a:close/>
                <a:moveTo>
                  <a:pt x="2743" y="12781"/>
                </a:moveTo>
                <a:cubicBezTo>
                  <a:pt x="2694" y="12781"/>
                  <a:pt x="2654" y="12919"/>
                  <a:pt x="2654" y="13089"/>
                </a:cubicBezTo>
                <a:cubicBezTo>
                  <a:pt x="2654" y="13259"/>
                  <a:pt x="2694" y="13397"/>
                  <a:pt x="2743" y="13397"/>
                </a:cubicBezTo>
                <a:cubicBezTo>
                  <a:pt x="2792" y="13397"/>
                  <a:pt x="2832" y="13259"/>
                  <a:pt x="2832" y="13089"/>
                </a:cubicBezTo>
                <a:cubicBezTo>
                  <a:pt x="2832" y="12919"/>
                  <a:pt x="2792" y="12781"/>
                  <a:pt x="2743" y="12781"/>
                </a:cubicBezTo>
                <a:close/>
                <a:moveTo>
                  <a:pt x="9574" y="13274"/>
                </a:moveTo>
                <a:lnTo>
                  <a:pt x="9574" y="13782"/>
                </a:lnTo>
                <a:lnTo>
                  <a:pt x="9574" y="14290"/>
                </a:lnTo>
                <a:lnTo>
                  <a:pt x="11127" y="14296"/>
                </a:lnTo>
                <a:lnTo>
                  <a:pt x="12679" y="14302"/>
                </a:lnTo>
                <a:lnTo>
                  <a:pt x="12679" y="13923"/>
                </a:lnTo>
                <a:cubicBezTo>
                  <a:pt x="12679" y="13478"/>
                  <a:pt x="12457" y="13277"/>
                  <a:pt x="12234" y="13519"/>
                </a:cubicBezTo>
                <a:cubicBezTo>
                  <a:pt x="12148" y="13612"/>
                  <a:pt x="12050" y="13640"/>
                  <a:pt x="12016" y="13582"/>
                </a:cubicBezTo>
                <a:cubicBezTo>
                  <a:pt x="11983" y="13523"/>
                  <a:pt x="11789" y="13461"/>
                  <a:pt x="11585" y="13444"/>
                </a:cubicBezTo>
                <a:cubicBezTo>
                  <a:pt x="11382" y="13427"/>
                  <a:pt x="10847" y="13382"/>
                  <a:pt x="10395" y="13344"/>
                </a:cubicBezTo>
                <a:lnTo>
                  <a:pt x="9574" y="13274"/>
                </a:lnTo>
                <a:close/>
                <a:moveTo>
                  <a:pt x="2778" y="13758"/>
                </a:moveTo>
                <a:cubicBezTo>
                  <a:pt x="2765" y="13766"/>
                  <a:pt x="2750" y="13787"/>
                  <a:pt x="2731" y="13819"/>
                </a:cubicBezTo>
                <a:cubicBezTo>
                  <a:pt x="2676" y="13916"/>
                  <a:pt x="2654" y="14104"/>
                  <a:pt x="2684" y="14237"/>
                </a:cubicBezTo>
                <a:cubicBezTo>
                  <a:pt x="2765" y="14605"/>
                  <a:pt x="2832" y="14526"/>
                  <a:pt x="2832" y="14062"/>
                </a:cubicBezTo>
                <a:cubicBezTo>
                  <a:pt x="2832" y="13829"/>
                  <a:pt x="2817" y="13735"/>
                  <a:pt x="2778" y="13758"/>
                </a:cubicBezTo>
                <a:close/>
                <a:moveTo>
                  <a:pt x="2743" y="14787"/>
                </a:moveTo>
                <a:cubicBezTo>
                  <a:pt x="2694" y="14787"/>
                  <a:pt x="2654" y="14930"/>
                  <a:pt x="2654" y="15105"/>
                </a:cubicBezTo>
                <a:cubicBezTo>
                  <a:pt x="2654" y="15279"/>
                  <a:pt x="2694" y="15381"/>
                  <a:pt x="2743" y="15328"/>
                </a:cubicBezTo>
                <a:cubicBezTo>
                  <a:pt x="2792" y="15276"/>
                  <a:pt x="2832" y="15132"/>
                  <a:pt x="2832" y="15009"/>
                </a:cubicBezTo>
                <a:cubicBezTo>
                  <a:pt x="2832" y="14887"/>
                  <a:pt x="2792" y="14787"/>
                  <a:pt x="2743" y="14787"/>
                </a:cubicBezTo>
                <a:close/>
                <a:moveTo>
                  <a:pt x="2743" y="15713"/>
                </a:moveTo>
                <a:cubicBezTo>
                  <a:pt x="2694" y="15713"/>
                  <a:pt x="2654" y="15853"/>
                  <a:pt x="2654" y="16022"/>
                </a:cubicBezTo>
                <a:cubicBezTo>
                  <a:pt x="2654" y="16192"/>
                  <a:pt x="2694" y="16331"/>
                  <a:pt x="2743" y="16331"/>
                </a:cubicBezTo>
                <a:cubicBezTo>
                  <a:pt x="2792" y="16331"/>
                  <a:pt x="2832" y="16192"/>
                  <a:pt x="2832" y="16022"/>
                </a:cubicBezTo>
                <a:cubicBezTo>
                  <a:pt x="2832" y="15853"/>
                  <a:pt x="2792" y="15713"/>
                  <a:pt x="2743" y="15713"/>
                </a:cubicBezTo>
                <a:close/>
                <a:moveTo>
                  <a:pt x="2778" y="16709"/>
                </a:moveTo>
                <a:cubicBezTo>
                  <a:pt x="2767" y="16701"/>
                  <a:pt x="2756" y="16703"/>
                  <a:pt x="2743" y="16717"/>
                </a:cubicBezTo>
                <a:cubicBezTo>
                  <a:pt x="2694" y="16769"/>
                  <a:pt x="2654" y="16948"/>
                  <a:pt x="2654" y="17112"/>
                </a:cubicBezTo>
                <a:cubicBezTo>
                  <a:pt x="2654" y="17277"/>
                  <a:pt x="2694" y="17411"/>
                  <a:pt x="2743" y="17411"/>
                </a:cubicBezTo>
                <a:cubicBezTo>
                  <a:pt x="2792" y="17411"/>
                  <a:pt x="2832" y="17234"/>
                  <a:pt x="2832" y="17017"/>
                </a:cubicBezTo>
                <a:cubicBezTo>
                  <a:pt x="2832" y="16849"/>
                  <a:pt x="2810" y="16733"/>
                  <a:pt x="2778" y="16709"/>
                </a:cubicBezTo>
                <a:close/>
                <a:moveTo>
                  <a:pt x="21374" y="17797"/>
                </a:moveTo>
                <a:cubicBezTo>
                  <a:pt x="21197" y="17797"/>
                  <a:pt x="21147" y="17885"/>
                  <a:pt x="21124" y="18235"/>
                </a:cubicBezTo>
                <a:cubicBezTo>
                  <a:pt x="21108" y="18476"/>
                  <a:pt x="21117" y="18777"/>
                  <a:pt x="21145" y="18903"/>
                </a:cubicBezTo>
                <a:cubicBezTo>
                  <a:pt x="21174" y="19036"/>
                  <a:pt x="21280" y="19111"/>
                  <a:pt x="21396" y="19082"/>
                </a:cubicBezTo>
                <a:cubicBezTo>
                  <a:pt x="21565" y="19041"/>
                  <a:pt x="21596" y="18938"/>
                  <a:pt x="21596" y="18415"/>
                </a:cubicBezTo>
                <a:cubicBezTo>
                  <a:pt x="21596" y="17859"/>
                  <a:pt x="21574" y="17797"/>
                  <a:pt x="21374" y="17797"/>
                </a:cubicBezTo>
                <a:close/>
                <a:moveTo>
                  <a:pt x="10455" y="19109"/>
                </a:moveTo>
                <a:cubicBezTo>
                  <a:pt x="10369" y="19109"/>
                  <a:pt x="10185" y="19651"/>
                  <a:pt x="10208" y="19836"/>
                </a:cubicBezTo>
                <a:cubicBezTo>
                  <a:pt x="10217" y="19903"/>
                  <a:pt x="10195" y="20144"/>
                  <a:pt x="10158" y="20369"/>
                </a:cubicBezTo>
                <a:cubicBezTo>
                  <a:pt x="10119" y="20608"/>
                  <a:pt x="10133" y="20915"/>
                  <a:pt x="10190" y="21103"/>
                </a:cubicBezTo>
                <a:cubicBezTo>
                  <a:pt x="10306" y="21479"/>
                  <a:pt x="10484" y="21519"/>
                  <a:pt x="10635" y="21203"/>
                </a:cubicBezTo>
                <a:cubicBezTo>
                  <a:pt x="10801" y="20855"/>
                  <a:pt x="10651" y="19109"/>
                  <a:pt x="10455" y="19109"/>
                </a:cubicBezTo>
                <a:close/>
                <a:moveTo>
                  <a:pt x="1707" y="20579"/>
                </a:moveTo>
                <a:lnTo>
                  <a:pt x="835" y="20593"/>
                </a:lnTo>
                <a:lnTo>
                  <a:pt x="808" y="21071"/>
                </a:lnTo>
                <a:lnTo>
                  <a:pt x="782" y="21548"/>
                </a:lnTo>
                <a:lnTo>
                  <a:pt x="1663" y="21567"/>
                </a:lnTo>
                <a:cubicBezTo>
                  <a:pt x="2508" y="21585"/>
                  <a:pt x="2546" y="21571"/>
                  <a:pt x="2599" y="21236"/>
                </a:cubicBezTo>
                <a:lnTo>
                  <a:pt x="2655" y="20885"/>
                </a:lnTo>
                <a:lnTo>
                  <a:pt x="2810" y="21218"/>
                </a:lnTo>
                <a:cubicBezTo>
                  <a:pt x="2949" y="21516"/>
                  <a:pt x="3053" y="21553"/>
                  <a:pt x="3791" y="21558"/>
                </a:cubicBezTo>
                <a:lnTo>
                  <a:pt x="4617" y="21562"/>
                </a:lnTo>
                <a:lnTo>
                  <a:pt x="4590" y="21146"/>
                </a:lnTo>
                <a:cubicBezTo>
                  <a:pt x="4565" y="20775"/>
                  <a:pt x="4522" y="20727"/>
                  <a:pt x="4185" y="20693"/>
                </a:cubicBezTo>
                <a:cubicBezTo>
                  <a:pt x="3977" y="20672"/>
                  <a:pt x="3758" y="20650"/>
                  <a:pt x="3697" y="20643"/>
                </a:cubicBezTo>
                <a:cubicBezTo>
                  <a:pt x="3636" y="20636"/>
                  <a:pt x="3374" y="20659"/>
                  <a:pt x="3116" y="20693"/>
                </a:cubicBezTo>
                <a:cubicBezTo>
                  <a:pt x="2857" y="20727"/>
                  <a:pt x="2631" y="20711"/>
                  <a:pt x="2612" y="20659"/>
                </a:cubicBezTo>
                <a:cubicBezTo>
                  <a:pt x="2593" y="20606"/>
                  <a:pt x="2186" y="20570"/>
                  <a:pt x="1707" y="20579"/>
                </a:cubicBezTo>
                <a:close/>
              </a:path>
            </a:pathLst>
          </a:custGeom>
          <a:ln w="12700">
            <a:miter lim="400000"/>
          </a:ln>
        </p:spPr>
      </p:pic>
      <p:sp>
        <p:nvSpPr>
          <p:cNvPr id="171" name="The model parameters are initialized randomly and get tweaked repeatedly to minimize the cost function; the learning step size is proportional to the slope of the cost function, so the steps gradually get smaller as the parameters approach the minimum"/>
          <p:cNvSpPr txBox="1"/>
          <p:nvPr/>
        </p:nvSpPr>
        <p:spPr>
          <a:xfrm>
            <a:off x="11806545" y="9809001"/>
            <a:ext cx="11585508" cy="2166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2438338">
              <a:spcBef>
                <a:spcPts val="2400"/>
              </a:spcBef>
              <a:defRPr sz="2900"/>
            </a:lvl1pPr>
          </a:lstStyle>
          <a:p>
            <a:pPr/>
            <a:r>
              <a:t>The model parameters are initialized randomly and get tweaked repeatedly to minimize the cost function; the learning step size is proportional to the slope of the cost function, so the steps gradually get smaller as the parameters approach the minimum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radient Descent"/>
          <p:cNvSpPr txBox="1"/>
          <p:nvPr>
            <p:ph type="title"/>
          </p:nvPr>
        </p:nvSpPr>
        <p:spPr>
          <a:prstGeom prst="rect">
            <a:avLst/>
          </a:prstGeom>
        </p:spPr>
        <p:txBody>
          <a:bodyPr/>
          <a:lstStyle/>
          <a:p>
            <a:pPr/>
            <a:r>
              <a:t>Gradient Descent</a:t>
            </a:r>
          </a:p>
        </p:txBody>
      </p:sp>
      <p:sp>
        <p:nvSpPr>
          <p:cNvPr id="176" name="Basic Step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Basic Steps</a:t>
            </a:r>
          </a:p>
        </p:txBody>
      </p:sp>
      <p:sp>
        <p:nvSpPr>
          <p:cNvPr id="177" name="The basic steps for the gradient descent method are:…"/>
          <p:cNvSpPr txBox="1"/>
          <p:nvPr/>
        </p:nvSpPr>
        <p:spPr>
          <a:xfrm>
            <a:off x="1378123" y="3227487"/>
            <a:ext cx="21627754" cy="100473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2438338">
              <a:spcBef>
                <a:spcPts val="2400"/>
              </a:spcBef>
              <a:defRPr sz="4400"/>
            </a:pPr>
            <a:r>
              <a:t>The basic steps for the gradient descent method are:</a:t>
            </a:r>
          </a:p>
          <a:p>
            <a:pPr marL="965200" indent="-965200" algn="l" defTabSz="2438338">
              <a:spcBef>
                <a:spcPts val="2400"/>
              </a:spcBef>
              <a:buClr>
                <a:srgbClr val="000000"/>
              </a:buClr>
              <a:buSzPct val="100000"/>
              <a:buAutoNum type="arabicPeriod" startAt="1"/>
              <a:defRPr sz="4400"/>
            </a:pPr>
            <a:r>
              <a:t>Given the gradient, calculate the change in the parameters with the learning rate</a:t>
            </a:r>
          </a:p>
          <a:p>
            <a:pPr marL="965200" indent="-965200" algn="l" defTabSz="2438338">
              <a:spcBef>
                <a:spcPts val="2400"/>
              </a:spcBef>
              <a:buClr>
                <a:srgbClr val="000000"/>
              </a:buClr>
              <a:buSzPct val="100000"/>
              <a:buAutoNum type="arabicPeriod" startAt="1"/>
              <a:defRPr sz="4400"/>
            </a:pPr>
            <a:r>
              <a:t>Re-calculate the new gradient with the new value of the parameter</a:t>
            </a:r>
          </a:p>
          <a:p>
            <a:pPr marL="965200" indent="-965200" algn="l" defTabSz="2438338">
              <a:spcBef>
                <a:spcPts val="2400"/>
              </a:spcBef>
              <a:buClr>
                <a:srgbClr val="000000"/>
              </a:buClr>
              <a:buSzPct val="100000"/>
              <a:buAutoNum type="arabicPeriod" startAt="1"/>
              <a:defRPr sz="4400"/>
            </a:pPr>
            <a:r>
              <a:t>Repeat step 1 until the gradient descent distance of </a:t>
            </a:r>
            <a14:m>
              <m:oMath>
                <m:sSub>
                  <m:e>
                    <m:r>
                      <a:rPr xmlns:a="http://schemas.openxmlformats.org/drawingml/2006/main" sz="5300" i="1">
                        <a:solidFill>
                          <a:srgbClr val="000000"/>
                        </a:solidFill>
                        <a:latin typeface="Cambria Math" panose="02040503050406030204" pitchFamily="18" charset="0"/>
                      </a:rPr>
                      <m:t>θ</m:t>
                    </m:r>
                  </m:e>
                  <m:sub>
                    <m:r>
                      <a:rPr xmlns:a="http://schemas.openxmlformats.org/drawingml/2006/main" sz="5300" i="1">
                        <a:solidFill>
                          <a:srgbClr val="000000"/>
                        </a:solidFill>
                        <a:latin typeface="Cambria Math" panose="02040503050406030204" pitchFamily="18" charset="0"/>
                      </a:rPr>
                      <m:t>t</m:t>
                    </m:r>
                  </m:sub>
                </m:sSub>
              </m:oMath>
            </a14:m>
            <a:r>
              <a:t> meets the exceptions</a:t>
            </a:r>
          </a:p>
          <a:p>
            <a:pPr algn="l" defTabSz="2438338">
              <a:spcBef>
                <a:spcPts val="2400"/>
              </a:spcBef>
              <a:defRPr sz="4400"/>
            </a:pPr>
          </a:p>
          <a:p>
            <a:pPr algn="l" defTabSz="2438338">
              <a:spcBef>
                <a:spcPts val="2400"/>
              </a:spcBef>
              <a:defRPr sz="4400"/>
            </a:pPr>
            <a:r>
              <a:t>In other words,</a:t>
            </a:r>
          </a:p>
          <a:p>
            <a:pPr lvl="1" algn="l" defTabSz="2438338">
              <a:spcBef>
                <a:spcPts val="2400"/>
              </a:spcBef>
              <a:defRPr sz="4400">
                <a:latin typeface="SF Mono Regular"/>
                <a:ea typeface="SF Mono Regular"/>
                <a:cs typeface="SF Mono Regular"/>
                <a:sym typeface="SF Mono Regular"/>
              </a:defRPr>
            </a:pPr>
            <a:r>
              <a:t>Repeat until convergence {</a:t>
            </a:r>
          </a:p>
          <a:p>
            <a:pPr lvl="3" algn="l" defTabSz="2438338">
              <a:spcBef>
                <a:spcPts val="2400"/>
              </a:spcBef>
              <a:defRPr sz="4400">
                <a:latin typeface="SF Mono Regular"/>
                <a:ea typeface="SF Mono Regular"/>
                <a:cs typeface="SF Mono Regular"/>
                <a:sym typeface="SF Mono Regular"/>
              </a:defRPr>
            </a:pPr>
            <a14:m>
              <m:oMathPara>
                <m:oMathParaPr>
                  <m:jc m:val="left"/>
                </m:oMathParaPr>
                <m:oMath>
                  <m:sSub>
                    <m:e>
                      <m:r>
                        <a:rPr xmlns:a="http://schemas.openxmlformats.org/drawingml/2006/main" sz="5400" i="1">
                          <a:solidFill>
                            <a:srgbClr val="000000"/>
                          </a:solidFill>
                          <a:latin typeface="Cambria Math" panose="02040503050406030204" pitchFamily="18" charset="0"/>
                        </a:rPr>
                        <m:t>θ</m:t>
                      </m:r>
                    </m:e>
                    <m:sub>
                      <m:r>
                        <a:rPr xmlns:a="http://schemas.openxmlformats.org/drawingml/2006/main" sz="5400" i="1">
                          <a:solidFill>
                            <a:srgbClr val="000000"/>
                          </a:solidFill>
                          <a:latin typeface="Cambria Math" panose="02040503050406030204" pitchFamily="18" charset="0"/>
                        </a:rPr>
                        <m:t>j</m:t>
                      </m:r>
                    </m:sub>
                  </m:sSub>
                  <m:r>
                    <a:rPr xmlns:a="http://schemas.openxmlformats.org/drawingml/2006/main" sz="5400" i="1">
                      <a:solidFill>
                        <a:srgbClr val="000000"/>
                      </a:solidFill>
                      <a:latin typeface="Cambria Math" panose="02040503050406030204" pitchFamily="18" charset="0"/>
                    </a:rPr>
                    <m:t>←</m:t>
                  </m:r>
                  <m:sSub>
                    <m:e>
                      <m:r>
                        <a:rPr xmlns:a="http://schemas.openxmlformats.org/drawingml/2006/main" sz="5400" i="1">
                          <a:solidFill>
                            <a:srgbClr val="000000"/>
                          </a:solidFill>
                          <a:latin typeface="Cambria Math" panose="02040503050406030204" pitchFamily="18" charset="0"/>
                        </a:rPr>
                        <m:t>θ</m:t>
                      </m:r>
                    </m:e>
                    <m:sub>
                      <m:r>
                        <a:rPr xmlns:a="http://schemas.openxmlformats.org/drawingml/2006/main" sz="5400" i="1">
                          <a:solidFill>
                            <a:srgbClr val="000000"/>
                          </a:solidFill>
                          <a:latin typeface="Cambria Math" panose="02040503050406030204" pitchFamily="18" charset="0"/>
                        </a:rPr>
                        <m:t>j</m:t>
                      </m:r>
                      <m: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1</m:t>
                      </m:r>
                    </m:sub>
                  </m:sSub>
                  <m: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α</m:t>
                  </m:r>
                  <m:f>
                    <m:fPr>
                      <m:ctrlPr>
                        <a:rPr xmlns:a="http://schemas.openxmlformats.org/drawingml/2006/main" sz="5400" i="1">
                          <a:solidFill>
                            <a:srgbClr val="000000"/>
                          </a:solidFill>
                          <a:latin typeface="Cambria Math" panose="02040503050406030204" pitchFamily="18" charset="0"/>
                        </a:rPr>
                      </m:ctrlPr>
                      <m:type m:val="bar"/>
                    </m:fPr>
                    <m:num>
                      <m:r>
                        <m:rPr>
                          <m:sty m:val="p"/>
                        </m:rP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L</m:t>
                      </m:r>
                      <m: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θ</m:t>
                      </m:r>
                      <m:r>
                        <a:rPr xmlns:a="http://schemas.openxmlformats.org/drawingml/2006/main" sz="5400" i="1">
                          <a:solidFill>
                            <a:srgbClr val="000000"/>
                          </a:solidFill>
                          <a:latin typeface="Cambria Math" panose="02040503050406030204" pitchFamily="18" charset="0"/>
                        </a:rPr>
                        <m:t>)</m:t>
                      </m:r>
                    </m:num>
                    <m:den>
                      <m:r>
                        <m:rPr>
                          <m:sty m:val="p"/>
                        </m:rPr>
                        <a:rPr xmlns:a="http://schemas.openxmlformats.org/drawingml/2006/main" sz="5400" i="1">
                          <a:solidFill>
                            <a:srgbClr val="000000"/>
                          </a:solidFill>
                          <a:latin typeface="Cambria Math" panose="02040503050406030204" pitchFamily="18" charset="0"/>
                        </a:rPr>
                        <m:t>∂</m:t>
                      </m:r>
                      <m:sSub>
                        <m:e>
                          <m:r>
                            <a:rPr xmlns:a="http://schemas.openxmlformats.org/drawingml/2006/main" sz="5400" i="1">
                              <a:solidFill>
                                <a:srgbClr val="000000"/>
                              </a:solidFill>
                              <a:latin typeface="Cambria Math" panose="02040503050406030204" pitchFamily="18" charset="0"/>
                            </a:rPr>
                            <m:t>θ</m:t>
                          </m:r>
                        </m:e>
                        <m:sub>
                          <m:r>
                            <a:rPr xmlns:a="http://schemas.openxmlformats.org/drawingml/2006/main" sz="5400" i="1">
                              <a:solidFill>
                                <a:srgbClr val="000000"/>
                              </a:solidFill>
                              <a:latin typeface="Cambria Math" panose="02040503050406030204" pitchFamily="18" charset="0"/>
                            </a:rPr>
                            <m:t>j</m:t>
                          </m:r>
                        </m:sub>
                      </m:sSub>
                    </m:den>
                  </m:f>
                </m:oMath>
              </m:oMathPara>
            </a14:m>
          </a:p>
          <a:p>
            <a:pPr lvl="1" algn="l" defTabSz="2438338">
              <a:spcBef>
                <a:spcPts val="2400"/>
              </a:spcBef>
              <a:defRPr sz="4400">
                <a:latin typeface="SF Mono Regular"/>
                <a:ea typeface="SF Mono Regular"/>
                <a:cs typeface="SF Mono Regular"/>
                <a:sym typeface="SF Mono Regular"/>
              </a:defRPr>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radient Boosting"/>
          <p:cNvSpPr txBox="1"/>
          <p:nvPr>
            <p:ph type="title"/>
          </p:nvPr>
        </p:nvSpPr>
        <p:spPr>
          <a:prstGeom prst="rect">
            <a:avLst/>
          </a:prstGeom>
        </p:spPr>
        <p:txBody>
          <a:bodyPr/>
          <a:lstStyle/>
          <a:p>
            <a:pPr/>
            <a:r>
              <a:t>Gradient Boosting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radient Boosting"/>
          <p:cNvSpPr txBox="1"/>
          <p:nvPr>
            <p:ph type="title"/>
          </p:nvPr>
        </p:nvSpPr>
        <p:spPr>
          <a:prstGeom prst="rect">
            <a:avLst/>
          </a:prstGeom>
        </p:spPr>
        <p:txBody>
          <a:bodyPr/>
          <a:lstStyle/>
          <a:p>
            <a:pPr/>
            <a:r>
              <a:t>Gradient Boosting</a:t>
            </a:r>
          </a:p>
        </p:txBody>
      </p:sp>
      <p:sp>
        <p:nvSpPr>
          <p:cNvPr id="186" name="Suppose we have a regression problem with n samples,  , which needs to be fit by a function   to minimize the error.…"/>
          <p:cNvSpPr txBox="1"/>
          <p:nvPr>
            <p:ph type="body" idx="1"/>
          </p:nvPr>
        </p:nvSpPr>
        <p:spPr>
          <a:prstGeom prst="rect">
            <a:avLst/>
          </a:prstGeom>
        </p:spPr>
        <p:txBody>
          <a:bodyPr/>
          <a:lstStyle/>
          <a:p>
            <a:pPr marL="0" indent="0">
              <a:buSzTx/>
              <a:buNone/>
            </a:pPr>
            <a:r>
              <a:t>Suppose we have a regression problem with n samples, </a:t>
            </a:r>
            <a14:m>
              <m:oMath>
                <m:r>
                  <a:rPr xmlns:a="http://schemas.openxmlformats.org/drawingml/2006/main" sz="5250" i="1">
                    <a:solidFill>
                      <a:srgbClr val="000000"/>
                    </a:solidFill>
                    <a:latin typeface="Cambria Math" panose="02040503050406030204" pitchFamily="18" charset="0"/>
                  </a:rPr>
                  <m:t>(</m:t>
                </m:r>
                <m:sSub>
                  <m:e>
                    <m:r>
                      <a:rPr xmlns:a="http://schemas.openxmlformats.org/drawingml/2006/main" sz="5250" i="1">
                        <a:solidFill>
                          <a:srgbClr val="000000"/>
                        </a:solidFill>
                        <a:latin typeface="Cambria Math" panose="02040503050406030204" pitchFamily="18" charset="0"/>
                      </a:rPr>
                      <m:t>x</m:t>
                    </m:r>
                  </m:e>
                  <m:sub>
                    <m:r>
                      <a:rPr xmlns:a="http://schemas.openxmlformats.org/drawingml/2006/main" sz="5250" i="1">
                        <a:solidFill>
                          <a:srgbClr val="000000"/>
                        </a:solidFill>
                        <a:latin typeface="Cambria Math" panose="02040503050406030204" pitchFamily="18" charset="0"/>
                      </a:rPr>
                      <m:t>1</m:t>
                    </m:r>
                  </m:sub>
                </m:sSub>
                <m:r>
                  <a:rPr xmlns:a="http://schemas.openxmlformats.org/drawingml/2006/main" sz="5250" i="1">
                    <a:solidFill>
                      <a:srgbClr val="000000"/>
                    </a:solidFill>
                    <a:latin typeface="Cambria Math" panose="02040503050406030204" pitchFamily="18" charset="0"/>
                  </a:rPr>
                  <m:t>,</m:t>
                </m:r>
                <m:sSub>
                  <m:e>
                    <m:r>
                      <a:rPr xmlns:a="http://schemas.openxmlformats.org/drawingml/2006/main" sz="5250" i="1">
                        <a:solidFill>
                          <a:srgbClr val="000000"/>
                        </a:solidFill>
                        <a:latin typeface="Cambria Math" panose="02040503050406030204" pitchFamily="18" charset="0"/>
                      </a:rPr>
                      <m:t>y</m:t>
                    </m:r>
                  </m:e>
                  <m:sub>
                    <m:r>
                      <a:rPr xmlns:a="http://schemas.openxmlformats.org/drawingml/2006/main" sz="5250" i="1">
                        <a:solidFill>
                          <a:srgbClr val="000000"/>
                        </a:solidFill>
                        <a:latin typeface="Cambria Math" panose="02040503050406030204" pitchFamily="18" charset="0"/>
                      </a:rPr>
                      <m:t>1</m:t>
                    </m:r>
                  </m:sub>
                </m:sSub>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m:t>
                </m:r>
                <m:sSub>
                  <m:e>
                    <m:r>
                      <a:rPr xmlns:a="http://schemas.openxmlformats.org/drawingml/2006/main" sz="5250" i="1">
                        <a:solidFill>
                          <a:srgbClr val="000000"/>
                        </a:solidFill>
                        <a:latin typeface="Cambria Math" panose="02040503050406030204" pitchFamily="18" charset="0"/>
                      </a:rPr>
                      <m:t>x</m:t>
                    </m:r>
                  </m:e>
                  <m:sub>
                    <m:r>
                      <a:rPr xmlns:a="http://schemas.openxmlformats.org/drawingml/2006/main" sz="5250" i="1">
                        <a:solidFill>
                          <a:srgbClr val="000000"/>
                        </a:solidFill>
                        <a:latin typeface="Cambria Math" panose="02040503050406030204" pitchFamily="18" charset="0"/>
                      </a:rPr>
                      <m:t>2</m:t>
                    </m:r>
                  </m:sub>
                </m:sSub>
                <m:r>
                  <a:rPr xmlns:a="http://schemas.openxmlformats.org/drawingml/2006/main" sz="5250" i="1">
                    <a:solidFill>
                      <a:srgbClr val="000000"/>
                    </a:solidFill>
                    <a:latin typeface="Cambria Math" panose="02040503050406030204" pitchFamily="18" charset="0"/>
                  </a:rPr>
                  <m:t>,</m:t>
                </m:r>
                <m:sSub>
                  <m:e>
                    <m:r>
                      <a:rPr xmlns:a="http://schemas.openxmlformats.org/drawingml/2006/main" sz="5250" i="1">
                        <a:solidFill>
                          <a:srgbClr val="000000"/>
                        </a:solidFill>
                        <a:latin typeface="Cambria Math" panose="02040503050406030204" pitchFamily="18" charset="0"/>
                      </a:rPr>
                      <m:t>y</m:t>
                    </m:r>
                  </m:e>
                  <m:sub>
                    <m:r>
                      <a:rPr xmlns:a="http://schemas.openxmlformats.org/drawingml/2006/main" sz="5250" i="1">
                        <a:solidFill>
                          <a:srgbClr val="000000"/>
                        </a:solidFill>
                        <a:latin typeface="Cambria Math" panose="02040503050406030204" pitchFamily="18" charset="0"/>
                      </a:rPr>
                      <m:t>2</m:t>
                    </m:r>
                  </m:sub>
                </m:sSub>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m:t>
                </m:r>
                <m:sSub>
                  <m:e>
                    <m:r>
                      <a:rPr xmlns:a="http://schemas.openxmlformats.org/drawingml/2006/main" sz="5250" i="1">
                        <a:solidFill>
                          <a:srgbClr val="000000"/>
                        </a:solidFill>
                        <a:latin typeface="Cambria Math" panose="02040503050406030204" pitchFamily="18" charset="0"/>
                      </a:rPr>
                      <m:t>x</m:t>
                    </m:r>
                  </m:e>
                  <m:sub>
                    <m:r>
                      <a:rPr xmlns:a="http://schemas.openxmlformats.org/drawingml/2006/main" sz="5250" i="1">
                        <a:solidFill>
                          <a:srgbClr val="000000"/>
                        </a:solidFill>
                        <a:latin typeface="Cambria Math" panose="02040503050406030204" pitchFamily="18" charset="0"/>
                      </a:rPr>
                      <m:t>n</m:t>
                    </m:r>
                  </m:sub>
                </m:sSub>
                <m:r>
                  <a:rPr xmlns:a="http://schemas.openxmlformats.org/drawingml/2006/main" sz="5250" i="1">
                    <a:solidFill>
                      <a:srgbClr val="000000"/>
                    </a:solidFill>
                    <a:latin typeface="Cambria Math" panose="02040503050406030204" pitchFamily="18" charset="0"/>
                  </a:rPr>
                  <m:t>,</m:t>
                </m:r>
                <m:sSub>
                  <m:e>
                    <m:r>
                      <a:rPr xmlns:a="http://schemas.openxmlformats.org/drawingml/2006/main" sz="5250" i="1">
                        <a:solidFill>
                          <a:srgbClr val="000000"/>
                        </a:solidFill>
                        <a:latin typeface="Cambria Math" panose="02040503050406030204" pitchFamily="18" charset="0"/>
                      </a:rPr>
                      <m:t>y</m:t>
                    </m:r>
                  </m:e>
                  <m:sub>
                    <m:r>
                      <a:rPr xmlns:a="http://schemas.openxmlformats.org/drawingml/2006/main" sz="5250" i="1">
                        <a:solidFill>
                          <a:srgbClr val="000000"/>
                        </a:solidFill>
                        <a:latin typeface="Cambria Math" panose="02040503050406030204" pitchFamily="18" charset="0"/>
                      </a:rPr>
                      <m:t>n</m:t>
                    </m:r>
                  </m:sub>
                </m:sSub>
                <m:r>
                  <a:rPr xmlns:a="http://schemas.openxmlformats.org/drawingml/2006/main" sz="5250" i="1">
                    <a:solidFill>
                      <a:srgbClr val="000000"/>
                    </a:solidFill>
                    <a:latin typeface="Cambria Math" panose="02040503050406030204" pitchFamily="18" charset="0"/>
                  </a:rPr>
                  <m:t>)</m:t>
                </m:r>
              </m:oMath>
            </a14:m>
            <a:r>
              <a:t>, which needs to be fit by a function </a:t>
            </a:r>
            <a14:m>
              <m:oMath>
                <m:r>
                  <a:rPr xmlns:a="http://schemas.openxmlformats.org/drawingml/2006/main" sz="5350" i="1">
                    <a:solidFill>
                      <a:srgbClr val="000000"/>
                    </a:solidFill>
                    <a:latin typeface="Cambria Math" panose="02040503050406030204" pitchFamily="18" charset="0"/>
                  </a:rPr>
                  <m:t>F</m:t>
                </m:r>
                <m:r>
                  <a:rPr xmlns:a="http://schemas.openxmlformats.org/drawingml/2006/main" sz="5350" i="1">
                    <a:solidFill>
                      <a:srgbClr val="000000"/>
                    </a:solidFill>
                    <a:latin typeface="Cambria Math" panose="02040503050406030204" pitchFamily="18" charset="0"/>
                  </a:rPr>
                  <m:t>(</m:t>
                </m:r>
                <m:r>
                  <a:rPr xmlns:a="http://schemas.openxmlformats.org/drawingml/2006/main" sz="5350" i="1">
                    <a:solidFill>
                      <a:srgbClr val="000000"/>
                    </a:solidFill>
                    <a:latin typeface="Cambria Math" panose="02040503050406030204" pitchFamily="18" charset="0"/>
                  </a:rPr>
                  <m:t>x</m:t>
                </m:r>
                <m:r>
                  <a:rPr xmlns:a="http://schemas.openxmlformats.org/drawingml/2006/main" sz="5350" i="1">
                    <a:solidFill>
                      <a:srgbClr val="000000"/>
                    </a:solidFill>
                    <a:latin typeface="Cambria Math" panose="02040503050406030204" pitchFamily="18" charset="0"/>
                  </a:rPr>
                  <m:t>)</m:t>
                </m:r>
              </m:oMath>
            </a14:m>
            <a:r>
              <a:t> to minimize the error.</a:t>
            </a:r>
          </a:p>
          <a:p>
            <a:pPr marL="0" indent="0">
              <a:buSzTx/>
              <a:buNone/>
            </a:pPr>
            <a:r>
              <a:t>To find an accurate </a:t>
            </a:r>
            <a14:m>
              <m:oMath>
                <m:r>
                  <a:rPr xmlns:a="http://schemas.openxmlformats.org/drawingml/2006/main" sz="4950" i="1">
                    <a:solidFill>
                      <a:srgbClr val="000000"/>
                    </a:solidFill>
                    <a:latin typeface="Cambria Math" panose="02040503050406030204" pitchFamily="18" charset="0"/>
                  </a:rPr>
                  <m:t>F</m:t>
                </m:r>
              </m:oMath>
            </a14:m>
            <a:r>
              <a:t>, we firstly find a weak function </a:t>
            </a:r>
            <a14:m>
              <m:oMath>
                <m:sSub>
                  <m:e>
                    <m:r>
                      <a:rPr xmlns:a="http://schemas.openxmlformats.org/drawingml/2006/main" sz="5300" i="1">
                        <a:solidFill>
                          <a:srgbClr val="000000"/>
                        </a:solidFill>
                        <a:latin typeface="Cambria Math" panose="02040503050406030204" pitchFamily="18" charset="0"/>
                      </a:rPr>
                      <m:t>F</m:t>
                    </m:r>
                  </m:e>
                  <m:sub>
                    <m:r>
                      <a:rPr xmlns:a="http://schemas.openxmlformats.org/drawingml/2006/main" sz="5300" i="1">
                        <a:solidFill>
                          <a:srgbClr val="000000"/>
                        </a:solidFill>
                        <a:latin typeface="Cambria Math" panose="02040503050406030204" pitchFamily="18" charset="0"/>
                      </a:rPr>
                      <m:t>0</m:t>
                    </m:r>
                  </m:sub>
                </m:sSub>
              </m:oMath>
            </a14:m>
            <a:r>
              <a:t> to fit. So, the difference between the prediction </a:t>
            </a:r>
            <a14:m>
              <m:oMath>
                <m:sSub>
                  <m:e>
                    <m:r>
                      <a:rPr xmlns:a="http://schemas.openxmlformats.org/drawingml/2006/main" sz="5300" i="1">
                        <a:solidFill>
                          <a:srgbClr val="000000"/>
                        </a:solidFill>
                        <a:latin typeface="Cambria Math" panose="02040503050406030204" pitchFamily="18" charset="0"/>
                      </a:rPr>
                      <m:t>F</m:t>
                    </m:r>
                  </m:e>
                  <m:sub>
                    <m:r>
                      <a:rPr xmlns:a="http://schemas.openxmlformats.org/drawingml/2006/main" sz="5300" i="1">
                        <a:solidFill>
                          <a:srgbClr val="000000"/>
                        </a:solidFill>
                        <a:latin typeface="Cambria Math" panose="02040503050406030204" pitchFamily="18" charset="0"/>
                      </a:rPr>
                      <m:t>0</m:t>
                    </m:r>
                  </m:sub>
                </m:sSub>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x</m:t>
                </m:r>
                <m:r>
                  <a:rPr xmlns:a="http://schemas.openxmlformats.org/drawingml/2006/main" sz="5300" i="1">
                    <a:solidFill>
                      <a:srgbClr val="000000"/>
                    </a:solidFill>
                    <a:latin typeface="Cambria Math" panose="02040503050406030204" pitchFamily="18" charset="0"/>
                  </a:rPr>
                  <m:t>)</m:t>
                </m:r>
              </m:oMath>
            </a14:m>
            <a:r>
              <a:t> and actual value </a:t>
            </a:r>
            <a14:m>
              <m:oMath>
                <m:r>
                  <a:rPr xmlns:a="http://schemas.openxmlformats.org/drawingml/2006/main" sz="5100" i="1">
                    <a:solidFill>
                      <a:srgbClr val="000000"/>
                    </a:solidFill>
                    <a:latin typeface="Cambria Math" panose="02040503050406030204" pitchFamily="18" charset="0"/>
                  </a:rPr>
                  <m:t>y</m:t>
                </m:r>
              </m:oMath>
            </a14:m>
            <a:r>
              <a:t>, or the residual error </a:t>
            </a:r>
            <a14:m>
              <m:oMath>
                <m:sSub>
                  <m:e>
                    <m:r>
                      <a:rPr xmlns:a="http://schemas.openxmlformats.org/drawingml/2006/main" sz="5450" i="1">
                        <a:solidFill>
                          <a:srgbClr val="000000"/>
                        </a:solidFill>
                        <a:latin typeface="Cambria Math" panose="02040503050406030204" pitchFamily="18" charset="0"/>
                      </a:rPr>
                      <m:t>r</m:t>
                    </m:r>
                  </m:e>
                  <m:sub>
                    <m:r>
                      <a:rPr xmlns:a="http://schemas.openxmlformats.org/drawingml/2006/main" sz="5450" i="1">
                        <a:solidFill>
                          <a:srgbClr val="000000"/>
                        </a:solidFill>
                        <a:latin typeface="Cambria Math" panose="02040503050406030204" pitchFamily="18" charset="0"/>
                      </a:rPr>
                      <m:t>0</m:t>
                    </m:r>
                  </m:sub>
                </m:sSub>
                <m:r>
                  <a:rPr xmlns:a="http://schemas.openxmlformats.org/drawingml/2006/main" sz="5450" i="1">
                    <a:solidFill>
                      <a:srgbClr val="000000"/>
                    </a:solidFill>
                    <a:latin typeface="Cambria Math" panose="02040503050406030204" pitchFamily="18" charset="0"/>
                  </a:rPr>
                  <m:t>(</m:t>
                </m:r>
                <m:r>
                  <a:rPr xmlns:a="http://schemas.openxmlformats.org/drawingml/2006/main" sz="5450" i="1">
                    <a:solidFill>
                      <a:srgbClr val="000000"/>
                    </a:solidFill>
                    <a:latin typeface="Cambria Math" panose="02040503050406030204" pitchFamily="18" charset="0"/>
                  </a:rPr>
                  <m:t>x</m:t>
                </m:r>
                <m:r>
                  <a:rPr xmlns:a="http://schemas.openxmlformats.org/drawingml/2006/main" sz="5450" i="1">
                    <a:solidFill>
                      <a:srgbClr val="000000"/>
                    </a:solidFill>
                    <a:latin typeface="Cambria Math" panose="02040503050406030204" pitchFamily="18" charset="0"/>
                  </a:rPr>
                  <m:t>)</m:t>
                </m:r>
              </m:oMath>
            </a14:m>
            <a:r>
              <a:t> is</a:t>
            </a:r>
          </a:p>
          <a:p>
            <a:pPr marL="0" indent="0">
              <a:buSzTx/>
              <a:buNone/>
            </a:pPr>
            <a14:m>
              <m:oMathPara>
                <m:oMathParaPr>
                  <m:jc m:val="left"/>
                </m:oMathParaPr>
                <m:oMath>
                  <m:sSub>
                    <m:e>
                      <m:r>
                        <a:rPr xmlns:a="http://schemas.openxmlformats.org/drawingml/2006/main" sz="5250" i="1">
                          <a:solidFill>
                            <a:srgbClr val="000000"/>
                          </a:solidFill>
                          <a:latin typeface="Cambria Math" panose="02040503050406030204" pitchFamily="18" charset="0"/>
                        </a:rPr>
                        <m:t>r</m:t>
                      </m:r>
                    </m:e>
                    <m:sub>
                      <m:r>
                        <a:rPr xmlns:a="http://schemas.openxmlformats.org/drawingml/2006/main" sz="5250" i="1">
                          <a:solidFill>
                            <a:srgbClr val="000000"/>
                          </a:solidFill>
                          <a:latin typeface="Cambria Math" panose="02040503050406030204" pitchFamily="18" charset="0"/>
                        </a:rPr>
                        <m:t>0</m:t>
                      </m:r>
                    </m:sub>
                  </m:sSub>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x</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y</m:t>
                  </m:r>
                  <m:r>
                    <a:rPr xmlns:a="http://schemas.openxmlformats.org/drawingml/2006/main" sz="5250" i="1">
                      <a:solidFill>
                        <a:srgbClr val="000000"/>
                      </a:solidFill>
                      <a:latin typeface="Cambria Math" panose="02040503050406030204" pitchFamily="18" charset="0"/>
                    </a:rPr>
                    <m:t>-</m:t>
                  </m:r>
                  <m:sSub>
                    <m:e>
                      <m:r>
                        <a:rPr xmlns:a="http://schemas.openxmlformats.org/drawingml/2006/main" sz="5250" i="1">
                          <a:solidFill>
                            <a:srgbClr val="000000"/>
                          </a:solidFill>
                          <a:latin typeface="Cambria Math" panose="02040503050406030204" pitchFamily="18" charset="0"/>
                        </a:rPr>
                        <m:t>F</m:t>
                      </m:r>
                    </m:e>
                    <m:sub>
                      <m:r>
                        <a:rPr xmlns:a="http://schemas.openxmlformats.org/drawingml/2006/main" sz="5250" i="1">
                          <a:solidFill>
                            <a:srgbClr val="000000"/>
                          </a:solidFill>
                          <a:latin typeface="Cambria Math" panose="02040503050406030204" pitchFamily="18" charset="0"/>
                        </a:rPr>
                        <m:t>0</m:t>
                      </m:r>
                    </m:sub>
                  </m:sSub>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x</m:t>
                  </m:r>
                  <m:r>
                    <a:rPr xmlns:a="http://schemas.openxmlformats.org/drawingml/2006/main" sz="5250" i="1">
                      <a:solidFill>
                        <a:srgbClr val="000000"/>
                      </a:solidFill>
                      <a:latin typeface="Cambria Math" panose="02040503050406030204" pitchFamily="18" charset="0"/>
                    </a:rPr>
                    <m:t>)</m:t>
                  </m:r>
                </m:oMath>
              </m:oMathPara>
            </a14:m>
          </a:p>
          <a:p>
            <a:pPr marL="0" indent="0">
              <a:buSzTx/>
              <a:buNone/>
            </a:pPr>
            <a:r>
              <a:t>Next, we find </a:t>
            </a:r>
            <a14:m>
              <m:oMath>
                <m:sSub>
                  <m:e>
                    <m:r>
                      <a:rPr xmlns:a="http://schemas.openxmlformats.org/drawingml/2006/main" sz="5400" i="1">
                        <a:solidFill>
                          <a:srgbClr val="000000"/>
                        </a:solidFill>
                        <a:latin typeface="Cambria Math" panose="02040503050406030204" pitchFamily="18" charset="0"/>
                      </a:rPr>
                      <m:t>h</m:t>
                    </m:r>
                  </m:e>
                  <m:sub>
                    <m:r>
                      <a:rPr xmlns:a="http://schemas.openxmlformats.org/drawingml/2006/main" sz="5400" i="1">
                        <a:solidFill>
                          <a:srgbClr val="000000"/>
                        </a:solidFill>
                        <a:latin typeface="Cambria Math" panose="02040503050406030204" pitchFamily="18" charset="0"/>
                      </a:rPr>
                      <m:t>0</m:t>
                    </m:r>
                  </m:sub>
                </m:sSub>
              </m:oMath>
            </a14:m>
            <a:r>
              <a:t> to fit </a:t>
            </a:r>
            <a14:m>
              <m:oMath>
                <m:sSub>
                  <m:e>
                    <m:r>
                      <a:rPr xmlns:a="http://schemas.openxmlformats.org/drawingml/2006/main" sz="5700" i="1">
                        <a:solidFill>
                          <a:srgbClr val="000000"/>
                        </a:solidFill>
                        <a:latin typeface="Cambria Math" panose="02040503050406030204" pitchFamily="18" charset="0"/>
                      </a:rPr>
                      <m:t>r</m:t>
                    </m:r>
                  </m:e>
                  <m:sub>
                    <m:r>
                      <a:rPr xmlns:a="http://schemas.openxmlformats.org/drawingml/2006/main" sz="5700" i="1">
                        <a:solidFill>
                          <a:srgbClr val="000000"/>
                        </a:solidFill>
                        <a:latin typeface="Cambria Math" panose="02040503050406030204" pitchFamily="18" charset="0"/>
                      </a:rPr>
                      <m:t>0</m:t>
                    </m:r>
                  </m:sub>
                </m:sSub>
              </m:oMath>
            </a14:m>
            <a:r>
              <a:t> , such that </a:t>
            </a:r>
            <a14:m>
              <m:oMath>
                <m:sSub>
                  <m:e>
                    <m:r>
                      <a:rPr xmlns:a="http://schemas.openxmlformats.org/drawingml/2006/main" sz="5200" i="1">
                        <a:solidFill>
                          <a:srgbClr val="000000"/>
                        </a:solidFill>
                        <a:latin typeface="Cambria Math" panose="02040503050406030204" pitchFamily="18" charset="0"/>
                      </a:rPr>
                      <m:t>F</m:t>
                    </m:r>
                  </m:e>
                  <m:sub>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F</m:t>
                    </m:r>
                  </m:e>
                  <m:sub>
                    <m:r>
                      <a:rPr xmlns:a="http://schemas.openxmlformats.org/drawingml/2006/main" sz="5200" i="1">
                        <a:solidFill>
                          <a:srgbClr val="000000"/>
                        </a:solidFill>
                        <a:latin typeface="Cambria Math" panose="02040503050406030204" pitchFamily="18" charset="0"/>
                      </a:rPr>
                      <m:t>0</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h</m:t>
                    </m:r>
                  </m:e>
                  <m:sub>
                    <m:r>
                      <a:rPr xmlns:a="http://schemas.openxmlformats.org/drawingml/2006/main" sz="5200" i="1">
                        <a:solidFill>
                          <a:srgbClr val="000000"/>
                        </a:solidFill>
                        <a:latin typeface="Cambria Math" panose="02040503050406030204" pitchFamily="18" charset="0"/>
                      </a:rPr>
                      <m:t>0</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oMath>
            </a14:m>
            <a:r>
              <a:t> . However, the residual error still exists, which is</a:t>
            </a:r>
          </a:p>
          <a:p>
            <a:pPr marL="0" indent="0">
              <a:buSzTx/>
              <a:buNone/>
            </a:pPr>
            <a14:m>
              <m:oMath>
                <m:sSub>
                  <m:e>
                    <m:r>
                      <a:rPr xmlns:a="http://schemas.openxmlformats.org/drawingml/2006/main" sz="5250" i="1">
                        <a:solidFill>
                          <a:srgbClr val="000000"/>
                        </a:solidFill>
                        <a:latin typeface="Cambria Math" panose="02040503050406030204" pitchFamily="18" charset="0"/>
                      </a:rPr>
                      <m:t>r</m:t>
                    </m:r>
                  </m:e>
                  <m:sub>
                    <m:r>
                      <a:rPr xmlns:a="http://schemas.openxmlformats.org/drawingml/2006/main" sz="5250" i="1">
                        <a:solidFill>
                          <a:srgbClr val="000000"/>
                        </a:solidFill>
                        <a:latin typeface="Cambria Math" panose="02040503050406030204" pitchFamily="18" charset="0"/>
                      </a:rPr>
                      <m:t>1</m:t>
                    </m:r>
                  </m:sub>
                </m:sSub>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x</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y</m:t>
                </m:r>
                <m:r>
                  <a:rPr xmlns:a="http://schemas.openxmlformats.org/drawingml/2006/main" sz="5250" i="1">
                    <a:solidFill>
                      <a:srgbClr val="000000"/>
                    </a:solidFill>
                    <a:latin typeface="Cambria Math" panose="02040503050406030204" pitchFamily="18" charset="0"/>
                  </a:rPr>
                  <m:t>-</m:t>
                </m:r>
                <m:sSub>
                  <m:e>
                    <m:r>
                      <a:rPr xmlns:a="http://schemas.openxmlformats.org/drawingml/2006/main" sz="5250" i="1">
                        <a:solidFill>
                          <a:srgbClr val="000000"/>
                        </a:solidFill>
                        <a:latin typeface="Cambria Math" panose="02040503050406030204" pitchFamily="18" charset="0"/>
                      </a:rPr>
                      <m:t>F</m:t>
                    </m:r>
                  </m:e>
                  <m:sub>
                    <m:r>
                      <a:rPr xmlns:a="http://schemas.openxmlformats.org/drawingml/2006/main" sz="5250" i="1">
                        <a:solidFill>
                          <a:srgbClr val="000000"/>
                        </a:solidFill>
                        <a:latin typeface="Cambria Math" panose="02040503050406030204" pitchFamily="18" charset="0"/>
                      </a:rPr>
                      <m:t>1</m:t>
                    </m:r>
                  </m:sub>
                </m:sSub>
                <m:r>
                  <a:rPr xmlns:a="http://schemas.openxmlformats.org/drawingml/2006/main" sz="5250" i="1">
                    <a:solidFill>
                      <a:srgbClr val="000000"/>
                    </a:solidFill>
                    <a:latin typeface="Cambria Math" panose="02040503050406030204" pitchFamily="18" charset="0"/>
                  </a:rPr>
                  <m:t>(</m:t>
                </m:r>
                <m:r>
                  <a:rPr xmlns:a="http://schemas.openxmlformats.org/drawingml/2006/main" sz="5250" i="1">
                    <a:solidFill>
                      <a:srgbClr val="000000"/>
                    </a:solidFill>
                    <a:latin typeface="Cambria Math" panose="02040503050406030204" pitchFamily="18" charset="0"/>
                  </a:rPr>
                  <m:t>x</m:t>
                </m:r>
                <m:r>
                  <a:rPr xmlns:a="http://schemas.openxmlformats.org/drawingml/2006/main" sz="5250" i="1">
                    <a:solidFill>
                      <a:srgbClr val="000000"/>
                    </a:solidFill>
                    <a:latin typeface="Cambria Math" panose="02040503050406030204" pitchFamily="18" charset="0"/>
                  </a:rPr>
                  <m:t>)</m:t>
                </m:r>
              </m:oMath>
            </a14:m>
            <a:r>
              <a:t> ...</a:t>
            </a:r>
          </a:p>
        </p:txBody>
      </p:sp>
      <p:sp>
        <p:nvSpPr>
          <p:cNvPr id="187" name="Brief Introdu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Brief Introduction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radient Boosting"/>
          <p:cNvSpPr txBox="1"/>
          <p:nvPr>
            <p:ph type="title"/>
          </p:nvPr>
        </p:nvSpPr>
        <p:spPr>
          <a:prstGeom prst="rect">
            <a:avLst/>
          </a:prstGeom>
        </p:spPr>
        <p:txBody>
          <a:bodyPr/>
          <a:lstStyle/>
          <a:p>
            <a:pPr/>
            <a:r>
              <a:t>Gradient Boosting</a:t>
            </a:r>
          </a:p>
        </p:txBody>
      </p:sp>
      <p:sp>
        <p:nvSpPr>
          <p:cNvPr id="192" name="During   steps of Gradient Boosting, suppose there are some imperfect model…"/>
          <p:cNvSpPr txBox="1"/>
          <p:nvPr>
            <p:ph type="body" idx="1"/>
          </p:nvPr>
        </p:nvSpPr>
        <p:spPr>
          <a:prstGeom prst="rect">
            <a:avLst/>
          </a:prstGeom>
        </p:spPr>
        <p:txBody>
          <a:bodyPr/>
          <a:lstStyle/>
          <a:p>
            <a:pPr marL="0" indent="0">
              <a:buSzTx/>
              <a:buNone/>
            </a:pPr>
            <a:r>
              <a:t>During </a:t>
            </a:r>
            <a14:m>
              <m:oMath>
                <m:r>
                  <a:rPr xmlns:a="http://schemas.openxmlformats.org/drawingml/2006/main" sz="5100" i="1">
                    <a:solidFill>
                      <a:srgbClr val="000000"/>
                    </a:solidFill>
                    <a:latin typeface="Cambria Math" panose="02040503050406030204" pitchFamily="18" charset="0"/>
                  </a:rPr>
                  <m:t>0</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T</m:t>
                </m:r>
              </m:oMath>
            </a14:m>
            <a:r>
              <a:t> steps of Gradient Boosting, suppose there are some imperfect model </a:t>
            </a:r>
            <a14:m>
              <m:oMath>
                <m:sSub>
                  <m:e>
                    <m:r>
                      <a:rPr xmlns:a="http://schemas.openxmlformats.org/drawingml/2006/main" sz="5450" i="1">
                        <a:solidFill>
                          <a:srgbClr val="000000"/>
                        </a:solidFill>
                        <a:latin typeface="Cambria Math" panose="02040503050406030204" pitchFamily="18" charset="0"/>
                      </a:rPr>
                      <m:t>F</m:t>
                    </m:r>
                  </m:e>
                  <m:sub>
                    <m:r>
                      <a:rPr xmlns:a="http://schemas.openxmlformats.org/drawingml/2006/main" sz="5450" i="1">
                        <a:solidFill>
                          <a:srgbClr val="000000"/>
                        </a:solidFill>
                        <a:latin typeface="Cambria Math" panose="02040503050406030204" pitchFamily="18" charset="0"/>
                      </a:rPr>
                      <m:t>t</m:t>
                    </m:r>
                    <m:r>
                      <a:rPr xmlns:a="http://schemas.openxmlformats.org/drawingml/2006/main" sz="5450" i="1">
                        <a:solidFill>
                          <a:srgbClr val="000000"/>
                        </a:solidFill>
                        <a:latin typeface="Cambria Math" panose="02040503050406030204" pitchFamily="18" charset="0"/>
                      </a:rPr>
                      <m:t>-</m:t>
                    </m:r>
                    <m:r>
                      <a:rPr xmlns:a="http://schemas.openxmlformats.org/drawingml/2006/main" sz="5450" i="1">
                        <a:solidFill>
                          <a:srgbClr val="000000"/>
                        </a:solidFill>
                        <a:latin typeface="Cambria Math" panose="02040503050406030204" pitchFamily="18" charset="0"/>
                      </a:rPr>
                      <m:t>1</m:t>
                    </m:r>
                  </m:sub>
                </m:sSub>
              </m:oMath>
            </a14:m>
            <a:r>
              <a:t> </a:t>
            </a:r>
          </a:p>
          <a:p>
            <a:pPr marL="0" indent="0">
              <a:buSzTx/>
              <a:buNone/>
            </a:pPr>
            <a:r>
              <a:t>The algorithm does not change </a:t>
            </a:r>
            <a14:m>
              <m:oMath>
                <m:sSub>
                  <m:e>
                    <m:r>
                      <a:rPr xmlns:a="http://schemas.openxmlformats.org/drawingml/2006/main" sz="5450" i="1">
                        <a:solidFill>
                          <a:srgbClr val="000000"/>
                        </a:solidFill>
                        <a:latin typeface="Cambria Math" panose="02040503050406030204" pitchFamily="18" charset="0"/>
                      </a:rPr>
                      <m:t>F</m:t>
                    </m:r>
                  </m:e>
                  <m:sub>
                    <m:r>
                      <a:rPr xmlns:a="http://schemas.openxmlformats.org/drawingml/2006/main" sz="5450" i="1">
                        <a:solidFill>
                          <a:srgbClr val="000000"/>
                        </a:solidFill>
                        <a:latin typeface="Cambria Math" panose="02040503050406030204" pitchFamily="18" charset="0"/>
                      </a:rPr>
                      <m:t>t</m:t>
                    </m:r>
                    <m:r>
                      <a:rPr xmlns:a="http://schemas.openxmlformats.org/drawingml/2006/main" sz="5450" i="1">
                        <a:solidFill>
                          <a:srgbClr val="000000"/>
                        </a:solidFill>
                        <a:latin typeface="Cambria Math" panose="02040503050406030204" pitchFamily="18" charset="0"/>
                      </a:rPr>
                      <m:t>-</m:t>
                    </m:r>
                    <m:r>
                      <a:rPr xmlns:a="http://schemas.openxmlformats.org/drawingml/2006/main" sz="5450" i="1">
                        <a:solidFill>
                          <a:srgbClr val="000000"/>
                        </a:solidFill>
                        <a:latin typeface="Cambria Math" panose="02040503050406030204" pitchFamily="18" charset="0"/>
                      </a:rPr>
                      <m:t>1</m:t>
                    </m:r>
                  </m:sub>
                </m:sSub>
              </m:oMath>
            </a14:m>
            <a:r>
              <a:t> directly, instead it try to add an estimator </a:t>
            </a:r>
            <a14:m>
              <m:oMath>
                <m:sSub>
                  <m:e>
                    <m:r>
                      <a:rPr xmlns:a="http://schemas.openxmlformats.org/drawingml/2006/main" sz="5400" i="1">
                        <a:solidFill>
                          <a:srgbClr val="000000"/>
                        </a:solidFill>
                        <a:latin typeface="Cambria Math" panose="02040503050406030204" pitchFamily="18" charset="0"/>
                      </a:rPr>
                      <m:t>r</m:t>
                    </m:r>
                  </m:e>
                  <m:sub>
                    <m:r>
                      <a:rPr xmlns:a="http://schemas.openxmlformats.org/drawingml/2006/main" sz="5400" i="1">
                        <a:solidFill>
                          <a:srgbClr val="000000"/>
                        </a:solidFill>
                        <a:latin typeface="Cambria Math" panose="02040503050406030204" pitchFamily="18" charset="0"/>
                      </a:rPr>
                      <m:t>t</m:t>
                    </m:r>
                    <m: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1</m:t>
                    </m:r>
                  </m:sub>
                </m:sSub>
                <m: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x</m:t>
                </m:r>
                <m:r>
                  <a:rPr xmlns:a="http://schemas.openxmlformats.org/drawingml/2006/main" sz="5400" i="1">
                    <a:solidFill>
                      <a:srgbClr val="000000"/>
                    </a:solidFill>
                    <a:latin typeface="Cambria Math" panose="02040503050406030204" pitchFamily="18" charset="0"/>
                  </a:rPr>
                  <m:t>)</m:t>
                </m:r>
              </m:oMath>
            </a14:m>
            <a:r>
              <a:t> to construct a new model </a:t>
            </a:r>
            <a14:m>
              <m:oMath>
                <m:sSub>
                  <m:e>
                    <m:r>
                      <a:rPr xmlns:a="http://schemas.openxmlformats.org/drawingml/2006/main" sz="5200" i="1">
                        <a:solidFill>
                          <a:srgbClr val="000000"/>
                        </a:solidFill>
                        <a:latin typeface="Cambria Math" panose="02040503050406030204" pitchFamily="18" charset="0"/>
                      </a:rPr>
                      <m:t>F</m:t>
                    </m:r>
                  </m:e>
                  <m:sub>
                    <m:r>
                      <a:rPr xmlns:a="http://schemas.openxmlformats.org/drawingml/2006/main" sz="5200" i="1">
                        <a:solidFill>
                          <a:srgbClr val="000000"/>
                        </a:solidFill>
                        <a:latin typeface="Cambria Math" panose="02040503050406030204" pitchFamily="18" charset="0"/>
                      </a:rPr>
                      <m:t>t</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F</m:t>
                    </m:r>
                  </m:e>
                  <m:sub>
                    <m:r>
                      <a:rPr xmlns:a="http://schemas.openxmlformats.org/drawingml/2006/main" sz="5200" i="1">
                        <a:solidFill>
                          <a:srgbClr val="000000"/>
                        </a:solidFill>
                        <a:latin typeface="Cambria Math" panose="02040503050406030204" pitchFamily="18" charset="0"/>
                      </a:rPr>
                      <m:t>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r</m:t>
                    </m:r>
                  </m:e>
                  <m:sub>
                    <m:r>
                      <a:rPr xmlns:a="http://schemas.openxmlformats.org/drawingml/2006/main" sz="5200" i="1">
                        <a:solidFill>
                          <a:srgbClr val="000000"/>
                        </a:solidFill>
                        <a:latin typeface="Cambria Math" panose="02040503050406030204" pitchFamily="18" charset="0"/>
                      </a:rPr>
                      <m:t>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oMath>
            </a14:m>
            <a:r>
              <a:t> to improve the performance. </a:t>
            </a:r>
          </a:p>
          <a:p>
            <a:pPr marL="0" indent="0">
              <a:buSzTx/>
              <a:buNone/>
            </a:pPr>
            <a:r>
              <a:t>And the best estimator </a:t>
            </a:r>
            <a14:m>
              <m:oMath>
                <m:r>
                  <a:rPr xmlns:a="http://schemas.openxmlformats.org/drawingml/2006/main" sz="5500" i="1">
                    <a:solidFill>
                      <a:srgbClr val="000000"/>
                    </a:solidFill>
                    <a:latin typeface="Cambria Math" panose="02040503050406030204" pitchFamily="18" charset="0"/>
                  </a:rPr>
                  <m:t>r</m:t>
                </m:r>
                <m:r>
                  <a:rPr xmlns:a="http://schemas.openxmlformats.org/drawingml/2006/main" sz="5500" i="1">
                    <a:solidFill>
                      <a:srgbClr val="000000"/>
                    </a:solidFill>
                    <a:latin typeface="Cambria Math" panose="02040503050406030204" pitchFamily="18" charset="0"/>
                  </a:rPr>
                  <m:t>(</m:t>
                </m:r>
                <m:r>
                  <a:rPr xmlns:a="http://schemas.openxmlformats.org/drawingml/2006/main" sz="5500" i="1">
                    <a:solidFill>
                      <a:srgbClr val="000000"/>
                    </a:solidFill>
                    <a:latin typeface="Cambria Math" panose="02040503050406030204" pitchFamily="18" charset="0"/>
                  </a:rPr>
                  <m:t>x</m:t>
                </m:r>
                <m:r>
                  <a:rPr xmlns:a="http://schemas.openxmlformats.org/drawingml/2006/main" sz="5500" i="1">
                    <a:solidFill>
                      <a:srgbClr val="000000"/>
                    </a:solidFill>
                    <a:latin typeface="Cambria Math" panose="02040503050406030204" pitchFamily="18" charset="0"/>
                  </a:rPr>
                  <m:t>)</m:t>
                </m:r>
              </m:oMath>
            </a14:m>
            <a:r>
              <a:t> should always satisfy:</a:t>
            </a:r>
          </a:p>
          <a:p>
            <a:pPr lvl="8" marL="0" indent="3657600">
              <a:buSzTx/>
              <a:buNone/>
            </a:pPr>
            <a14:m>
              <m:oMathPara>
                <m:oMathParaPr>
                  <m:jc m:val="left"/>
                </m:oMathParaPr>
                <m:oMath>
                  <m:sSub>
                    <m:e>
                      <m:r>
                        <a:rPr xmlns:a="http://schemas.openxmlformats.org/drawingml/2006/main" sz="5200" i="1">
                          <a:solidFill>
                            <a:srgbClr val="000000"/>
                          </a:solidFill>
                          <a:latin typeface="Cambria Math" panose="02040503050406030204" pitchFamily="18" charset="0"/>
                        </a:rPr>
                        <m:t>F</m:t>
                      </m:r>
                    </m:e>
                    <m:sub>
                      <m:r>
                        <a:rPr xmlns:a="http://schemas.openxmlformats.org/drawingml/2006/main" sz="5200" i="1">
                          <a:solidFill>
                            <a:srgbClr val="000000"/>
                          </a:solidFill>
                          <a:latin typeface="Cambria Math" panose="02040503050406030204" pitchFamily="18" charset="0"/>
                        </a:rPr>
                        <m:t>t</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F</m:t>
                      </m:r>
                    </m:e>
                    <m:sub>
                      <m:r>
                        <a:rPr xmlns:a="http://schemas.openxmlformats.org/drawingml/2006/main" sz="5200" i="1">
                          <a:solidFill>
                            <a:srgbClr val="000000"/>
                          </a:solidFill>
                          <a:latin typeface="Cambria Math" panose="02040503050406030204" pitchFamily="18" charset="0"/>
                        </a:rPr>
                        <m:t>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r</m:t>
                      </m:r>
                    </m:e>
                    <m:sub>
                      <m:r>
                        <a:rPr xmlns:a="http://schemas.openxmlformats.org/drawingml/2006/main" sz="5200" i="1">
                          <a:solidFill>
                            <a:srgbClr val="000000"/>
                          </a:solidFill>
                          <a:latin typeface="Cambria Math" panose="02040503050406030204" pitchFamily="18" charset="0"/>
                        </a:rPr>
                        <m:t>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y</m:t>
                  </m:r>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r</m:t>
                      </m:r>
                    </m:e>
                    <m:sub>
                      <m:r>
                        <a:rPr xmlns:a="http://schemas.openxmlformats.org/drawingml/2006/main" sz="5200" i="1">
                          <a:solidFill>
                            <a:srgbClr val="000000"/>
                          </a:solidFill>
                          <a:latin typeface="Cambria Math" panose="02040503050406030204" pitchFamily="18" charset="0"/>
                        </a:rPr>
                        <m:t>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y</m:t>
                  </m:r>
                  <m:r>
                    <a:rPr xmlns:a="http://schemas.openxmlformats.org/drawingml/2006/main" sz="5200" i="1">
                      <a:solidFill>
                        <a:srgbClr val="000000"/>
                      </a:solidFill>
                      <a:latin typeface="Cambria Math" panose="02040503050406030204" pitchFamily="18" charset="0"/>
                    </a:rPr>
                    <m:t>-</m:t>
                  </m:r>
                  <m:sSub>
                    <m:e>
                      <m:r>
                        <a:rPr xmlns:a="http://schemas.openxmlformats.org/drawingml/2006/main" sz="5200" i="1">
                          <a:solidFill>
                            <a:srgbClr val="000000"/>
                          </a:solidFill>
                          <a:latin typeface="Cambria Math" panose="02040503050406030204" pitchFamily="18" charset="0"/>
                        </a:rPr>
                        <m:t>F</m:t>
                      </m:r>
                    </m:e>
                    <m:sub>
                      <m:r>
                        <a:rPr xmlns:a="http://schemas.openxmlformats.org/drawingml/2006/main" sz="5200" i="1">
                          <a:solidFill>
                            <a:srgbClr val="000000"/>
                          </a:solidFill>
                          <a:latin typeface="Cambria Math" panose="02040503050406030204" pitchFamily="18" charset="0"/>
                        </a:rPr>
                        <m:t>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oMath>
              </m:oMathPara>
            </a14:m>
          </a:p>
          <a:p>
            <a:pPr marL="0" indent="0">
              <a:buSzTx/>
              <a:buNone/>
            </a:pPr>
            <a:r>
              <a:t>where </a:t>
            </a:r>
            <a14:m>
              <m:oMath>
                <m:sSub>
                  <m:e>
                    <m:r>
                      <a:rPr xmlns:a="http://schemas.openxmlformats.org/drawingml/2006/main" sz="5400" i="1">
                        <a:solidFill>
                          <a:srgbClr val="000000"/>
                        </a:solidFill>
                        <a:latin typeface="Cambria Math" panose="02040503050406030204" pitchFamily="18" charset="0"/>
                      </a:rPr>
                      <m:t>r</m:t>
                    </m:r>
                  </m:e>
                  <m:sub>
                    <m:r>
                      <a:rPr xmlns:a="http://schemas.openxmlformats.org/drawingml/2006/main" sz="5400" i="1">
                        <a:solidFill>
                          <a:srgbClr val="000000"/>
                        </a:solidFill>
                        <a:latin typeface="Cambria Math" panose="02040503050406030204" pitchFamily="18" charset="0"/>
                      </a:rPr>
                      <m:t>t</m:t>
                    </m:r>
                    <m: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1</m:t>
                    </m:r>
                  </m:sub>
                </m:sSub>
                <m: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x</m:t>
                </m:r>
                <m:r>
                  <a:rPr xmlns:a="http://schemas.openxmlformats.org/drawingml/2006/main" sz="5400" i="1">
                    <a:solidFill>
                      <a:srgbClr val="000000"/>
                    </a:solidFill>
                    <a:latin typeface="Cambria Math" panose="02040503050406030204" pitchFamily="18" charset="0"/>
                  </a:rPr>
                  <m:t>)</m:t>
                </m:r>
              </m:oMath>
            </a14:m>
            <a:r>
              <a:t> is actually the residual error.</a:t>
            </a:r>
          </a:p>
        </p:txBody>
      </p:sp>
      <p:sp>
        <p:nvSpPr>
          <p:cNvPr id="193" name="Brief Introdu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Brief Introduction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radient Boosting"/>
          <p:cNvSpPr txBox="1"/>
          <p:nvPr>
            <p:ph type="title"/>
          </p:nvPr>
        </p:nvSpPr>
        <p:spPr>
          <a:prstGeom prst="rect">
            <a:avLst/>
          </a:prstGeom>
        </p:spPr>
        <p:txBody>
          <a:bodyPr/>
          <a:lstStyle/>
          <a:p>
            <a:pPr/>
            <a:r>
              <a:t>Gradient Boosting</a:t>
            </a:r>
          </a:p>
        </p:txBody>
      </p:sp>
      <p:sp>
        <p:nvSpPr>
          <p:cNvPr id="198" name="The steps above could be repeat over and over again to make the function   close to the target value  , and we can express this process by the following equation:"/>
          <p:cNvSpPr txBox="1"/>
          <p:nvPr>
            <p:ph type="body" idx="1"/>
          </p:nvPr>
        </p:nvSpPr>
        <p:spPr>
          <a:prstGeom prst="rect">
            <a:avLst/>
          </a:prstGeom>
        </p:spPr>
        <p:txBody>
          <a:bodyPr/>
          <a:lstStyle/>
          <a:p>
            <a:pPr marL="0" indent="0">
              <a:buSzTx/>
              <a:buNone/>
            </a:pPr>
            <a:r>
              <a:t>The steps above could be repeat over and over again to make the function </a:t>
            </a:r>
            <a14:m>
              <m:oMath>
                <m:r>
                  <a:rPr xmlns:a="http://schemas.openxmlformats.org/drawingml/2006/main" sz="5350" i="1">
                    <a:solidFill>
                      <a:srgbClr val="000000"/>
                    </a:solidFill>
                    <a:latin typeface="Cambria Math" panose="02040503050406030204" pitchFamily="18" charset="0"/>
                  </a:rPr>
                  <m:t>F</m:t>
                </m:r>
                <m:r>
                  <a:rPr xmlns:a="http://schemas.openxmlformats.org/drawingml/2006/main" sz="5350" i="1">
                    <a:solidFill>
                      <a:srgbClr val="000000"/>
                    </a:solidFill>
                    <a:latin typeface="Cambria Math" panose="02040503050406030204" pitchFamily="18" charset="0"/>
                  </a:rPr>
                  <m:t>(</m:t>
                </m:r>
                <m:r>
                  <a:rPr xmlns:a="http://schemas.openxmlformats.org/drawingml/2006/main" sz="5350" i="1">
                    <a:solidFill>
                      <a:srgbClr val="000000"/>
                    </a:solidFill>
                    <a:latin typeface="Cambria Math" panose="02040503050406030204" pitchFamily="18" charset="0"/>
                  </a:rPr>
                  <m:t>x</m:t>
                </m:r>
                <m:r>
                  <a:rPr xmlns:a="http://schemas.openxmlformats.org/drawingml/2006/main" sz="5350" i="1">
                    <a:solidFill>
                      <a:srgbClr val="000000"/>
                    </a:solidFill>
                    <a:latin typeface="Cambria Math" panose="02040503050406030204" pitchFamily="18" charset="0"/>
                  </a:rPr>
                  <m:t>)</m:t>
                </m:r>
              </m:oMath>
            </a14:m>
            <a:r>
              <a:t> close to the target value </a:t>
            </a:r>
            <a14:m>
              <m:oMath>
                <m:r>
                  <a:rPr xmlns:a="http://schemas.openxmlformats.org/drawingml/2006/main" sz="5100" i="1">
                    <a:solidFill>
                      <a:srgbClr val="000000"/>
                    </a:solidFill>
                    <a:latin typeface="Cambria Math" panose="02040503050406030204" pitchFamily="18" charset="0"/>
                  </a:rPr>
                  <m:t>y</m:t>
                </m:r>
              </m:oMath>
            </a14:m>
            <a:r>
              <a:t>, and we can express this process by the following equation:</a:t>
            </a:r>
          </a:p>
          <a:p>
            <a:pPr marL="0" indent="0">
              <a:buSzTx/>
              <a:buNone/>
            </a:pPr>
            <a:r>
              <a:t>   </a:t>
            </a:r>
            <a14:m>
              <m:oMath>
                <m:r>
                  <a:rPr xmlns:a="http://schemas.openxmlformats.org/drawingml/2006/main" sz="5200" i="1">
                    <a:solidFill>
                      <a:srgbClr val="000000"/>
                    </a:solidFill>
                    <a:latin typeface="Cambria Math" panose="02040503050406030204" pitchFamily="18" charset="0"/>
                  </a:rPr>
                  <m:t>{</m:t>
                </m:r>
                <m:m>
                  <m:mPr>
                    <m:ctrlPr>
                      <a:rPr xmlns:a="http://schemas.openxmlformats.org/drawingml/2006/main" sz="5200" i="1">
                        <a:solidFill>
                          <a:srgbClr val="000000"/>
                        </a:solidFill>
                        <a:latin typeface="Cambria Math" panose="02040503050406030204" pitchFamily="18" charset="0"/>
                      </a:rPr>
                    </m:ctrlPr>
                    <m:baseJc m:val="center"/>
                    <m:plcHide m:val="on"/>
                    <m:mcs>
                      <m:mc>
                        <m:mcPr>
                          <m:count m:val="2"/>
                          <m:mcJc m:val="center"/>
                        </m:mcPr>
                      </m:mc>
                    </m:mcs>
                  </m:mPr>
                  <m:mr>
                    <m:e/>
                    <m:e>
                      <m:sSub>
                        <m:e>
                          <m:argPr>
                            <m:scrLvl m:val="0"/>
                          </m:argPr>
                          <m:r>
                            <a:rPr xmlns:a="http://schemas.openxmlformats.org/drawingml/2006/main" sz="5200" i="1">
                              <a:solidFill>
                                <a:srgbClr val="000000"/>
                              </a:solidFill>
                              <a:latin typeface="Cambria Math" panose="02040503050406030204" pitchFamily="18" charset="0"/>
                            </a:rPr>
                            <m:t>F</m:t>
                          </m:r>
                        </m:e>
                        <m:sub>
                          <m:argPr>
                            <m:scrLvl m:val="0"/>
                          </m:argPr>
                          <m:r>
                            <a:rPr xmlns:a="http://schemas.openxmlformats.org/drawingml/2006/main" sz="5200" i="1">
                              <a:solidFill>
                                <a:srgbClr val="000000"/>
                              </a:solidFill>
                              <a:latin typeface="Cambria Math" panose="02040503050406030204" pitchFamily="18" charset="0"/>
                            </a:rPr>
                            <m:t>0</m:t>
                          </m:r>
                        </m:sub>
                      </m:sSub>
                      <m:r>
                        <a:rPr xmlns:a="http://schemas.openxmlformats.org/drawingml/2006/main" sz="5200" i="1">
                          <a:solidFill>
                            <a:srgbClr val="000000"/>
                          </a:solidFill>
                          <a:latin typeface="Cambria Math" panose="02040503050406030204" pitchFamily="18" charset="0"/>
                        </a:rPr>
                        <m:t>=</m:t>
                      </m:r>
                      <m:limUpp>
                        <m:e>
                          <m:argPr>
                            <m:scrLvl m:val="0"/>
                          </m:argPr>
                          <m:limLow>
                            <m:e>
                              <m:argPr>
                                <m:scrLvl m:val="0"/>
                              </m:argPr>
                              <m:r>
                                <a:rPr xmlns:a="http://schemas.openxmlformats.org/drawingml/2006/main" sz="5200" i="1">
                                  <a:solidFill>
                                    <a:srgbClr val="000000"/>
                                  </a:solidFill>
                                  <a:latin typeface="Cambria Math" panose="02040503050406030204" pitchFamily="18" charset="0"/>
                                </a:rPr>
                                <m:t>∑</m:t>
                              </m:r>
                            </m:e>
                            <m:lim>
                              <m:argPr>
                                <m:scrLvl m:val="0"/>
                              </m:argPr>
                              <m:r>
                                <a:rPr xmlns:a="http://schemas.openxmlformats.org/drawingml/2006/main" sz="5200" i="1">
                                  <a:solidFill>
                                    <a:srgbClr val="000000"/>
                                  </a:solidFill>
                                  <a:latin typeface="Cambria Math" panose="02040503050406030204" pitchFamily="18" charset="0"/>
                                </a:rPr>
                                <m:t>i</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lim>
                          </m:limLow>
                        </m:e>
                        <m:lim>
                          <m:argPr>
                            <m:scrLvl m:val="0"/>
                          </m:argPr>
                          <m:r>
                            <a:rPr xmlns:a="http://schemas.openxmlformats.org/drawingml/2006/main" sz="5200" i="1">
                              <a:solidFill>
                                <a:srgbClr val="000000"/>
                              </a:solidFill>
                              <a:latin typeface="Cambria Math" panose="02040503050406030204" pitchFamily="18" charset="0"/>
                            </a:rPr>
                            <m:t>n</m:t>
                          </m:r>
                        </m:lim>
                      </m:limUpp>
                      <m:sSub>
                        <m:e>
                          <m:argPr>
                            <m:scrLvl m:val="0"/>
                          </m:argPr>
                          <m:r>
                            <a:rPr xmlns:a="http://schemas.openxmlformats.org/drawingml/2006/main" sz="5200" i="1">
                              <a:solidFill>
                                <a:srgbClr val="000000"/>
                              </a:solidFill>
                              <a:latin typeface="Cambria Math" panose="02040503050406030204" pitchFamily="18" charset="0"/>
                            </a:rPr>
                            <m:t>y</m:t>
                          </m:r>
                        </m:e>
                        <m:sub>
                          <m:argPr>
                            <m:scrLvl m:val="0"/>
                          </m:argPr>
                          <m:r>
                            <a:rPr xmlns:a="http://schemas.openxmlformats.org/drawingml/2006/main" sz="5200" i="1">
                              <a:solidFill>
                                <a:srgbClr val="000000"/>
                              </a:solidFill>
                              <a:latin typeface="Cambria Math" panose="02040503050406030204" pitchFamily="18" charset="0"/>
                            </a:rPr>
                            <m:t>i</m:t>
                          </m:r>
                        </m:sub>
                      </m:sSub>
                    </m:e>
                  </m:mr>
                  <m:mr>
                    <m:e/>
                    <m:e>
                      <m:sSub>
                        <m:e>
                          <m:argPr>
                            <m:scrLvl m:val="0"/>
                          </m:argPr>
                          <m:r>
                            <a:rPr xmlns:a="http://schemas.openxmlformats.org/drawingml/2006/main" sz="5200" i="1">
                              <a:solidFill>
                                <a:srgbClr val="000000"/>
                              </a:solidFill>
                              <a:latin typeface="Cambria Math" panose="02040503050406030204" pitchFamily="18" charset="0"/>
                            </a:rPr>
                            <m:t>F</m:t>
                          </m:r>
                        </m:e>
                        <m:sub>
                          <m:argPr>
                            <m:scrLvl m:val="0"/>
                          </m:argPr>
                          <m:r>
                            <a:rPr xmlns:a="http://schemas.openxmlformats.org/drawingml/2006/main" sz="5200" i="1">
                              <a:solidFill>
                                <a:srgbClr val="000000"/>
                              </a:solidFill>
                              <a:latin typeface="Cambria Math" panose="02040503050406030204" pitchFamily="18" charset="0"/>
                            </a:rPr>
                            <m:t>t</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sSub>
                        <m:e>
                          <m:argPr>
                            <m:scrLvl m:val="0"/>
                          </m:argPr>
                          <m:r>
                            <a:rPr xmlns:a="http://schemas.openxmlformats.org/drawingml/2006/main" sz="5200" i="1">
                              <a:solidFill>
                                <a:srgbClr val="000000"/>
                              </a:solidFill>
                              <a:latin typeface="Cambria Math" panose="02040503050406030204" pitchFamily="18" charset="0"/>
                            </a:rPr>
                            <m:t>F</m:t>
                          </m:r>
                        </m:e>
                        <m:sub>
                          <m:argPr>
                            <m:scrLvl m:val="0"/>
                          </m:argPr>
                          <m:r>
                            <a:rPr xmlns:a="http://schemas.openxmlformats.org/drawingml/2006/main" sz="5200" i="1">
                              <a:solidFill>
                                <a:srgbClr val="000000"/>
                              </a:solidFill>
                              <a:latin typeface="Cambria Math" panose="02040503050406030204" pitchFamily="18" charset="0"/>
                            </a:rPr>
                            <m:t>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m:t>
                      </m:r>
                      <m:sSub>
                        <m:e>
                          <m:argPr>
                            <m:scrLvl m:val="0"/>
                          </m:argPr>
                          <m:r>
                            <a:rPr xmlns:a="http://schemas.openxmlformats.org/drawingml/2006/main" sz="5200" i="1">
                              <a:solidFill>
                                <a:srgbClr val="000000"/>
                              </a:solidFill>
                              <a:latin typeface="Cambria Math" panose="02040503050406030204" pitchFamily="18" charset="0"/>
                            </a:rPr>
                            <m:t>r</m:t>
                          </m:r>
                        </m:e>
                        <m:sub>
                          <m:argPr>
                            <m:scrLvl m:val="0"/>
                          </m:argPr>
                          <m:r>
                            <a:rPr xmlns:a="http://schemas.openxmlformats.org/drawingml/2006/main" sz="5200" i="1">
                              <a:solidFill>
                                <a:srgbClr val="000000"/>
                              </a:solidFill>
                              <a:latin typeface="Cambria Math" panose="02040503050406030204" pitchFamily="18" charset="0"/>
                            </a:rPr>
                            <m:t>t</m:t>
                          </m:r>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1</m:t>
                          </m:r>
                        </m:sub>
                      </m:sSub>
                      <m:r>
                        <a:rPr xmlns:a="http://schemas.openxmlformats.org/drawingml/2006/main" sz="5200" i="1">
                          <a:solidFill>
                            <a:srgbClr val="000000"/>
                          </a:solidFill>
                          <a:latin typeface="Cambria Math" panose="02040503050406030204" pitchFamily="18" charset="0"/>
                        </a:rPr>
                        <m:t>(</m:t>
                      </m:r>
                      <m:r>
                        <a:rPr xmlns:a="http://schemas.openxmlformats.org/drawingml/2006/main" sz="5200" i="1">
                          <a:solidFill>
                            <a:srgbClr val="000000"/>
                          </a:solidFill>
                          <a:latin typeface="Cambria Math" panose="02040503050406030204" pitchFamily="18" charset="0"/>
                        </a:rPr>
                        <m:t>x</m:t>
                      </m:r>
                      <m:r>
                        <a:rPr xmlns:a="http://schemas.openxmlformats.org/drawingml/2006/main" sz="5200" i="1">
                          <a:solidFill>
                            <a:srgbClr val="000000"/>
                          </a:solidFill>
                          <a:latin typeface="Cambria Math" panose="02040503050406030204" pitchFamily="18" charset="0"/>
                        </a:rPr>
                        <m:t>)</m:t>
                      </m:r>
                    </m:e>
                  </m:mr>
                </m:m>
              </m:oMath>
            </a14:m>
          </a:p>
        </p:txBody>
      </p:sp>
      <p:sp>
        <p:nvSpPr>
          <p:cNvPr id="199" name="Brief Introdu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Brief Introduction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