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FF"/>
    <a:srgbClr val="00BC8B"/>
    <a:srgbClr val="33CC33"/>
    <a:srgbClr val="0044CC"/>
    <a:srgbClr val="740000"/>
    <a:srgbClr val="009900"/>
    <a:srgbClr val="2D705A"/>
    <a:srgbClr val="007033"/>
    <a:srgbClr val="006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22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9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7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4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4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8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4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6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136C-00E2-4A7D-8F54-96D7E97ECD47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633D8-EBA8-42A6-AEF3-200D09AEB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2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295"/>
          <p:cNvGrpSpPr/>
          <p:nvPr/>
        </p:nvGrpSpPr>
        <p:grpSpPr>
          <a:xfrm>
            <a:off x="7483012" y="1051513"/>
            <a:ext cx="766929" cy="565957"/>
            <a:chOff x="1442224" y="3915719"/>
            <a:chExt cx="525569" cy="387845"/>
          </a:xfrm>
        </p:grpSpPr>
        <p:sp>
          <p:nvSpPr>
            <p:cNvPr id="297" name="Oval 296"/>
            <p:cNvSpPr/>
            <p:nvPr/>
          </p:nvSpPr>
          <p:spPr>
            <a:xfrm>
              <a:off x="1517834" y="3915719"/>
              <a:ext cx="387845" cy="387845"/>
            </a:xfrm>
            <a:prstGeom prst="ellipse">
              <a:avLst/>
            </a:prstGeom>
            <a:solidFill>
              <a:srgbClr val="0070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442224" y="3993381"/>
              <a:ext cx="525569" cy="25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G. </a:t>
              </a:r>
              <a:r>
                <a:rPr lang="en-US" sz="900" dirty="0" err="1" smtClean="0"/>
                <a:t>Lobatum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DRD-157</a:t>
              </a:r>
              <a:endParaRPr lang="en-US" sz="900" dirty="0"/>
            </a:p>
          </p:txBody>
        </p:sp>
      </p:grpSp>
      <p:sp>
        <p:nvSpPr>
          <p:cNvPr id="570" name="Rectangle 569"/>
          <p:cNvSpPr/>
          <p:nvPr/>
        </p:nvSpPr>
        <p:spPr>
          <a:xfrm>
            <a:off x="314082" y="531934"/>
            <a:ext cx="1526079" cy="133184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French collection</a:t>
            </a:r>
          </a:p>
          <a:p>
            <a:pPr algn="ctr"/>
            <a:r>
              <a:rPr lang="en-US" sz="1200" i="1" dirty="0" smtClean="0">
                <a:solidFill>
                  <a:schemeClr val="tx1"/>
                </a:solidFill>
              </a:rPr>
              <a:t>AD1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134600" y="1946586"/>
            <a:ext cx="914400" cy="2452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16043"/>
            <a:ext cx="990600" cy="364958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#514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14082" y="533400"/>
            <a:ext cx="1524000" cy="5792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1282" y="533400"/>
            <a:ext cx="18288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6970091" y="519348"/>
            <a:ext cx="1828800" cy="579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TextBox 384"/>
          <p:cNvSpPr txBox="1"/>
          <p:nvPr/>
        </p:nvSpPr>
        <p:spPr>
          <a:xfrm>
            <a:off x="2837380" y="533400"/>
            <a:ext cx="910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Color code: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5791200" y="533400"/>
            <a:ext cx="702455" cy="513492"/>
            <a:chOff x="5673345" y="557348"/>
            <a:chExt cx="702455" cy="513492"/>
          </a:xfrm>
        </p:grpSpPr>
        <p:sp>
          <p:nvSpPr>
            <p:cNvPr id="244" name="Oval 243"/>
            <p:cNvSpPr/>
            <p:nvPr/>
          </p:nvSpPr>
          <p:spPr>
            <a:xfrm>
              <a:off x="5761989" y="557348"/>
              <a:ext cx="513490" cy="5134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5673345" y="640022"/>
              <a:ext cx="70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Thespesia</a:t>
              </a:r>
              <a:endParaRPr lang="en-US" sz="800" dirty="0" smtClean="0"/>
            </a:p>
            <a:p>
              <a:pPr algn="ctr"/>
              <a:r>
                <a:rPr lang="en-US" sz="800" dirty="0" err="1" smtClean="0"/>
                <a:t>populnea</a:t>
              </a:r>
              <a:endParaRPr lang="en-US" sz="8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96200" y="3276600"/>
            <a:ext cx="451129" cy="447918"/>
            <a:chOff x="4730471" y="533400"/>
            <a:chExt cx="451129" cy="447918"/>
          </a:xfrm>
        </p:grpSpPr>
        <p:sp>
          <p:nvSpPr>
            <p:cNvPr id="208" name="Oval 207"/>
            <p:cNvSpPr/>
            <p:nvPr/>
          </p:nvSpPr>
          <p:spPr>
            <a:xfrm>
              <a:off x="4733682" y="533400"/>
              <a:ext cx="447918" cy="44791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4730471" y="547003"/>
              <a:ext cx="431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Peru</a:t>
              </a:r>
            </a:p>
            <a:p>
              <a:pPr algn="ctr"/>
              <a:r>
                <a:rPr lang="en-US" sz="800" dirty="0" smtClean="0"/>
                <a:t>AD2</a:t>
              </a:r>
              <a:endParaRPr lang="en-US" sz="8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512128" y="533400"/>
            <a:ext cx="752718" cy="620756"/>
            <a:chOff x="5544033" y="1087940"/>
            <a:chExt cx="752718" cy="620756"/>
          </a:xfrm>
        </p:grpSpPr>
        <p:sp>
          <p:nvSpPr>
            <p:cNvPr id="245" name="Oval 244"/>
            <p:cNvSpPr/>
            <p:nvPr/>
          </p:nvSpPr>
          <p:spPr>
            <a:xfrm>
              <a:off x="5598272" y="1087940"/>
              <a:ext cx="620756" cy="6207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TextBox 403"/>
            <p:cNvSpPr txBox="1"/>
            <p:nvPr/>
          </p:nvSpPr>
          <p:spPr>
            <a:xfrm>
              <a:off x="5544033" y="1145651"/>
              <a:ext cx="75271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err="1" smtClean="0"/>
                <a:t>Malvaceae</a:t>
              </a:r>
              <a:endParaRPr lang="en-US" sz="700" dirty="0" smtClean="0"/>
            </a:p>
            <a:p>
              <a:pPr algn="ctr"/>
              <a:r>
                <a:rPr lang="en-US" sz="700" dirty="0" err="1" smtClean="0"/>
                <a:t>Hampea</a:t>
              </a:r>
              <a:endParaRPr lang="en-US" sz="700" dirty="0" smtClean="0"/>
            </a:p>
            <a:p>
              <a:pPr algn="ctr"/>
              <a:r>
                <a:rPr lang="en-US" sz="700" dirty="0" err="1" smtClean="0"/>
                <a:t>Appendiculate</a:t>
              </a:r>
              <a:endParaRPr lang="en-US" sz="700" dirty="0" smtClean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102913" y="4826889"/>
            <a:ext cx="704572" cy="461665"/>
            <a:chOff x="4512782" y="2017171"/>
            <a:chExt cx="704572" cy="461665"/>
          </a:xfrm>
        </p:grpSpPr>
        <p:grpSp>
          <p:nvGrpSpPr>
            <p:cNvPr id="81" name="Group 80"/>
            <p:cNvGrpSpPr/>
            <p:nvPr/>
          </p:nvGrpSpPr>
          <p:grpSpPr>
            <a:xfrm>
              <a:off x="4531554" y="2020954"/>
              <a:ext cx="685800" cy="409942"/>
              <a:chOff x="457200" y="1868562"/>
              <a:chExt cx="685800" cy="409942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457200" y="189607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594635" y="1868562"/>
                <a:ext cx="395690" cy="409942"/>
              </a:xfrm>
              <a:prstGeom prst="ellipse">
                <a:avLst/>
              </a:prstGeom>
              <a:solidFill>
                <a:srgbClr val="0066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6" name="TextBox 405"/>
            <p:cNvSpPr txBox="1"/>
            <p:nvPr/>
          </p:nvSpPr>
          <p:spPr>
            <a:xfrm>
              <a:off x="4512782" y="2017171"/>
              <a:ext cx="702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G.</a:t>
              </a:r>
            </a:p>
            <a:p>
              <a:pPr algn="ctr"/>
              <a:r>
                <a:rPr lang="en-US" sz="800" dirty="0" err="1" smtClean="0">
                  <a:solidFill>
                    <a:schemeClr val="bg1"/>
                  </a:solidFill>
                </a:rPr>
                <a:t>Trilobum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D8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05800" y="5533021"/>
            <a:ext cx="525569" cy="387845"/>
            <a:chOff x="562999" y="3915087"/>
            <a:chExt cx="525569" cy="387845"/>
          </a:xfrm>
        </p:grpSpPr>
        <p:sp>
          <p:nvSpPr>
            <p:cNvPr id="198" name="Oval 197"/>
            <p:cNvSpPr/>
            <p:nvPr/>
          </p:nvSpPr>
          <p:spPr>
            <a:xfrm>
              <a:off x="638609" y="3915087"/>
              <a:ext cx="387845" cy="38784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562999" y="3992750"/>
              <a:ext cx="525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TMS22</a:t>
              </a:r>
              <a:endParaRPr lang="en-US" sz="900" dirty="0"/>
            </a:p>
          </p:txBody>
        </p:sp>
      </p:grpSp>
      <p:sp>
        <p:nvSpPr>
          <p:cNvPr id="200" name="Oval 199"/>
          <p:cNvSpPr/>
          <p:nvPr/>
        </p:nvSpPr>
        <p:spPr>
          <a:xfrm>
            <a:off x="3681145" y="3657157"/>
            <a:ext cx="387845" cy="3878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/>
          <p:cNvSpPr txBox="1"/>
          <p:nvPr/>
        </p:nvSpPr>
        <p:spPr>
          <a:xfrm>
            <a:off x="3612283" y="3734820"/>
            <a:ext cx="525569" cy="213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A2</a:t>
            </a:r>
            <a:endParaRPr lang="en-US" sz="9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095429" y="4078530"/>
            <a:ext cx="525569" cy="387845"/>
            <a:chOff x="562999" y="4336460"/>
            <a:chExt cx="525569" cy="387845"/>
          </a:xfrm>
        </p:grpSpPr>
        <p:sp>
          <p:nvSpPr>
            <p:cNvPr id="202" name="Oval 201"/>
            <p:cNvSpPr/>
            <p:nvPr/>
          </p:nvSpPr>
          <p:spPr>
            <a:xfrm>
              <a:off x="638609" y="4336460"/>
              <a:ext cx="387845" cy="38784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62999" y="4414122"/>
              <a:ext cx="525569" cy="213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AD2</a:t>
              </a:r>
              <a:endParaRPr lang="en-US" sz="9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95429" y="1066458"/>
            <a:ext cx="525569" cy="387845"/>
            <a:chOff x="1442224" y="3915719"/>
            <a:chExt cx="525569" cy="387845"/>
          </a:xfrm>
        </p:grpSpPr>
        <p:sp>
          <p:nvSpPr>
            <p:cNvPr id="204" name="Oval 203"/>
            <p:cNvSpPr/>
            <p:nvPr/>
          </p:nvSpPr>
          <p:spPr>
            <a:xfrm>
              <a:off x="1517834" y="3915719"/>
              <a:ext cx="387845" cy="3878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442224" y="3993381"/>
              <a:ext cx="525569" cy="213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D5</a:t>
              </a:r>
              <a:endParaRPr lang="en-US" sz="9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95429" y="4510156"/>
            <a:ext cx="525569" cy="387845"/>
            <a:chOff x="562999" y="4768086"/>
            <a:chExt cx="525569" cy="387845"/>
          </a:xfrm>
        </p:grpSpPr>
        <p:sp>
          <p:nvSpPr>
            <p:cNvPr id="313" name="Oval 312"/>
            <p:cNvSpPr/>
            <p:nvPr/>
          </p:nvSpPr>
          <p:spPr>
            <a:xfrm>
              <a:off x="638609" y="4768086"/>
              <a:ext cx="387845" cy="38784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562999" y="4845748"/>
              <a:ext cx="525569" cy="213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AD3</a:t>
              </a:r>
              <a:endParaRPr lang="en-US" sz="900" dirty="0"/>
            </a:p>
          </p:txBody>
        </p:sp>
      </p:grpSp>
      <p:sp>
        <p:nvSpPr>
          <p:cNvPr id="319" name="Oval 318"/>
          <p:cNvSpPr/>
          <p:nvPr/>
        </p:nvSpPr>
        <p:spPr>
          <a:xfrm>
            <a:off x="3164291" y="4950930"/>
            <a:ext cx="387845" cy="387845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/>
          <p:cNvSpPr/>
          <p:nvPr/>
        </p:nvSpPr>
        <p:spPr>
          <a:xfrm>
            <a:off x="3164291" y="5382949"/>
            <a:ext cx="387845" cy="38784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TextBox 377"/>
          <p:cNvSpPr txBox="1"/>
          <p:nvPr/>
        </p:nvSpPr>
        <p:spPr>
          <a:xfrm>
            <a:off x="3095429" y="5460611"/>
            <a:ext cx="525569" cy="213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AD5</a:t>
            </a:r>
            <a:endParaRPr lang="en-US" sz="900" dirty="0"/>
          </a:p>
        </p:txBody>
      </p:sp>
      <p:sp>
        <p:nvSpPr>
          <p:cNvPr id="381" name="Oval 380"/>
          <p:cNvSpPr/>
          <p:nvPr/>
        </p:nvSpPr>
        <p:spPr>
          <a:xfrm>
            <a:off x="3164291" y="5806661"/>
            <a:ext cx="387845" cy="3878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TextBox 381"/>
          <p:cNvSpPr txBox="1"/>
          <p:nvPr/>
        </p:nvSpPr>
        <p:spPr>
          <a:xfrm>
            <a:off x="3095429" y="5884324"/>
            <a:ext cx="525569" cy="213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A1</a:t>
            </a:r>
            <a:endParaRPr lang="en-US" sz="900" dirty="0"/>
          </a:p>
        </p:txBody>
      </p:sp>
      <p:grpSp>
        <p:nvGrpSpPr>
          <p:cNvPr id="67" name="Group 66"/>
          <p:cNvGrpSpPr/>
          <p:nvPr/>
        </p:nvGrpSpPr>
        <p:grpSpPr>
          <a:xfrm>
            <a:off x="3612283" y="5806661"/>
            <a:ext cx="525569" cy="387845"/>
            <a:chOff x="983963" y="6064591"/>
            <a:chExt cx="525569" cy="387845"/>
          </a:xfrm>
        </p:grpSpPr>
        <p:sp>
          <p:nvSpPr>
            <p:cNvPr id="383" name="Oval 382"/>
            <p:cNvSpPr/>
            <p:nvPr/>
          </p:nvSpPr>
          <p:spPr>
            <a:xfrm>
              <a:off x="1059573" y="6064591"/>
              <a:ext cx="387845" cy="387845"/>
            </a:xfrm>
            <a:prstGeom prst="ellipse">
              <a:avLst/>
            </a:prstGeom>
            <a:solidFill>
              <a:srgbClr val="C358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983963" y="6142254"/>
              <a:ext cx="525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E2</a:t>
              </a:r>
              <a:endParaRPr lang="en-US" sz="9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59135" y="4466375"/>
            <a:ext cx="631865" cy="461665"/>
            <a:chOff x="3559135" y="4466375"/>
            <a:chExt cx="631865" cy="461665"/>
          </a:xfrm>
        </p:grpSpPr>
        <p:sp>
          <p:nvSpPr>
            <p:cNvPr id="197" name="Oval 196"/>
            <p:cNvSpPr/>
            <p:nvPr/>
          </p:nvSpPr>
          <p:spPr>
            <a:xfrm>
              <a:off x="3681145" y="4510156"/>
              <a:ext cx="387845" cy="387845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3559135" y="4466375"/>
              <a:ext cx="631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F1</a:t>
              </a:r>
            </a:p>
            <a:p>
              <a:pPr algn="ctr"/>
              <a:r>
                <a:rPr lang="en-US" sz="800" dirty="0" smtClean="0"/>
                <a:t>PS6 X K101</a:t>
              </a:r>
              <a:endParaRPr lang="en-US" sz="800" dirty="0"/>
            </a:p>
          </p:txBody>
        </p:sp>
      </p:grpSp>
      <p:sp>
        <p:nvSpPr>
          <p:cNvPr id="395" name="Oval 394"/>
          <p:cNvSpPr/>
          <p:nvPr/>
        </p:nvSpPr>
        <p:spPr>
          <a:xfrm>
            <a:off x="2645379" y="3657157"/>
            <a:ext cx="387845" cy="387845"/>
          </a:xfrm>
          <a:prstGeom prst="ellipse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TextBox 395"/>
          <p:cNvSpPr txBox="1"/>
          <p:nvPr/>
        </p:nvSpPr>
        <p:spPr>
          <a:xfrm>
            <a:off x="2576517" y="3734820"/>
            <a:ext cx="525569" cy="213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G</a:t>
            </a:r>
            <a:endParaRPr lang="en-US" sz="900" dirty="0"/>
          </a:p>
        </p:txBody>
      </p:sp>
      <p:grpSp>
        <p:nvGrpSpPr>
          <p:cNvPr id="397" name="Group 396"/>
          <p:cNvGrpSpPr/>
          <p:nvPr/>
        </p:nvGrpSpPr>
        <p:grpSpPr>
          <a:xfrm>
            <a:off x="2576517" y="4085132"/>
            <a:ext cx="525569" cy="330754"/>
            <a:chOff x="1631482" y="3440485"/>
            <a:chExt cx="609600" cy="383637"/>
          </a:xfrm>
        </p:grpSpPr>
        <p:sp>
          <p:nvSpPr>
            <p:cNvPr id="398" name="Oval 397"/>
            <p:cNvSpPr/>
            <p:nvPr/>
          </p:nvSpPr>
          <p:spPr>
            <a:xfrm>
              <a:off x="1743874" y="3440485"/>
              <a:ext cx="383637" cy="383637"/>
            </a:xfrm>
            <a:prstGeom prst="ellipse">
              <a:avLst/>
            </a:prstGeom>
            <a:solidFill>
              <a:srgbClr val="4C21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1631482" y="3516634"/>
              <a:ext cx="609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A2 x D5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7" name="Oval 406"/>
          <p:cNvSpPr/>
          <p:nvPr/>
        </p:nvSpPr>
        <p:spPr>
          <a:xfrm>
            <a:off x="3164291" y="1465255"/>
            <a:ext cx="387845" cy="387845"/>
          </a:xfrm>
          <a:prstGeom prst="ellipse">
            <a:avLst/>
          </a:prstGeom>
          <a:solidFill>
            <a:srgbClr val="00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TextBox 407"/>
          <p:cNvSpPr txBox="1"/>
          <p:nvPr/>
        </p:nvSpPr>
        <p:spPr>
          <a:xfrm>
            <a:off x="3095429" y="1542918"/>
            <a:ext cx="525569" cy="213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D8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144454" y="934818"/>
            <a:ext cx="702455" cy="504946"/>
            <a:chOff x="5797043" y="1676400"/>
            <a:chExt cx="702455" cy="504946"/>
          </a:xfrm>
        </p:grpSpPr>
        <p:sp>
          <p:nvSpPr>
            <p:cNvPr id="250" name="Oval 249"/>
            <p:cNvSpPr/>
            <p:nvPr/>
          </p:nvSpPr>
          <p:spPr>
            <a:xfrm>
              <a:off x="5893492" y="1676400"/>
              <a:ext cx="504946" cy="504946"/>
            </a:xfrm>
            <a:prstGeom prst="ellipse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5797043" y="1759596"/>
              <a:ext cx="70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>
                  <a:solidFill>
                    <a:schemeClr val="bg1"/>
                  </a:solidFill>
                </a:rPr>
                <a:t>G.Turneri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D10-3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0" name="Oval 409"/>
          <p:cNvSpPr/>
          <p:nvPr/>
        </p:nvSpPr>
        <p:spPr>
          <a:xfrm>
            <a:off x="3164291" y="1865390"/>
            <a:ext cx="387845" cy="387845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TextBox 410"/>
          <p:cNvSpPr txBox="1"/>
          <p:nvPr/>
        </p:nvSpPr>
        <p:spPr>
          <a:xfrm>
            <a:off x="3095429" y="1943053"/>
            <a:ext cx="525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D10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692427" y="1620898"/>
            <a:ext cx="801228" cy="477097"/>
            <a:chOff x="4513850" y="2571229"/>
            <a:chExt cx="801228" cy="477097"/>
          </a:xfrm>
        </p:grpSpPr>
        <p:sp>
          <p:nvSpPr>
            <p:cNvPr id="345" name="Oval 344"/>
            <p:cNvSpPr/>
            <p:nvPr/>
          </p:nvSpPr>
          <p:spPr>
            <a:xfrm>
              <a:off x="4688553" y="2571229"/>
              <a:ext cx="477097" cy="477097"/>
            </a:xfrm>
            <a:prstGeom prst="ellipse">
              <a:avLst/>
            </a:prstGeom>
            <a:solidFill>
              <a:srgbClr val="66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4513850" y="2583416"/>
              <a:ext cx="8012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G.</a:t>
              </a:r>
            </a:p>
            <a:p>
              <a:pPr algn="ctr"/>
              <a:r>
                <a:rPr lang="en-US" sz="800" dirty="0" err="1" smtClean="0"/>
                <a:t>Harknesia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D2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86357" y="537042"/>
            <a:ext cx="536907" cy="391983"/>
            <a:chOff x="5927556" y="4402818"/>
            <a:chExt cx="536907" cy="391983"/>
          </a:xfrm>
        </p:grpSpPr>
        <p:sp>
          <p:nvSpPr>
            <p:cNvPr id="308" name="Oval 307"/>
            <p:cNvSpPr/>
            <p:nvPr/>
          </p:nvSpPr>
          <p:spPr>
            <a:xfrm>
              <a:off x="6002167" y="4402818"/>
              <a:ext cx="391983" cy="39198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5927556" y="4429532"/>
              <a:ext cx="536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Yuc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191</a:t>
              </a:r>
              <a:endParaRPr lang="en-US" sz="800" dirty="0"/>
            </a:p>
          </p:txBody>
        </p:sp>
      </p:grpSp>
      <p:sp>
        <p:nvSpPr>
          <p:cNvPr id="417" name="Oval 416"/>
          <p:cNvSpPr/>
          <p:nvPr/>
        </p:nvSpPr>
        <p:spPr>
          <a:xfrm>
            <a:off x="3164291" y="3215330"/>
            <a:ext cx="387845" cy="387845"/>
          </a:xfrm>
          <a:prstGeom prst="ellipse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TextBox 417"/>
          <p:cNvSpPr txBox="1"/>
          <p:nvPr/>
        </p:nvSpPr>
        <p:spPr>
          <a:xfrm>
            <a:off x="3095429" y="3292993"/>
            <a:ext cx="525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D3-k</a:t>
            </a:r>
            <a:endParaRPr lang="en-US" sz="9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10298681" y="2739983"/>
            <a:ext cx="801228" cy="475347"/>
            <a:chOff x="4501579" y="3073756"/>
            <a:chExt cx="801228" cy="475347"/>
          </a:xfrm>
        </p:grpSpPr>
        <p:sp>
          <p:nvSpPr>
            <p:cNvPr id="280" name="Oval 279"/>
            <p:cNvSpPr/>
            <p:nvPr/>
          </p:nvSpPr>
          <p:spPr>
            <a:xfrm>
              <a:off x="4649030" y="3073756"/>
              <a:ext cx="475347" cy="47534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TextBox 418"/>
            <p:cNvSpPr txBox="1"/>
            <p:nvPr/>
          </p:nvSpPr>
          <p:spPr>
            <a:xfrm>
              <a:off x="4501579" y="3142152"/>
              <a:ext cx="801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Thespesia</a:t>
              </a:r>
              <a:endParaRPr lang="en-US" sz="800" dirty="0" smtClean="0"/>
            </a:p>
            <a:p>
              <a:pPr algn="ctr"/>
              <a:r>
                <a:rPr lang="en-US" sz="800" dirty="0" err="1" smtClean="0"/>
                <a:t>lampi</a:t>
              </a:r>
              <a:endParaRPr lang="en-US" sz="800" dirty="0" smtClean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72400" y="2819400"/>
            <a:ext cx="609292" cy="508404"/>
            <a:chOff x="5738827" y="3165592"/>
            <a:chExt cx="609292" cy="508404"/>
          </a:xfrm>
        </p:grpSpPr>
        <p:sp>
          <p:nvSpPr>
            <p:cNvPr id="306" name="Oval 305"/>
            <p:cNvSpPr/>
            <p:nvPr/>
          </p:nvSpPr>
          <p:spPr>
            <a:xfrm>
              <a:off x="5774282" y="3165592"/>
              <a:ext cx="508404" cy="50840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5738827" y="3281872"/>
              <a:ext cx="60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GPS 52</a:t>
              </a:r>
              <a:endParaRPr lang="en-US" sz="8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64716" y="3680312"/>
            <a:ext cx="536907" cy="385428"/>
            <a:chOff x="4727129" y="3607213"/>
            <a:chExt cx="536907" cy="385428"/>
          </a:xfrm>
        </p:grpSpPr>
        <p:sp>
          <p:nvSpPr>
            <p:cNvPr id="424" name="Oval 423"/>
            <p:cNvSpPr/>
            <p:nvPr/>
          </p:nvSpPr>
          <p:spPr>
            <a:xfrm>
              <a:off x="4799662" y="3607213"/>
              <a:ext cx="385428" cy="385428"/>
            </a:xfrm>
            <a:prstGeom prst="ellipse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4727129" y="3705215"/>
              <a:ext cx="5369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2(A2D1)</a:t>
              </a:r>
              <a:endParaRPr lang="en-US" sz="800" dirty="0"/>
            </a:p>
          </p:txBody>
        </p:sp>
      </p:grpSp>
      <p:sp>
        <p:nvSpPr>
          <p:cNvPr id="430" name="Oval 429"/>
          <p:cNvSpPr/>
          <p:nvPr/>
        </p:nvSpPr>
        <p:spPr>
          <a:xfrm>
            <a:off x="2645379" y="5390652"/>
            <a:ext cx="387845" cy="387845"/>
          </a:xfrm>
          <a:prstGeom prst="ellipse">
            <a:avLst/>
          </a:prstGeom>
          <a:solidFill>
            <a:srgbClr val="99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TextBox 430"/>
          <p:cNvSpPr txBox="1"/>
          <p:nvPr/>
        </p:nvSpPr>
        <p:spPr>
          <a:xfrm>
            <a:off x="2563978" y="5458759"/>
            <a:ext cx="55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2(A2D1)</a:t>
            </a:r>
            <a:endParaRPr lang="en-US" sz="800" dirty="0"/>
          </a:p>
        </p:txBody>
      </p:sp>
      <p:sp>
        <p:nvSpPr>
          <p:cNvPr id="432" name="Oval 431"/>
          <p:cNvSpPr/>
          <p:nvPr/>
        </p:nvSpPr>
        <p:spPr>
          <a:xfrm>
            <a:off x="2645379" y="5805817"/>
            <a:ext cx="387845" cy="387845"/>
          </a:xfrm>
          <a:prstGeom prst="ellipse">
            <a:avLst/>
          </a:prstGeom>
          <a:solidFill>
            <a:srgbClr val="66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/>
          <p:cNvSpPr txBox="1"/>
          <p:nvPr/>
        </p:nvSpPr>
        <p:spPr>
          <a:xfrm>
            <a:off x="2563978" y="5873924"/>
            <a:ext cx="55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2(A2D3)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495800" y="3631646"/>
            <a:ext cx="525569" cy="330754"/>
            <a:chOff x="4576069" y="4262331"/>
            <a:chExt cx="525569" cy="330754"/>
          </a:xfrm>
        </p:grpSpPr>
        <p:sp>
          <p:nvSpPr>
            <p:cNvPr id="435" name="Oval 434"/>
            <p:cNvSpPr/>
            <p:nvPr/>
          </p:nvSpPr>
          <p:spPr>
            <a:xfrm>
              <a:off x="4672968" y="4262331"/>
              <a:ext cx="330754" cy="330754"/>
            </a:xfrm>
            <a:prstGeom prst="ellipse">
              <a:avLst/>
            </a:prstGeom>
            <a:solidFill>
              <a:srgbClr val="4C21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4576069" y="4327983"/>
              <a:ext cx="525569" cy="18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A2 x D5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49" name="Oval 448"/>
          <p:cNvSpPr/>
          <p:nvPr/>
        </p:nvSpPr>
        <p:spPr>
          <a:xfrm>
            <a:off x="2631925" y="4441390"/>
            <a:ext cx="414752" cy="414752"/>
          </a:xfrm>
          <a:prstGeom prst="ellipse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TextBox 449"/>
          <p:cNvSpPr txBox="1"/>
          <p:nvPr/>
        </p:nvSpPr>
        <p:spPr>
          <a:xfrm>
            <a:off x="2570848" y="4450477"/>
            <a:ext cx="53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A2D5 (2x) No2 </a:t>
            </a:r>
            <a:endParaRPr lang="en-US" sz="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7829181" y="3717830"/>
            <a:ext cx="431640" cy="365760"/>
            <a:chOff x="-1057482" y="2645206"/>
            <a:chExt cx="431640" cy="365760"/>
          </a:xfrm>
        </p:grpSpPr>
        <p:sp>
          <p:nvSpPr>
            <p:cNvPr id="246" name="Oval 245"/>
            <p:cNvSpPr/>
            <p:nvPr/>
          </p:nvSpPr>
          <p:spPr>
            <a:xfrm>
              <a:off x="-1026505" y="2645206"/>
              <a:ext cx="365760" cy="3657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-1057482" y="2658809"/>
              <a:ext cx="431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AD5</a:t>
              </a:r>
            </a:p>
            <a:p>
              <a:pPr algn="ctr"/>
              <a:r>
                <a:rPr lang="en-US" sz="800" dirty="0" smtClean="0"/>
                <a:t>39</a:t>
              </a:r>
              <a:endParaRPr lang="en-US" sz="8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502695" y="4878551"/>
            <a:ext cx="673212" cy="526208"/>
            <a:chOff x="48743" y="5152193"/>
            <a:chExt cx="633004" cy="494779"/>
          </a:xfrm>
        </p:grpSpPr>
        <p:sp>
          <p:nvSpPr>
            <p:cNvPr id="459" name="Oval 458"/>
            <p:cNvSpPr/>
            <p:nvPr/>
          </p:nvSpPr>
          <p:spPr>
            <a:xfrm>
              <a:off x="100583" y="5152193"/>
              <a:ext cx="494780" cy="494779"/>
            </a:xfrm>
            <a:prstGeom prst="ellipse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48743" y="5165651"/>
              <a:ext cx="633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TMS-22</a:t>
              </a:r>
            </a:p>
            <a:p>
              <a:pPr algn="ctr"/>
              <a:r>
                <a:rPr lang="en-US" sz="800" dirty="0" smtClean="0"/>
                <a:t>X</a:t>
              </a:r>
            </a:p>
            <a:p>
              <a:pPr algn="ctr"/>
              <a:r>
                <a:rPr lang="en-US" sz="800" dirty="0" smtClean="0"/>
                <a:t>WT 936</a:t>
              </a:r>
              <a:endParaRPr lang="en-US" sz="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33511" y="1377515"/>
            <a:ext cx="709953" cy="475221"/>
            <a:chOff x="4466043" y="4947046"/>
            <a:chExt cx="709953" cy="475221"/>
          </a:xfrm>
        </p:grpSpPr>
        <p:sp>
          <p:nvSpPr>
            <p:cNvPr id="298" name="Oval 297"/>
            <p:cNvSpPr/>
            <p:nvPr/>
          </p:nvSpPr>
          <p:spPr>
            <a:xfrm>
              <a:off x="4607271" y="4968649"/>
              <a:ext cx="453618" cy="453618"/>
            </a:xfrm>
            <a:prstGeom prst="ellipse">
              <a:avLst/>
            </a:prstGeom>
            <a:solidFill>
              <a:srgbClr val="66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4466043" y="4947046"/>
              <a:ext cx="709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G. </a:t>
              </a:r>
              <a:r>
                <a:rPr lang="en-US" sz="800" dirty="0" err="1" smtClean="0"/>
                <a:t>Harknessii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D2-2</a:t>
              </a:r>
              <a:endParaRPr lang="en-US" sz="8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33511" y="2895600"/>
            <a:ext cx="709953" cy="500324"/>
            <a:chOff x="4853054" y="5305212"/>
            <a:chExt cx="709953" cy="500324"/>
          </a:xfrm>
        </p:grpSpPr>
        <p:sp>
          <p:nvSpPr>
            <p:cNvPr id="301" name="Oval 300"/>
            <p:cNvSpPr/>
            <p:nvPr/>
          </p:nvSpPr>
          <p:spPr>
            <a:xfrm>
              <a:off x="4946290" y="5305212"/>
              <a:ext cx="500324" cy="50032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4853054" y="5384064"/>
              <a:ext cx="709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Herbaceum</a:t>
              </a:r>
              <a:endParaRPr lang="en-US" sz="800" dirty="0" smtClean="0"/>
            </a:p>
            <a:p>
              <a:pPr algn="ctr"/>
              <a:r>
                <a:rPr lang="en-US" sz="800" dirty="0" err="1" smtClean="0"/>
                <a:t>xanomalum</a:t>
              </a:r>
              <a:endParaRPr lang="en-US" sz="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42527" y="2266742"/>
            <a:ext cx="631372" cy="475611"/>
            <a:chOff x="1432461" y="5146660"/>
            <a:chExt cx="709953" cy="534806"/>
          </a:xfrm>
        </p:grpSpPr>
        <p:sp>
          <p:nvSpPr>
            <p:cNvPr id="464" name="Oval 463"/>
            <p:cNvSpPr/>
            <p:nvPr/>
          </p:nvSpPr>
          <p:spPr>
            <a:xfrm>
              <a:off x="1533095" y="5146660"/>
              <a:ext cx="534806" cy="534806"/>
            </a:xfrm>
            <a:prstGeom prst="ellipse">
              <a:avLst/>
            </a:prstGeom>
            <a:solidFill>
              <a:srgbClr val="66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1432461" y="5165651"/>
              <a:ext cx="709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G. </a:t>
              </a:r>
              <a:r>
                <a:rPr lang="en-US" sz="800" dirty="0" err="1" smtClean="0"/>
                <a:t>Harknessii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D2-2</a:t>
              </a:r>
              <a:endParaRPr lang="en-US" sz="8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060321" y="520216"/>
            <a:ext cx="475514" cy="370388"/>
            <a:chOff x="7696994" y="584171"/>
            <a:chExt cx="475514" cy="370388"/>
          </a:xfrm>
        </p:grpSpPr>
        <p:sp>
          <p:nvSpPr>
            <p:cNvPr id="333" name="Oval 332"/>
            <p:cNvSpPr/>
            <p:nvPr/>
          </p:nvSpPr>
          <p:spPr>
            <a:xfrm>
              <a:off x="7751217" y="584171"/>
              <a:ext cx="365760" cy="36576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7696994" y="616005"/>
              <a:ext cx="475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Maxxa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113</a:t>
              </a:r>
              <a:endParaRPr lang="en-US" sz="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76231" y="908480"/>
            <a:ext cx="702455" cy="564067"/>
            <a:chOff x="7904934" y="954676"/>
            <a:chExt cx="702455" cy="564067"/>
          </a:xfrm>
        </p:grpSpPr>
        <p:sp>
          <p:nvSpPr>
            <p:cNvPr id="331" name="Oval 330"/>
            <p:cNvSpPr/>
            <p:nvPr/>
          </p:nvSpPr>
          <p:spPr>
            <a:xfrm>
              <a:off x="7974129" y="954676"/>
              <a:ext cx="564067" cy="564067"/>
            </a:xfrm>
            <a:prstGeom prst="ellipse">
              <a:avLst/>
            </a:prstGeom>
            <a:solidFill>
              <a:srgbClr val="006C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7904934" y="1037929"/>
              <a:ext cx="702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>
                  <a:solidFill>
                    <a:schemeClr val="bg1"/>
                  </a:solidFill>
                </a:rPr>
                <a:t>G.Aridum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DRD-185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D4</a:t>
              </a:r>
            </a:p>
          </p:txBody>
        </p:sp>
      </p:grpSp>
      <p:grpSp>
        <p:nvGrpSpPr>
          <p:cNvPr id="290" name="Group 289"/>
          <p:cNvGrpSpPr/>
          <p:nvPr/>
        </p:nvGrpSpPr>
        <p:grpSpPr>
          <a:xfrm>
            <a:off x="3095567" y="2765359"/>
            <a:ext cx="525293" cy="421807"/>
            <a:chOff x="7904934" y="954676"/>
            <a:chExt cx="702455" cy="564067"/>
          </a:xfrm>
        </p:grpSpPr>
        <p:sp>
          <p:nvSpPr>
            <p:cNvPr id="291" name="Oval 290"/>
            <p:cNvSpPr/>
            <p:nvPr/>
          </p:nvSpPr>
          <p:spPr>
            <a:xfrm>
              <a:off x="7974129" y="954676"/>
              <a:ext cx="564067" cy="564067"/>
            </a:xfrm>
            <a:prstGeom prst="ellipse">
              <a:avLst/>
            </a:prstGeom>
            <a:solidFill>
              <a:srgbClr val="006C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7904934" y="1037929"/>
              <a:ext cx="702455" cy="28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D4</a:t>
              </a: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2576517" y="1974080"/>
            <a:ext cx="525569" cy="387845"/>
            <a:chOff x="1442224" y="3915719"/>
            <a:chExt cx="525569" cy="387845"/>
          </a:xfrm>
        </p:grpSpPr>
        <p:sp>
          <p:nvSpPr>
            <p:cNvPr id="294" name="Oval 293"/>
            <p:cNvSpPr/>
            <p:nvPr/>
          </p:nvSpPr>
          <p:spPr>
            <a:xfrm>
              <a:off x="1517834" y="3915719"/>
              <a:ext cx="387845" cy="387845"/>
            </a:xfrm>
            <a:prstGeom prst="ellipse">
              <a:avLst/>
            </a:prstGeom>
            <a:solidFill>
              <a:srgbClr val="0070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1442224" y="3993381"/>
              <a:ext cx="525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D7</a:t>
              </a:r>
              <a:endParaRPr lang="en-US" sz="900" dirty="0"/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4620034" y="1810787"/>
            <a:ext cx="536907" cy="385428"/>
            <a:chOff x="4869794" y="3975385"/>
            <a:chExt cx="536907" cy="385428"/>
          </a:xfrm>
        </p:grpSpPr>
        <p:sp>
          <p:nvSpPr>
            <p:cNvPr id="302" name="Oval 301"/>
            <p:cNvSpPr/>
            <p:nvPr/>
          </p:nvSpPr>
          <p:spPr>
            <a:xfrm>
              <a:off x="4946281" y="3975385"/>
              <a:ext cx="385428" cy="385428"/>
            </a:xfrm>
            <a:prstGeom prst="ellipse">
              <a:avLst/>
            </a:prstGeom>
            <a:solidFill>
              <a:srgbClr val="66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869794" y="4075156"/>
              <a:ext cx="5369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2(A2D5)</a:t>
              </a: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5364717" y="3003071"/>
            <a:ext cx="536907" cy="385428"/>
            <a:chOff x="4869794" y="3975385"/>
            <a:chExt cx="536907" cy="385428"/>
          </a:xfrm>
        </p:grpSpPr>
        <p:sp>
          <p:nvSpPr>
            <p:cNvPr id="305" name="Oval 304"/>
            <p:cNvSpPr/>
            <p:nvPr/>
          </p:nvSpPr>
          <p:spPr>
            <a:xfrm>
              <a:off x="4946281" y="3975385"/>
              <a:ext cx="385428" cy="385428"/>
            </a:xfrm>
            <a:prstGeom prst="ellipse">
              <a:avLst/>
            </a:prstGeom>
            <a:solidFill>
              <a:srgbClr val="66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869794" y="4022259"/>
              <a:ext cx="536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2(A2D3)</a:t>
              </a:r>
            </a:p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#3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75380" y="2017274"/>
            <a:ext cx="431640" cy="365760"/>
            <a:chOff x="5832389" y="3730267"/>
            <a:chExt cx="431640" cy="365760"/>
          </a:xfrm>
        </p:grpSpPr>
        <p:sp>
          <p:nvSpPr>
            <p:cNvPr id="421" name="Oval 420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832389" y="3737225"/>
              <a:ext cx="431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AD5</a:t>
              </a:r>
            </a:p>
            <a:p>
              <a:pPr algn="ctr"/>
              <a:r>
                <a:rPr lang="en-US" sz="800" dirty="0" smtClean="0"/>
                <a:t>38</a:t>
              </a:r>
              <a:endParaRPr lang="en-US" sz="800" dirty="0"/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2576517" y="2401761"/>
            <a:ext cx="525569" cy="387845"/>
            <a:chOff x="1442224" y="3915719"/>
            <a:chExt cx="525569" cy="387845"/>
          </a:xfrm>
          <a:solidFill>
            <a:srgbClr val="009900"/>
          </a:solidFill>
        </p:grpSpPr>
        <p:sp>
          <p:nvSpPr>
            <p:cNvPr id="387" name="Oval 386"/>
            <p:cNvSpPr/>
            <p:nvPr/>
          </p:nvSpPr>
          <p:spPr>
            <a:xfrm>
              <a:off x="1517834" y="3915719"/>
              <a:ext cx="387845" cy="38784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1442224" y="3993381"/>
              <a:ext cx="525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D6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8001000" y="2627849"/>
            <a:ext cx="1052917" cy="517534"/>
            <a:chOff x="7463849" y="1505293"/>
            <a:chExt cx="1052917" cy="517534"/>
          </a:xfrm>
        </p:grpSpPr>
        <p:sp>
          <p:nvSpPr>
            <p:cNvPr id="434" name="Oval 433"/>
            <p:cNvSpPr/>
            <p:nvPr/>
          </p:nvSpPr>
          <p:spPr>
            <a:xfrm>
              <a:off x="7731541" y="1505293"/>
              <a:ext cx="517534" cy="517534"/>
            </a:xfrm>
            <a:prstGeom prst="ellipse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7463849" y="1519445"/>
              <a:ext cx="1052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G.</a:t>
              </a:r>
            </a:p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</a:rPr>
                <a:t>Gossypiodes</a:t>
              </a:r>
              <a:endParaRPr lang="en-US" sz="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D6-2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8084252" y="4658792"/>
            <a:ext cx="1052917" cy="417985"/>
            <a:chOff x="7513015" y="1595869"/>
            <a:chExt cx="1052917" cy="417985"/>
          </a:xfrm>
        </p:grpSpPr>
        <p:sp>
          <p:nvSpPr>
            <p:cNvPr id="467" name="Oval 466"/>
            <p:cNvSpPr/>
            <p:nvPr/>
          </p:nvSpPr>
          <p:spPr>
            <a:xfrm>
              <a:off x="7827536" y="1601288"/>
              <a:ext cx="412566" cy="412566"/>
            </a:xfrm>
            <a:prstGeom prst="ellipse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7513015" y="1595869"/>
              <a:ext cx="1052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>
                  <a:solidFill>
                    <a:schemeClr val="bg1"/>
                  </a:solidFill>
                </a:rPr>
                <a:t>D6</a:t>
              </a:r>
            </a:p>
            <a:p>
              <a:pPr algn="ctr"/>
              <a:r>
                <a:rPr lang="en-US" sz="900" b="1" dirty="0" err="1" smtClean="0">
                  <a:solidFill>
                    <a:schemeClr val="bg1"/>
                  </a:solidFill>
                </a:rPr>
                <a:t>JALee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6849727" y="2917353"/>
            <a:ext cx="1052917" cy="556372"/>
            <a:chOff x="7463849" y="1485874"/>
            <a:chExt cx="1052917" cy="556372"/>
          </a:xfrm>
        </p:grpSpPr>
        <p:sp>
          <p:nvSpPr>
            <p:cNvPr id="470" name="Oval 469"/>
            <p:cNvSpPr/>
            <p:nvPr/>
          </p:nvSpPr>
          <p:spPr>
            <a:xfrm>
              <a:off x="7712122" y="1485874"/>
              <a:ext cx="556372" cy="556372"/>
            </a:xfrm>
            <a:prstGeom prst="ellipse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7463849" y="1519445"/>
              <a:ext cx="1052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G.</a:t>
              </a:r>
            </a:p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</a:rPr>
                <a:t>Gossypiodes</a:t>
              </a:r>
              <a:endParaRPr lang="en-US" sz="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D6-4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7089639" y="4266351"/>
            <a:ext cx="734841" cy="510662"/>
            <a:chOff x="7625153" y="1508729"/>
            <a:chExt cx="734841" cy="510662"/>
          </a:xfrm>
        </p:grpSpPr>
        <p:sp>
          <p:nvSpPr>
            <p:cNvPr id="473" name="Oval 472"/>
            <p:cNvSpPr/>
            <p:nvPr/>
          </p:nvSpPr>
          <p:spPr>
            <a:xfrm>
              <a:off x="7734977" y="1508729"/>
              <a:ext cx="510662" cy="510662"/>
            </a:xfrm>
            <a:prstGeom prst="ellipse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7625153" y="1519445"/>
              <a:ext cx="734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G.</a:t>
              </a:r>
            </a:p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</a:rPr>
                <a:t>Gossypiodes</a:t>
              </a:r>
              <a:endParaRPr lang="en-US" sz="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D6-2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5" name="Group 474"/>
          <p:cNvGrpSpPr/>
          <p:nvPr/>
        </p:nvGrpSpPr>
        <p:grpSpPr>
          <a:xfrm>
            <a:off x="7385984" y="5927318"/>
            <a:ext cx="515823" cy="365760"/>
            <a:chOff x="5792511" y="3730267"/>
            <a:chExt cx="515823" cy="365760"/>
          </a:xfrm>
        </p:grpSpPr>
        <p:sp>
          <p:nvSpPr>
            <p:cNvPr id="476" name="Oval 475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5792511" y="3805425"/>
              <a:ext cx="515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G.kirkii</a:t>
              </a:r>
              <a:endParaRPr lang="en-US" sz="800" dirty="0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3608664" y="3187503"/>
            <a:ext cx="515823" cy="365760"/>
            <a:chOff x="5792511" y="3730267"/>
            <a:chExt cx="515823" cy="365760"/>
          </a:xfrm>
        </p:grpSpPr>
        <p:sp>
          <p:nvSpPr>
            <p:cNvPr id="479" name="Oval 478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5792511" y="3805425"/>
              <a:ext cx="515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G.kirkii</a:t>
              </a:r>
              <a:endParaRPr lang="en-US" sz="800" dirty="0"/>
            </a:p>
          </p:txBody>
        </p:sp>
      </p:grpSp>
      <p:grpSp>
        <p:nvGrpSpPr>
          <p:cNvPr id="481" name="Group 480"/>
          <p:cNvGrpSpPr/>
          <p:nvPr/>
        </p:nvGrpSpPr>
        <p:grpSpPr>
          <a:xfrm>
            <a:off x="7017174" y="5926343"/>
            <a:ext cx="515823" cy="365760"/>
            <a:chOff x="5792511" y="3730267"/>
            <a:chExt cx="515823" cy="365760"/>
          </a:xfrm>
        </p:grpSpPr>
        <p:sp>
          <p:nvSpPr>
            <p:cNvPr id="482" name="Oval 481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TextBox 482"/>
            <p:cNvSpPr txBox="1"/>
            <p:nvPr/>
          </p:nvSpPr>
          <p:spPr>
            <a:xfrm>
              <a:off x="5792511" y="3805425"/>
              <a:ext cx="515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G.kirkii</a:t>
              </a:r>
              <a:endParaRPr lang="en-US" sz="800" dirty="0"/>
            </a:p>
          </p:txBody>
        </p:sp>
      </p:grpSp>
      <p:grpSp>
        <p:nvGrpSpPr>
          <p:cNvPr id="502" name="Group 501"/>
          <p:cNvGrpSpPr/>
          <p:nvPr/>
        </p:nvGrpSpPr>
        <p:grpSpPr>
          <a:xfrm>
            <a:off x="7814648" y="559198"/>
            <a:ext cx="525569" cy="381664"/>
            <a:chOff x="4632207" y="4169374"/>
            <a:chExt cx="525569" cy="381664"/>
          </a:xfrm>
        </p:grpSpPr>
        <p:sp>
          <p:nvSpPr>
            <p:cNvPr id="503" name="Oval 502"/>
            <p:cNvSpPr/>
            <p:nvPr/>
          </p:nvSpPr>
          <p:spPr>
            <a:xfrm>
              <a:off x="4715015" y="4169374"/>
              <a:ext cx="381664" cy="381664"/>
            </a:xfrm>
            <a:prstGeom prst="ellipse">
              <a:avLst/>
            </a:prstGeom>
            <a:solidFill>
              <a:srgbClr val="4C21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4632207" y="4243313"/>
              <a:ext cx="525569" cy="18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A2 x D5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408401" y="1691768"/>
            <a:ext cx="536907" cy="391983"/>
            <a:chOff x="8338935" y="2980270"/>
            <a:chExt cx="536907" cy="391983"/>
          </a:xfrm>
        </p:grpSpPr>
        <p:sp>
          <p:nvSpPr>
            <p:cNvPr id="509" name="Oval 508"/>
            <p:cNvSpPr/>
            <p:nvPr/>
          </p:nvSpPr>
          <p:spPr>
            <a:xfrm>
              <a:off x="8413546" y="2980270"/>
              <a:ext cx="391983" cy="39198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TextBox 509"/>
            <p:cNvSpPr txBox="1"/>
            <p:nvPr/>
          </p:nvSpPr>
          <p:spPr>
            <a:xfrm>
              <a:off x="8338935" y="3006984"/>
              <a:ext cx="536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Yuc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88</a:t>
              </a:r>
              <a:endParaRPr lang="en-US" sz="8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222124" y="2286000"/>
            <a:ext cx="610669" cy="507097"/>
            <a:chOff x="8232860" y="2484741"/>
            <a:chExt cx="610669" cy="507097"/>
          </a:xfrm>
        </p:grpSpPr>
        <p:sp>
          <p:nvSpPr>
            <p:cNvPr id="337" name="Oval 336"/>
            <p:cNvSpPr/>
            <p:nvPr/>
          </p:nvSpPr>
          <p:spPr>
            <a:xfrm>
              <a:off x="8293945" y="2484741"/>
              <a:ext cx="504946" cy="504946"/>
            </a:xfrm>
            <a:prstGeom prst="ellipse">
              <a:avLst/>
            </a:prstGeom>
            <a:solidFill>
              <a:srgbClr val="00BC8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TextBox 563"/>
            <p:cNvSpPr txBox="1"/>
            <p:nvPr/>
          </p:nvSpPr>
          <p:spPr>
            <a:xfrm>
              <a:off x="8232860" y="2530173"/>
              <a:ext cx="6106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G. </a:t>
              </a:r>
              <a:r>
                <a:rPr lang="en-US" sz="800" dirty="0" err="1" smtClean="0"/>
                <a:t>Laxum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DRD 107</a:t>
              </a:r>
            </a:p>
            <a:p>
              <a:pPr algn="ctr"/>
              <a:r>
                <a:rPr lang="en-US" sz="800" dirty="0" smtClean="0"/>
                <a:t>D9</a:t>
              </a:r>
              <a:endParaRPr lang="en-US" sz="800" dirty="0"/>
            </a:p>
          </p:txBody>
        </p:sp>
      </p:grpSp>
      <p:grpSp>
        <p:nvGrpSpPr>
          <p:cNvPr id="515" name="Group 514"/>
          <p:cNvGrpSpPr/>
          <p:nvPr/>
        </p:nvGrpSpPr>
        <p:grpSpPr>
          <a:xfrm>
            <a:off x="2581390" y="1170875"/>
            <a:ext cx="515823" cy="365760"/>
            <a:chOff x="5792511" y="3730267"/>
            <a:chExt cx="515823" cy="365760"/>
          </a:xfrm>
        </p:grpSpPr>
        <p:sp>
          <p:nvSpPr>
            <p:cNvPr id="516" name="Oval 515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5792511" y="3805425"/>
              <a:ext cx="515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B1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7" name="Group 526"/>
          <p:cNvGrpSpPr/>
          <p:nvPr/>
        </p:nvGrpSpPr>
        <p:grpSpPr>
          <a:xfrm>
            <a:off x="8269547" y="5942511"/>
            <a:ext cx="515823" cy="365760"/>
            <a:chOff x="5792511" y="3730267"/>
            <a:chExt cx="515823" cy="365760"/>
          </a:xfrm>
        </p:grpSpPr>
        <p:sp>
          <p:nvSpPr>
            <p:cNvPr id="528" name="Oval 527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74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TextBox 528"/>
            <p:cNvSpPr txBox="1"/>
            <p:nvPr/>
          </p:nvSpPr>
          <p:spPr>
            <a:xfrm>
              <a:off x="5792511" y="3805425"/>
              <a:ext cx="515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</a:rPr>
                <a:t>Kokia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0" name="Group 529"/>
          <p:cNvGrpSpPr/>
          <p:nvPr/>
        </p:nvGrpSpPr>
        <p:grpSpPr>
          <a:xfrm>
            <a:off x="8557028" y="6355649"/>
            <a:ext cx="515823" cy="365760"/>
            <a:chOff x="5792511" y="3730267"/>
            <a:chExt cx="515823" cy="365760"/>
          </a:xfrm>
        </p:grpSpPr>
        <p:sp>
          <p:nvSpPr>
            <p:cNvPr id="531" name="Oval 530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74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TextBox 531"/>
            <p:cNvSpPr txBox="1"/>
            <p:nvPr/>
          </p:nvSpPr>
          <p:spPr>
            <a:xfrm>
              <a:off x="5792511" y="3805425"/>
              <a:ext cx="515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</a:rPr>
                <a:t>Kokia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6" name="Group 535"/>
          <p:cNvGrpSpPr/>
          <p:nvPr/>
        </p:nvGrpSpPr>
        <p:grpSpPr>
          <a:xfrm>
            <a:off x="2581390" y="1580826"/>
            <a:ext cx="515823" cy="365760"/>
            <a:chOff x="5792511" y="3730267"/>
            <a:chExt cx="515823" cy="365760"/>
          </a:xfrm>
        </p:grpSpPr>
        <p:sp>
          <p:nvSpPr>
            <p:cNvPr id="537" name="Oval 536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0044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TextBox 537"/>
            <p:cNvSpPr txBox="1"/>
            <p:nvPr/>
          </p:nvSpPr>
          <p:spPr>
            <a:xfrm>
              <a:off x="5792511" y="3805425"/>
              <a:ext cx="515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B2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9" name="Group 538"/>
          <p:cNvGrpSpPr/>
          <p:nvPr/>
        </p:nvGrpSpPr>
        <p:grpSpPr>
          <a:xfrm>
            <a:off x="7072454" y="2275517"/>
            <a:ext cx="702146" cy="470233"/>
            <a:chOff x="5640018" y="3625794"/>
            <a:chExt cx="702146" cy="470233"/>
          </a:xfrm>
        </p:grpSpPr>
        <p:sp>
          <p:nvSpPr>
            <p:cNvPr id="540" name="Oval 539"/>
            <p:cNvSpPr/>
            <p:nvPr/>
          </p:nvSpPr>
          <p:spPr>
            <a:xfrm>
              <a:off x="5755975" y="3625794"/>
              <a:ext cx="470233" cy="470233"/>
            </a:xfrm>
            <a:prstGeom prst="ellipse">
              <a:avLst/>
            </a:prstGeom>
            <a:solidFill>
              <a:srgbClr val="0044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TextBox 540"/>
            <p:cNvSpPr txBox="1"/>
            <p:nvPr/>
          </p:nvSpPr>
          <p:spPr>
            <a:xfrm>
              <a:off x="5640018" y="3634248"/>
              <a:ext cx="702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G.</a:t>
              </a:r>
            </a:p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</a:rPr>
                <a:t>Triphyllum</a:t>
              </a:r>
              <a:endParaRPr lang="en-US" sz="8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B2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4534916" y="955644"/>
            <a:ext cx="707143" cy="549468"/>
            <a:chOff x="562999" y="3915087"/>
            <a:chExt cx="525569" cy="408380"/>
          </a:xfrm>
        </p:grpSpPr>
        <p:sp>
          <p:nvSpPr>
            <p:cNvPr id="549" name="Oval 548"/>
            <p:cNvSpPr/>
            <p:nvPr/>
          </p:nvSpPr>
          <p:spPr>
            <a:xfrm>
              <a:off x="638609" y="3915087"/>
              <a:ext cx="387845" cy="38784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TextBox 549"/>
            <p:cNvSpPr txBox="1"/>
            <p:nvPr/>
          </p:nvSpPr>
          <p:spPr>
            <a:xfrm>
              <a:off x="562999" y="3946032"/>
              <a:ext cx="525569" cy="377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AD1</a:t>
              </a:r>
            </a:p>
            <a:p>
              <a:pPr algn="ctr"/>
              <a:r>
                <a:rPr lang="en-US" sz="900" dirty="0" err="1" smtClean="0"/>
                <a:t>Stoweville</a:t>
              </a:r>
              <a:endParaRPr lang="en-US" sz="900" dirty="0" smtClean="0"/>
            </a:p>
            <a:p>
              <a:pPr algn="ctr"/>
              <a:r>
                <a:rPr lang="en-US" sz="900" dirty="0" smtClean="0"/>
                <a:t>825</a:t>
              </a:r>
              <a:endParaRPr lang="en-US" sz="900" dirty="0"/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3559381" y="4930253"/>
            <a:ext cx="631372" cy="478556"/>
            <a:chOff x="7253119" y="4836369"/>
            <a:chExt cx="631372" cy="478556"/>
          </a:xfrm>
        </p:grpSpPr>
        <p:sp>
          <p:nvSpPr>
            <p:cNvPr id="556" name="Oval 555"/>
            <p:cNvSpPr/>
            <p:nvPr/>
          </p:nvSpPr>
          <p:spPr>
            <a:xfrm>
              <a:off x="7342614" y="4836369"/>
              <a:ext cx="475611" cy="475611"/>
            </a:xfrm>
            <a:prstGeom prst="ellipse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TextBox 556"/>
            <p:cNvSpPr txBox="1"/>
            <p:nvPr/>
          </p:nvSpPr>
          <p:spPr>
            <a:xfrm>
              <a:off x="7253119" y="4853260"/>
              <a:ext cx="631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G. </a:t>
              </a:r>
              <a:r>
                <a:rPr lang="en-US" sz="800" dirty="0" err="1" smtClean="0"/>
                <a:t>thurberi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D1-5</a:t>
              </a:r>
              <a:endParaRPr lang="en-US" sz="800" dirty="0"/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6949593" y="5590581"/>
            <a:ext cx="681770" cy="387845"/>
            <a:chOff x="502623" y="4768086"/>
            <a:chExt cx="681770" cy="387845"/>
          </a:xfrm>
        </p:grpSpPr>
        <p:sp>
          <p:nvSpPr>
            <p:cNvPr id="562" name="Oval 561"/>
            <p:cNvSpPr/>
            <p:nvPr/>
          </p:nvSpPr>
          <p:spPr>
            <a:xfrm>
              <a:off x="638609" y="4768086"/>
              <a:ext cx="387845" cy="38784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TextBox 562"/>
            <p:cNvSpPr txBox="1"/>
            <p:nvPr/>
          </p:nvSpPr>
          <p:spPr>
            <a:xfrm>
              <a:off x="502623" y="4794518"/>
              <a:ext cx="6817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WT-936</a:t>
              </a:r>
            </a:p>
            <a:p>
              <a:pPr algn="ctr"/>
              <a:r>
                <a:rPr lang="en-US" sz="800" dirty="0" smtClean="0"/>
                <a:t>AD3-16</a:t>
              </a:r>
              <a:endParaRPr lang="en-US" sz="8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62257" y="1453398"/>
            <a:ext cx="730403" cy="459914"/>
            <a:chOff x="8192312" y="1974380"/>
            <a:chExt cx="730403" cy="459914"/>
          </a:xfrm>
        </p:grpSpPr>
        <p:sp>
          <p:nvSpPr>
            <p:cNvPr id="336" name="Oval 335"/>
            <p:cNvSpPr/>
            <p:nvPr/>
          </p:nvSpPr>
          <p:spPr>
            <a:xfrm>
              <a:off x="8340898" y="2002786"/>
              <a:ext cx="431508" cy="4315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TextBox 564"/>
            <p:cNvSpPr txBox="1"/>
            <p:nvPr/>
          </p:nvSpPr>
          <p:spPr>
            <a:xfrm>
              <a:off x="8192312" y="1974380"/>
              <a:ext cx="7304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err="1" smtClean="0"/>
                <a:t>Lebron</a:t>
              </a:r>
              <a:endParaRPr lang="en-US" sz="700" dirty="0" smtClean="0"/>
            </a:p>
            <a:p>
              <a:pPr algn="ctr"/>
              <a:r>
                <a:rPr lang="en-US" sz="700" dirty="0" err="1" smtClean="0"/>
                <a:t>necia</a:t>
              </a:r>
              <a:endParaRPr lang="en-US" sz="700" dirty="0" smtClean="0"/>
            </a:p>
            <a:p>
              <a:pPr algn="ctr"/>
              <a:r>
                <a:rPr lang="en-US" sz="700" dirty="0" err="1" smtClean="0"/>
                <a:t>kokiodes</a:t>
              </a:r>
              <a:endParaRPr lang="en-US" sz="700" dirty="0"/>
            </a:p>
          </p:txBody>
        </p:sp>
      </p:grpSp>
      <p:grpSp>
        <p:nvGrpSpPr>
          <p:cNvPr id="566" name="Group 565"/>
          <p:cNvGrpSpPr/>
          <p:nvPr/>
        </p:nvGrpSpPr>
        <p:grpSpPr>
          <a:xfrm>
            <a:off x="3628447" y="5382428"/>
            <a:ext cx="493241" cy="396069"/>
            <a:chOff x="7904934" y="954676"/>
            <a:chExt cx="702455" cy="564067"/>
          </a:xfrm>
        </p:grpSpPr>
        <p:sp>
          <p:nvSpPr>
            <p:cNvPr id="567" name="Oval 566"/>
            <p:cNvSpPr/>
            <p:nvPr/>
          </p:nvSpPr>
          <p:spPr>
            <a:xfrm>
              <a:off x="7974129" y="954676"/>
              <a:ext cx="564067" cy="564067"/>
            </a:xfrm>
            <a:prstGeom prst="ellipse">
              <a:avLst/>
            </a:prstGeom>
            <a:solidFill>
              <a:srgbClr val="00BC8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TextBox 567"/>
            <p:cNvSpPr txBox="1"/>
            <p:nvPr/>
          </p:nvSpPr>
          <p:spPr>
            <a:xfrm>
              <a:off x="7904934" y="1037928"/>
              <a:ext cx="702455" cy="306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D9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20034" y="2152090"/>
            <a:ext cx="536907" cy="446276"/>
            <a:chOff x="8347863" y="4490137"/>
            <a:chExt cx="536907" cy="446276"/>
          </a:xfrm>
        </p:grpSpPr>
        <p:sp>
          <p:nvSpPr>
            <p:cNvPr id="369" name="Oval 368"/>
            <p:cNvSpPr/>
            <p:nvPr/>
          </p:nvSpPr>
          <p:spPr>
            <a:xfrm>
              <a:off x="8403818" y="4491532"/>
              <a:ext cx="406015" cy="4060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TextBox 568"/>
            <p:cNvSpPr txBox="1"/>
            <p:nvPr/>
          </p:nvSpPr>
          <p:spPr>
            <a:xfrm>
              <a:off x="8347863" y="4490137"/>
              <a:ext cx="536907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D3d for</a:t>
              </a:r>
            </a:p>
            <a:p>
              <a:pPr algn="ctr"/>
              <a:r>
                <a:rPr lang="en-US" sz="700" dirty="0" smtClean="0"/>
                <a:t>2(A2D3</a:t>
              </a:r>
              <a:r>
                <a:rPr lang="en-US" sz="800" dirty="0" smtClean="0"/>
                <a:t>)</a:t>
              </a:r>
            </a:p>
            <a:p>
              <a:pPr algn="ctr"/>
              <a:r>
                <a:rPr lang="en-US" sz="800" dirty="0" smtClean="0"/>
                <a:t>#2</a:t>
              </a:r>
              <a:endParaRPr lang="en-US" sz="800" dirty="0"/>
            </a:p>
          </p:txBody>
        </p:sp>
      </p:grpSp>
      <p:sp>
        <p:nvSpPr>
          <p:cNvPr id="582" name="TextBox 581"/>
          <p:cNvSpPr txBox="1"/>
          <p:nvPr/>
        </p:nvSpPr>
        <p:spPr>
          <a:xfrm>
            <a:off x="3095429" y="5028593"/>
            <a:ext cx="525569" cy="213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AD4</a:t>
            </a:r>
            <a:endParaRPr lang="en-US" sz="9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4633040" y="3344424"/>
            <a:ext cx="510894" cy="348456"/>
            <a:chOff x="4503928" y="5285334"/>
            <a:chExt cx="510894" cy="348456"/>
          </a:xfrm>
        </p:grpSpPr>
        <p:sp>
          <p:nvSpPr>
            <p:cNvPr id="578" name="Oval 577"/>
            <p:cNvSpPr/>
            <p:nvPr/>
          </p:nvSpPr>
          <p:spPr>
            <a:xfrm>
              <a:off x="4584666" y="5306193"/>
              <a:ext cx="327597" cy="32759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TextBox 614"/>
            <p:cNvSpPr txBox="1"/>
            <p:nvPr/>
          </p:nvSpPr>
          <p:spPr>
            <a:xfrm>
              <a:off x="4503928" y="5285334"/>
              <a:ext cx="5108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MD 51NE</a:t>
              </a:r>
              <a:endParaRPr lang="en-US" sz="800" dirty="0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5879643" y="2306014"/>
            <a:ext cx="525569" cy="397300"/>
            <a:chOff x="582877" y="3915087"/>
            <a:chExt cx="525569" cy="397300"/>
          </a:xfrm>
        </p:grpSpPr>
        <p:sp>
          <p:nvSpPr>
            <p:cNvPr id="610" name="Oval 609"/>
            <p:cNvSpPr/>
            <p:nvPr/>
          </p:nvSpPr>
          <p:spPr>
            <a:xfrm>
              <a:off x="638609" y="3915087"/>
              <a:ext cx="387845" cy="38784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TextBox 610"/>
            <p:cNvSpPr txBox="1"/>
            <p:nvPr/>
          </p:nvSpPr>
          <p:spPr>
            <a:xfrm>
              <a:off x="582877" y="3943055"/>
              <a:ext cx="52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AD1 Sanibel</a:t>
              </a:r>
              <a:endParaRPr lang="en-US" sz="900" dirty="0"/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10421020" y="3253079"/>
            <a:ext cx="525569" cy="507831"/>
            <a:chOff x="993902" y="5993169"/>
            <a:chExt cx="525569" cy="507831"/>
          </a:xfrm>
        </p:grpSpPr>
        <p:sp>
          <p:nvSpPr>
            <p:cNvPr id="623" name="Oval 622"/>
            <p:cNvSpPr/>
            <p:nvPr/>
          </p:nvSpPr>
          <p:spPr>
            <a:xfrm>
              <a:off x="1059573" y="6064591"/>
              <a:ext cx="387845" cy="387845"/>
            </a:xfrm>
            <a:prstGeom prst="ellipse">
              <a:avLst/>
            </a:prstGeom>
            <a:solidFill>
              <a:srgbClr val="C3585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TextBox 623"/>
            <p:cNvSpPr txBox="1"/>
            <p:nvPr/>
          </p:nvSpPr>
          <p:spPr>
            <a:xfrm>
              <a:off x="993902" y="5993169"/>
              <a:ext cx="52556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G. </a:t>
              </a:r>
              <a:r>
                <a:rPr lang="en-US" sz="900" dirty="0" err="1" smtClean="0"/>
                <a:t>somalense</a:t>
              </a:r>
              <a:endParaRPr lang="en-US" sz="900" dirty="0"/>
            </a:p>
          </p:txBody>
        </p:sp>
      </p:grpSp>
      <p:grpSp>
        <p:nvGrpSpPr>
          <p:cNvPr id="512" name="Group 511"/>
          <p:cNvGrpSpPr/>
          <p:nvPr/>
        </p:nvGrpSpPr>
        <p:grpSpPr>
          <a:xfrm>
            <a:off x="6983409" y="1474164"/>
            <a:ext cx="546776" cy="466230"/>
            <a:chOff x="7307870" y="4848695"/>
            <a:chExt cx="546776" cy="466230"/>
          </a:xfrm>
        </p:grpSpPr>
        <p:sp>
          <p:nvSpPr>
            <p:cNvPr id="513" name="Oval 512"/>
            <p:cNvSpPr/>
            <p:nvPr/>
          </p:nvSpPr>
          <p:spPr>
            <a:xfrm>
              <a:off x="7342614" y="4848695"/>
              <a:ext cx="463285" cy="463285"/>
            </a:xfrm>
            <a:prstGeom prst="ellipse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TextBox 513"/>
            <p:cNvSpPr txBox="1"/>
            <p:nvPr/>
          </p:nvSpPr>
          <p:spPr>
            <a:xfrm>
              <a:off x="7307870" y="4853260"/>
              <a:ext cx="546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G. </a:t>
              </a:r>
              <a:r>
                <a:rPr lang="en-US" sz="800" dirty="0" err="1" smtClean="0"/>
                <a:t>thurberi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D1-5</a:t>
              </a:r>
              <a:endParaRPr lang="en-US" sz="800" dirty="0"/>
            </a:p>
          </p:txBody>
        </p:sp>
      </p:grpSp>
      <p:grpSp>
        <p:nvGrpSpPr>
          <p:cNvPr id="639" name="Group 638"/>
          <p:cNvGrpSpPr/>
          <p:nvPr/>
        </p:nvGrpSpPr>
        <p:grpSpPr>
          <a:xfrm>
            <a:off x="6850006" y="3365283"/>
            <a:ext cx="796243" cy="557924"/>
            <a:chOff x="5147357" y="2504721"/>
            <a:chExt cx="796243" cy="557924"/>
          </a:xfrm>
        </p:grpSpPr>
        <p:sp>
          <p:nvSpPr>
            <p:cNvPr id="640" name="Oval 639"/>
            <p:cNvSpPr/>
            <p:nvPr/>
          </p:nvSpPr>
          <p:spPr>
            <a:xfrm>
              <a:off x="5280965" y="2504721"/>
              <a:ext cx="533152" cy="533152"/>
            </a:xfrm>
            <a:prstGeom prst="ellipse">
              <a:avLst/>
            </a:prstGeom>
            <a:solidFill>
              <a:srgbClr val="339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TextBox 640"/>
            <p:cNvSpPr txBox="1"/>
            <p:nvPr/>
          </p:nvSpPr>
          <p:spPr>
            <a:xfrm>
              <a:off x="5147357" y="2539425"/>
              <a:ext cx="7962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G.</a:t>
              </a:r>
            </a:p>
            <a:p>
              <a:pPr algn="ctr"/>
              <a:r>
                <a:rPr lang="en-US" sz="700" dirty="0" err="1" smtClean="0"/>
                <a:t>Klotschianum</a:t>
              </a:r>
              <a:endParaRPr lang="en-US" sz="700" dirty="0" smtClean="0"/>
            </a:p>
            <a:p>
              <a:pPr algn="ctr"/>
              <a:r>
                <a:rPr lang="en-US" sz="700" dirty="0" smtClean="0"/>
                <a:t>D3k-3</a:t>
              </a:r>
            </a:p>
            <a:p>
              <a:pPr algn="ctr"/>
              <a:r>
                <a:rPr lang="en-US" sz="700" dirty="0" smtClean="0"/>
                <a:t>RJP</a:t>
              </a:r>
              <a:endParaRPr lang="en-US" sz="700" dirty="0"/>
            </a:p>
          </p:txBody>
        </p:sp>
      </p:grpSp>
      <p:grpSp>
        <p:nvGrpSpPr>
          <p:cNvPr id="648" name="Group 647"/>
          <p:cNvGrpSpPr/>
          <p:nvPr/>
        </p:nvGrpSpPr>
        <p:grpSpPr>
          <a:xfrm>
            <a:off x="7496672" y="2047476"/>
            <a:ext cx="818849" cy="441581"/>
            <a:chOff x="5715601" y="3730267"/>
            <a:chExt cx="678249" cy="365760"/>
          </a:xfrm>
        </p:grpSpPr>
        <p:sp>
          <p:nvSpPr>
            <p:cNvPr id="649" name="Oval 648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TextBox 649"/>
            <p:cNvSpPr txBox="1"/>
            <p:nvPr/>
          </p:nvSpPr>
          <p:spPr>
            <a:xfrm>
              <a:off x="5715601" y="3748139"/>
              <a:ext cx="678249" cy="28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G.</a:t>
              </a:r>
            </a:p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</a:rPr>
                <a:t>Anomalum</a:t>
              </a:r>
              <a:endParaRPr lang="en-US" sz="8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51" name="TextBox 650"/>
          <p:cNvSpPr txBox="1"/>
          <p:nvPr/>
        </p:nvSpPr>
        <p:spPr>
          <a:xfrm>
            <a:off x="10191186" y="2001093"/>
            <a:ext cx="801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Died plants:</a:t>
            </a:r>
          </a:p>
        </p:txBody>
      </p:sp>
      <p:grpSp>
        <p:nvGrpSpPr>
          <p:cNvPr id="779" name="Group 778"/>
          <p:cNvGrpSpPr/>
          <p:nvPr/>
        </p:nvGrpSpPr>
        <p:grpSpPr>
          <a:xfrm>
            <a:off x="910951" y="1981200"/>
            <a:ext cx="579980" cy="464322"/>
            <a:chOff x="1614610" y="6069234"/>
            <a:chExt cx="579980" cy="464322"/>
          </a:xfrm>
        </p:grpSpPr>
        <p:sp>
          <p:nvSpPr>
            <p:cNvPr id="780" name="Oval 779"/>
            <p:cNvSpPr/>
            <p:nvPr/>
          </p:nvSpPr>
          <p:spPr>
            <a:xfrm>
              <a:off x="1695049" y="6069234"/>
              <a:ext cx="464322" cy="46432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TextBox 780"/>
            <p:cNvSpPr txBox="1"/>
            <p:nvPr/>
          </p:nvSpPr>
          <p:spPr>
            <a:xfrm>
              <a:off x="1614610" y="6091535"/>
              <a:ext cx="579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Ligon</a:t>
              </a:r>
              <a:endParaRPr lang="en-US" sz="800" dirty="0" smtClean="0"/>
            </a:p>
            <a:p>
              <a:pPr algn="ctr"/>
              <a:r>
                <a:rPr lang="en-US" sz="800" dirty="0" err="1" smtClean="0"/>
                <a:t>Lintless</a:t>
              </a:r>
              <a:r>
                <a:rPr lang="en-US" sz="800" dirty="0" smtClean="0"/>
                <a:t> 2</a:t>
              </a:r>
              <a:endParaRPr lang="en-US" sz="8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6919" y="2009442"/>
            <a:ext cx="579980" cy="407838"/>
            <a:chOff x="3907638" y="3655867"/>
            <a:chExt cx="579980" cy="407838"/>
          </a:xfrm>
        </p:grpSpPr>
        <p:sp>
          <p:nvSpPr>
            <p:cNvPr id="783" name="Oval 782"/>
            <p:cNvSpPr/>
            <p:nvPr/>
          </p:nvSpPr>
          <p:spPr>
            <a:xfrm>
              <a:off x="3994422" y="3678019"/>
              <a:ext cx="385686" cy="385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TextBox 784"/>
            <p:cNvSpPr txBox="1"/>
            <p:nvPr/>
          </p:nvSpPr>
          <p:spPr>
            <a:xfrm>
              <a:off x="3907638" y="3655867"/>
              <a:ext cx="579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Ligon</a:t>
              </a:r>
              <a:endParaRPr lang="en-US" sz="800" dirty="0" smtClean="0"/>
            </a:p>
            <a:p>
              <a:pPr algn="ctr"/>
              <a:r>
                <a:rPr lang="en-US" sz="800" dirty="0" err="1" smtClean="0"/>
                <a:t>Lintless</a:t>
              </a:r>
              <a:r>
                <a:rPr lang="en-US" sz="800" dirty="0" smtClean="0"/>
                <a:t> 1</a:t>
              </a:r>
              <a:endParaRPr lang="en-US" sz="800" dirty="0"/>
            </a:p>
          </p:txBody>
        </p:sp>
      </p:grpSp>
      <p:grpSp>
        <p:nvGrpSpPr>
          <p:cNvPr id="787" name="Group 786"/>
          <p:cNvGrpSpPr/>
          <p:nvPr/>
        </p:nvGrpSpPr>
        <p:grpSpPr>
          <a:xfrm>
            <a:off x="533400" y="2009442"/>
            <a:ext cx="579980" cy="407838"/>
            <a:chOff x="3907638" y="3655867"/>
            <a:chExt cx="579980" cy="407838"/>
          </a:xfrm>
        </p:grpSpPr>
        <p:sp>
          <p:nvSpPr>
            <p:cNvPr id="788" name="Oval 787"/>
            <p:cNvSpPr/>
            <p:nvPr/>
          </p:nvSpPr>
          <p:spPr>
            <a:xfrm>
              <a:off x="3994422" y="3678019"/>
              <a:ext cx="385686" cy="38568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TextBox 788"/>
            <p:cNvSpPr txBox="1"/>
            <p:nvPr/>
          </p:nvSpPr>
          <p:spPr>
            <a:xfrm>
              <a:off x="3907638" y="3655867"/>
              <a:ext cx="579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Ligon</a:t>
              </a:r>
              <a:endParaRPr lang="en-US" sz="800" dirty="0" smtClean="0"/>
            </a:p>
            <a:p>
              <a:pPr algn="ctr"/>
              <a:r>
                <a:rPr lang="en-US" sz="800" dirty="0" err="1" smtClean="0"/>
                <a:t>Lintless</a:t>
              </a:r>
              <a:r>
                <a:rPr lang="en-US" sz="800" dirty="0" smtClean="0"/>
                <a:t> 1</a:t>
              </a:r>
              <a:endParaRPr lang="en-US" sz="800" dirty="0"/>
            </a:p>
          </p:txBody>
        </p:sp>
      </p:grpSp>
      <p:grpSp>
        <p:nvGrpSpPr>
          <p:cNvPr id="799" name="Group 798"/>
          <p:cNvGrpSpPr/>
          <p:nvPr/>
        </p:nvGrpSpPr>
        <p:grpSpPr>
          <a:xfrm>
            <a:off x="1042839" y="2774785"/>
            <a:ext cx="557361" cy="420796"/>
            <a:chOff x="1635935" y="6112760"/>
            <a:chExt cx="557361" cy="420796"/>
          </a:xfrm>
        </p:grpSpPr>
        <p:sp>
          <p:nvSpPr>
            <p:cNvPr id="800" name="Oval 799"/>
            <p:cNvSpPr/>
            <p:nvPr/>
          </p:nvSpPr>
          <p:spPr>
            <a:xfrm>
              <a:off x="1695049" y="6112760"/>
              <a:ext cx="420796" cy="4207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" name="TextBox 800"/>
            <p:cNvSpPr txBox="1"/>
            <p:nvPr/>
          </p:nvSpPr>
          <p:spPr>
            <a:xfrm>
              <a:off x="1635935" y="6225436"/>
              <a:ext cx="5573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SL1-7-1</a:t>
              </a:r>
              <a:endParaRPr lang="en-US" sz="800" dirty="0"/>
            </a:p>
          </p:txBody>
        </p:sp>
      </p:grpSp>
      <p:grpSp>
        <p:nvGrpSpPr>
          <p:cNvPr id="806" name="Group 805"/>
          <p:cNvGrpSpPr/>
          <p:nvPr/>
        </p:nvGrpSpPr>
        <p:grpSpPr>
          <a:xfrm>
            <a:off x="1397771" y="2774785"/>
            <a:ext cx="557361" cy="420796"/>
            <a:chOff x="1635935" y="6112760"/>
            <a:chExt cx="557361" cy="420796"/>
          </a:xfrm>
        </p:grpSpPr>
        <p:sp>
          <p:nvSpPr>
            <p:cNvPr id="807" name="Oval 806"/>
            <p:cNvSpPr/>
            <p:nvPr/>
          </p:nvSpPr>
          <p:spPr>
            <a:xfrm>
              <a:off x="1695049" y="6112760"/>
              <a:ext cx="420796" cy="42079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TextBox 807"/>
            <p:cNvSpPr txBox="1"/>
            <p:nvPr/>
          </p:nvSpPr>
          <p:spPr>
            <a:xfrm>
              <a:off x="1635935" y="6225436"/>
              <a:ext cx="5573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SL1-7-1</a:t>
              </a:r>
              <a:endParaRPr lang="en-US" sz="800" dirty="0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2623481" y="2863557"/>
            <a:ext cx="431640" cy="461665"/>
            <a:chOff x="5442048" y="4490879"/>
            <a:chExt cx="431640" cy="461665"/>
          </a:xfrm>
        </p:grpSpPr>
        <p:sp>
          <p:nvSpPr>
            <p:cNvPr id="638" name="Oval 637"/>
            <p:cNvSpPr/>
            <p:nvPr/>
          </p:nvSpPr>
          <p:spPr>
            <a:xfrm>
              <a:off x="5463819" y="4529538"/>
              <a:ext cx="365760" cy="365760"/>
            </a:xfrm>
            <a:prstGeom prst="ellipse">
              <a:avLst/>
            </a:prstGeom>
            <a:solidFill>
              <a:srgbClr val="FF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TextBox 644"/>
            <p:cNvSpPr txBox="1"/>
            <p:nvPr/>
          </p:nvSpPr>
          <p:spPr>
            <a:xfrm>
              <a:off x="5442048" y="4490879"/>
              <a:ext cx="431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G. </a:t>
              </a:r>
              <a:r>
                <a:rPr lang="en-US" sz="800" dirty="0" err="1" smtClean="0"/>
                <a:t>nelsonii</a:t>
              </a:r>
              <a:endParaRPr lang="en-US" sz="800" dirty="0"/>
            </a:p>
          </p:txBody>
        </p:sp>
      </p:grpSp>
      <p:grpSp>
        <p:nvGrpSpPr>
          <p:cNvPr id="492" name="Group 491"/>
          <p:cNvGrpSpPr/>
          <p:nvPr/>
        </p:nvGrpSpPr>
        <p:grpSpPr>
          <a:xfrm>
            <a:off x="6954207" y="961807"/>
            <a:ext cx="605180" cy="467126"/>
            <a:chOff x="48743" y="5155281"/>
            <a:chExt cx="633004" cy="488603"/>
          </a:xfrm>
        </p:grpSpPr>
        <p:sp>
          <p:nvSpPr>
            <p:cNvPr id="494" name="Oval 493"/>
            <p:cNvSpPr/>
            <p:nvPr/>
          </p:nvSpPr>
          <p:spPr>
            <a:xfrm>
              <a:off x="103671" y="5155281"/>
              <a:ext cx="488603" cy="488603"/>
            </a:xfrm>
            <a:prstGeom prst="ellipse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48743" y="5165651"/>
              <a:ext cx="633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TMS-22</a:t>
              </a:r>
            </a:p>
            <a:p>
              <a:pPr algn="ctr"/>
              <a:r>
                <a:rPr lang="en-US" sz="800" dirty="0" smtClean="0"/>
                <a:t>X</a:t>
              </a:r>
            </a:p>
            <a:p>
              <a:pPr algn="ctr"/>
              <a:r>
                <a:rPr lang="en-US" sz="800" dirty="0" smtClean="0"/>
                <a:t>WT 936</a:t>
              </a:r>
              <a:endParaRPr lang="en-US" sz="800" dirty="0"/>
            </a:p>
          </p:txBody>
        </p:sp>
      </p:grpSp>
      <p:sp>
        <p:nvSpPr>
          <p:cNvPr id="777" name="Oval 776"/>
          <p:cNvSpPr/>
          <p:nvPr/>
        </p:nvSpPr>
        <p:spPr>
          <a:xfrm>
            <a:off x="1003984" y="2393785"/>
            <a:ext cx="420796" cy="42079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63020" y="2362200"/>
            <a:ext cx="579980" cy="483966"/>
            <a:chOff x="3322572" y="1066800"/>
            <a:chExt cx="579980" cy="483966"/>
          </a:xfrm>
        </p:grpSpPr>
        <p:sp>
          <p:nvSpPr>
            <p:cNvPr id="755" name="Oval 754"/>
            <p:cNvSpPr/>
            <p:nvPr/>
          </p:nvSpPr>
          <p:spPr>
            <a:xfrm>
              <a:off x="3373391" y="1066800"/>
              <a:ext cx="464322" cy="46432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TextBox 570"/>
            <p:cNvSpPr txBox="1"/>
            <p:nvPr/>
          </p:nvSpPr>
          <p:spPr>
            <a:xfrm>
              <a:off x="3322572" y="1089101"/>
              <a:ext cx="5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XIN WX</a:t>
              </a:r>
            </a:p>
            <a:p>
              <a:pPr algn="ctr"/>
              <a:r>
                <a:rPr lang="en-US" sz="800" dirty="0" smtClean="0"/>
                <a:t>Xin </a:t>
              </a:r>
              <a:r>
                <a:rPr lang="en-US" sz="800" dirty="0" err="1" smtClean="0"/>
                <a:t>Yiang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Xiao </a:t>
              </a:r>
              <a:r>
                <a:rPr lang="en-US" sz="800" dirty="0" err="1" smtClean="0"/>
                <a:t>Ji</a:t>
              </a:r>
              <a:endParaRPr lang="en-US" sz="800" dirty="0"/>
            </a:p>
          </p:txBody>
        </p:sp>
      </p:grpSp>
      <p:grpSp>
        <p:nvGrpSpPr>
          <p:cNvPr id="572" name="Group 571"/>
          <p:cNvGrpSpPr/>
          <p:nvPr/>
        </p:nvGrpSpPr>
        <p:grpSpPr>
          <a:xfrm>
            <a:off x="631369" y="2743200"/>
            <a:ext cx="579980" cy="483966"/>
            <a:chOff x="3322572" y="1066800"/>
            <a:chExt cx="579980" cy="483966"/>
          </a:xfrm>
        </p:grpSpPr>
        <p:sp>
          <p:nvSpPr>
            <p:cNvPr id="573" name="Oval 572"/>
            <p:cNvSpPr/>
            <p:nvPr/>
          </p:nvSpPr>
          <p:spPr>
            <a:xfrm>
              <a:off x="3373391" y="1066800"/>
              <a:ext cx="464322" cy="46432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TextBox 573"/>
            <p:cNvSpPr txBox="1"/>
            <p:nvPr/>
          </p:nvSpPr>
          <p:spPr>
            <a:xfrm>
              <a:off x="3322572" y="1089101"/>
              <a:ext cx="5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XIN WX</a:t>
              </a:r>
            </a:p>
            <a:p>
              <a:pPr algn="ctr"/>
              <a:r>
                <a:rPr lang="en-US" sz="800" dirty="0" smtClean="0"/>
                <a:t>Xin </a:t>
              </a:r>
              <a:r>
                <a:rPr lang="en-US" sz="800" dirty="0" err="1" smtClean="0"/>
                <a:t>Yiang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Xiao </a:t>
              </a:r>
              <a:r>
                <a:rPr lang="en-US" sz="800" dirty="0" err="1" smtClean="0"/>
                <a:t>Ji</a:t>
              </a:r>
              <a:endParaRPr lang="en-US" sz="800" dirty="0"/>
            </a:p>
          </p:txBody>
        </p:sp>
      </p:grpSp>
      <p:grpSp>
        <p:nvGrpSpPr>
          <p:cNvPr id="575" name="Group 574"/>
          <p:cNvGrpSpPr/>
          <p:nvPr/>
        </p:nvGrpSpPr>
        <p:grpSpPr>
          <a:xfrm>
            <a:off x="250369" y="2743200"/>
            <a:ext cx="579980" cy="483966"/>
            <a:chOff x="3322572" y="1066800"/>
            <a:chExt cx="579980" cy="483966"/>
          </a:xfrm>
        </p:grpSpPr>
        <p:sp>
          <p:nvSpPr>
            <p:cNvPr id="576" name="Oval 575"/>
            <p:cNvSpPr/>
            <p:nvPr/>
          </p:nvSpPr>
          <p:spPr>
            <a:xfrm>
              <a:off x="3373391" y="1066800"/>
              <a:ext cx="464322" cy="46432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TextBox 576"/>
            <p:cNvSpPr txBox="1"/>
            <p:nvPr/>
          </p:nvSpPr>
          <p:spPr>
            <a:xfrm>
              <a:off x="3322572" y="1089101"/>
              <a:ext cx="5799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XIN WX</a:t>
              </a:r>
            </a:p>
            <a:p>
              <a:pPr algn="ctr"/>
              <a:r>
                <a:rPr lang="en-US" sz="800" dirty="0" smtClean="0"/>
                <a:t>Xin </a:t>
              </a:r>
              <a:r>
                <a:rPr lang="en-US" sz="800" dirty="0" err="1" smtClean="0"/>
                <a:t>Yiang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Xiao </a:t>
              </a:r>
              <a:r>
                <a:rPr lang="en-US" sz="800" dirty="0" err="1" smtClean="0"/>
                <a:t>Ji</a:t>
              </a:r>
              <a:endParaRPr lang="en-US" sz="800" dirty="0"/>
            </a:p>
          </p:txBody>
        </p:sp>
      </p:grpSp>
      <p:grpSp>
        <p:nvGrpSpPr>
          <p:cNvPr id="760" name="Group 759"/>
          <p:cNvGrpSpPr/>
          <p:nvPr/>
        </p:nvGrpSpPr>
        <p:grpSpPr>
          <a:xfrm>
            <a:off x="208412" y="2370040"/>
            <a:ext cx="467955" cy="407133"/>
            <a:chOff x="1676400" y="6069234"/>
            <a:chExt cx="467955" cy="407133"/>
          </a:xfrm>
        </p:grpSpPr>
        <p:sp>
          <p:nvSpPr>
            <p:cNvPr id="761" name="Oval 760"/>
            <p:cNvSpPr/>
            <p:nvPr/>
          </p:nvSpPr>
          <p:spPr>
            <a:xfrm>
              <a:off x="1735910" y="6069234"/>
              <a:ext cx="407133" cy="407133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TextBox 773"/>
            <p:cNvSpPr txBox="1"/>
            <p:nvPr/>
          </p:nvSpPr>
          <p:spPr>
            <a:xfrm>
              <a:off x="1676400" y="6091535"/>
              <a:ext cx="4679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MD 17</a:t>
              </a:r>
            </a:p>
            <a:p>
              <a:pPr algn="ctr"/>
              <a:r>
                <a:rPr lang="en-US" sz="800" dirty="0" smtClean="0"/>
                <a:t>naked</a:t>
              </a:r>
              <a:endParaRPr lang="en-US" sz="800" dirty="0"/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1369292" y="1981200"/>
            <a:ext cx="579980" cy="464322"/>
            <a:chOff x="1614610" y="6069234"/>
            <a:chExt cx="579980" cy="464322"/>
          </a:xfrm>
        </p:grpSpPr>
        <p:sp>
          <p:nvSpPr>
            <p:cNvPr id="590" name="Oval 589"/>
            <p:cNvSpPr/>
            <p:nvPr/>
          </p:nvSpPr>
          <p:spPr>
            <a:xfrm>
              <a:off x="1695049" y="6069234"/>
              <a:ext cx="464322" cy="464322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TextBox 590"/>
            <p:cNvSpPr txBox="1"/>
            <p:nvPr/>
          </p:nvSpPr>
          <p:spPr>
            <a:xfrm>
              <a:off x="1614610" y="6091535"/>
              <a:ext cx="5799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Ligon</a:t>
              </a:r>
              <a:endParaRPr lang="en-US" sz="800" dirty="0" smtClean="0"/>
            </a:p>
            <a:p>
              <a:pPr algn="ctr"/>
              <a:r>
                <a:rPr lang="en-US" sz="800" dirty="0" err="1" smtClean="0"/>
                <a:t>Lintless</a:t>
              </a:r>
              <a:r>
                <a:rPr lang="en-US" sz="800" dirty="0" smtClean="0"/>
                <a:t> 2</a:t>
              </a:r>
              <a:endParaRPr lang="en-US" sz="800" dirty="0"/>
            </a:p>
          </p:txBody>
        </p:sp>
      </p:grpSp>
      <p:sp>
        <p:nvSpPr>
          <p:cNvPr id="797" name="Oval 796"/>
          <p:cNvSpPr/>
          <p:nvPr/>
        </p:nvSpPr>
        <p:spPr>
          <a:xfrm>
            <a:off x="1442657" y="2393785"/>
            <a:ext cx="420796" cy="42079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TextBox 594"/>
          <p:cNvSpPr txBox="1"/>
          <p:nvPr/>
        </p:nvSpPr>
        <p:spPr>
          <a:xfrm>
            <a:off x="1430063" y="2373351"/>
            <a:ext cx="47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F1</a:t>
            </a:r>
          </a:p>
          <a:p>
            <a:pPr algn="ctr"/>
            <a:r>
              <a:rPr lang="en-US" sz="800" dirty="0" smtClean="0"/>
              <a:t>XZ 142</a:t>
            </a:r>
          </a:p>
          <a:p>
            <a:pPr algn="ctr"/>
            <a:r>
              <a:rPr lang="en-US" sz="800" dirty="0" smtClean="0"/>
              <a:t>naked</a:t>
            </a:r>
            <a:endParaRPr lang="en-US" sz="800" dirty="0"/>
          </a:p>
        </p:txBody>
      </p:sp>
      <p:sp>
        <p:nvSpPr>
          <p:cNvPr id="596" name="TextBox 595"/>
          <p:cNvSpPr txBox="1"/>
          <p:nvPr/>
        </p:nvSpPr>
        <p:spPr>
          <a:xfrm>
            <a:off x="991390" y="2373351"/>
            <a:ext cx="47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F1</a:t>
            </a:r>
          </a:p>
          <a:p>
            <a:pPr algn="ctr"/>
            <a:r>
              <a:rPr lang="en-US" sz="800" dirty="0" smtClean="0"/>
              <a:t>XZ 142</a:t>
            </a:r>
          </a:p>
          <a:p>
            <a:pPr algn="ctr"/>
            <a:r>
              <a:rPr lang="en-US" sz="800" dirty="0" smtClean="0"/>
              <a:t>naked</a:t>
            </a:r>
            <a:endParaRPr lang="en-US" sz="800" dirty="0"/>
          </a:p>
        </p:txBody>
      </p:sp>
      <p:grpSp>
        <p:nvGrpSpPr>
          <p:cNvPr id="646" name="Group 645"/>
          <p:cNvGrpSpPr/>
          <p:nvPr/>
        </p:nvGrpSpPr>
        <p:grpSpPr>
          <a:xfrm>
            <a:off x="3095429" y="3642264"/>
            <a:ext cx="525569" cy="387845"/>
            <a:chOff x="562999" y="4336460"/>
            <a:chExt cx="525569" cy="387845"/>
          </a:xfrm>
        </p:grpSpPr>
        <p:sp>
          <p:nvSpPr>
            <p:cNvPr id="647" name="Oval 646"/>
            <p:cNvSpPr/>
            <p:nvPr/>
          </p:nvSpPr>
          <p:spPr>
            <a:xfrm>
              <a:off x="638609" y="4336460"/>
              <a:ext cx="387845" cy="38784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TextBox 654"/>
            <p:cNvSpPr txBox="1"/>
            <p:nvPr/>
          </p:nvSpPr>
          <p:spPr>
            <a:xfrm>
              <a:off x="562999" y="4414122"/>
              <a:ext cx="525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AD1</a:t>
              </a:r>
              <a:endParaRPr lang="en-US" sz="900" dirty="0"/>
            </a:p>
          </p:txBody>
        </p:sp>
      </p:grpSp>
      <p:grpSp>
        <p:nvGrpSpPr>
          <p:cNvPr id="485" name="Group 484"/>
          <p:cNvGrpSpPr/>
          <p:nvPr/>
        </p:nvGrpSpPr>
        <p:grpSpPr>
          <a:xfrm>
            <a:off x="8162257" y="1902286"/>
            <a:ext cx="730403" cy="459914"/>
            <a:chOff x="8192312" y="1974380"/>
            <a:chExt cx="730403" cy="459914"/>
          </a:xfrm>
        </p:grpSpPr>
        <p:sp>
          <p:nvSpPr>
            <p:cNvPr id="493" name="Oval 492"/>
            <p:cNvSpPr/>
            <p:nvPr/>
          </p:nvSpPr>
          <p:spPr>
            <a:xfrm>
              <a:off x="8340898" y="2002786"/>
              <a:ext cx="431508" cy="4315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TextBox 603"/>
            <p:cNvSpPr txBox="1"/>
            <p:nvPr/>
          </p:nvSpPr>
          <p:spPr>
            <a:xfrm>
              <a:off x="8192312" y="1974380"/>
              <a:ext cx="7304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err="1" smtClean="0"/>
                <a:t>Lebron</a:t>
              </a:r>
              <a:endParaRPr lang="en-US" sz="700" dirty="0" smtClean="0"/>
            </a:p>
            <a:p>
              <a:pPr algn="ctr"/>
              <a:r>
                <a:rPr lang="en-US" sz="700" dirty="0" err="1" smtClean="0"/>
                <a:t>necia</a:t>
              </a:r>
              <a:endParaRPr lang="en-US" sz="700" dirty="0" smtClean="0"/>
            </a:p>
            <a:p>
              <a:pPr algn="ctr"/>
              <a:r>
                <a:rPr lang="en-US" sz="700" dirty="0" err="1" smtClean="0"/>
                <a:t>kokiodes</a:t>
              </a:r>
              <a:endParaRPr lang="en-US" sz="700" dirty="0"/>
            </a:p>
          </p:txBody>
        </p:sp>
      </p:grpSp>
      <p:grpSp>
        <p:nvGrpSpPr>
          <p:cNvPr id="606" name="Group 605"/>
          <p:cNvGrpSpPr/>
          <p:nvPr/>
        </p:nvGrpSpPr>
        <p:grpSpPr>
          <a:xfrm>
            <a:off x="7766122" y="1677842"/>
            <a:ext cx="730403" cy="459914"/>
            <a:chOff x="8192312" y="1974380"/>
            <a:chExt cx="730403" cy="459914"/>
          </a:xfrm>
        </p:grpSpPr>
        <p:sp>
          <p:nvSpPr>
            <p:cNvPr id="612" name="Oval 611"/>
            <p:cNvSpPr/>
            <p:nvPr/>
          </p:nvSpPr>
          <p:spPr>
            <a:xfrm>
              <a:off x="8340898" y="2002786"/>
              <a:ext cx="431508" cy="43150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TextBox 612"/>
            <p:cNvSpPr txBox="1"/>
            <p:nvPr/>
          </p:nvSpPr>
          <p:spPr>
            <a:xfrm>
              <a:off x="8192312" y="1974380"/>
              <a:ext cx="73040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err="1" smtClean="0"/>
                <a:t>Lebron</a:t>
              </a:r>
              <a:endParaRPr lang="en-US" sz="700" dirty="0" smtClean="0"/>
            </a:p>
            <a:p>
              <a:pPr algn="ctr"/>
              <a:r>
                <a:rPr lang="en-US" sz="700" dirty="0" err="1" smtClean="0"/>
                <a:t>necia</a:t>
              </a:r>
              <a:endParaRPr lang="en-US" sz="700" dirty="0" smtClean="0"/>
            </a:p>
            <a:p>
              <a:pPr algn="ctr"/>
              <a:r>
                <a:rPr lang="en-US" sz="700" dirty="0" err="1" smtClean="0"/>
                <a:t>kokiodes</a:t>
              </a:r>
              <a:endParaRPr lang="en-US" sz="700" dirty="0"/>
            </a:p>
          </p:txBody>
        </p:sp>
      </p:grpSp>
      <p:grpSp>
        <p:nvGrpSpPr>
          <p:cNvPr id="614" name="Group 613"/>
          <p:cNvGrpSpPr/>
          <p:nvPr/>
        </p:nvGrpSpPr>
        <p:grpSpPr>
          <a:xfrm>
            <a:off x="6893616" y="5111871"/>
            <a:ext cx="525293" cy="360815"/>
            <a:chOff x="7904934" y="1008161"/>
            <a:chExt cx="702455" cy="482504"/>
          </a:xfrm>
        </p:grpSpPr>
        <p:sp>
          <p:nvSpPr>
            <p:cNvPr id="616" name="Oval 615"/>
            <p:cNvSpPr/>
            <p:nvPr/>
          </p:nvSpPr>
          <p:spPr>
            <a:xfrm>
              <a:off x="8027613" y="1008161"/>
              <a:ext cx="457101" cy="457098"/>
            </a:xfrm>
            <a:prstGeom prst="ellipse">
              <a:avLst/>
            </a:prstGeom>
            <a:solidFill>
              <a:srgbClr val="006C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TextBox 616"/>
            <p:cNvSpPr txBox="1"/>
            <p:nvPr/>
          </p:nvSpPr>
          <p:spPr>
            <a:xfrm>
              <a:off x="7904934" y="1037929"/>
              <a:ext cx="702455" cy="45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D4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12c</a:t>
              </a:r>
            </a:p>
          </p:txBody>
        </p:sp>
      </p:grpSp>
      <p:grpSp>
        <p:nvGrpSpPr>
          <p:cNvPr id="618" name="Group 617"/>
          <p:cNvGrpSpPr/>
          <p:nvPr/>
        </p:nvGrpSpPr>
        <p:grpSpPr>
          <a:xfrm>
            <a:off x="8264812" y="3971407"/>
            <a:ext cx="525293" cy="360815"/>
            <a:chOff x="7904934" y="1008161"/>
            <a:chExt cx="702455" cy="482504"/>
          </a:xfrm>
        </p:grpSpPr>
        <p:sp>
          <p:nvSpPr>
            <p:cNvPr id="619" name="Oval 618"/>
            <p:cNvSpPr/>
            <p:nvPr/>
          </p:nvSpPr>
          <p:spPr>
            <a:xfrm>
              <a:off x="8027613" y="1008161"/>
              <a:ext cx="457101" cy="457098"/>
            </a:xfrm>
            <a:prstGeom prst="ellipse">
              <a:avLst/>
            </a:prstGeom>
            <a:solidFill>
              <a:srgbClr val="006C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TextBox 619"/>
            <p:cNvSpPr txBox="1"/>
            <p:nvPr/>
          </p:nvSpPr>
          <p:spPr>
            <a:xfrm>
              <a:off x="7904934" y="1037929"/>
              <a:ext cx="702455" cy="45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D4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111-1</a:t>
              </a:r>
            </a:p>
          </p:txBody>
        </p:sp>
      </p:grpSp>
      <p:grpSp>
        <p:nvGrpSpPr>
          <p:cNvPr id="621" name="Group 620"/>
          <p:cNvGrpSpPr/>
          <p:nvPr/>
        </p:nvGrpSpPr>
        <p:grpSpPr>
          <a:xfrm>
            <a:off x="6959430" y="1938234"/>
            <a:ext cx="546776" cy="466230"/>
            <a:chOff x="7307870" y="4848695"/>
            <a:chExt cx="546776" cy="466230"/>
          </a:xfrm>
        </p:grpSpPr>
        <p:sp>
          <p:nvSpPr>
            <p:cNvPr id="625" name="Oval 624"/>
            <p:cNvSpPr/>
            <p:nvPr/>
          </p:nvSpPr>
          <p:spPr>
            <a:xfrm>
              <a:off x="7342614" y="4848695"/>
              <a:ext cx="463285" cy="463285"/>
            </a:xfrm>
            <a:prstGeom prst="ellipse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TextBox 626"/>
            <p:cNvSpPr txBox="1"/>
            <p:nvPr/>
          </p:nvSpPr>
          <p:spPr>
            <a:xfrm>
              <a:off x="7307870" y="4853260"/>
              <a:ext cx="546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G. </a:t>
              </a:r>
              <a:r>
                <a:rPr lang="en-US" sz="800" dirty="0" err="1" smtClean="0"/>
                <a:t>thurberi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D1-5</a:t>
              </a:r>
              <a:endParaRPr lang="en-US" sz="800" dirty="0"/>
            </a:p>
          </p:txBody>
        </p:sp>
      </p:grpSp>
      <p:grpSp>
        <p:nvGrpSpPr>
          <p:cNvPr id="628" name="Group 627"/>
          <p:cNvGrpSpPr/>
          <p:nvPr/>
        </p:nvGrpSpPr>
        <p:grpSpPr>
          <a:xfrm>
            <a:off x="6964734" y="2598978"/>
            <a:ext cx="451129" cy="447918"/>
            <a:chOff x="4730471" y="533400"/>
            <a:chExt cx="451129" cy="447918"/>
          </a:xfrm>
        </p:grpSpPr>
        <p:sp>
          <p:nvSpPr>
            <p:cNvPr id="629" name="Oval 628"/>
            <p:cNvSpPr/>
            <p:nvPr/>
          </p:nvSpPr>
          <p:spPr>
            <a:xfrm>
              <a:off x="4733682" y="533400"/>
              <a:ext cx="447918" cy="44791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TextBox 629"/>
            <p:cNvSpPr txBox="1"/>
            <p:nvPr/>
          </p:nvSpPr>
          <p:spPr>
            <a:xfrm>
              <a:off x="4730471" y="547003"/>
              <a:ext cx="431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Peru</a:t>
              </a:r>
            </a:p>
            <a:p>
              <a:pPr algn="ctr"/>
              <a:r>
                <a:rPr lang="en-US" sz="800" dirty="0" smtClean="0"/>
                <a:t>AD2</a:t>
              </a:r>
              <a:endParaRPr lang="en-US" sz="800" dirty="0"/>
            </a:p>
          </p:txBody>
        </p:sp>
      </p:grpSp>
      <p:grpSp>
        <p:nvGrpSpPr>
          <p:cNvPr id="634" name="Group 633"/>
          <p:cNvGrpSpPr/>
          <p:nvPr/>
        </p:nvGrpSpPr>
        <p:grpSpPr>
          <a:xfrm>
            <a:off x="6955980" y="4583062"/>
            <a:ext cx="472738" cy="357490"/>
            <a:chOff x="8348649" y="4491532"/>
            <a:chExt cx="536907" cy="406015"/>
          </a:xfrm>
        </p:grpSpPr>
        <p:sp>
          <p:nvSpPr>
            <p:cNvPr id="695" name="Oval 694"/>
            <p:cNvSpPr/>
            <p:nvPr/>
          </p:nvSpPr>
          <p:spPr>
            <a:xfrm>
              <a:off x="8403818" y="4491532"/>
              <a:ext cx="406015" cy="4060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TextBox 698"/>
            <p:cNvSpPr txBox="1"/>
            <p:nvPr/>
          </p:nvSpPr>
          <p:spPr>
            <a:xfrm>
              <a:off x="8348649" y="4499673"/>
              <a:ext cx="536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D3d</a:t>
              </a:r>
            </a:p>
            <a:p>
              <a:pPr algn="ctr"/>
              <a:r>
                <a:rPr lang="en-US" sz="800" dirty="0" smtClean="0"/>
                <a:t>12-1</a:t>
              </a:r>
              <a:endParaRPr lang="en-US" sz="800" dirty="0"/>
            </a:p>
          </p:txBody>
        </p:sp>
      </p:grpSp>
      <p:grpSp>
        <p:nvGrpSpPr>
          <p:cNvPr id="700" name="Group 699"/>
          <p:cNvGrpSpPr/>
          <p:nvPr/>
        </p:nvGrpSpPr>
        <p:grpSpPr>
          <a:xfrm>
            <a:off x="5791200" y="1066800"/>
            <a:ext cx="702455" cy="513492"/>
            <a:chOff x="5673345" y="557348"/>
            <a:chExt cx="702455" cy="513492"/>
          </a:xfrm>
        </p:grpSpPr>
        <p:sp>
          <p:nvSpPr>
            <p:cNvPr id="704" name="Oval 703"/>
            <p:cNvSpPr/>
            <p:nvPr/>
          </p:nvSpPr>
          <p:spPr>
            <a:xfrm>
              <a:off x="5761989" y="557348"/>
              <a:ext cx="513490" cy="5134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TextBox 704"/>
            <p:cNvSpPr txBox="1"/>
            <p:nvPr/>
          </p:nvSpPr>
          <p:spPr>
            <a:xfrm>
              <a:off x="5673345" y="640022"/>
              <a:ext cx="702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Thespesia</a:t>
              </a:r>
              <a:endParaRPr lang="en-US" sz="800" dirty="0" smtClean="0"/>
            </a:p>
            <a:p>
              <a:pPr algn="ctr"/>
              <a:r>
                <a:rPr lang="en-US" sz="800" dirty="0" err="1" smtClean="0"/>
                <a:t>populnea</a:t>
              </a:r>
              <a:endParaRPr lang="en-US" sz="800" dirty="0"/>
            </a:p>
          </p:txBody>
        </p:sp>
      </p:grpSp>
      <p:grpSp>
        <p:nvGrpSpPr>
          <p:cNvPr id="706" name="Group 705"/>
          <p:cNvGrpSpPr/>
          <p:nvPr/>
        </p:nvGrpSpPr>
        <p:grpSpPr>
          <a:xfrm>
            <a:off x="4620034" y="3884909"/>
            <a:ext cx="536907" cy="458491"/>
            <a:chOff x="8358067" y="4439056"/>
            <a:chExt cx="536907" cy="458491"/>
          </a:xfrm>
        </p:grpSpPr>
        <p:sp>
          <p:nvSpPr>
            <p:cNvPr id="707" name="Oval 706"/>
            <p:cNvSpPr/>
            <p:nvPr/>
          </p:nvSpPr>
          <p:spPr>
            <a:xfrm>
              <a:off x="8403818" y="4491532"/>
              <a:ext cx="406015" cy="4060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TextBox 707"/>
            <p:cNvSpPr txBox="1"/>
            <p:nvPr/>
          </p:nvSpPr>
          <p:spPr>
            <a:xfrm>
              <a:off x="8358067" y="4439056"/>
              <a:ext cx="53690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D3d</a:t>
              </a:r>
            </a:p>
            <a:p>
              <a:pPr algn="ctr"/>
              <a:r>
                <a:rPr lang="en-US" sz="700" dirty="0" smtClean="0"/>
                <a:t>For</a:t>
              </a:r>
            </a:p>
            <a:p>
              <a:pPr algn="ctr"/>
              <a:r>
                <a:rPr lang="en-US" sz="700" dirty="0" smtClean="0"/>
                <a:t>2(A2D3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</p:grpSp>
      <p:grpSp>
        <p:nvGrpSpPr>
          <p:cNvPr id="709" name="Group 708"/>
          <p:cNvGrpSpPr/>
          <p:nvPr/>
        </p:nvGrpSpPr>
        <p:grpSpPr>
          <a:xfrm>
            <a:off x="4850500" y="3655320"/>
            <a:ext cx="699586" cy="614245"/>
            <a:chOff x="4492086" y="5306193"/>
            <a:chExt cx="510894" cy="448512"/>
          </a:xfrm>
        </p:grpSpPr>
        <p:sp>
          <p:nvSpPr>
            <p:cNvPr id="710" name="Oval 709"/>
            <p:cNvSpPr/>
            <p:nvPr/>
          </p:nvSpPr>
          <p:spPr>
            <a:xfrm>
              <a:off x="4584666" y="5306193"/>
              <a:ext cx="327597" cy="32759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TextBox 710"/>
            <p:cNvSpPr txBox="1"/>
            <p:nvPr/>
          </p:nvSpPr>
          <p:spPr>
            <a:xfrm>
              <a:off x="4492086" y="5339207"/>
              <a:ext cx="51089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AD1</a:t>
              </a:r>
            </a:p>
            <a:p>
              <a:pPr algn="ctr"/>
              <a:r>
                <a:rPr lang="en-US" sz="700" dirty="0" smtClean="0"/>
                <a:t>Long</a:t>
              </a:r>
            </a:p>
            <a:p>
              <a:pPr algn="ctr"/>
              <a:r>
                <a:rPr lang="en-US" sz="700" dirty="0" smtClean="0"/>
                <a:t>Key</a:t>
              </a:r>
              <a:endParaRPr lang="en-US" sz="700" dirty="0"/>
            </a:p>
          </p:txBody>
        </p:sp>
      </p:grpSp>
      <p:grpSp>
        <p:nvGrpSpPr>
          <p:cNvPr id="712" name="Group 711"/>
          <p:cNvGrpSpPr/>
          <p:nvPr/>
        </p:nvGrpSpPr>
        <p:grpSpPr>
          <a:xfrm>
            <a:off x="5879643" y="3276600"/>
            <a:ext cx="525569" cy="330754"/>
            <a:chOff x="4576069" y="4262331"/>
            <a:chExt cx="525569" cy="330754"/>
          </a:xfrm>
        </p:grpSpPr>
        <p:sp>
          <p:nvSpPr>
            <p:cNvPr id="713" name="Oval 712"/>
            <p:cNvSpPr/>
            <p:nvPr/>
          </p:nvSpPr>
          <p:spPr>
            <a:xfrm>
              <a:off x="4672968" y="4262331"/>
              <a:ext cx="330754" cy="330754"/>
            </a:xfrm>
            <a:prstGeom prst="ellipse">
              <a:avLst/>
            </a:prstGeom>
            <a:solidFill>
              <a:srgbClr val="4C21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TextBox 713"/>
            <p:cNvSpPr txBox="1"/>
            <p:nvPr/>
          </p:nvSpPr>
          <p:spPr>
            <a:xfrm>
              <a:off x="4576069" y="4327983"/>
              <a:ext cx="525569" cy="18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A2 x D5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6" name="Group 715"/>
          <p:cNvGrpSpPr/>
          <p:nvPr/>
        </p:nvGrpSpPr>
        <p:grpSpPr>
          <a:xfrm>
            <a:off x="5826495" y="3679266"/>
            <a:ext cx="631865" cy="471048"/>
            <a:chOff x="3559135" y="4466375"/>
            <a:chExt cx="631865" cy="471048"/>
          </a:xfrm>
        </p:grpSpPr>
        <p:sp>
          <p:nvSpPr>
            <p:cNvPr id="717" name="Oval 716"/>
            <p:cNvSpPr/>
            <p:nvPr/>
          </p:nvSpPr>
          <p:spPr>
            <a:xfrm>
              <a:off x="3641724" y="4470735"/>
              <a:ext cx="466688" cy="466688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TextBox 717"/>
            <p:cNvSpPr txBox="1"/>
            <p:nvPr/>
          </p:nvSpPr>
          <p:spPr>
            <a:xfrm>
              <a:off x="3559135" y="4466375"/>
              <a:ext cx="63186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err="1" smtClean="0"/>
                <a:t>Tx</a:t>
              </a:r>
              <a:r>
                <a:rPr lang="en-US" sz="700" dirty="0" smtClean="0"/>
                <a:t> 2094</a:t>
              </a:r>
            </a:p>
            <a:p>
              <a:pPr algn="ctr"/>
              <a:r>
                <a:rPr lang="en-US" sz="700" dirty="0" smtClean="0"/>
                <a:t>x</a:t>
              </a:r>
            </a:p>
            <a:p>
              <a:pPr algn="ctr"/>
              <a:r>
                <a:rPr lang="en-US" sz="700" dirty="0" err="1" smtClean="0"/>
                <a:t>Maxxa</a:t>
              </a:r>
              <a:endParaRPr lang="en-US" sz="700" dirty="0"/>
            </a:p>
          </p:txBody>
        </p:sp>
      </p:grpSp>
      <p:grpSp>
        <p:nvGrpSpPr>
          <p:cNvPr id="719" name="Group 718"/>
          <p:cNvGrpSpPr/>
          <p:nvPr/>
        </p:nvGrpSpPr>
        <p:grpSpPr>
          <a:xfrm>
            <a:off x="5471511" y="4065937"/>
            <a:ext cx="525569" cy="330754"/>
            <a:chOff x="4576069" y="4262331"/>
            <a:chExt cx="525569" cy="330754"/>
          </a:xfrm>
        </p:grpSpPr>
        <p:sp>
          <p:nvSpPr>
            <p:cNvPr id="722" name="Oval 721"/>
            <p:cNvSpPr/>
            <p:nvPr/>
          </p:nvSpPr>
          <p:spPr>
            <a:xfrm>
              <a:off x="4672968" y="4262331"/>
              <a:ext cx="330754" cy="330754"/>
            </a:xfrm>
            <a:prstGeom prst="ellipse">
              <a:avLst/>
            </a:prstGeom>
            <a:solidFill>
              <a:srgbClr val="4C21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TextBox 722"/>
            <p:cNvSpPr txBox="1"/>
            <p:nvPr/>
          </p:nvSpPr>
          <p:spPr>
            <a:xfrm>
              <a:off x="4576069" y="4327983"/>
              <a:ext cx="525569" cy="18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A2 x D5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24" name="Group 723"/>
          <p:cNvGrpSpPr/>
          <p:nvPr/>
        </p:nvGrpSpPr>
        <p:grpSpPr>
          <a:xfrm>
            <a:off x="5873974" y="4120031"/>
            <a:ext cx="536907" cy="385428"/>
            <a:chOff x="4727129" y="3607213"/>
            <a:chExt cx="536907" cy="385428"/>
          </a:xfrm>
        </p:grpSpPr>
        <p:sp>
          <p:nvSpPr>
            <p:cNvPr id="725" name="Oval 724"/>
            <p:cNvSpPr/>
            <p:nvPr/>
          </p:nvSpPr>
          <p:spPr>
            <a:xfrm>
              <a:off x="4799662" y="3607213"/>
              <a:ext cx="385428" cy="385428"/>
            </a:xfrm>
            <a:prstGeom prst="ellipse">
              <a:avLst/>
            </a:prstGeom>
            <a:solidFill>
              <a:srgbClr val="99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TextBox 725"/>
            <p:cNvSpPr txBox="1"/>
            <p:nvPr/>
          </p:nvSpPr>
          <p:spPr>
            <a:xfrm>
              <a:off x="4727129" y="3705215"/>
              <a:ext cx="53690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2(A2D1)</a:t>
              </a:r>
              <a:endParaRPr lang="en-US" sz="800" dirty="0"/>
            </a:p>
          </p:txBody>
        </p:sp>
      </p:grpSp>
      <p:grpSp>
        <p:nvGrpSpPr>
          <p:cNvPr id="727" name="Group 726"/>
          <p:cNvGrpSpPr/>
          <p:nvPr/>
        </p:nvGrpSpPr>
        <p:grpSpPr>
          <a:xfrm>
            <a:off x="4572555" y="5923920"/>
            <a:ext cx="631865" cy="362580"/>
            <a:chOff x="3555892" y="4522789"/>
            <a:chExt cx="631865" cy="362580"/>
          </a:xfrm>
        </p:grpSpPr>
        <p:sp>
          <p:nvSpPr>
            <p:cNvPr id="728" name="Oval 727"/>
            <p:cNvSpPr/>
            <p:nvPr/>
          </p:nvSpPr>
          <p:spPr>
            <a:xfrm>
              <a:off x="3693778" y="4522789"/>
              <a:ext cx="362580" cy="362580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TextBox 728"/>
            <p:cNvSpPr txBox="1"/>
            <p:nvPr/>
          </p:nvSpPr>
          <p:spPr>
            <a:xfrm>
              <a:off x="3555892" y="4604244"/>
              <a:ext cx="63186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GN138C</a:t>
              </a:r>
              <a:endParaRPr lang="en-US" sz="700" dirty="0"/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5524277" y="5844652"/>
            <a:ext cx="720471" cy="450012"/>
            <a:chOff x="694667" y="3574927"/>
            <a:chExt cx="720471" cy="450012"/>
          </a:xfrm>
        </p:grpSpPr>
        <p:sp>
          <p:nvSpPr>
            <p:cNvPr id="741" name="Oval 740"/>
            <p:cNvSpPr/>
            <p:nvPr/>
          </p:nvSpPr>
          <p:spPr>
            <a:xfrm>
              <a:off x="809415" y="3584351"/>
              <a:ext cx="440588" cy="440588"/>
            </a:xfrm>
            <a:prstGeom prst="ellipse">
              <a:avLst/>
            </a:prstGeom>
            <a:solidFill>
              <a:srgbClr val="A365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TextBox 741"/>
            <p:cNvSpPr txBox="1"/>
            <p:nvPr/>
          </p:nvSpPr>
          <p:spPr>
            <a:xfrm>
              <a:off x="694667" y="3574927"/>
              <a:ext cx="720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F1</a:t>
              </a:r>
            </a:p>
            <a:p>
              <a:pPr algn="ctr"/>
              <a:r>
                <a:rPr lang="en-US" sz="800" dirty="0" smtClean="0"/>
                <a:t>PS6xK101</a:t>
              </a:r>
              <a:endParaRPr lang="en-US" sz="800" dirty="0"/>
            </a:p>
          </p:txBody>
        </p:sp>
      </p:grpSp>
      <p:grpSp>
        <p:nvGrpSpPr>
          <p:cNvPr id="743" name="Group 742"/>
          <p:cNvGrpSpPr/>
          <p:nvPr/>
        </p:nvGrpSpPr>
        <p:grpSpPr>
          <a:xfrm>
            <a:off x="4688162" y="2590800"/>
            <a:ext cx="400651" cy="288360"/>
            <a:chOff x="3837274" y="4091195"/>
            <a:chExt cx="502466" cy="361642"/>
          </a:xfrm>
        </p:grpSpPr>
        <p:sp>
          <p:nvSpPr>
            <p:cNvPr id="744" name="Oval 743"/>
            <p:cNvSpPr/>
            <p:nvPr/>
          </p:nvSpPr>
          <p:spPr>
            <a:xfrm>
              <a:off x="3933711" y="4140363"/>
              <a:ext cx="315732" cy="31247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45" name="TextBox 744"/>
            <p:cNvSpPr txBox="1"/>
            <p:nvPr/>
          </p:nvSpPr>
          <p:spPr>
            <a:xfrm>
              <a:off x="3837274" y="4091195"/>
              <a:ext cx="502466" cy="347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/>
                <a:t>10x</a:t>
              </a:r>
            </a:p>
            <a:p>
              <a:pPr algn="ctr"/>
              <a:r>
                <a:rPr lang="en-US" sz="600" dirty="0" smtClean="0"/>
                <a:t>PW9-1</a:t>
              </a:r>
              <a:endParaRPr lang="en-US" sz="600" dirty="0"/>
            </a:p>
          </p:txBody>
        </p:sp>
      </p:grpSp>
      <p:grpSp>
        <p:nvGrpSpPr>
          <p:cNvPr id="746" name="Group 745"/>
          <p:cNvGrpSpPr/>
          <p:nvPr/>
        </p:nvGrpSpPr>
        <p:grpSpPr>
          <a:xfrm>
            <a:off x="5873974" y="5606919"/>
            <a:ext cx="536907" cy="406015"/>
            <a:chOff x="8348649" y="4491532"/>
            <a:chExt cx="536907" cy="406015"/>
          </a:xfrm>
        </p:grpSpPr>
        <p:sp>
          <p:nvSpPr>
            <p:cNvPr id="747" name="Oval 746"/>
            <p:cNvSpPr/>
            <p:nvPr/>
          </p:nvSpPr>
          <p:spPr>
            <a:xfrm>
              <a:off x="8403818" y="4491532"/>
              <a:ext cx="406015" cy="4060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TextBox 747"/>
            <p:cNvSpPr txBox="1"/>
            <p:nvPr/>
          </p:nvSpPr>
          <p:spPr>
            <a:xfrm>
              <a:off x="8348649" y="4536762"/>
              <a:ext cx="536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D3d</a:t>
              </a:r>
            </a:p>
            <a:p>
              <a:pPr algn="ctr"/>
              <a:r>
                <a:rPr lang="en-US" sz="800" dirty="0" smtClean="0"/>
                <a:t>3-10</a:t>
              </a:r>
              <a:endParaRPr lang="en-US" sz="800" dirty="0"/>
            </a:p>
          </p:txBody>
        </p:sp>
      </p:grpSp>
      <p:grpSp>
        <p:nvGrpSpPr>
          <p:cNvPr id="749" name="Group 748"/>
          <p:cNvGrpSpPr/>
          <p:nvPr/>
        </p:nvGrpSpPr>
        <p:grpSpPr>
          <a:xfrm>
            <a:off x="4625703" y="5631955"/>
            <a:ext cx="525569" cy="387845"/>
            <a:chOff x="562999" y="3915087"/>
            <a:chExt cx="525569" cy="387845"/>
          </a:xfrm>
        </p:grpSpPr>
        <p:sp>
          <p:nvSpPr>
            <p:cNvPr id="750" name="Oval 749"/>
            <p:cNvSpPr/>
            <p:nvPr/>
          </p:nvSpPr>
          <p:spPr>
            <a:xfrm>
              <a:off x="638609" y="3915087"/>
              <a:ext cx="387845" cy="38784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TextBox 750"/>
            <p:cNvSpPr txBox="1"/>
            <p:nvPr/>
          </p:nvSpPr>
          <p:spPr>
            <a:xfrm>
              <a:off x="562999" y="3926734"/>
              <a:ext cx="52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ADF</a:t>
              </a:r>
            </a:p>
            <a:p>
              <a:pPr algn="ctr"/>
              <a:r>
                <a:rPr lang="en-US" sz="900" dirty="0" smtClean="0"/>
                <a:t>1-7</a:t>
              </a:r>
              <a:endParaRPr lang="en-US" sz="900" dirty="0"/>
            </a:p>
          </p:txBody>
        </p:sp>
      </p:grpSp>
      <p:grpSp>
        <p:nvGrpSpPr>
          <p:cNvPr id="752" name="Group 751"/>
          <p:cNvGrpSpPr/>
          <p:nvPr/>
        </p:nvGrpSpPr>
        <p:grpSpPr>
          <a:xfrm>
            <a:off x="5211232" y="5631955"/>
            <a:ext cx="525569" cy="387845"/>
            <a:chOff x="562999" y="3915087"/>
            <a:chExt cx="525569" cy="387845"/>
          </a:xfrm>
        </p:grpSpPr>
        <p:sp>
          <p:nvSpPr>
            <p:cNvPr id="753" name="Oval 752"/>
            <p:cNvSpPr/>
            <p:nvPr/>
          </p:nvSpPr>
          <p:spPr>
            <a:xfrm>
              <a:off x="638609" y="3915087"/>
              <a:ext cx="387845" cy="38784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TextBox 753"/>
            <p:cNvSpPr txBox="1"/>
            <p:nvPr/>
          </p:nvSpPr>
          <p:spPr>
            <a:xfrm>
              <a:off x="562999" y="3992750"/>
              <a:ext cx="525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5792634" y="5244902"/>
            <a:ext cx="699586" cy="569032"/>
            <a:chOff x="4492086" y="5297261"/>
            <a:chExt cx="510894" cy="415498"/>
          </a:xfrm>
        </p:grpSpPr>
        <p:sp>
          <p:nvSpPr>
            <p:cNvPr id="765" name="Oval 764"/>
            <p:cNvSpPr/>
            <p:nvPr/>
          </p:nvSpPr>
          <p:spPr>
            <a:xfrm>
              <a:off x="4584666" y="5306193"/>
              <a:ext cx="327597" cy="327597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TextBox 765"/>
            <p:cNvSpPr txBox="1"/>
            <p:nvPr/>
          </p:nvSpPr>
          <p:spPr>
            <a:xfrm>
              <a:off x="4492086" y="5297261"/>
              <a:ext cx="51089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 smtClean="0"/>
                <a:t>AD1</a:t>
              </a:r>
            </a:p>
            <a:p>
              <a:pPr algn="ctr"/>
              <a:r>
                <a:rPr lang="en-US" sz="700" dirty="0" smtClean="0"/>
                <a:t>Long</a:t>
              </a:r>
            </a:p>
            <a:p>
              <a:pPr algn="ctr"/>
              <a:r>
                <a:rPr lang="en-US" sz="700" dirty="0" smtClean="0"/>
                <a:t>Key</a:t>
              </a:r>
              <a:endParaRPr lang="en-US" sz="700" dirty="0"/>
            </a:p>
          </p:txBody>
        </p:sp>
      </p:grpSp>
      <p:grpSp>
        <p:nvGrpSpPr>
          <p:cNvPr id="767" name="Group 766"/>
          <p:cNvGrpSpPr/>
          <p:nvPr/>
        </p:nvGrpSpPr>
        <p:grpSpPr>
          <a:xfrm>
            <a:off x="5218915" y="5262697"/>
            <a:ext cx="525569" cy="392723"/>
            <a:chOff x="570682" y="3910209"/>
            <a:chExt cx="525569" cy="392723"/>
          </a:xfrm>
        </p:grpSpPr>
        <p:sp>
          <p:nvSpPr>
            <p:cNvPr id="768" name="Oval 767"/>
            <p:cNvSpPr/>
            <p:nvPr/>
          </p:nvSpPr>
          <p:spPr>
            <a:xfrm>
              <a:off x="638609" y="3915087"/>
              <a:ext cx="387845" cy="38784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TextBox 768"/>
            <p:cNvSpPr txBox="1"/>
            <p:nvPr/>
          </p:nvSpPr>
          <p:spPr>
            <a:xfrm>
              <a:off x="570682" y="3910209"/>
              <a:ext cx="52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TM1</a:t>
              </a:r>
            </a:p>
            <a:p>
              <a:pPr algn="ctr"/>
              <a:r>
                <a:rPr lang="en-US" sz="900" dirty="0" smtClean="0"/>
                <a:t>126</a:t>
              </a:r>
              <a:endParaRPr lang="en-US" sz="900" dirty="0"/>
            </a:p>
          </p:txBody>
        </p:sp>
      </p:grpSp>
      <p:grpSp>
        <p:nvGrpSpPr>
          <p:cNvPr id="770" name="Group 769"/>
          <p:cNvGrpSpPr/>
          <p:nvPr/>
        </p:nvGrpSpPr>
        <p:grpSpPr>
          <a:xfrm>
            <a:off x="4625703" y="5262697"/>
            <a:ext cx="525569" cy="392723"/>
            <a:chOff x="570682" y="3910209"/>
            <a:chExt cx="525569" cy="392723"/>
          </a:xfrm>
        </p:grpSpPr>
        <p:sp>
          <p:nvSpPr>
            <p:cNvPr id="771" name="Oval 770"/>
            <p:cNvSpPr/>
            <p:nvPr/>
          </p:nvSpPr>
          <p:spPr>
            <a:xfrm>
              <a:off x="638609" y="3915087"/>
              <a:ext cx="387845" cy="38784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570682" y="3910209"/>
              <a:ext cx="52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TM1</a:t>
              </a:r>
            </a:p>
            <a:p>
              <a:pPr algn="ctr"/>
              <a:r>
                <a:rPr lang="en-US" sz="900" dirty="0" smtClean="0"/>
                <a:t>124</a:t>
              </a:r>
              <a:endParaRPr lang="en-US" sz="900" dirty="0"/>
            </a:p>
          </p:txBody>
        </p:sp>
      </p:grpSp>
      <p:grpSp>
        <p:nvGrpSpPr>
          <p:cNvPr id="773" name="Group 772"/>
          <p:cNvGrpSpPr/>
          <p:nvPr/>
        </p:nvGrpSpPr>
        <p:grpSpPr>
          <a:xfrm>
            <a:off x="4625703" y="4903469"/>
            <a:ext cx="525569" cy="392723"/>
            <a:chOff x="570682" y="3910209"/>
            <a:chExt cx="525569" cy="392723"/>
          </a:xfrm>
        </p:grpSpPr>
        <p:sp>
          <p:nvSpPr>
            <p:cNvPr id="775" name="Oval 774"/>
            <p:cNvSpPr/>
            <p:nvPr/>
          </p:nvSpPr>
          <p:spPr>
            <a:xfrm>
              <a:off x="638609" y="3915087"/>
              <a:ext cx="387845" cy="38784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TextBox 775"/>
            <p:cNvSpPr txBox="1"/>
            <p:nvPr/>
          </p:nvSpPr>
          <p:spPr>
            <a:xfrm>
              <a:off x="570682" y="3910209"/>
              <a:ext cx="52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TM1</a:t>
              </a:r>
            </a:p>
            <a:p>
              <a:pPr algn="ctr"/>
              <a:r>
                <a:rPr lang="en-US" sz="900" dirty="0" smtClean="0"/>
                <a:t>125</a:t>
              </a:r>
              <a:endParaRPr lang="en-US" sz="900" dirty="0"/>
            </a:p>
          </p:txBody>
        </p:sp>
      </p:grpSp>
      <p:grpSp>
        <p:nvGrpSpPr>
          <p:cNvPr id="778" name="Group 777"/>
          <p:cNvGrpSpPr/>
          <p:nvPr/>
        </p:nvGrpSpPr>
        <p:grpSpPr>
          <a:xfrm>
            <a:off x="5267900" y="4908347"/>
            <a:ext cx="525569" cy="387845"/>
            <a:chOff x="570682" y="3915087"/>
            <a:chExt cx="525569" cy="387845"/>
          </a:xfrm>
        </p:grpSpPr>
        <p:sp>
          <p:nvSpPr>
            <p:cNvPr id="782" name="Oval 781"/>
            <p:cNvSpPr/>
            <p:nvPr/>
          </p:nvSpPr>
          <p:spPr>
            <a:xfrm>
              <a:off x="638609" y="3915087"/>
              <a:ext cx="387845" cy="38784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TextBox 783"/>
            <p:cNvSpPr txBox="1"/>
            <p:nvPr/>
          </p:nvSpPr>
          <p:spPr>
            <a:xfrm>
              <a:off x="570682" y="3990188"/>
              <a:ext cx="525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/>
            </a:p>
          </p:txBody>
        </p:sp>
      </p:grpSp>
      <p:grpSp>
        <p:nvGrpSpPr>
          <p:cNvPr id="786" name="Group 785"/>
          <p:cNvGrpSpPr/>
          <p:nvPr/>
        </p:nvGrpSpPr>
        <p:grpSpPr>
          <a:xfrm>
            <a:off x="5879643" y="4908347"/>
            <a:ext cx="525569" cy="387845"/>
            <a:chOff x="561843" y="3915087"/>
            <a:chExt cx="525569" cy="387845"/>
          </a:xfrm>
        </p:grpSpPr>
        <p:sp>
          <p:nvSpPr>
            <p:cNvPr id="790" name="Oval 789"/>
            <p:cNvSpPr/>
            <p:nvPr/>
          </p:nvSpPr>
          <p:spPr>
            <a:xfrm>
              <a:off x="638609" y="3915087"/>
              <a:ext cx="387845" cy="38784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" name="TextBox 790"/>
            <p:cNvSpPr txBox="1"/>
            <p:nvPr/>
          </p:nvSpPr>
          <p:spPr>
            <a:xfrm>
              <a:off x="561843" y="3993593"/>
              <a:ext cx="525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TM1</a:t>
              </a:r>
            </a:p>
          </p:txBody>
        </p:sp>
      </p:grpSp>
      <p:grpSp>
        <p:nvGrpSpPr>
          <p:cNvPr id="792" name="Group 791"/>
          <p:cNvGrpSpPr/>
          <p:nvPr/>
        </p:nvGrpSpPr>
        <p:grpSpPr>
          <a:xfrm>
            <a:off x="4625703" y="4527912"/>
            <a:ext cx="525569" cy="392723"/>
            <a:chOff x="570682" y="3910209"/>
            <a:chExt cx="525569" cy="392723"/>
          </a:xfrm>
        </p:grpSpPr>
        <p:sp>
          <p:nvSpPr>
            <p:cNvPr id="793" name="Oval 792"/>
            <p:cNvSpPr/>
            <p:nvPr/>
          </p:nvSpPr>
          <p:spPr>
            <a:xfrm>
              <a:off x="638609" y="3915087"/>
              <a:ext cx="387845" cy="38784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TextBox 793"/>
            <p:cNvSpPr txBox="1"/>
            <p:nvPr/>
          </p:nvSpPr>
          <p:spPr>
            <a:xfrm>
              <a:off x="570682" y="3910209"/>
              <a:ext cx="525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TM1</a:t>
              </a:r>
            </a:p>
            <a:p>
              <a:pPr algn="ctr"/>
              <a:r>
                <a:rPr lang="en-US" sz="900" dirty="0" smtClean="0"/>
                <a:t>123</a:t>
              </a:r>
              <a:endParaRPr lang="en-US" sz="900" dirty="0"/>
            </a:p>
          </p:txBody>
        </p:sp>
      </p:grpSp>
      <p:grpSp>
        <p:nvGrpSpPr>
          <p:cNvPr id="795" name="Group 794"/>
          <p:cNvGrpSpPr/>
          <p:nvPr/>
        </p:nvGrpSpPr>
        <p:grpSpPr>
          <a:xfrm>
            <a:off x="5267900" y="4532790"/>
            <a:ext cx="525569" cy="387845"/>
            <a:chOff x="570682" y="3915087"/>
            <a:chExt cx="525569" cy="387845"/>
          </a:xfrm>
        </p:grpSpPr>
        <p:sp>
          <p:nvSpPr>
            <p:cNvPr id="796" name="Oval 795"/>
            <p:cNvSpPr/>
            <p:nvPr/>
          </p:nvSpPr>
          <p:spPr>
            <a:xfrm>
              <a:off x="638609" y="3915087"/>
              <a:ext cx="387845" cy="38784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TextBox 797"/>
            <p:cNvSpPr txBox="1"/>
            <p:nvPr/>
          </p:nvSpPr>
          <p:spPr>
            <a:xfrm>
              <a:off x="570682" y="3990188"/>
              <a:ext cx="525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/>
            </a:p>
          </p:txBody>
        </p:sp>
      </p:grpSp>
      <p:grpSp>
        <p:nvGrpSpPr>
          <p:cNvPr id="802" name="Group 801"/>
          <p:cNvGrpSpPr/>
          <p:nvPr/>
        </p:nvGrpSpPr>
        <p:grpSpPr>
          <a:xfrm>
            <a:off x="5879643" y="4532790"/>
            <a:ext cx="525569" cy="387845"/>
            <a:chOff x="561843" y="3915087"/>
            <a:chExt cx="525569" cy="387845"/>
          </a:xfrm>
        </p:grpSpPr>
        <p:sp>
          <p:nvSpPr>
            <p:cNvPr id="803" name="Oval 802"/>
            <p:cNvSpPr/>
            <p:nvPr/>
          </p:nvSpPr>
          <p:spPr>
            <a:xfrm>
              <a:off x="638609" y="3915087"/>
              <a:ext cx="387845" cy="38784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TextBox 803"/>
            <p:cNvSpPr txBox="1"/>
            <p:nvPr/>
          </p:nvSpPr>
          <p:spPr>
            <a:xfrm>
              <a:off x="561843" y="3993593"/>
              <a:ext cx="5255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/>
                <a:t>Maxxa</a:t>
              </a:r>
              <a:endParaRPr lang="en-US" sz="900" dirty="0" smtClean="0"/>
            </a:p>
          </p:txBody>
        </p:sp>
      </p:grpSp>
      <p:grpSp>
        <p:nvGrpSpPr>
          <p:cNvPr id="805" name="Group 804"/>
          <p:cNvGrpSpPr/>
          <p:nvPr/>
        </p:nvGrpSpPr>
        <p:grpSpPr>
          <a:xfrm>
            <a:off x="5335827" y="2424021"/>
            <a:ext cx="612836" cy="385428"/>
            <a:chOff x="4849258" y="3975385"/>
            <a:chExt cx="612836" cy="385428"/>
          </a:xfrm>
        </p:grpSpPr>
        <p:sp>
          <p:nvSpPr>
            <p:cNvPr id="809" name="Oval 808"/>
            <p:cNvSpPr/>
            <p:nvPr/>
          </p:nvSpPr>
          <p:spPr>
            <a:xfrm>
              <a:off x="4946281" y="3975385"/>
              <a:ext cx="385428" cy="385428"/>
            </a:xfrm>
            <a:prstGeom prst="ellipse">
              <a:avLst/>
            </a:prstGeom>
            <a:solidFill>
              <a:srgbClr val="66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TextBox 809"/>
            <p:cNvSpPr txBox="1"/>
            <p:nvPr/>
          </p:nvSpPr>
          <p:spPr>
            <a:xfrm>
              <a:off x="4849258" y="4084387"/>
              <a:ext cx="6128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 smtClean="0">
                  <a:solidFill>
                    <a:schemeClr val="bg1"/>
                  </a:solidFill>
                </a:rPr>
                <a:t>2(A2D3)</a:t>
              </a:r>
              <a:r>
                <a:rPr lang="en-US" sz="700" b="1" dirty="0">
                  <a:solidFill>
                    <a:schemeClr val="bg1"/>
                  </a:solidFill>
                </a:rPr>
                <a:t>3</a:t>
              </a:r>
              <a:endParaRPr lang="en-US" sz="7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811" name="Group 810"/>
          <p:cNvGrpSpPr/>
          <p:nvPr/>
        </p:nvGrpSpPr>
        <p:grpSpPr>
          <a:xfrm>
            <a:off x="5879643" y="2775980"/>
            <a:ext cx="525569" cy="330754"/>
            <a:chOff x="4576069" y="4262331"/>
            <a:chExt cx="525569" cy="330754"/>
          </a:xfrm>
        </p:grpSpPr>
        <p:sp>
          <p:nvSpPr>
            <p:cNvPr id="812" name="Oval 811"/>
            <p:cNvSpPr/>
            <p:nvPr/>
          </p:nvSpPr>
          <p:spPr>
            <a:xfrm>
              <a:off x="4672968" y="4262331"/>
              <a:ext cx="330754" cy="330754"/>
            </a:xfrm>
            <a:prstGeom prst="ellipse">
              <a:avLst/>
            </a:prstGeom>
            <a:solidFill>
              <a:srgbClr val="4C21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TextBox 812"/>
            <p:cNvSpPr txBox="1"/>
            <p:nvPr/>
          </p:nvSpPr>
          <p:spPr>
            <a:xfrm>
              <a:off x="4576069" y="4327983"/>
              <a:ext cx="525569" cy="18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A2 x D5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7398001" y="708214"/>
            <a:ext cx="525569" cy="330754"/>
            <a:chOff x="4576069" y="4262331"/>
            <a:chExt cx="525569" cy="330754"/>
          </a:xfrm>
        </p:grpSpPr>
        <p:sp>
          <p:nvSpPr>
            <p:cNvPr id="815" name="Oval 814"/>
            <p:cNvSpPr/>
            <p:nvPr/>
          </p:nvSpPr>
          <p:spPr>
            <a:xfrm>
              <a:off x="4672968" y="4262331"/>
              <a:ext cx="330754" cy="330754"/>
            </a:xfrm>
            <a:prstGeom prst="ellipse">
              <a:avLst/>
            </a:prstGeom>
            <a:solidFill>
              <a:srgbClr val="4C216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TextBox 815"/>
            <p:cNvSpPr txBox="1"/>
            <p:nvPr/>
          </p:nvSpPr>
          <p:spPr>
            <a:xfrm>
              <a:off x="4576069" y="4327983"/>
              <a:ext cx="525569" cy="185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A2 x D5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7" name="Group 816"/>
          <p:cNvGrpSpPr/>
          <p:nvPr/>
        </p:nvGrpSpPr>
        <p:grpSpPr>
          <a:xfrm>
            <a:off x="8289969" y="3046896"/>
            <a:ext cx="546776" cy="466230"/>
            <a:chOff x="7307870" y="4848695"/>
            <a:chExt cx="546776" cy="466230"/>
          </a:xfrm>
        </p:grpSpPr>
        <p:sp>
          <p:nvSpPr>
            <p:cNvPr id="818" name="Oval 817"/>
            <p:cNvSpPr/>
            <p:nvPr/>
          </p:nvSpPr>
          <p:spPr>
            <a:xfrm>
              <a:off x="7342614" y="4848695"/>
              <a:ext cx="463285" cy="463285"/>
            </a:xfrm>
            <a:prstGeom prst="ellipse">
              <a:avLst/>
            </a:prstGeom>
            <a:solidFill>
              <a:srgbClr val="33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TextBox 818"/>
            <p:cNvSpPr txBox="1"/>
            <p:nvPr/>
          </p:nvSpPr>
          <p:spPr>
            <a:xfrm>
              <a:off x="7307870" y="4853260"/>
              <a:ext cx="546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G. </a:t>
              </a:r>
              <a:r>
                <a:rPr lang="en-US" sz="800" dirty="0" err="1" smtClean="0"/>
                <a:t>thurberi</a:t>
              </a:r>
              <a:endParaRPr lang="en-US" sz="800" dirty="0" smtClean="0"/>
            </a:p>
            <a:p>
              <a:pPr algn="ctr"/>
              <a:r>
                <a:rPr lang="en-US" sz="800" dirty="0" smtClean="0"/>
                <a:t>D1-5</a:t>
              </a:r>
              <a:endParaRPr lang="en-US" sz="800" dirty="0"/>
            </a:p>
          </p:txBody>
        </p:sp>
      </p:grpSp>
      <p:grpSp>
        <p:nvGrpSpPr>
          <p:cNvPr id="820" name="Group 819"/>
          <p:cNvGrpSpPr/>
          <p:nvPr/>
        </p:nvGrpSpPr>
        <p:grpSpPr>
          <a:xfrm>
            <a:off x="7523175" y="2515060"/>
            <a:ext cx="605180" cy="467126"/>
            <a:chOff x="48743" y="5155281"/>
            <a:chExt cx="633004" cy="488603"/>
          </a:xfrm>
        </p:grpSpPr>
        <p:sp>
          <p:nvSpPr>
            <p:cNvPr id="821" name="Oval 820"/>
            <p:cNvSpPr/>
            <p:nvPr/>
          </p:nvSpPr>
          <p:spPr>
            <a:xfrm>
              <a:off x="103671" y="5155281"/>
              <a:ext cx="488603" cy="488603"/>
            </a:xfrm>
            <a:prstGeom prst="ellipse">
              <a:avLst/>
            </a:prstGeom>
            <a:solidFill>
              <a:srgbClr val="CC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" name="TextBox 821"/>
            <p:cNvSpPr txBox="1"/>
            <p:nvPr/>
          </p:nvSpPr>
          <p:spPr>
            <a:xfrm>
              <a:off x="48743" y="5165651"/>
              <a:ext cx="633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TMS-22</a:t>
              </a:r>
            </a:p>
            <a:p>
              <a:pPr algn="ctr"/>
              <a:r>
                <a:rPr lang="en-US" sz="800" dirty="0" smtClean="0"/>
                <a:t>X</a:t>
              </a:r>
            </a:p>
            <a:p>
              <a:pPr algn="ctr"/>
              <a:r>
                <a:rPr lang="en-US" sz="800" dirty="0" smtClean="0"/>
                <a:t>WT 936</a:t>
              </a:r>
              <a:endParaRPr lang="en-US" sz="800" dirty="0"/>
            </a:p>
          </p:txBody>
        </p:sp>
      </p:grpSp>
      <p:grpSp>
        <p:nvGrpSpPr>
          <p:cNvPr id="823" name="Group 822"/>
          <p:cNvGrpSpPr/>
          <p:nvPr/>
        </p:nvGrpSpPr>
        <p:grpSpPr>
          <a:xfrm>
            <a:off x="8253653" y="3473989"/>
            <a:ext cx="609292" cy="508404"/>
            <a:chOff x="5738827" y="3165592"/>
            <a:chExt cx="609292" cy="508404"/>
          </a:xfrm>
        </p:grpSpPr>
        <p:sp>
          <p:nvSpPr>
            <p:cNvPr id="824" name="Oval 823"/>
            <p:cNvSpPr/>
            <p:nvPr/>
          </p:nvSpPr>
          <p:spPr>
            <a:xfrm>
              <a:off x="5774282" y="3165592"/>
              <a:ext cx="508404" cy="508404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" name="TextBox 824"/>
            <p:cNvSpPr txBox="1"/>
            <p:nvPr/>
          </p:nvSpPr>
          <p:spPr>
            <a:xfrm>
              <a:off x="5738827" y="3281872"/>
              <a:ext cx="60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GPS 52</a:t>
              </a:r>
              <a:endParaRPr lang="en-US" sz="800" dirty="0"/>
            </a:p>
          </p:txBody>
        </p:sp>
      </p:grpSp>
      <p:grpSp>
        <p:nvGrpSpPr>
          <p:cNvPr id="826" name="Group 825"/>
          <p:cNvGrpSpPr/>
          <p:nvPr/>
        </p:nvGrpSpPr>
        <p:grpSpPr>
          <a:xfrm>
            <a:off x="7897419" y="4240539"/>
            <a:ext cx="525293" cy="360815"/>
            <a:chOff x="7904934" y="1008161"/>
            <a:chExt cx="702455" cy="482504"/>
          </a:xfrm>
        </p:grpSpPr>
        <p:sp>
          <p:nvSpPr>
            <p:cNvPr id="827" name="Oval 826"/>
            <p:cNvSpPr/>
            <p:nvPr/>
          </p:nvSpPr>
          <p:spPr>
            <a:xfrm>
              <a:off x="8027613" y="1008161"/>
              <a:ext cx="457101" cy="457098"/>
            </a:xfrm>
            <a:prstGeom prst="ellipse">
              <a:avLst/>
            </a:prstGeom>
            <a:solidFill>
              <a:srgbClr val="006C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TextBox 827"/>
            <p:cNvSpPr txBox="1"/>
            <p:nvPr/>
          </p:nvSpPr>
          <p:spPr>
            <a:xfrm>
              <a:off x="7904934" y="1037929"/>
              <a:ext cx="702455" cy="45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D4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111-1</a:t>
              </a:r>
            </a:p>
          </p:txBody>
        </p:sp>
      </p:grpSp>
      <p:grpSp>
        <p:nvGrpSpPr>
          <p:cNvPr id="829" name="Group 828"/>
          <p:cNvGrpSpPr/>
          <p:nvPr/>
        </p:nvGrpSpPr>
        <p:grpSpPr>
          <a:xfrm>
            <a:off x="7636801" y="4368851"/>
            <a:ext cx="400651" cy="288360"/>
            <a:chOff x="3837274" y="4091195"/>
            <a:chExt cx="502466" cy="361642"/>
          </a:xfrm>
        </p:grpSpPr>
        <p:sp>
          <p:nvSpPr>
            <p:cNvPr id="830" name="Oval 829"/>
            <p:cNvSpPr/>
            <p:nvPr/>
          </p:nvSpPr>
          <p:spPr>
            <a:xfrm>
              <a:off x="3933711" y="4140363"/>
              <a:ext cx="315732" cy="31247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831" name="TextBox 830"/>
            <p:cNvSpPr txBox="1"/>
            <p:nvPr/>
          </p:nvSpPr>
          <p:spPr>
            <a:xfrm>
              <a:off x="3837274" y="4091195"/>
              <a:ext cx="502466" cy="347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/>
                <a:t>10x</a:t>
              </a:r>
            </a:p>
            <a:p>
              <a:pPr algn="ctr"/>
              <a:r>
                <a:rPr lang="en-US" sz="600" dirty="0" smtClean="0"/>
                <a:t>PW9-1</a:t>
              </a:r>
              <a:endParaRPr lang="en-US" sz="600" dirty="0"/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7723621" y="4615333"/>
            <a:ext cx="734841" cy="510662"/>
            <a:chOff x="7625153" y="1508729"/>
            <a:chExt cx="734841" cy="510662"/>
          </a:xfrm>
        </p:grpSpPr>
        <p:sp>
          <p:nvSpPr>
            <p:cNvPr id="833" name="Oval 832"/>
            <p:cNvSpPr/>
            <p:nvPr/>
          </p:nvSpPr>
          <p:spPr>
            <a:xfrm>
              <a:off x="7734977" y="1508729"/>
              <a:ext cx="510662" cy="510662"/>
            </a:xfrm>
            <a:prstGeom prst="ellipse">
              <a:avLst/>
            </a:prstGeom>
            <a:solidFill>
              <a:srgbClr val="00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7625153" y="1519445"/>
              <a:ext cx="734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G.</a:t>
              </a:r>
            </a:p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</a:rPr>
                <a:t>Gossypiodes</a:t>
              </a:r>
              <a:endParaRPr lang="en-US" sz="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HC8065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35" name="Group 834"/>
          <p:cNvGrpSpPr/>
          <p:nvPr/>
        </p:nvGrpSpPr>
        <p:grpSpPr>
          <a:xfrm>
            <a:off x="7220317" y="5340219"/>
            <a:ext cx="431640" cy="365760"/>
            <a:chOff x="-1057482" y="2645206"/>
            <a:chExt cx="431640" cy="365760"/>
          </a:xfrm>
        </p:grpSpPr>
        <p:sp>
          <p:nvSpPr>
            <p:cNvPr id="836" name="Oval 835"/>
            <p:cNvSpPr/>
            <p:nvPr/>
          </p:nvSpPr>
          <p:spPr>
            <a:xfrm>
              <a:off x="-1026505" y="2645206"/>
              <a:ext cx="365760" cy="3657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TextBox 836"/>
            <p:cNvSpPr txBox="1"/>
            <p:nvPr/>
          </p:nvSpPr>
          <p:spPr>
            <a:xfrm>
              <a:off x="-1057482" y="2658809"/>
              <a:ext cx="431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AD5</a:t>
              </a:r>
            </a:p>
            <a:p>
              <a:pPr algn="ctr"/>
              <a:r>
                <a:rPr lang="en-US" sz="800" dirty="0" smtClean="0"/>
                <a:t>171</a:t>
              </a:r>
              <a:endParaRPr lang="en-US" sz="800" dirty="0"/>
            </a:p>
          </p:txBody>
        </p:sp>
      </p:grpSp>
      <p:grpSp>
        <p:nvGrpSpPr>
          <p:cNvPr id="374" name="Group 373"/>
          <p:cNvGrpSpPr/>
          <p:nvPr/>
        </p:nvGrpSpPr>
        <p:grpSpPr>
          <a:xfrm>
            <a:off x="6864635" y="3879874"/>
            <a:ext cx="702146" cy="470233"/>
            <a:chOff x="5640018" y="3625794"/>
            <a:chExt cx="702146" cy="470233"/>
          </a:xfrm>
        </p:grpSpPr>
        <p:sp>
          <p:nvSpPr>
            <p:cNvPr id="375" name="Oval 374"/>
            <p:cNvSpPr/>
            <p:nvPr/>
          </p:nvSpPr>
          <p:spPr>
            <a:xfrm>
              <a:off x="5755975" y="3625794"/>
              <a:ext cx="470233" cy="470233"/>
            </a:xfrm>
            <a:prstGeom prst="ellipse">
              <a:avLst/>
            </a:prstGeom>
            <a:solidFill>
              <a:srgbClr val="0044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5640018" y="3634248"/>
              <a:ext cx="702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G.</a:t>
              </a:r>
            </a:p>
            <a:p>
              <a:pPr algn="ctr"/>
              <a:r>
                <a:rPr lang="en-US" sz="800" b="1" dirty="0" err="1" smtClean="0">
                  <a:solidFill>
                    <a:schemeClr val="bg1"/>
                  </a:solidFill>
                </a:rPr>
                <a:t>Triphyllum</a:t>
              </a:r>
              <a:endParaRPr lang="en-US" sz="800" b="1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800" b="1" dirty="0" smtClean="0">
                  <a:solidFill>
                    <a:schemeClr val="bg1"/>
                  </a:solidFill>
                </a:rPr>
                <a:t>B2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7494515" y="5511682"/>
            <a:ext cx="515823" cy="365760"/>
            <a:chOff x="5792511" y="3730267"/>
            <a:chExt cx="515823" cy="365760"/>
          </a:xfrm>
        </p:grpSpPr>
        <p:sp>
          <p:nvSpPr>
            <p:cNvPr id="380" name="Oval 379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Box 388"/>
            <p:cNvSpPr txBox="1"/>
            <p:nvPr/>
          </p:nvSpPr>
          <p:spPr>
            <a:xfrm>
              <a:off x="5792511" y="3805425"/>
              <a:ext cx="515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G.kirkii</a:t>
              </a:r>
              <a:endParaRPr lang="en-US" sz="800" dirty="0"/>
            </a:p>
          </p:txBody>
        </p:sp>
      </p:grpSp>
      <p:grpSp>
        <p:nvGrpSpPr>
          <p:cNvPr id="390" name="Group 389"/>
          <p:cNvGrpSpPr/>
          <p:nvPr/>
        </p:nvGrpSpPr>
        <p:grpSpPr>
          <a:xfrm>
            <a:off x="7519453" y="5096046"/>
            <a:ext cx="515823" cy="365760"/>
            <a:chOff x="5792511" y="3730267"/>
            <a:chExt cx="515823" cy="365760"/>
          </a:xfrm>
        </p:grpSpPr>
        <p:sp>
          <p:nvSpPr>
            <p:cNvPr id="391" name="Oval 390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5792511" y="3805425"/>
              <a:ext cx="515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G.kirkii</a:t>
              </a:r>
              <a:endParaRPr lang="en-US" sz="800" dirty="0"/>
            </a:p>
          </p:txBody>
        </p:sp>
      </p:grpSp>
      <p:grpSp>
        <p:nvGrpSpPr>
          <p:cNvPr id="401" name="Group 400"/>
          <p:cNvGrpSpPr/>
          <p:nvPr/>
        </p:nvGrpSpPr>
        <p:grpSpPr>
          <a:xfrm>
            <a:off x="8209409" y="5187486"/>
            <a:ext cx="515823" cy="365760"/>
            <a:chOff x="5792511" y="3730267"/>
            <a:chExt cx="515823" cy="365760"/>
          </a:xfrm>
        </p:grpSpPr>
        <p:sp>
          <p:nvSpPr>
            <p:cNvPr id="403" name="Oval 402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5792511" y="3805425"/>
              <a:ext cx="515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G.kirkii</a:t>
              </a:r>
              <a:endParaRPr lang="en-US" sz="800" dirty="0"/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7876900" y="5386991"/>
            <a:ext cx="515823" cy="365760"/>
            <a:chOff x="5792511" y="3730267"/>
            <a:chExt cx="515823" cy="365760"/>
          </a:xfrm>
        </p:grpSpPr>
        <p:sp>
          <p:nvSpPr>
            <p:cNvPr id="415" name="Oval 414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TextBox 415"/>
            <p:cNvSpPr txBox="1"/>
            <p:nvPr/>
          </p:nvSpPr>
          <p:spPr>
            <a:xfrm>
              <a:off x="5792511" y="3805425"/>
              <a:ext cx="515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G.kirkii</a:t>
              </a:r>
              <a:endParaRPr lang="en-US" sz="800" dirty="0"/>
            </a:p>
          </p:txBody>
        </p:sp>
      </p:grpSp>
      <p:grpSp>
        <p:nvGrpSpPr>
          <p:cNvPr id="422" name="Group 421"/>
          <p:cNvGrpSpPr/>
          <p:nvPr/>
        </p:nvGrpSpPr>
        <p:grpSpPr>
          <a:xfrm>
            <a:off x="7818245" y="5777689"/>
            <a:ext cx="515823" cy="365760"/>
            <a:chOff x="5792511" y="3730267"/>
            <a:chExt cx="515823" cy="365760"/>
          </a:xfrm>
        </p:grpSpPr>
        <p:sp>
          <p:nvSpPr>
            <p:cNvPr id="423" name="Oval 422"/>
            <p:cNvSpPr/>
            <p:nvPr/>
          </p:nvSpPr>
          <p:spPr>
            <a:xfrm>
              <a:off x="5860448" y="3730267"/>
              <a:ext cx="365760" cy="365760"/>
            </a:xfrm>
            <a:prstGeom prst="ellipse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5792511" y="3805425"/>
              <a:ext cx="5158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 smtClean="0"/>
                <a:t>G.kirkii</a:t>
              </a:r>
              <a:endParaRPr lang="en-US" sz="800" dirty="0"/>
            </a:p>
          </p:txBody>
        </p:sp>
      </p:grpSp>
      <p:grpSp>
        <p:nvGrpSpPr>
          <p:cNvPr id="427" name="Group 426"/>
          <p:cNvGrpSpPr/>
          <p:nvPr/>
        </p:nvGrpSpPr>
        <p:grpSpPr>
          <a:xfrm>
            <a:off x="3665916" y="2556154"/>
            <a:ext cx="685236" cy="645391"/>
            <a:chOff x="8360385" y="4455183"/>
            <a:chExt cx="778248" cy="732997"/>
          </a:xfrm>
        </p:grpSpPr>
        <p:sp>
          <p:nvSpPr>
            <p:cNvPr id="428" name="Oval 427"/>
            <p:cNvSpPr/>
            <p:nvPr/>
          </p:nvSpPr>
          <p:spPr>
            <a:xfrm>
              <a:off x="8403818" y="4491532"/>
              <a:ext cx="696649" cy="69664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8360385" y="4455183"/>
              <a:ext cx="778248" cy="664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D3d</a:t>
              </a:r>
            </a:p>
            <a:p>
              <a:pPr algn="ctr"/>
              <a:r>
                <a:rPr lang="en-US" sz="800" dirty="0" smtClean="0"/>
                <a:t>12-1</a:t>
              </a:r>
            </a:p>
            <a:p>
              <a:pPr algn="ctr"/>
              <a:r>
                <a:rPr lang="en-US" sz="800" dirty="0" smtClean="0"/>
                <a:t>G. </a:t>
              </a:r>
              <a:r>
                <a:rPr lang="en-US" sz="800" dirty="0" err="1" smtClean="0"/>
                <a:t>davinsonii</a:t>
              </a:r>
              <a:endParaRPr lang="en-US" sz="800" dirty="0"/>
            </a:p>
          </p:txBody>
        </p:sp>
      </p:grpSp>
      <p:sp>
        <p:nvSpPr>
          <p:cNvPr id="437" name="Rectangle 436"/>
          <p:cNvSpPr/>
          <p:nvPr/>
        </p:nvSpPr>
        <p:spPr>
          <a:xfrm>
            <a:off x="326471" y="4856142"/>
            <a:ext cx="1524000" cy="147370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Peanuts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0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9259</TotalTime>
  <Words>335</Words>
  <Application>Microsoft Office PowerPoint</Application>
  <PresentationFormat>On-screen Show (4:3)</PresentationFormat>
  <Paragraphs>241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#514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#513</dc:title>
  <dc:creator>Wendel Lab</dc:creator>
  <cp:lastModifiedBy>Tuchin, Anna </cp:lastModifiedBy>
  <cp:revision>114</cp:revision>
  <cp:lastPrinted>2018-02-08T16:09:53Z</cp:lastPrinted>
  <dcterms:created xsi:type="dcterms:W3CDTF">2013-11-12T18:40:30Z</dcterms:created>
  <dcterms:modified xsi:type="dcterms:W3CDTF">2018-12-13T17:48:58Z</dcterms:modified>
</cp:coreProperties>
</file>