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85" autoAdjust="0"/>
  </p:normalViewPr>
  <p:slideViewPr>
    <p:cSldViewPr>
      <p:cViewPr varScale="1">
        <p:scale>
          <a:sx n="51" d="100"/>
          <a:sy n="51" d="100"/>
        </p:scale>
        <p:origin x="-8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3AE0-A887-497F-908B-1C17373B207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i\Desktop\a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3" y="3401749"/>
            <a:ext cx="4038385" cy="2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162" y="764704"/>
            <a:ext cx="8352928" cy="216024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Flask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框架的物资管理系统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设计与实现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851920" y="3573016"/>
            <a:ext cx="4536504" cy="187220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汇报人：吴桐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指导教师：任桐炜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时间：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2016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月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19362"/>
              </p:ext>
            </p:extLst>
          </p:nvPr>
        </p:nvGraphicFramePr>
        <p:xfrm>
          <a:off x="395536" y="1844824"/>
          <a:ext cx="8352928" cy="443275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24136"/>
                <a:gridCol w="7128792"/>
              </a:tblGrid>
              <a:tr h="8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非功能</a:t>
                      </a:r>
                      <a:r>
                        <a:rPr lang="zh-CN" sz="2000" kern="100" dirty="0" smtClean="0">
                          <a:effectLst/>
                        </a:rPr>
                        <a:t>需求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30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易用性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用户要能够方便地通过他们可用的途径来访问系统，比如通过浏览器访问，而且用户界面应该要简洁美观，界面上所有的按钮是所见即所得的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用户体验较好，比如可以批量操作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30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可维护性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系统应该能够方便地配置，代码应该能够易被理解和维护，所以应该有较好的注释以及采用部门同事熟悉的编程语言，模块划分得当容易被维护等等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75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可扩展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系统要能够方便扩展业务功能，比如支持统计的业务，并且在技术上的选择也要考虑支持可扩展性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8728" r="9027" b="14326"/>
          <a:stretch>
            <a:fillRect/>
          </a:stretch>
        </p:blipFill>
        <p:spPr bwMode="auto">
          <a:xfrm>
            <a:off x="615227" y="1916832"/>
            <a:ext cx="813323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功能模块划分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51719" y="1310470"/>
            <a:ext cx="5760641" cy="5142866"/>
            <a:chOff x="1816100" y="2381250"/>
            <a:chExt cx="4495800" cy="4903828"/>
          </a:xfrm>
        </p:grpSpPr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816100" y="3816350"/>
              <a:ext cx="4495800" cy="26670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r"/>
              <a:r>
                <a:rPr lang="en-US" sz="1400" kern="100" dirty="0">
                  <a:latin typeface="Times New Roman"/>
                  <a:ea typeface="宋体"/>
                </a:rPr>
                <a:t>Flask</a:t>
              </a:r>
              <a:r>
                <a:rPr lang="zh-CN" sz="1400" kern="100" dirty="0">
                  <a:latin typeface="Times New Roman"/>
                  <a:ea typeface="宋体"/>
                </a:rPr>
                <a:t>框架</a:t>
              </a:r>
            </a:p>
          </p:txBody>
        </p:sp>
        <p:sp>
          <p:nvSpPr>
            <p:cNvPr id="11" name="AutoShape 2"/>
            <p:cNvSpPr>
              <a:spLocks noChangeArrowheads="1"/>
            </p:cNvSpPr>
            <p:nvPr/>
          </p:nvSpPr>
          <p:spPr bwMode="auto">
            <a:xfrm>
              <a:off x="2044700" y="2381250"/>
              <a:ext cx="3460750" cy="1314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表现层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044700" y="3917950"/>
              <a:ext cx="3460750" cy="1111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逻辑层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2076450" y="5245100"/>
              <a:ext cx="3460750" cy="1079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数据层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946400" y="2527300"/>
              <a:ext cx="2184400" cy="285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Bootstrap</a:t>
              </a:r>
              <a:r>
                <a:rPr lang="zh-CN" sz="1400" kern="100" dirty="0">
                  <a:effectLst/>
                  <a:latin typeface="Times New Roman"/>
                  <a:ea typeface="宋体"/>
                </a:rPr>
                <a:t>框架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2952750" y="2876550"/>
              <a:ext cx="590550" cy="292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CSS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619500" y="2876550"/>
              <a:ext cx="673100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 err="1">
                  <a:effectLst/>
                  <a:latin typeface="Times New Roman"/>
                  <a:ea typeface="宋体"/>
                </a:rPr>
                <a:t>JQuery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4343400" y="2870200"/>
              <a:ext cx="781050" cy="3111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JavaScript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2940050" y="3225800"/>
              <a:ext cx="2171700" cy="304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HTML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2444750" y="4349750"/>
              <a:ext cx="1123950" cy="400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路由控制逻辑</a:t>
              </a: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4025900" y="4337050"/>
              <a:ext cx="1168400" cy="41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业务服务逻辑</a:t>
              </a: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2635250" y="5727700"/>
              <a:ext cx="971550" cy="355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数据访问</a:t>
              </a: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4064000" y="5721350"/>
              <a:ext cx="984250" cy="342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数据模型</a:t>
              </a: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2863067" y="6653660"/>
              <a:ext cx="1832810" cy="631418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400" kern="100" dirty="0" err="1">
                  <a:latin typeface="Times New Roman"/>
                  <a:ea typeface="宋体"/>
                </a:rPr>
                <a:t>SqlAlchemy</a:t>
              </a:r>
              <a:r>
                <a:rPr lang="zh-CN" sz="1400" kern="100" dirty="0">
                  <a:latin typeface="Times New Roman"/>
                  <a:ea typeface="宋体"/>
                </a:rPr>
                <a:t>数据库工具</a:t>
              </a: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3778250" y="3695700"/>
              <a:ext cx="0" cy="222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3778250" y="5022850"/>
              <a:ext cx="0" cy="222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8"/>
            <p:cNvCxnSpPr>
              <a:cxnSpLocks noChangeShapeType="1"/>
            </p:cNvCxnSpPr>
            <p:nvPr/>
          </p:nvCxnSpPr>
          <p:spPr bwMode="auto">
            <a:xfrm>
              <a:off x="3775392" y="6317217"/>
              <a:ext cx="3493" cy="4318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6296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架构设计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5452904" cy="56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1821" y="2852936"/>
            <a:ext cx="738664" cy="23042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B8B72"/>
                </a:solidFill>
              </a:rPr>
              <a:t>开 发 视 图</a:t>
            </a:r>
            <a:endParaRPr lang="zh-CN" altLang="en-US" sz="2400" b="1" dirty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5" b="33698"/>
          <a:stretch>
            <a:fillRect/>
          </a:stretch>
        </p:blipFill>
        <p:spPr bwMode="auto">
          <a:xfrm>
            <a:off x="554875" y="1700808"/>
            <a:ext cx="804957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33336" y="1159750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模板继承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9971"/>
              </p:ext>
            </p:extLst>
          </p:nvPr>
        </p:nvGraphicFramePr>
        <p:xfrm>
          <a:off x="539552" y="1948911"/>
          <a:ext cx="8064896" cy="400036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81481"/>
                <a:gridCol w="2287071"/>
                <a:gridCol w="3096344"/>
              </a:tblGrid>
              <a:tr h="318902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主键，自增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tag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物资的标签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Part 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Serial 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shipping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物资的运送情况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761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capital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属于购买还是自产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disposition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安排情况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state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状态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2186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owner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外键，该物资的负责人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String(64)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使用者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08304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物资记录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9011"/>
              </p:ext>
            </p:extLst>
          </p:nvPr>
        </p:nvGraphicFramePr>
        <p:xfrm>
          <a:off x="755576" y="2420888"/>
          <a:ext cx="7704856" cy="30396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32248"/>
                <a:gridCol w="2016224"/>
                <a:gridCol w="3456384"/>
              </a:tblGrid>
              <a:tr h="539145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96959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主键，自增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90567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用户邮箱，并设置为唯一性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用户名称，并设置为唯一性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446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password_hash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登录密码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446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owned_invs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relationship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负责的物资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用户记录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56366"/>
              </p:ext>
            </p:extLst>
          </p:nvPr>
        </p:nvGraphicFramePr>
        <p:xfrm>
          <a:off x="755576" y="2420889"/>
          <a:ext cx="7632848" cy="324035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38751"/>
                <a:gridCol w="2647529"/>
                <a:gridCol w="2446568"/>
              </a:tblGrid>
              <a:tr h="527569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主键，自增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invid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物资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操作人的用户名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operation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操作名称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String(64)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日期时间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0272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历史记录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6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sp>
        <p:nvSpPr>
          <p:cNvPr id="44" name="圆角矩形 43"/>
          <p:cNvSpPr/>
          <p:nvPr/>
        </p:nvSpPr>
        <p:spPr>
          <a:xfrm>
            <a:off x="899592" y="3159199"/>
            <a:ext cx="2393567" cy="926988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目录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076056" y="1268760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项目背景介绍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076056" y="2132856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相关技术介绍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082363" y="2996952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项目需求分析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70702" y="3861048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项目设计方案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070702" y="4725144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项目关键实现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082362" y="5571009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总结展望工作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3563888" y="3325546"/>
            <a:ext cx="864096" cy="535502"/>
          </a:xfrm>
          <a:prstGeom prst="rightArrow">
            <a:avLst/>
          </a:prstGeom>
          <a:noFill/>
          <a:ln>
            <a:solidFill>
              <a:srgbClr val="AB8B7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9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1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3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5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232248" cy="559768"/>
            <a:chOff x="467544" y="908720"/>
            <a:chExt cx="2232248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576811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总结与展望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9000">
              <a:schemeClr val="accent4">
                <a:lumMod val="40000"/>
                <a:lumOff val="60000"/>
              </a:schemeClr>
            </a:gs>
            <a:gs pos="57000">
              <a:schemeClr val="accent4"/>
            </a:gs>
            <a:gs pos="100000">
              <a:schemeClr val="accent4">
                <a:shade val="20000"/>
                <a:satMod val="2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2996952"/>
            <a:ext cx="2736304" cy="854968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谢谢！</a:t>
            </a:r>
            <a:endParaRPr lang="zh-CN" altLang="en-US" sz="5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528" y="5445224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67544" y="1772816"/>
            <a:ext cx="3633053" cy="4320480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074" name="Picture 2" descr="C:\Users\swi\Desktop\c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21" y="392578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987275" y="273313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84859" y="223099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增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3319" y="1981572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15493" y="3517326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还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469" y="2827449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88815" y="3054424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80903" y="3709199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9337" y="434854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24" name="同侧圆角矩形 2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5" name="Picture 3" descr="C:\Users\swi\Downloads\507fc7bb29a3bdcff62483b46862ed6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424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箭头 27"/>
          <p:cNvSpPr/>
          <p:nvPr/>
        </p:nvSpPr>
        <p:spPr>
          <a:xfrm>
            <a:off x="4324100" y="3709199"/>
            <a:ext cx="648072" cy="576064"/>
          </a:xfrm>
          <a:prstGeom prst="rightArrow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08377" y="4358952"/>
            <a:ext cx="1155762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报废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772543" y="5365178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同步更新难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2542" y="2224683"/>
            <a:ext cx="1957495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易出错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64893" y="3798088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操作权限难保证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772543" y="3018420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易丢失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64893" y="4565645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不支持批量操作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6412502" y="2557636"/>
            <a:ext cx="247730" cy="2887588"/>
          </a:xfrm>
          <a:prstGeom prst="leftBrace">
            <a:avLst>
              <a:gd name="adj1" fmla="val 8333"/>
              <a:gd name="adj2" fmla="val 50931"/>
            </a:avLst>
          </a:prstGeom>
          <a:ln w="19050">
            <a:solidFill>
              <a:srgbClr val="AB8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5" grpId="0"/>
      <p:bldP spid="28" grpId="0" animBg="1"/>
      <p:bldP spid="35" grpId="0" animBg="1"/>
      <p:bldP spid="23" grpId="0" animBg="1"/>
      <p:bldP spid="26" grpId="0" animBg="1"/>
      <p:bldP spid="27" grpId="0" animBg="1"/>
      <p:bldP spid="30" grpId="0" animBg="1"/>
      <p:bldP spid="31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187624" y="3212976"/>
            <a:ext cx="6941404" cy="2947211"/>
          </a:xfrm>
          <a:prstGeom prst="roundRect">
            <a:avLst/>
          </a:prstGeom>
          <a:ln w="19050"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论文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设计与实现的物资管理系统，是一个应用于公司内部的网上管理系统；是着力于改善传统的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表格记录和管理的方式，实现物资管理自动化的信息系统；是能够对物资设备进行资源请求、归还、报废、转交、编辑、检索等操作，能够导入导出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表格，进行在线消息通知和邮件通知，让物资的状态变化及时通知到相关人员的管理信息系统。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87624" y="1848583"/>
            <a:ext cx="707541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上海易安信公司的</a:t>
            </a:r>
            <a:r>
              <a:rPr lang="en-US" altLang="zh-CN" sz="2400" dirty="0" smtClean="0"/>
              <a:t>UFE</a:t>
            </a:r>
            <a:r>
              <a:rPr lang="zh-CN" altLang="en-US" sz="2400" dirty="0" smtClean="0"/>
              <a:t>部门，遇到了类似的问题，于是设计与实现了物资管理系统来更好地管理物资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3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5" y="4652753"/>
            <a:ext cx="3648819" cy="1447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904" y="1772816"/>
            <a:ext cx="517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物资管理</a:t>
            </a:r>
            <a:r>
              <a:rPr lang="zh-CN" altLang="en-US" dirty="0" smtClean="0"/>
              <a:t>系统</a:t>
            </a:r>
            <a:r>
              <a:rPr lang="zh-CN" altLang="en-US" dirty="0"/>
              <a:t>采用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zh-CN" altLang="en-US" dirty="0" smtClean="0"/>
              <a:t>框架帮助实现服务器端后台，是</a:t>
            </a:r>
            <a:r>
              <a:rPr lang="zh-CN" altLang="zh-CN" dirty="0"/>
              <a:t>轻量级的支持网络开发的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zh-CN" dirty="0" smtClean="0"/>
              <a:t>框架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基于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zh-CN" dirty="0" smtClean="0"/>
              <a:t> </a:t>
            </a:r>
            <a:r>
              <a:rPr lang="en-US" altLang="zh-CN" dirty="0" smtClean="0"/>
              <a:t>WSGI</a:t>
            </a:r>
            <a:r>
              <a:rPr lang="zh-CN" altLang="zh-CN" dirty="0" smtClean="0"/>
              <a:t>工具箱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、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Jinja</a:t>
            </a:r>
            <a:r>
              <a:rPr lang="en-US" altLang="zh-CN" dirty="0" smtClean="0"/>
              <a:t> </a:t>
            </a:r>
            <a:r>
              <a:rPr lang="en-US" altLang="zh-CN" dirty="0"/>
              <a:t>2 </a:t>
            </a:r>
            <a:r>
              <a:rPr lang="zh-CN" altLang="zh-CN" dirty="0"/>
              <a:t>和一些知名的开源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拥有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zh-CN" altLang="zh-CN" dirty="0"/>
              <a:t>请求适配，支持安全的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兼容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WSGI</a:t>
            </a:r>
            <a:r>
              <a:rPr lang="en-US" altLang="zh-CN" dirty="0" smtClean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约定俗成</a:t>
            </a:r>
            <a:r>
              <a:rPr lang="zh-CN" altLang="zh-CN" dirty="0"/>
              <a:t>的部分是，在应用的根目录下，需要创建两个文件夹，一个需要命名为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zh-CN" altLang="zh-CN" dirty="0"/>
              <a:t>，存放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dirty="0"/>
              <a:t>模板文件，还有一个需要命名为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zh-CN" dirty="0"/>
              <a:t>，存放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zh-CN" dirty="0"/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altLang="zh-CN" dirty="0"/>
              <a:t>, </a:t>
            </a:r>
            <a:r>
              <a:rPr lang="zh-CN" altLang="zh-CN" dirty="0"/>
              <a:t>图片和其他静态资源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26712"/>
              </p:ext>
            </p:extLst>
          </p:nvPr>
        </p:nvGraphicFramePr>
        <p:xfrm>
          <a:off x="772560" y="1961132"/>
          <a:ext cx="2287272" cy="261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272"/>
              </a:tblGrid>
              <a:tr h="26199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yourapplication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/runserver.py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/</a:t>
                      </a:r>
                      <a:r>
                        <a:rPr lang="en-US" sz="1800" kern="100" dirty="0" err="1">
                          <a:effectLst/>
                        </a:rPr>
                        <a:t>yourapplication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/__init__.py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/views.py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/static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/style.css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/templates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/layout.html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3" y="3073896"/>
            <a:ext cx="1219200" cy="121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95430" y="2089879"/>
            <a:ext cx="6373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Bootstrap</a:t>
            </a:r>
            <a:r>
              <a:rPr lang="zh-CN" altLang="zh-CN" sz="2400" dirty="0"/>
              <a:t>是</a:t>
            </a:r>
            <a:r>
              <a:rPr lang="en-US" altLang="zh-CN" sz="2400" dirty="0"/>
              <a:t>HTML</a:t>
            </a:r>
            <a:r>
              <a:rPr lang="zh-CN" altLang="zh-CN" sz="2400" dirty="0"/>
              <a:t>、</a:t>
            </a:r>
            <a:r>
              <a:rPr lang="en-US" altLang="zh-CN" sz="2400" dirty="0"/>
              <a:t>CSS</a:t>
            </a:r>
            <a:r>
              <a:rPr lang="zh-CN" altLang="zh-CN" sz="2400" dirty="0"/>
              <a:t>、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的前端开发框架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Bootstrap</a:t>
            </a:r>
            <a:r>
              <a:rPr lang="zh-CN" altLang="zh-CN" sz="2400" dirty="0"/>
              <a:t>以</a:t>
            </a:r>
            <a:r>
              <a:rPr lang="en-US" altLang="zh-CN" sz="2400" dirty="0" err="1"/>
              <a:t>JQuery</a:t>
            </a:r>
            <a:r>
              <a:rPr lang="zh-CN" altLang="zh-CN" sz="2400" dirty="0"/>
              <a:t>插件的形式提供了很多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组件，也扩展了现有组件的功能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Bootstrap</a:t>
            </a:r>
            <a:r>
              <a:rPr lang="zh-CN" altLang="en-US" sz="2400" dirty="0" smtClean="0"/>
              <a:t>使得</a:t>
            </a:r>
            <a:r>
              <a:rPr lang="zh-CN" altLang="zh-CN" sz="2400" dirty="0" smtClean="0"/>
              <a:t>实现</a:t>
            </a:r>
            <a:r>
              <a:rPr lang="zh-CN" altLang="zh-CN" sz="2400" dirty="0"/>
              <a:t>一个响应式网站更加方便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0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80157"/>
            <a:ext cx="3905250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06" y="3491061"/>
            <a:ext cx="3143250" cy="296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6249" y="1224606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用</a:t>
            </a:r>
            <a:r>
              <a:rPr lang="en-US" altLang="zh-CN" dirty="0"/>
              <a:t>python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开</a:t>
            </a:r>
            <a:r>
              <a:rPr lang="zh-CN" altLang="zh-CN" dirty="0"/>
              <a:t>源软件，提供</a:t>
            </a:r>
            <a:r>
              <a:rPr lang="en-US" altLang="zh-CN" dirty="0"/>
              <a:t>SQL</a:t>
            </a:r>
            <a:r>
              <a:rPr lang="zh-CN" altLang="zh-CN" dirty="0"/>
              <a:t>工具包和对象关系映射的服务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实现</a:t>
            </a:r>
            <a:r>
              <a:rPr lang="zh-CN" altLang="zh-CN" dirty="0"/>
              <a:t>了对象关系映射（</a:t>
            </a:r>
            <a:r>
              <a:rPr lang="en-US" altLang="zh-CN" dirty="0"/>
              <a:t>ORM</a:t>
            </a:r>
            <a:r>
              <a:rPr lang="zh-CN" altLang="zh-CN" dirty="0"/>
              <a:t>）的服务，提供了数据映射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Flask-</a:t>
            </a:r>
            <a:r>
              <a:rPr lang="en-US" altLang="zh-CN" dirty="0" err="1" smtClean="0"/>
              <a:t>SQLAlchemy</a:t>
            </a:r>
            <a:r>
              <a:rPr lang="zh-CN" altLang="zh-CN" dirty="0"/>
              <a:t>给</a:t>
            </a:r>
            <a:r>
              <a:rPr lang="en-US" altLang="zh-CN" dirty="0"/>
              <a:t>Flask</a:t>
            </a:r>
            <a:r>
              <a:rPr lang="zh-CN" altLang="zh-CN" dirty="0"/>
              <a:t>框架提供了</a:t>
            </a:r>
            <a:r>
              <a:rPr lang="en-US" altLang="zh-CN" dirty="0" err="1"/>
              <a:t>SQLAlchemy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1920" y="4115487"/>
            <a:ext cx="49642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Jinja2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zh-CN" dirty="0"/>
              <a:t>模板引擎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支持传参，模板继承，以及一些循环、判断语句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不只是能够输出</a:t>
            </a:r>
            <a:r>
              <a:rPr lang="en-US" altLang="zh-CN" dirty="0"/>
              <a:t>HTML</a:t>
            </a:r>
            <a:r>
              <a:rPr lang="zh-CN" altLang="zh-CN" dirty="0"/>
              <a:t>或者</a:t>
            </a:r>
            <a:r>
              <a:rPr lang="en-US" altLang="zh-CN" dirty="0"/>
              <a:t>XML</a:t>
            </a:r>
            <a:r>
              <a:rPr lang="zh-CN" altLang="zh-CN" dirty="0"/>
              <a:t>文件，还能渲染出邮件、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4" name="同侧圆角矩形 1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5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00003"/>
              </p:ext>
            </p:extLst>
          </p:nvPr>
        </p:nvGraphicFramePr>
        <p:xfrm>
          <a:off x="755576" y="2060848"/>
          <a:ext cx="7632848" cy="4103901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493968"/>
                <a:gridCol w="6138880"/>
              </a:tblGrid>
              <a:tr h="1098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小组领导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关心项目的时间、进度和花费的人力物力财力，希望能够以较小的成本完成基本满足工程师需求的物资管理系统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系统管理员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关心每一个物资的信息是否完整、正确，关心每一个物资的状态及历史信息，以及状态更新是否能及时通知，是否方便导入导出</a:t>
                      </a:r>
                      <a:r>
                        <a:rPr lang="en-US" sz="2000" kern="100">
                          <a:effectLst/>
                        </a:rPr>
                        <a:t>Excel</a:t>
                      </a:r>
                      <a:r>
                        <a:rPr lang="zh-CN" sz="2000" kern="100">
                          <a:effectLst/>
                        </a:rPr>
                        <a:t>表格以兼容传统管理方式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98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系统用户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关心是否方便查询设备，方便进入到管理自己拥有的或者借用的设备的页面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63907"/>
              </p:ext>
            </p:extLst>
          </p:nvPr>
        </p:nvGraphicFramePr>
        <p:xfrm>
          <a:off x="1115616" y="1772816"/>
          <a:ext cx="6912768" cy="446449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32770"/>
                <a:gridCol w="1579998"/>
              </a:tblGrid>
              <a:tr h="5471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物资记录的增，删，改，查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对物资的请求，归还，报废，转让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导入导出</a:t>
                      </a:r>
                      <a:r>
                        <a:rPr lang="en-US" sz="2000" kern="100">
                          <a:effectLst/>
                        </a:rPr>
                        <a:t>Excel</a:t>
                      </a:r>
                      <a:r>
                        <a:rPr lang="zh-CN" sz="2000" kern="100">
                          <a:effectLst/>
                        </a:rPr>
                        <a:t>表格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用户记录的增，删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消息通知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邮件通知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历史记录查看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9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1055</Words>
  <Application>Microsoft Office PowerPoint</Application>
  <PresentationFormat>全屏显示(4:3)</PresentationFormat>
  <Paragraphs>216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基于Flask框架的物资管理系统 ——设计与实现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swi</dc:creator>
  <cp:lastModifiedBy>swi</cp:lastModifiedBy>
  <cp:revision>41</cp:revision>
  <dcterms:created xsi:type="dcterms:W3CDTF">2016-05-07T06:44:46Z</dcterms:created>
  <dcterms:modified xsi:type="dcterms:W3CDTF">2016-05-09T04:10:37Z</dcterms:modified>
</cp:coreProperties>
</file>