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7" r:id="rId6"/>
    <p:sldId id="265" r:id="rId7"/>
    <p:sldId id="266" r:id="rId8"/>
    <p:sldId id="268" r:id="rId9"/>
    <p:sldId id="269" r:id="rId10"/>
    <p:sldId id="290" r:id="rId11"/>
    <p:sldId id="271" r:id="rId12"/>
    <p:sldId id="272" r:id="rId13"/>
    <p:sldId id="273" r:id="rId14"/>
    <p:sldId id="275" r:id="rId15"/>
    <p:sldId id="292" r:id="rId16"/>
    <p:sldId id="276" r:id="rId17"/>
    <p:sldId id="277" r:id="rId18"/>
    <p:sldId id="278" r:id="rId19"/>
    <p:sldId id="282" r:id="rId20"/>
    <p:sldId id="285" r:id="rId21"/>
    <p:sldId id="291" r:id="rId22"/>
    <p:sldId id="286" r:id="rId23"/>
    <p:sldId id="287" r:id="rId24"/>
    <p:sldId id="288" r:id="rId25"/>
    <p:sldId id="289" r:id="rId26"/>
    <p:sldId id="279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24402" autoAdjust="0"/>
  </p:normalViewPr>
  <p:slideViewPr>
    <p:cSldViewPr>
      <p:cViewPr varScale="1">
        <p:scale>
          <a:sx n="18" d="100"/>
          <a:sy n="18" d="100"/>
        </p:scale>
        <p:origin x="2912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9459F-AD45-4944-85B9-0AB02BD4EB5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7FB6F-1A67-4DEC-BB59-2A4BA0BA0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472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subview/2879217/2879217.htm" TargetMode="External"/><Relationship Id="rId5" Type="http://schemas.openxmlformats.org/officeDocument/2006/relationships/hyperlink" Target="http://baike.baidu.com/view/40801.htm" TargetMode="External"/><Relationship Id="rId4" Type="http://schemas.openxmlformats.org/officeDocument/2006/relationships/hyperlink" Target="http://baike.baidu.com/subview/1145873/1145873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各位老师、同学，大家上午好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！我是吴桐，我答辩的论文题目是基于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框架的物资管理系统的设计与实现，我的导师是任桐炜老师。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8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这是一个服务器端做出响应的序列。用户界面触发事件，向服务器请求资源，服务器通过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框架提供的路由系统来匹配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，做业务处理，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通过模板引擎渲染出结果页面，返回给前端显示。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下面是一些数据库表的设计，有物资表，用户表和历史记录表。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7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在用户表中，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一个方便查询用户负责物资的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特殊字段，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，就是当物资表中增加了一条某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负责的物资记录时，用户表中的这个字段会自动增加对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物资的记录，因此不需要开发人员去维护。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82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1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接下来介绍详细模块的设计与实现。这一部分，我将按照后端，前端，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三个关键功能的设计与实现来介绍。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9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框架的后端设计与实现。配置模块是配置了路径、上传和下载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表格文件的存放路径、会话类型以及数据库资源定位等等。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03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启动模块导入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WSGIServer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，启动服务器。设置为多线程的模式。为什么用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在后边的消息通知介绍中会讲到。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49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模块设计了各个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类，提供了访问数据的接口，这些接口会被不同模块经常用到，因此设计实现为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的静态方法，省去了与它耦合的其他模块对各个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类实例的维护。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54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数据模型模块建立起与数据库表的一个映射。比如一个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Inventory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类映射了数据库中的物资表。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75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路由模块设计实现为一个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app_route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文件，实现了所有的跳转控制。同时也是前台与后台交互的一个主要模块。这是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app_route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文件的一个片段，处理了添加物资的业务请求，做出响应。在前端通过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请求来触发这个业务。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2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今天我将按照这样的提纲来演讲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93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前端的设计实现采用了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Jinja2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模板引擎，利用了模板的继承特性提高代码的重用率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7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技术上使用了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HTML/CSS/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而且采用了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框架，一方面节省了开发成本和时间，一方面也让系统呈现出了像这样的比较简洁、风格统一的界面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83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这是界面上的一个交互细节，遵循了所见即所得的原则。物资的列表，勾选某一物资，左上角的操作按钮才出现，勾选多个物资，按钮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状态发生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可用或不可用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的变化。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16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下面简单介绍三个关键功能的设计和实现。首先是消息通知，实现机制类似于发布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机制，由服务器发布消息给前端浏览器，由前端向服务器订阅资源，这个资源在服务器端是一个不断查询消息队列的处理方法，而一旦检测到有消息产生，就把消息按照协议打包，返回给前端，再由前端进行筛选，如果当前用户是这个消息的通知对象，就显示消息通知，否则不会显示。在服务端的发布方法中，虽然系统需求中对高并发并没有要求，但在设计时还是考虑到了并发，采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提供的协程机制，每产生一条消息通知，就创建一个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greenlet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协程，当这个协程完成后，将会回到原来的主协程。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29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再介绍一下导入导出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，一个导入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的流程比较简单，主要的处理是通过服务模块的服务来解析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文件，每读完一行数据，创建一个物资实例，全部读完再批量添加到数据库。导出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是反向的过程，在这里就不讲了。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23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最后介绍一下邮件通知的设计和实现。主要是利用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的标准库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smtplib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来完成，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smtplib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类，可以创建实例，通过实例的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sendmail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方法来实现发送邮件。这个功能点暂时实现了一个本地运行的版本，安装了一个叫做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dsmtpd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邮件服务器来进行本地测试。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1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最后，总结和展望一下工作。物资管理系统主要对改善传统的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管理做了一个解决方案，提高了物资管理效率和时效性。在技术架构方面，展现了如何实践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前端的方式来开发一个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应用，同时实践了模板引擎和前端框架，起到了提高代码重用率和开发效率的效果，完成了简单的导入导出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表格、消息通知和邮件通知的工作。今后的拓展是加入统计和基于角色的控制访问。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以上，就是我今天的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答辩演讲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内容，谢谢大家（各位老师还有同学们）！</a:t>
            </a: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首先介绍一下项目背景。物资是物料资源的简称，一般情况下公司会把工作中所消耗的各种生产材料作为物资来管理，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表格来记录，这是一种传统的管理方式，所有的跟踪、记录和管理活动是围绕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来进行的，这样的方式存在着一些弊端：比如物资状态更新不能及时反馈给其他用户，不支持对物资进行批量操作，操作权限局限在文件级别，还有文件容易丢失，数据容易出错等等。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在我实习的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部门存在着类似的问题，这是一个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测试团队，他们需要管理的物资是指为了满足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测试而购买或者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向公司申请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的各种存储服务器和各种零件等等，部门现有的管理方式是采用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管理，由管理员负责登记信息，发送最新的表格给其他用户。在实际工作中，发现了如前面陈述的各种问题，于是他们希望能够有一个系统来管理物资。因此所要设计与实现的是一个应用于公司内部的管理系统；是能够改善传统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表格管理的方式，实现物资管理的信息系统；是能够对物资进行操作，能够导入导出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表格，进行消息通知和邮件通知，让物资的变化及时通知到相关人员的管理信息系统。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这个项目是由我负责并且独立完成设计与实现的。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7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经过分析发现，系统需求主要有物资基础管理，用户管理，物资使用管理，包括了对物资的请求、归还、转让和报废等操作，导入导出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表格，消息通知和邮件通知。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6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此外，还提出了一些非功能需求，尤其是易用性，用户界面应该简洁、尽量在设计上遵循所见即所得的原则。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4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下面，先介绍一下项目的总体设计。按功能模块划分为：物资管理模块、用户管理模块、其他辅助管理模块，下面又细分了子模块。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0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系统采用了三层结构：表现层、逻辑层和数据层。表现层是项目的前端部分，利用了这些前端框架和技术构建了用户界面，表现层向下层的逻辑层发起调用，在项目中是通过表单请求或者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来做到的。逻辑层负责响应表现层发送的请求，进行业务逻辑处理，并返回响应结果。主要包含了两块，路由控制逻辑和业务处理逻辑。数据层负责数据操作和维护。一方面给逻辑层提供数据访问的接口，一方面构建了数据模型，进一步映射到数据库。系统的数据库采用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内置的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数据库，因为系统供内部使用，每天访问量不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很大，也没有高并发的要求，所以对数据库的要求不是很高。从数据模型映射到数据库，是通过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插件提供的对象关系映射机制做到的。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9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从开发的角度来看，前端通过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或者表单的方式向路由控制组件发送资源请求，控制组件将调用服务组件提供的业务逻辑接口，另一方面也会调用数据相关的组件提供的数据访问接口，做业务处理，最后将结果响应给前端。服务器相关组件向控制组件提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框架的服务比如核心的路由服务。在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框架中，路由服务又是通过叫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的开源库实现的，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Werkzeug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 Gateway Interface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）工具箱，除了路由服务，还提供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头解析和封装、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response对象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WSGI 1.0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兼容、支持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Unicode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会话管理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FB6F-1A67-4DEC-BB59-2A4BA0BA0B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3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3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3AE0-A887-497F-908B-1C17373B207E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i\Desktop\aa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3" y="3401749"/>
            <a:ext cx="4038385" cy="2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23528" y="764704"/>
            <a:ext cx="8352928" cy="216024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Flask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框架的物资管理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系统的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与实现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067944" y="3717032"/>
            <a:ext cx="4536504" cy="187220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汇报人：吴桐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指导教师：任桐炜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时间：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2016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月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56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10" name="组合 9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1" name="同侧圆角矩形 10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总体设计方案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97032" y="2326687"/>
            <a:ext cx="738664" cy="297452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B8B72"/>
                </a:solidFill>
              </a:rPr>
              <a:t>服 务 器 端 响 应 流 程</a:t>
            </a:r>
            <a:endParaRPr lang="zh-CN" altLang="en-US" sz="2400" b="1" dirty="0">
              <a:solidFill>
                <a:srgbClr val="AB8B7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114" t="92" r="32797" b="33365"/>
          <a:stretch/>
        </p:blipFill>
        <p:spPr>
          <a:xfrm>
            <a:off x="2411760" y="1196752"/>
            <a:ext cx="6264547" cy="51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6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数据库表设计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9971"/>
              </p:ext>
            </p:extLst>
          </p:nvPr>
        </p:nvGraphicFramePr>
        <p:xfrm>
          <a:off x="539552" y="1948911"/>
          <a:ext cx="8064896" cy="400036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81481"/>
                <a:gridCol w="2287071"/>
                <a:gridCol w="3096344"/>
              </a:tblGrid>
              <a:tr h="318902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主键，自增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tag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物资的标签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PN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Part 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Serial 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shipping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物资的运送情况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761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capital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属于购买还是自产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disposition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安排情况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state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状态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2186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owner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外键，该物资的负责人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String(64)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使用者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08304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物资记录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3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数据库表设计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9011"/>
              </p:ext>
            </p:extLst>
          </p:nvPr>
        </p:nvGraphicFramePr>
        <p:xfrm>
          <a:off x="755576" y="2420888"/>
          <a:ext cx="7704856" cy="30396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232248"/>
                <a:gridCol w="2016224"/>
                <a:gridCol w="3456384"/>
              </a:tblGrid>
              <a:tr h="539145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96959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主键，自增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90567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email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用户邮箱，并设置为唯一性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username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用户名称，并设置为唯一性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446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password_hash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登录密码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446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owned_invs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relationship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负责的物资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用户记录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4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数据库表设计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56366"/>
              </p:ext>
            </p:extLst>
          </p:nvPr>
        </p:nvGraphicFramePr>
        <p:xfrm>
          <a:off x="755576" y="2420889"/>
          <a:ext cx="7632848" cy="324035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38751"/>
                <a:gridCol w="2647529"/>
                <a:gridCol w="2446568"/>
              </a:tblGrid>
              <a:tr h="527569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主键，自增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invid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物资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username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操作人的用户名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operation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操作名称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String(64)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日期时间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0272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历史记录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介绍思路  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655676" y="1748404"/>
            <a:ext cx="1387178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后端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55676" y="2967638"/>
            <a:ext cx="1387178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前端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68520" y="3356992"/>
            <a:ext cx="380388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消息通知模块</a:t>
            </a:r>
            <a:endParaRPr lang="zh-CN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93372" y="4368666"/>
            <a:ext cx="3779028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导入导出</a:t>
            </a:r>
            <a:r>
              <a:rPr lang="en-US" altLang="zh-CN" sz="3200" b="1" dirty="0" smtClean="0">
                <a:solidFill>
                  <a:schemeClr val="tx1"/>
                </a:solidFill>
                <a:latin typeface="+mn-ea"/>
              </a:rPr>
              <a:t>Excel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模块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93372" y="5329960"/>
            <a:ext cx="3779028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邮件通知模块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55676" y="4378233"/>
            <a:ext cx="198022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关键功能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3885440" y="3571009"/>
            <a:ext cx="182504" cy="2306263"/>
          </a:xfrm>
          <a:prstGeom prst="leftBrace">
            <a:avLst>
              <a:gd name="adj1" fmla="val 8333"/>
              <a:gd name="adj2" fmla="val 50931"/>
            </a:avLst>
          </a:prstGeom>
          <a:ln w="19050">
            <a:solidFill>
              <a:srgbClr val="AB8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6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配置模块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83533"/>
              </p:ext>
            </p:extLst>
          </p:nvPr>
        </p:nvGraphicFramePr>
        <p:xfrm>
          <a:off x="3187774" y="1556792"/>
          <a:ext cx="5200650" cy="4572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20065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import </a:t>
                      </a:r>
                      <a:r>
                        <a:rPr lang="en-US" sz="2000" kern="100" dirty="0" err="1">
                          <a:effectLst/>
                        </a:rPr>
                        <a:t>os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#path of the current file as the configure path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CONFIG_DIR = </a:t>
                      </a:r>
                      <a:r>
                        <a:rPr lang="en-US" sz="2000" kern="100" dirty="0" err="1">
                          <a:effectLst/>
                        </a:rPr>
                        <a:t>os.path.abspath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os.path.dirname</a:t>
                      </a:r>
                      <a:r>
                        <a:rPr lang="en-US" sz="2000" kern="100" dirty="0">
                          <a:effectLst/>
                        </a:rPr>
                        <a:t>(__file__))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#path setting of uploading and downloading excel file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UPLOAD_FOLDER = </a:t>
                      </a:r>
                      <a:r>
                        <a:rPr lang="en-US" sz="2000" kern="100" dirty="0" err="1">
                          <a:effectLst/>
                        </a:rPr>
                        <a:t>os.path.join</a:t>
                      </a:r>
                      <a:r>
                        <a:rPr lang="en-US" sz="2000" kern="100" dirty="0">
                          <a:effectLst/>
                        </a:rPr>
                        <a:t>(CONFIG_DIR, 'data', '</a:t>
                      </a:r>
                      <a:r>
                        <a:rPr lang="en-US" sz="2000" kern="100" dirty="0" err="1">
                          <a:effectLst/>
                        </a:rPr>
                        <a:t>imported_files</a:t>
                      </a:r>
                      <a:r>
                        <a:rPr lang="en-US" sz="2000" kern="100" dirty="0">
                          <a:effectLst/>
                        </a:rPr>
                        <a:t>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EXPORT_FOLDER = </a:t>
                      </a:r>
                      <a:r>
                        <a:rPr lang="en-US" sz="2000" kern="100" dirty="0" err="1">
                          <a:effectLst/>
                        </a:rPr>
                        <a:t>os.path.join</a:t>
                      </a:r>
                      <a:r>
                        <a:rPr lang="en-US" sz="2000" kern="100" dirty="0">
                          <a:effectLst/>
                        </a:rPr>
                        <a:t>(CONFIG_DIR, 'static', '</a:t>
                      </a:r>
                      <a:r>
                        <a:rPr lang="en-US" sz="2000" kern="100" dirty="0" err="1">
                          <a:effectLst/>
                        </a:rPr>
                        <a:t>export_file</a:t>
                      </a:r>
                      <a:r>
                        <a:rPr lang="en-US" sz="2000" kern="100" dirty="0">
                          <a:effectLst/>
                        </a:rPr>
                        <a:t>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#session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SESSION_TYPE = '</a:t>
                      </a:r>
                      <a:r>
                        <a:rPr lang="en-US" sz="2000" kern="100" dirty="0" err="1">
                          <a:effectLst/>
                        </a:rPr>
                        <a:t>sqlalchemy</a:t>
                      </a:r>
                      <a:r>
                        <a:rPr lang="en-US" sz="2000" kern="100" dirty="0">
                          <a:effectLst/>
                        </a:rPr>
                        <a:t>'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 DB setting.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SQLALCHEMY_DATABASE_URI = '</a:t>
                      </a:r>
                      <a:r>
                        <a:rPr lang="en-US" sz="2000" kern="100" dirty="0" err="1">
                          <a:effectLst/>
                        </a:rPr>
                        <a:t>sqlite</a:t>
                      </a:r>
                      <a:r>
                        <a:rPr lang="en-US" sz="2000" kern="100" dirty="0">
                          <a:effectLst/>
                        </a:rPr>
                        <a:t>:///' + </a:t>
                      </a:r>
                      <a:r>
                        <a:rPr lang="en-US" sz="2000" kern="100" dirty="0" err="1">
                          <a:effectLst/>
                        </a:rPr>
                        <a:t>os.path.join</a:t>
                      </a:r>
                      <a:r>
                        <a:rPr lang="en-US" sz="2000" kern="100" dirty="0">
                          <a:effectLst/>
                        </a:rPr>
                        <a:t>(CONFIG_DIR, 'data', '</a:t>
                      </a:r>
                      <a:r>
                        <a:rPr lang="en-US" sz="2000" kern="100" dirty="0" err="1">
                          <a:effectLst/>
                        </a:rPr>
                        <a:t>IM.db</a:t>
                      </a:r>
                      <a:r>
                        <a:rPr lang="en-US" sz="2000" kern="100" dirty="0">
                          <a:effectLst/>
                        </a:rPr>
                        <a:t>')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39232" y="2080168"/>
            <a:ext cx="217960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B8B72"/>
                </a:solidFill>
              </a:rPr>
              <a:t>可配置</a:t>
            </a:r>
            <a:r>
              <a:rPr lang="zh-CN" altLang="en-US" sz="1600" b="1" dirty="0" smtClean="0">
                <a:solidFill>
                  <a:srgbClr val="AB8B72"/>
                </a:solidFill>
              </a:rPr>
              <a:t>：</a:t>
            </a:r>
            <a:r>
              <a:rPr lang="zh-CN" altLang="zh-CN" sz="2000" dirty="0" smtClean="0"/>
              <a:t>配置</a:t>
            </a:r>
            <a:r>
              <a:rPr lang="zh-CN" altLang="zh-CN" sz="2000" dirty="0"/>
              <a:t>路径、上传和下载</a:t>
            </a:r>
            <a:r>
              <a:rPr lang="en-US" altLang="zh-CN" sz="2000" dirty="0"/>
              <a:t>Excel</a:t>
            </a:r>
            <a:r>
              <a:rPr lang="zh-CN" altLang="zh-CN" sz="2000" dirty="0"/>
              <a:t>表格文件的存放路径、会话类型以及数据库资源定位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129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启动模块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01241"/>
              </p:ext>
            </p:extLst>
          </p:nvPr>
        </p:nvGraphicFramePr>
        <p:xfrm>
          <a:off x="3923928" y="2273805"/>
          <a:ext cx="4485746" cy="3535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485746"/>
              </a:tblGrid>
              <a:tr h="3480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IM import app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</a:t>
                      </a:r>
                      <a:r>
                        <a:rPr lang="en-US" sz="2000" kern="100" dirty="0" err="1">
                          <a:effectLst/>
                        </a:rPr>
                        <a:t>gevent.wsgi</a:t>
                      </a:r>
                      <a:r>
                        <a:rPr lang="en-US" sz="2000" kern="100" dirty="0">
                          <a:effectLst/>
                        </a:rPr>
                        <a:t> import </a:t>
                      </a:r>
                      <a:r>
                        <a:rPr lang="en-US" sz="2000" kern="100" dirty="0" err="1" smtClean="0">
                          <a:effectLst/>
                        </a:rPr>
                        <a:t>WSGIServer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#this is important for flask to find router, ignore the warning.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</a:t>
                      </a:r>
                      <a:r>
                        <a:rPr lang="en-US" sz="2000" kern="100" dirty="0" err="1">
                          <a:effectLst/>
                        </a:rPr>
                        <a:t>IM.router</a:t>
                      </a:r>
                      <a:r>
                        <a:rPr lang="en-US" sz="2000" kern="100" dirty="0">
                          <a:effectLst/>
                        </a:rPr>
                        <a:t> import </a:t>
                      </a:r>
                      <a:r>
                        <a:rPr lang="en-US" sz="2000" kern="100" dirty="0" err="1" smtClean="0">
                          <a:effectLst/>
                        </a:rPr>
                        <a:t>app_route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if __name__ == '__main__':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app.debug</a:t>
                      </a:r>
                      <a:r>
                        <a:rPr lang="en-US" sz="2000" kern="100" dirty="0">
                          <a:effectLst/>
                        </a:rPr>
                        <a:t> = True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app.threaded</a:t>
                      </a:r>
                      <a:r>
                        <a:rPr lang="en-US" sz="2000" kern="100" dirty="0">
                          <a:effectLst/>
                        </a:rPr>
                        <a:t> = True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server = </a:t>
                      </a:r>
                      <a:r>
                        <a:rPr lang="en-US" sz="2000" kern="100" dirty="0" err="1">
                          <a:effectLst/>
                        </a:rPr>
                        <a:t>WSGIServer</a:t>
                      </a:r>
                      <a:r>
                        <a:rPr lang="en-US" sz="2000" kern="100" dirty="0">
                          <a:effectLst/>
                        </a:rPr>
                        <a:t>(("", 5000), app)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server.serve_forever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917987"/>
            <a:ext cx="3096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启动模块导入</a:t>
            </a:r>
            <a:r>
              <a:rPr lang="en-US" altLang="zh-CN" sz="2000" dirty="0"/>
              <a:t>Flask</a:t>
            </a:r>
            <a:r>
              <a:rPr lang="zh-CN" altLang="zh-CN" sz="2000" dirty="0"/>
              <a:t>实例，从</a:t>
            </a:r>
            <a:r>
              <a:rPr lang="en-US" altLang="zh-CN" sz="2000" dirty="0" err="1"/>
              <a:t>gevent</a:t>
            </a:r>
            <a:r>
              <a:rPr lang="zh-CN" altLang="zh-CN" sz="2000" dirty="0"/>
              <a:t>导入</a:t>
            </a:r>
            <a:r>
              <a:rPr lang="en-US" altLang="zh-CN" sz="2000" dirty="0" err="1"/>
              <a:t>WSGIServer</a:t>
            </a:r>
            <a:r>
              <a:rPr lang="zh-CN" altLang="zh-CN" sz="2000" dirty="0"/>
              <a:t>，利用</a:t>
            </a:r>
            <a:r>
              <a:rPr lang="en-US" altLang="zh-CN" sz="2000" dirty="0" err="1"/>
              <a:t>WSGIServer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serve_forever</a:t>
            </a:r>
            <a:r>
              <a:rPr lang="zh-CN" altLang="zh-CN" sz="2000" dirty="0"/>
              <a:t>启动</a:t>
            </a:r>
            <a:r>
              <a:rPr lang="en-US" altLang="zh-CN" sz="2000" dirty="0"/>
              <a:t>Flask</a:t>
            </a:r>
            <a:r>
              <a:rPr lang="zh-CN" altLang="zh-CN" sz="2000" dirty="0"/>
              <a:t>，</a:t>
            </a:r>
            <a:r>
              <a:rPr lang="en-US" altLang="zh-CN" sz="2000" dirty="0"/>
              <a:t>5000</a:t>
            </a:r>
            <a:r>
              <a:rPr lang="zh-CN" altLang="zh-CN" sz="2000" dirty="0"/>
              <a:t>是端口号，</a:t>
            </a:r>
            <a:r>
              <a:rPr lang="en-US" altLang="zh-CN" sz="2000" dirty="0"/>
              <a:t>app</a:t>
            </a:r>
            <a:r>
              <a:rPr lang="zh-CN" altLang="zh-CN" sz="2000" dirty="0"/>
              <a:t>是导入的</a:t>
            </a:r>
            <a:r>
              <a:rPr lang="en-US" altLang="zh-CN" sz="2000" dirty="0"/>
              <a:t>Flask</a:t>
            </a:r>
            <a:r>
              <a:rPr lang="zh-CN" altLang="zh-CN" sz="2000" dirty="0"/>
              <a:t>实例，开发模式下可以将</a:t>
            </a:r>
            <a:r>
              <a:rPr lang="en-US" altLang="zh-CN" sz="2000" dirty="0" err="1"/>
              <a:t>app.debug</a:t>
            </a:r>
            <a:r>
              <a:rPr lang="zh-CN" altLang="zh-CN" sz="2000" dirty="0"/>
              <a:t>设置为</a:t>
            </a:r>
            <a:r>
              <a:rPr lang="en-US" altLang="zh-CN" sz="2000" dirty="0"/>
              <a:t>True</a:t>
            </a:r>
            <a:r>
              <a:rPr lang="zh-CN" altLang="zh-CN" sz="2000" dirty="0"/>
              <a:t>，方便调试。多线程也设置为</a:t>
            </a:r>
            <a:r>
              <a:rPr lang="en-US" altLang="zh-CN" sz="2000" dirty="0"/>
              <a:t>True</a:t>
            </a:r>
            <a:r>
              <a:rPr lang="zh-CN" altLang="zh-CN" sz="2000" dirty="0"/>
              <a:t>的模式。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使用了</a:t>
            </a:r>
            <a:r>
              <a:rPr lang="en-US" altLang="zh-CN" sz="2400" b="1" dirty="0" err="1" smtClean="0">
                <a:solidFill>
                  <a:srgbClr val="AB8B72"/>
                </a:solidFill>
              </a:rPr>
              <a:t>gevent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的</a:t>
            </a:r>
            <a:r>
              <a:rPr lang="en-US" altLang="zh-CN" sz="2400" b="1" dirty="0" err="1" smtClean="0">
                <a:solidFill>
                  <a:srgbClr val="AB8B72"/>
                </a:solidFill>
              </a:rPr>
              <a:t>WSGIServer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 DAO</a:t>
              </a: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模块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5919"/>
              </p:ext>
            </p:extLst>
          </p:nvPr>
        </p:nvGraphicFramePr>
        <p:xfrm>
          <a:off x="3713128" y="1296752"/>
          <a:ext cx="4819312" cy="51206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819312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IM import </a:t>
                      </a:r>
                      <a:r>
                        <a:rPr lang="en-US" sz="2000" kern="100" dirty="0" err="1">
                          <a:effectLst/>
                        </a:rPr>
                        <a:t>db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</a:t>
                      </a:r>
                      <a:r>
                        <a:rPr lang="en-US" sz="2000" kern="100" dirty="0" err="1">
                          <a:effectLst/>
                        </a:rPr>
                        <a:t>model.Inventory</a:t>
                      </a:r>
                      <a:r>
                        <a:rPr lang="en-US" sz="2000" kern="100" dirty="0">
                          <a:effectLst/>
                        </a:rPr>
                        <a:t> import Inventory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import </a:t>
                      </a:r>
                      <a:r>
                        <a:rPr lang="en-US" sz="2000" kern="100" dirty="0" err="1">
                          <a:effectLst/>
                        </a:rPr>
                        <a:t>traceback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class </a:t>
                      </a:r>
                      <a:r>
                        <a:rPr lang="en-US" sz="2000" kern="100" dirty="0" err="1">
                          <a:effectLst/>
                        </a:rPr>
                        <a:t>InvDao</a:t>
                      </a:r>
                      <a:r>
                        <a:rPr lang="en-US" sz="2000" kern="100" dirty="0">
                          <a:effectLst/>
                        </a:rPr>
                        <a:t>():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@</a:t>
                      </a:r>
                      <a:r>
                        <a:rPr lang="en-US" sz="2000" kern="100" dirty="0" err="1">
                          <a:effectLst/>
                        </a:rPr>
                        <a:t>staticmethod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get_all_invs</a:t>
                      </a:r>
                      <a:r>
                        <a:rPr lang="en-US" sz="2000" kern="100" dirty="0">
                          <a:effectLst/>
                        </a:rPr>
                        <a:t>():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return </a:t>
                      </a:r>
                      <a:r>
                        <a:rPr lang="en-US" sz="2000" kern="100" dirty="0" err="1">
                          <a:effectLst/>
                        </a:rPr>
                        <a:t>Inventory.query.all</a:t>
                      </a:r>
                      <a:r>
                        <a:rPr lang="en-US" sz="2000" kern="100" dirty="0" smtClean="0">
                          <a:effectLst/>
                        </a:rPr>
                        <a:t>()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@</a:t>
                      </a:r>
                      <a:r>
                        <a:rPr lang="en-US" sz="2000" kern="100" dirty="0" err="1">
                          <a:effectLst/>
                        </a:rPr>
                        <a:t>staticmethod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add_inventory</a:t>
                      </a:r>
                      <a:r>
                        <a:rPr lang="en-US" sz="2000" kern="100" dirty="0">
                          <a:effectLst/>
                        </a:rPr>
                        <a:t>(tag, name, PN, SN, shipping, capital, disposition, status, owner=''):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…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@</a:t>
                      </a:r>
                      <a:r>
                        <a:rPr lang="en-US" sz="2000" kern="100" dirty="0" err="1">
                          <a:effectLst/>
                        </a:rPr>
                        <a:t>staticmethod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delete_inventory</a:t>
                      </a:r>
                      <a:r>
                        <a:rPr lang="en-US" sz="2000" kern="100" dirty="0">
                          <a:effectLst/>
                        </a:rPr>
                        <a:t>(ids):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2861" marR="62861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229247"/>
            <a:ext cx="25202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DAO(Data Access Object)</a:t>
            </a:r>
            <a:r>
              <a:rPr lang="zh-CN" altLang="zh-CN" sz="2000" dirty="0"/>
              <a:t>模块，即数据访问模块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具体实现为</a:t>
            </a:r>
            <a:r>
              <a:rPr lang="en-US" altLang="zh-CN" sz="2000" dirty="0" err="1" smtClean="0"/>
              <a:t>InvDao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UserDao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HistoryDao</a:t>
            </a:r>
            <a:r>
              <a:rPr lang="zh-CN" altLang="en-US" sz="2000" dirty="0" smtClean="0"/>
              <a:t>三个类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098638"/>
            <a:ext cx="254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采用了静态方法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8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数据模型模块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7123"/>
              </p:ext>
            </p:extLst>
          </p:nvPr>
        </p:nvGraphicFramePr>
        <p:xfrm>
          <a:off x="3634680" y="1887056"/>
          <a:ext cx="5113784" cy="4206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1137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class Inventory(</a:t>
                      </a:r>
                      <a:r>
                        <a:rPr lang="en-US" sz="2000" kern="100" dirty="0" err="1">
                          <a:effectLst/>
                        </a:rPr>
                        <a:t>db.Model</a:t>
                      </a:r>
                      <a:r>
                        <a:rPr lang="en-US" sz="2000" kern="100" dirty="0">
                          <a:effectLst/>
                        </a:rPr>
                        <a:t>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__searchable__ = ['tag', 'name']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id = </a:t>
                      </a:r>
                      <a:r>
                        <a:rPr lang="en-US" sz="2000" kern="100" dirty="0" err="1">
                          <a:effectLst/>
                        </a:rPr>
                        <a:t>db.Column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db.Integer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primary_key</a:t>
                      </a:r>
                      <a:r>
                        <a:rPr lang="en-US" sz="2000" kern="100" dirty="0">
                          <a:effectLst/>
                        </a:rPr>
                        <a:t> = True, </a:t>
                      </a:r>
                      <a:r>
                        <a:rPr lang="en-US" sz="2000" kern="100" dirty="0" err="1">
                          <a:effectLst/>
                        </a:rPr>
                        <a:t>autoincrement</a:t>
                      </a:r>
                      <a:r>
                        <a:rPr lang="en-US" sz="2000" kern="100" dirty="0">
                          <a:effectLst/>
                        </a:rPr>
                        <a:t>=True)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tag = </a:t>
                      </a:r>
                      <a:r>
                        <a:rPr lang="en-US" sz="2000" kern="100" dirty="0" err="1">
                          <a:effectLst/>
                        </a:rPr>
                        <a:t>db.Column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db.String</a:t>
                      </a:r>
                      <a:r>
                        <a:rPr lang="en-US" sz="2000" kern="100" dirty="0">
                          <a:effectLst/>
                        </a:rPr>
                        <a:t>(64), index=True)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…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owner = </a:t>
                      </a:r>
                      <a:r>
                        <a:rPr lang="en-US" sz="2000" kern="100" dirty="0" err="1">
                          <a:effectLst/>
                        </a:rPr>
                        <a:t>db.Column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db.String</a:t>
                      </a:r>
                      <a:r>
                        <a:rPr lang="en-US" sz="2000" kern="100" dirty="0">
                          <a:effectLst/>
                        </a:rPr>
                        <a:t>(64), </a:t>
                      </a:r>
                      <a:r>
                        <a:rPr lang="en-US" sz="2000" kern="100" dirty="0" err="1">
                          <a:effectLst/>
                        </a:rPr>
                        <a:t>db.ForeignKey</a:t>
                      </a:r>
                      <a:r>
                        <a:rPr lang="en-US" sz="2000" kern="100" dirty="0">
                          <a:effectLst/>
                        </a:rPr>
                        <a:t>('</a:t>
                      </a:r>
                      <a:r>
                        <a:rPr lang="en-US" sz="2000" kern="100" dirty="0" err="1">
                          <a:effectLst/>
                        </a:rPr>
                        <a:t>user.username</a:t>
                      </a:r>
                      <a:r>
                        <a:rPr lang="en-US" sz="2000" kern="100" dirty="0">
                          <a:effectLst/>
                        </a:rPr>
                        <a:t>'))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user = </a:t>
                      </a:r>
                      <a:r>
                        <a:rPr lang="en-US" sz="2000" kern="100" dirty="0" err="1">
                          <a:effectLst/>
                        </a:rPr>
                        <a:t>db.relationship</a:t>
                      </a:r>
                      <a:r>
                        <a:rPr lang="en-US" sz="2000" kern="100" dirty="0">
                          <a:effectLst/>
                        </a:rPr>
                        <a:t>('User</a:t>
                      </a:r>
                      <a:r>
                        <a:rPr lang="en-US" sz="2000" kern="100" dirty="0" smtClean="0">
                          <a:effectLst/>
                        </a:rPr>
                        <a:t>')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__</a:t>
                      </a:r>
                      <a:r>
                        <a:rPr lang="en-US" sz="2000" kern="100" dirty="0" err="1">
                          <a:effectLst/>
                        </a:rPr>
                        <a:t>init</a:t>
                      </a:r>
                      <a:r>
                        <a:rPr lang="en-US" sz="2000" kern="100" dirty="0">
                          <a:effectLst/>
                        </a:rPr>
                        <a:t>__(self, tag, name, </a:t>
                      </a:r>
                      <a:r>
                        <a:rPr lang="en-US" sz="2000" kern="100" dirty="0" err="1">
                          <a:effectLst/>
                        </a:rPr>
                        <a:t>pn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sn</a:t>
                      </a:r>
                      <a:r>
                        <a:rPr lang="en-US" sz="2000" kern="100" dirty="0">
                          <a:effectLst/>
                        </a:rPr>
                        <a:t>, ship, cap, dis, </a:t>
                      </a:r>
                      <a:r>
                        <a:rPr lang="en-US" sz="2000" kern="100" dirty="0" err="1">
                          <a:effectLst/>
                        </a:rPr>
                        <a:t>sta</a:t>
                      </a:r>
                      <a:r>
                        <a:rPr lang="en-US" sz="2000" kern="100" dirty="0">
                          <a:effectLst/>
                        </a:rPr>
                        <a:t>, owner=''):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</a:t>
                      </a:r>
                      <a:r>
                        <a:rPr lang="en-US" sz="2000" kern="100" dirty="0" err="1">
                          <a:effectLst/>
                        </a:rPr>
                        <a:t>self.tag</a:t>
                      </a:r>
                      <a:r>
                        <a:rPr lang="en-US" sz="2000" kern="100" dirty="0">
                          <a:effectLst/>
                        </a:rPr>
                        <a:t> = tag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1600339"/>
            <a:ext cx="3061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数据模型模块建立起与数据库表的一个映射</a:t>
            </a:r>
            <a:r>
              <a:rPr lang="zh-CN" altLang="zh-CN" sz="2000" dirty="0" smtClean="0"/>
              <a:t>。</a:t>
            </a:r>
            <a:r>
              <a:rPr lang="en-US" altLang="zh-CN" sz="2000" dirty="0" err="1" smtClean="0"/>
              <a:t>db.Model</a:t>
            </a:r>
            <a:r>
              <a:rPr lang="zh-CN" altLang="zh-CN" sz="2000" dirty="0"/>
              <a:t>对自定义的</a:t>
            </a:r>
            <a:r>
              <a:rPr lang="en-US" altLang="zh-CN" sz="2000" dirty="0"/>
              <a:t>Inventory</a:t>
            </a:r>
            <a:r>
              <a:rPr lang="zh-CN" altLang="zh-CN" sz="2000" dirty="0"/>
              <a:t>类进行标识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db.Column</a:t>
            </a:r>
            <a:r>
              <a:rPr lang="zh-CN" altLang="zh-CN" sz="2000" dirty="0"/>
              <a:t>创建表的列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则</a:t>
            </a:r>
            <a:r>
              <a:rPr lang="zh-CN" altLang="zh-CN" sz="2000" dirty="0" smtClean="0"/>
              <a:t>该</a:t>
            </a:r>
            <a:r>
              <a:rPr lang="en-US" altLang="zh-CN" sz="2000" dirty="0"/>
              <a:t>Inventory</a:t>
            </a:r>
            <a:r>
              <a:rPr lang="zh-CN" altLang="zh-CN" sz="2000" dirty="0"/>
              <a:t>类就对应了一个数据库</a:t>
            </a:r>
            <a:r>
              <a:rPr lang="zh-CN" altLang="zh-CN" sz="2000" dirty="0" smtClean="0"/>
              <a:t>表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初始化</a:t>
            </a:r>
            <a:r>
              <a:rPr lang="zh-CN" altLang="zh-CN" sz="2000" dirty="0"/>
              <a:t>一个</a:t>
            </a:r>
            <a:r>
              <a:rPr lang="en-US" altLang="zh-CN" sz="2000" dirty="0"/>
              <a:t>Inventory</a:t>
            </a:r>
            <a:r>
              <a:rPr lang="zh-CN" altLang="zh-CN" sz="2000" dirty="0"/>
              <a:t>实例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然后</a:t>
            </a:r>
            <a:r>
              <a:rPr lang="zh-CN" altLang="zh-CN" sz="2000" dirty="0" smtClean="0"/>
              <a:t>通过</a:t>
            </a:r>
            <a:r>
              <a:rPr lang="en-US" altLang="zh-CN" sz="2000" dirty="0" err="1"/>
              <a:t>db.session.add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inv</a:t>
            </a:r>
            <a:r>
              <a:rPr lang="en-US" altLang="zh-CN" sz="2000" dirty="0"/>
              <a:t>)</a:t>
            </a:r>
            <a:r>
              <a:rPr lang="zh-CN" altLang="zh-CN" sz="2000" dirty="0" smtClean="0"/>
              <a:t>来</a:t>
            </a:r>
            <a:r>
              <a:rPr lang="zh-CN" altLang="en-US" sz="2000" dirty="0" smtClean="0"/>
              <a:t>向数据库</a:t>
            </a:r>
            <a:r>
              <a:rPr lang="zh-CN" altLang="zh-CN" sz="2000" dirty="0" smtClean="0"/>
              <a:t>添加</a:t>
            </a:r>
            <a:r>
              <a:rPr lang="zh-CN" altLang="zh-CN" sz="2000" dirty="0"/>
              <a:t>一条</a:t>
            </a:r>
            <a:r>
              <a:rPr lang="zh-CN" altLang="zh-CN" sz="2000" dirty="0" smtClean="0"/>
              <a:t>记录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9648" y="1268760"/>
            <a:ext cx="33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对应了数据表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inventory</a:t>
            </a:r>
          </a:p>
        </p:txBody>
      </p:sp>
    </p:spTree>
    <p:extLst>
      <p:ext uri="{BB962C8B-B14F-4D97-AF65-F5344CB8AC3E}">
        <p14:creationId xmlns:p14="http://schemas.microsoft.com/office/powerpoint/2010/main" val="100159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路由模块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95536" y="2721566"/>
            <a:ext cx="30243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路由</a:t>
            </a:r>
            <a:r>
              <a:rPr lang="zh-CN" altLang="zh-CN" sz="2000" dirty="0" smtClean="0"/>
              <a:t>模块</a:t>
            </a:r>
            <a:r>
              <a:rPr lang="zh-CN" altLang="en-US" sz="2000" dirty="0" smtClean="0"/>
              <a:t>设计实现为一个</a:t>
            </a:r>
            <a:r>
              <a:rPr lang="en-US" altLang="zh-CN" sz="2000" dirty="0" err="1" smtClean="0"/>
              <a:t>app_route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文件</a:t>
            </a:r>
            <a:r>
              <a:rPr lang="zh-CN" altLang="en-US" sz="2000" dirty="0"/>
              <a:t>，</a:t>
            </a:r>
            <a:r>
              <a:rPr lang="zh-CN" altLang="zh-CN" sz="2000" dirty="0" smtClean="0"/>
              <a:t>实现</a:t>
            </a:r>
            <a:r>
              <a:rPr lang="zh-CN" altLang="zh-CN" sz="2000" dirty="0"/>
              <a:t>了所有的跳转控制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同时也是前台与后台交互的一个主要模块</a:t>
            </a:r>
            <a:endParaRPr lang="zh-CN" altLang="en-US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81661"/>
              </p:ext>
            </p:extLst>
          </p:nvPr>
        </p:nvGraphicFramePr>
        <p:xfrm>
          <a:off x="3779912" y="1682080"/>
          <a:ext cx="5184575" cy="268302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184575"/>
              </a:tblGrid>
              <a:tr h="2683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app.route</a:t>
                      </a:r>
                      <a:r>
                        <a:rPr lang="en-US" sz="2000" kern="100" dirty="0">
                          <a:effectLst/>
                        </a:rPr>
                        <a:t>('/add-</a:t>
                      </a:r>
                      <a:r>
                        <a:rPr lang="en-US" sz="2000" kern="100" dirty="0" err="1">
                          <a:effectLst/>
                        </a:rPr>
                        <a:t>inventory</a:t>
                      </a:r>
                      <a:r>
                        <a:rPr lang="en-US" sz="2000" kern="100" dirty="0" err="1" smtClean="0">
                          <a:effectLst/>
                        </a:rPr>
                        <a:t>',methods</a:t>
                      </a:r>
                      <a:r>
                        <a:rPr lang="en-US" sz="2000" kern="100" dirty="0">
                          <a:effectLst/>
                        </a:rPr>
                        <a:t>=['POST'])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add_inventory</a:t>
                      </a:r>
                      <a:r>
                        <a:rPr lang="en-US" sz="2000" kern="100" dirty="0">
                          <a:effectLst/>
                        </a:rPr>
                        <a:t>():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tag = </a:t>
                      </a:r>
                      <a:r>
                        <a:rPr lang="en-US" sz="2000" kern="100" dirty="0" err="1">
                          <a:effectLst/>
                        </a:rPr>
                        <a:t>request.form.get</a:t>
                      </a:r>
                      <a:r>
                        <a:rPr lang="en-US" sz="2000" kern="100" dirty="0">
                          <a:effectLst/>
                        </a:rPr>
                        <a:t>('tag')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name = </a:t>
                      </a:r>
                      <a:r>
                        <a:rPr lang="en-US" sz="2000" kern="100" dirty="0" err="1">
                          <a:effectLst/>
                        </a:rPr>
                        <a:t>request.form.get</a:t>
                      </a:r>
                      <a:r>
                        <a:rPr lang="en-US" sz="2000" kern="100" dirty="0">
                          <a:effectLst/>
                        </a:rPr>
                        <a:t>('name')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bool</a:t>
                      </a:r>
                      <a:r>
                        <a:rPr lang="en-US" altLang="zh-CN" sz="2000" kern="100" dirty="0" smtClean="0">
                          <a:effectLst/>
                        </a:rPr>
                        <a:t> = </a:t>
                      </a:r>
                      <a:r>
                        <a:rPr lang="en-US" sz="2000" kern="100" dirty="0" err="1" smtClean="0">
                          <a:effectLst/>
                        </a:rPr>
                        <a:t>InvDao.add_inventory</a:t>
                      </a:r>
                      <a:r>
                        <a:rPr lang="en-US" sz="2000" kern="100" dirty="0" smtClean="0">
                          <a:effectLst/>
                        </a:rPr>
                        <a:t>(tag</a:t>
                      </a:r>
                      <a:r>
                        <a:rPr lang="en-US" sz="2000" kern="100" dirty="0">
                          <a:effectLst/>
                        </a:rPr>
                        <a:t>, name, PN, SN, ship, cap, dis, "available", owner)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return </a:t>
                      </a:r>
                      <a:r>
                        <a:rPr lang="en-US" sz="2000" kern="100" dirty="0" err="1" smtClean="0">
                          <a:effectLst/>
                        </a:rPr>
                        <a:t>jsonify</a:t>
                      </a:r>
                      <a:r>
                        <a:rPr lang="en-US" sz="2000" kern="100" dirty="0" smtClean="0">
                          <a:effectLst/>
                        </a:rPr>
                        <a:t>(result=</a:t>
                      </a:r>
                      <a:r>
                        <a:rPr lang="en-US" sz="2000" kern="100" dirty="0" err="1" smtClean="0">
                          <a:effectLst/>
                        </a:rPr>
                        <a:t>bool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69648" y="1037927"/>
            <a:ext cx="33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B8B72"/>
                </a:solidFill>
              </a:rPr>
              <a:t>POST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方式，表单，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Ajax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72477"/>
              </p:ext>
            </p:extLst>
          </p:nvPr>
        </p:nvGraphicFramePr>
        <p:xfrm>
          <a:off x="3923927" y="4653136"/>
          <a:ext cx="4845465" cy="17310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45465"/>
              </a:tblGrid>
              <a:tr h="1731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$.</a:t>
                      </a:r>
                      <a:r>
                        <a:rPr lang="en-US" sz="1800" kern="100" dirty="0" err="1">
                          <a:effectLst/>
                        </a:rPr>
                        <a:t>ajax</a:t>
                      </a:r>
                      <a:r>
                        <a:rPr lang="en-US" sz="1800" kern="100" dirty="0">
                          <a:effectLst/>
                        </a:rPr>
                        <a:t>({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url: "http://127.0.0.1:5000/add-inventory",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type</a:t>
                      </a:r>
                      <a:r>
                        <a:rPr lang="en-US" sz="1800" kern="100" dirty="0">
                          <a:effectLst/>
                        </a:rPr>
                        <a:t>: "POST",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data</a:t>
                      </a:r>
                      <a:r>
                        <a:rPr lang="en-US" sz="1800" kern="100" dirty="0">
                          <a:effectLst/>
                        </a:rPr>
                        <a:t>: {tag: $('#</a:t>
                      </a:r>
                      <a:r>
                        <a:rPr lang="en-US" sz="1800" kern="100" dirty="0" err="1">
                          <a:effectLst/>
                        </a:rPr>
                        <a:t>inv</a:t>
                      </a:r>
                      <a:r>
                        <a:rPr lang="en-US" sz="1800" kern="100" dirty="0">
                          <a:effectLst/>
                        </a:rPr>
                        <a:t>-tag').</a:t>
                      </a:r>
                      <a:r>
                        <a:rPr lang="en-US" sz="1800" kern="100" dirty="0" err="1">
                          <a:effectLst/>
                        </a:rPr>
                        <a:t>val</a:t>
                      </a:r>
                      <a:r>
                        <a:rPr lang="en-US" sz="1800" kern="100" dirty="0">
                          <a:effectLst/>
                        </a:rPr>
                        <a:t>(),… 	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},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async</a:t>
                      </a:r>
                      <a:r>
                        <a:rPr lang="en-US" sz="1800" kern="100" dirty="0">
                          <a:effectLst/>
                        </a:rPr>
                        <a:t>: </a:t>
                      </a:r>
                      <a:r>
                        <a:rPr lang="en-US" sz="1800" kern="100" dirty="0" smtClean="0">
                          <a:effectLst/>
                        </a:rPr>
                        <a:t>true}).</a:t>
                      </a:r>
                      <a:r>
                        <a:rPr lang="en-US" sz="1800" kern="100" dirty="0">
                          <a:effectLst/>
                        </a:rPr>
                        <a:t>done(function(){</a:t>
                      </a:r>
                      <a:r>
                        <a:rPr lang="en-US" sz="1800" kern="100" dirty="0" err="1">
                          <a:effectLst/>
                        </a:rPr>
                        <a:t>location.reload</a:t>
                      </a:r>
                      <a:r>
                        <a:rPr lang="en-US" sz="1800" kern="100" dirty="0" smtClean="0">
                          <a:effectLst/>
                        </a:rPr>
                        <a:t>();});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1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sp>
        <p:nvSpPr>
          <p:cNvPr id="44" name="圆角矩形 43"/>
          <p:cNvSpPr/>
          <p:nvPr/>
        </p:nvSpPr>
        <p:spPr>
          <a:xfrm>
            <a:off x="899592" y="3159199"/>
            <a:ext cx="2393567" cy="926988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提纲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076056" y="1286991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项目背景介绍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082363" y="2276872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项目需求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介绍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070702" y="3284984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项目总体设计</a:t>
            </a:r>
            <a:endParaRPr lang="zh-CN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070702" y="4293096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模块设计实现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082362" y="5373216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总结展望工作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3563888" y="3325546"/>
            <a:ext cx="864096" cy="535502"/>
          </a:xfrm>
          <a:prstGeom prst="rightArrow">
            <a:avLst/>
          </a:prstGeom>
          <a:noFill/>
          <a:ln>
            <a:solidFill>
              <a:srgbClr val="AB8B7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9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前端设计实现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28985"/>
              </p:ext>
            </p:extLst>
          </p:nvPr>
        </p:nvGraphicFramePr>
        <p:xfrm>
          <a:off x="2320411" y="1576536"/>
          <a:ext cx="6500061" cy="4876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500061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{% extends "base.html" %}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{% block content %}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class="container" align="center"&gt;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class="row"&gt;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</a:t>
                      </a: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class="col-md-12" id="login-form" align="center</a:t>
                      </a:r>
                      <a:r>
                        <a:rPr lang="en-US" sz="2000" kern="100" dirty="0" smtClean="0">
                          <a:effectLst/>
                        </a:rPr>
                        <a:t>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</a:t>
                      </a: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form action="{{ </a:t>
                      </a:r>
                      <a:r>
                        <a:rPr lang="en-US" sz="2000" kern="100" dirty="0" err="1">
                          <a:effectLst/>
                        </a:rPr>
                        <a:t>url_for</a:t>
                      </a:r>
                      <a:r>
                        <a:rPr lang="en-US" sz="2000" kern="100" dirty="0">
                          <a:effectLst/>
                        </a:rPr>
                        <a:t>('login') }}" method="post"&gt;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       </a:t>
                      </a: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id="div-login-name"&gt;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       </a:t>
                      </a:r>
                      <a:r>
                        <a:rPr lang="en-US" sz="2000" kern="100" dirty="0" smtClean="0">
                          <a:effectLst/>
                        </a:rPr>
                        <a:t>&lt;/</a:t>
                      </a:r>
                      <a:r>
                        <a:rPr lang="en-US" sz="2000" kern="100" dirty="0">
                          <a:effectLst/>
                        </a:rPr>
                        <a:t>div</a:t>
                      </a:r>
                      <a:r>
                        <a:rPr lang="en-US" sz="2000" kern="100" dirty="0" smtClean="0">
                          <a:effectLst/>
                        </a:rPr>
                        <a:t>&gt;</a:t>
                      </a:r>
                      <a:endParaRPr lang="en-US" sz="14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</a:rPr>
                        <a:t>                       </a:t>
                      </a:r>
                      <a:r>
                        <a:rPr lang="en-US" altLang="zh-CN" sz="2000" kern="100" dirty="0" smtClean="0">
                          <a:effectLst/>
                        </a:rPr>
                        <a:t>…</a:t>
                      </a:r>
                      <a:endParaRPr lang="zh-CN" altLang="zh-CN" sz="14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      &lt;</a:t>
                      </a:r>
                      <a:r>
                        <a:rPr lang="en-US" sz="2000" kern="100" dirty="0">
                          <a:effectLst/>
                        </a:rPr>
                        <a:t>input type="submit" value="Login" id = "login-</a:t>
                      </a:r>
                      <a:r>
                        <a:rPr lang="en-US" sz="2000" kern="100" dirty="0" err="1">
                          <a:effectLst/>
                        </a:rPr>
                        <a:t>btn</a:t>
                      </a:r>
                      <a:r>
                        <a:rPr lang="en-US" sz="2000" kern="100" dirty="0">
                          <a:effectLst/>
                        </a:rPr>
                        <a:t>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</a:t>
                      </a:r>
                      <a:r>
                        <a:rPr lang="en-US" sz="2000" kern="100" dirty="0" smtClean="0">
                          <a:effectLst/>
                        </a:rPr>
                        <a:t>&lt;/</a:t>
                      </a:r>
                      <a:r>
                        <a:rPr lang="en-US" sz="2000" kern="100" dirty="0">
                          <a:effectLst/>
                        </a:rPr>
                        <a:t>form&gt;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{% </a:t>
                      </a:r>
                      <a:r>
                        <a:rPr lang="en-US" sz="2000" kern="100" dirty="0">
                          <a:effectLst/>
                        </a:rPr>
                        <a:t>if error %}&lt;p class="error"&gt;&lt;strong&gt;Error:&lt;/strong&gt; {{ error }}{% </a:t>
                      </a:r>
                      <a:r>
                        <a:rPr lang="en-US" sz="2000" kern="100" dirty="0" err="1">
                          <a:effectLst/>
                        </a:rPr>
                        <a:t>endif</a:t>
                      </a:r>
                      <a:r>
                        <a:rPr lang="en-US" sz="2000" kern="100" dirty="0">
                          <a:effectLst/>
                        </a:rPr>
                        <a:t> %}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</a:t>
                      </a:r>
                      <a:r>
                        <a:rPr lang="en-US" sz="2000" kern="100" dirty="0" smtClean="0">
                          <a:effectLst/>
                        </a:rPr>
                        <a:t>&lt;/</a:t>
                      </a:r>
                      <a:r>
                        <a:rPr lang="en-US" sz="2000" kern="100" dirty="0">
                          <a:effectLst/>
                        </a:rPr>
                        <a:t>div</a:t>
                      </a:r>
                      <a:r>
                        <a:rPr lang="en-US" sz="2000" kern="100" dirty="0" smtClean="0">
                          <a:effectLst/>
                        </a:rPr>
                        <a:t>&gt;&lt;/</a:t>
                      </a:r>
                      <a:r>
                        <a:rPr lang="en-US" sz="2000" kern="100" dirty="0">
                          <a:effectLst/>
                        </a:rPr>
                        <a:t>div</a:t>
                      </a:r>
                      <a:r>
                        <a:rPr lang="en-US" sz="2000" kern="100" dirty="0" smtClean="0">
                          <a:effectLst/>
                        </a:rPr>
                        <a:t>&gt;&lt;/</a:t>
                      </a:r>
                      <a:r>
                        <a:rPr lang="en-US" sz="2000" kern="100" dirty="0">
                          <a:effectLst/>
                        </a:rPr>
                        <a:t>div&gt;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{% </a:t>
                      </a:r>
                      <a:r>
                        <a:rPr lang="en-US" sz="2000" kern="100" dirty="0" err="1">
                          <a:effectLst/>
                        </a:rPr>
                        <a:t>endblock</a:t>
                      </a:r>
                      <a:r>
                        <a:rPr lang="en-US" sz="2000" kern="100" dirty="0">
                          <a:effectLst/>
                        </a:rPr>
                        <a:t> %}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616" marR="60616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2204864"/>
            <a:ext cx="18912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采用</a:t>
            </a:r>
            <a:r>
              <a:rPr lang="en-US" altLang="zh-CN" sz="2000" dirty="0" smtClean="0"/>
              <a:t>Jinja2</a:t>
            </a:r>
            <a:r>
              <a:rPr lang="zh-CN" altLang="zh-CN" sz="2000" dirty="0"/>
              <a:t>模板</a:t>
            </a:r>
            <a:r>
              <a:rPr lang="zh-CN" altLang="zh-CN" sz="2000" dirty="0" smtClean="0"/>
              <a:t>引擎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利用</a:t>
            </a:r>
            <a:r>
              <a:rPr lang="zh-CN" altLang="zh-CN" sz="2000" dirty="0"/>
              <a:t>了</a:t>
            </a:r>
            <a:r>
              <a:rPr lang="zh-CN" altLang="zh-CN" sz="2000" dirty="0" smtClean="0"/>
              <a:t>模</a:t>
            </a:r>
            <a:r>
              <a:rPr lang="zh-CN" altLang="en-US" sz="2000" dirty="0" smtClean="0"/>
              <a:t>板的</a:t>
            </a:r>
            <a:r>
              <a:rPr lang="zh-CN" altLang="zh-CN" sz="2000" dirty="0" smtClean="0"/>
              <a:t>继承特性</a:t>
            </a:r>
            <a:r>
              <a:rPr lang="zh-CN" altLang="en-US" sz="2000" dirty="0" smtClean="0"/>
              <a:t>提高代码的重用率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1095127"/>
            <a:ext cx="548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表单的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action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属性指向路由模块的方法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前端界面展示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64804"/>
            <a:ext cx="7776864" cy="48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36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交互细节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7984" y="5157192"/>
            <a:ext cx="2376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勾选</a:t>
            </a:r>
            <a:r>
              <a:rPr lang="zh-CN" altLang="en-US" dirty="0" smtClean="0"/>
              <a:t>多个物资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按钮</a:t>
            </a:r>
            <a:r>
              <a:rPr lang="zh-CN" altLang="en-US" dirty="0" smtClean="0"/>
              <a:t>状态发生变化</a:t>
            </a:r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6111" r="10917" b="21111"/>
          <a:stretch/>
        </p:blipFill>
        <p:spPr bwMode="auto">
          <a:xfrm>
            <a:off x="3203849" y="1077643"/>
            <a:ext cx="5616624" cy="170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31667" r="9723" b="28334"/>
          <a:stretch>
            <a:fillRect/>
          </a:stretch>
        </p:blipFill>
        <p:spPr bwMode="auto">
          <a:xfrm>
            <a:off x="3203848" y="3068960"/>
            <a:ext cx="561231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37593" r="11227" b="22525"/>
          <a:stretch>
            <a:fillRect/>
          </a:stretch>
        </p:blipFill>
        <p:spPr bwMode="auto">
          <a:xfrm>
            <a:off x="3203848" y="4869160"/>
            <a:ext cx="5610999" cy="159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7984" y="2060848"/>
            <a:ext cx="2376263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物资</a:t>
            </a:r>
            <a:r>
              <a:rPr lang="zh-CN" altLang="zh-CN" dirty="0"/>
              <a:t>的</a:t>
            </a:r>
            <a:r>
              <a:rPr lang="zh-CN" altLang="zh-CN" dirty="0" smtClean="0"/>
              <a:t>列表</a:t>
            </a:r>
            <a:endParaRPr lang="en-US" altLang="zh-CN" dirty="0"/>
          </a:p>
        </p:txBody>
      </p:sp>
      <p:sp>
        <p:nvSpPr>
          <p:cNvPr id="5" name="右箭头 4"/>
          <p:cNvSpPr/>
          <p:nvPr/>
        </p:nvSpPr>
        <p:spPr>
          <a:xfrm>
            <a:off x="2627784" y="2204864"/>
            <a:ext cx="407593" cy="360040"/>
          </a:xfrm>
          <a:prstGeom prst="rightArrow">
            <a:avLst/>
          </a:prstGeom>
          <a:solidFill>
            <a:srgbClr val="AB8B72"/>
          </a:solidFill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7984" y="3441774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勾</a:t>
            </a:r>
            <a:r>
              <a:rPr lang="zh-CN" altLang="zh-CN" dirty="0"/>
              <a:t>选某</a:t>
            </a:r>
            <a:r>
              <a:rPr lang="zh-CN" altLang="zh-CN" dirty="0" smtClean="0"/>
              <a:t>一物资，</a:t>
            </a:r>
            <a:r>
              <a:rPr lang="zh-CN" altLang="en-US" dirty="0" smtClean="0"/>
              <a:t>左上角</a:t>
            </a:r>
            <a:r>
              <a:rPr lang="zh-CN" altLang="zh-CN" dirty="0" smtClean="0"/>
              <a:t>的</a:t>
            </a:r>
            <a:r>
              <a:rPr lang="zh-CN" altLang="zh-CN" dirty="0"/>
              <a:t>操作按钮才出现</a:t>
            </a:r>
            <a:endParaRPr lang="en-US" altLang="zh-CN" dirty="0"/>
          </a:p>
        </p:txBody>
      </p:sp>
      <p:sp>
        <p:nvSpPr>
          <p:cNvPr id="16" name="右箭头 15"/>
          <p:cNvSpPr/>
          <p:nvPr/>
        </p:nvSpPr>
        <p:spPr>
          <a:xfrm>
            <a:off x="2627784" y="3681028"/>
            <a:ext cx="407593" cy="360040"/>
          </a:xfrm>
          <a:prstGeom prst="rightArrow">
            <a:avLst/>
          </a:prstGeom>
          <a:solidFill>
            <a:srgbClr val="AB8B72"/>
          </a:solidFill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237062" y="2924944"/>
            <a:ext cx="558341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233353" y="4797152"/>
            <a:ext cx="5581494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2627784" y="5445224"/>
            <a:ext cx="407593" cy="360040"/>
          </a:xfrm>
          <a:prstGeom prst="rightArrow">
            <a:avLst/>
          </a:prstGeom>
          <a:solidFill>
            <a:srgbClr val="AB8B72"/>
          </a:solidFill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9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消息通知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6123" y="3429000"/>
            <a:ext cx="2519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站内</a:t>
            </a:r>
            <a:r>
              <a:rPr lang="zh-CN" altLang="zh-CN" sz="2000" dirty="0" smtClean="0"/>
              <a:t>消息借助</a:t>
            </a:r>
            <a:r>
              <a:rPr lang="en-US" altLang="zh-CN" sz="2000" dirty="0"/>
              <a:t>SSE(Server-Sent Event) protocol</a:t>
            </a:r>
            <a:r>
              <a:rPr lang="zh-CN" altLang="zh-CN" sz="2000" dirty="0" smtClean="0"/>
              <a:t>，由</a:t>
            </a:r>
            <a:r>
              <a:rPr lang="zh-CN" altLang="zh-CN" sz="2000" dirty="0"/>
              <a:t>服务器向浏览器推送消息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45800"/>
              </p:ext>
            </p:extLst>
          </p:nvPr>
        </p:nvGraphicFramePr>
        <p:xfrm>
          <a:off x="3505554" y="1124744"/>
          <a:ext cx="4666846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6668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publish(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operation_msg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inv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InvDao.search_inventory_by_id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current_user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session.get</a:t>
                      </a:r>
                      <a:r>
                        <a:rPr lang="en-US" sz="1600" kern="100" dirty="0">
                          <a:effectLst/>
                        </a:rPr>
                        <a:t>('username')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notify():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('The inventory named </a:t>
                      </a:r>
                      <a:r>
                        <a:rPr lang="en-US" sz="1600" kern="100" dirty="0" smtClean="0">
                          <a:effectLst/>
                        </a:rPr>
                        <a:t>'+…)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for sub in subscriptions[:]: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</a:t>
                      </a:r>
                      <a:r>
                        <a:rPr lang="en-US" sz="1600" kern="100" dirty="0" err="1">
                          <a:effectLst/>
                        </a:rPr>
                        <a:t>sub.put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gevent.spawn</a:t>
                      </a:r>
                      <a:r>
                        <a:rPr lang="en-US" sz="1600" kern="100" dirty="0">
                          <a:effectLst/>
                        </a:rPr>
                        <a:t>(notify)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68606"/>
              </p:ext>
            </p:extLst>
          </p:nvPr>
        </p:nvGraphicFramePr>
        <p:xfrm>
          <a:off x="2915816" y="3455248"/>
          <a:ext cx="288032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 smtClean="0">
                          <a:effectLst/>
                        </a:rPr>
                        <a:t>var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evtSrc</a:t>
                      </a:r>
                      <a:r>
                        <a:rPr lang="en-US" sz="1600" kern="100" dirty="0"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effectLst/>
                        </a:rPr>
                        <a:t>EventSource</a:t>
                      </a:r>
                      <a:r>
                        <a:rPr lang="en-US" sz="1600" kern="100" dirty="0">
                          <a:effectLst/>
                        </a:rPr>
                        <a:t>("/subscribe");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en-US" sz="1600" kern="100" dirty="0" err="1">
                          <a:effectLst/>
                        </a:rPr>
                        <a:t>evtSrc.onmessage</a:t>
                      </a:r>
                      <a:r>
                        <a:rPr lang="en-US" sz="1600" kern="100" dirty="0">
                          <a:effectLst/>
                        </a:rPr>
                        <a:t> = function(e) </a:t>
                      </a:r>
                      <a:r>
                        <a:rPr lang="en-US" sz="1600" kern="100" dirty="0" smtClean="0">
                          <a:effectLst/>
                        </a:rPr>
                        <a:t>{</a:t>
                      </a:r>
                      <a:r>
                        <a:rPr lang="en-US" sz="1200" kern="100" baseline="0" dirty="0" smtClean="0">
                          <a:effectLst/>
                        </a:rPr>
                        <a:t>   </a:t>
                      </a:r>
                      <a:r>
                        <a:rPr lang="en-US" altLang="zh-CN" sz="1200" kern="100" baseline="0" dirty="0" smtClean="0">
                          <a:effectLst/>
                        </a:rPr>
                        <a:t>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for (</a:t>
                      </a:r>
                      <a:r>
                        <a:rPr lang="en-US" sz="1600" kern="100" dirty="0" err="1">
                          <a:effectLst/>
                        </a:rPr>
                        <a:t>var</a:t>
                      </a:r>
                      <a:r>
                        <a:rPr lang="en-US" sz="1600" kern="100" dirty="0">
                          <a:effectLst/>
                        </a:rPr>
                        <a:t> i=0, </a:t>
                      </a:r>
                      <a:r>
                        <a:rPr lang="en-US" sz="1600" kern="100" dirty="0" err="1">
                          <a:effectLst/>
                        </a:rPr>
                        <a:t>len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user_list.length</a:t>
                      </a:r>
                      <a:r>
                        <a:rPr lang="en-US" sz="1600" kern="100" dirty="0">
                          <a:effectLst/>
                        </a:rPr>
                        <a:t>; i&lt;</a:t>
                      </a:r>
                      <a:r>
                        <a:rPr lang="en-US" sz="1600" kern="100" dirty="0" err="1">
                          <a:effectLst/>
                        </a:rPr>
                        <a:t>len</a:t>
                      </a:r>
                      <a:r>
                        <a:rPr lang="en-US" sz="1600" kern="100" dirty="0">
                          <a:effectLst/>
                        </a:rPr>
                        <a:t>; i++){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if(</a:t>
                      </a:r>
                      <a:r>
                        <a:rPr lang="en-US" sz="1600" kern="100" dirty="0" err="1">
                          <a:effectLst/>
                        </a:rPr>
                        <a:t>current_user</a:t>
                      </a:r>
                      <a:r>
                        <a:rPr lang="en-US" sz="1600" kern="100" dirty="0">
                          <a:effectLst/>
                        </a:rPr>
                        <a:t> == </a:t>
                      </a:r>
                      <a:r>
                        <a:rPr lang="en-US" sz="1600" kern="100" dirty="0" err="1">
                          <a:effectLst/>
                        </a:rPr>
                        <a:t>user_list</a:t>
                      </a:r>
                      <a:r>
                        <a:rPr lang="en-US" sz="1600" kern="100" dirty="0">
                          <a:effectLst/>
                        </a:rPr>
                        <a:t>[i</a:t>
                      </a:r>
                      <a:r>
                        <a:rPr lang="en-US" sz="1600" kern="100" dirty="0" smtClean="0">
                          <a:effectLst/>
                        </a:rPr>
                        <a:t>]){</a:t>
                      </a:r>
                      <a:endParaRPr lang="en-US" sz="12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eventOutputContainer.append</a:t>
                      </a:r>
                      <a:r>
                        <a:rPr lang="en-US" sz="1600" kern="100" dirty="0">
                          <a:effectLst/>
                        </a:rPr>
                        <a:t>("&lt;div class='alert alert-success</a:t>
                      </a:r>
                      <a:r>
                        <a:rPr lang="en-US" sz="1600" kern="100" dirty="0" smtClean="0">
                          <a:effectLst/>
                        </a:rPr>
                        <a:t>'&gt;“+…;}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}};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63456"/>
              </p:ext>
            </p:extLst>
          </p:nvPr>
        </p:nvGraphicFramePr>
        <p:xfrm>
          <a:off x="5940152" y="3455248"/>
          <a:ext cx="2880320" cy="2926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80320"/>
              </a:tblGrid>
              <a:tr h="2386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@</a:t>
                      </a:r>
                      <a:r>
                        <a:rPr lang="en-US" sz="1600" kern="100" dirty="0" err="1">
                          <a:effectLst/>
                        </a:rPr>
                        <a:t>app.route</a:t>
                      </a:r>
                      <a:r>
                        <a:rPr lang="en-US" sz="1600" kern="100" dirty="0">
                          <a:effectLst/>
                        </a:rPr>
                        <a:t>("/subscribe")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subscribe():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gen():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q = Queue()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subscriptions.append</a:t>
                      </a:r>
                      <a:r>
                        <a:rPr lang="en-US" sz="1600" kern="100" dirty="0">
                          <a:effectLst/>
                        </a:rPr>
                        <a:t>(q)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while </a:t>
                      </a:r>
                      <a:r>
                        <a:rPr lang="en-US" sz="1600" kern="100" dirty="0">
                          <a:effectLst/>
                        </a:rPr>
                        <a:t>True: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result = </a:t>
                      </a:r>
                      <a:r>
                        <a:rPr lang="en-US" sz="1600" kern="100" dirty="0" err="1">
                          <a:effectLst/>
                        </a:rPr>
                        <a:t>q.get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</a:t>
                      </a:r>
                      <a:r>
                        <a:rPr lang="en-US" sz="1600" kern="100" dirty="0" err="1">
                          <a:effectLst/>
                        </a:rPr>
                        <a:t>ev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ServerSentEvent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(result))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yield </a:t>
                      </a:r>
                      <a:r>
                        <a:rPr lang="en-US" sz="1600" kern="100" dirty="0" err="1">
                          <a:effectLst/>
                        </a:rPr>
                        <a:t>ev.encode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return </a:t>
                      </a:r>
                      <a:r>
                        <a:rPr lang="en-US" sz="1600" kern="100" dirty="0">
                          <a:effectLst/>
                        </a:rPr>
                        <a:t>Response(gen(), </a:t>
                      </a:r>
                      <a:r>
                        <a:rPr lang="en-US" sz="1600" kern="100" dirty="0" err="1">
                          <a:effectLst/>
                        </a:rPr>
                        <a:t>mimetype</a:t>
                      </a:r>
                      <a:r>
                        <a:rPr lang="en-US" sz="1600" kern="100" dirty="0">
                          <a:effectLst/>
                        </a:rPr>
                        <a:t>="text/event-stream")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703" y="2093947"/>
            <a:ext cx="234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实现机制类似于发布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/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订阅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6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</a:t>
            </a: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模块</a:t>
            </a:r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导入导出</a:t>
              </a:r>
              <a:r>
                <a:rPr lang="en-US" altLang="zh-CN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Excel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792247"/>
              </p:ext>
            </p:extLst>
          </p:nvPr>
        </p:nvGraphicFramePr>
        <p:xfrm>
          <a:off x="3707905" y="1412776"/>
          <a:ext cx="5040560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040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@</a:t>
                      </a:r>
                      <a:r>
                        <a:rPr lang="en-US" sz="1600" kern="100" dirty="0" err="1">
                          <a:effectLst/>
                        </a:rPr>
                        <a:t>app.route</a:t>
                      </a:r>
                      <a:r>
                        <a:rPr lang="en-US" sz="1600" kern="100" dirty="0">
                          <a:effectLst/>
                        </a:rPr>
                        <a:t>('/import-excel', methods=['POST'])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import_excel</a:t>
                      </a:r>
                      <a:r>
                        <a:rPr lang="en-US" sz="1600" kern="100" dirty="0">
                          <a:effectLst/>
                        </a:rPr>
                        <a:t>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file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request.files</a:t>
                      </a:r>
                      <a:r>
                        <a:rPr lang="en-US" sz="1600" kern="100" dirty="0">
                          <a:effectLst/>
                        </a:rPr>
                        <a:t>['choose-excel-file']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file_path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os.path.join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app.config</a:t>
                      </a:r>
                      <a:r>
                        <a:rPr lang="en-US" sz="1600" kern="100" dirty="0">
                          <a:effectLst/>
                        </a:rPr>
                        <a:t>['UPLOAD_FOLDER'], </a:t>
                      </a:r>
                      <a:r>
                        <a:rPr lang="en-US" sz="1600" kern="100" dirty="0" err="1">
                          <a:effectLst/>
                        </a:rPr>
                        <a:t>file.filename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file.save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os.path.join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app.config</a:t>
                      </a:r>
                      <a:r>
                        <a:rPr lang="en-US" sz="1600" kern="100" dirty="0">
                          <a:effectLst/>
                        </a:rPr>
                        <a:t>['UPLOAD_FOLDER'], </a:t>
                      </a:r>
                      <a:r>
                        <a:rPr lang="en-US" sz="1600" kern="100" dirty="0" err="1">
                          <a:effectLst/>
                        </a:rPr>
                        <a:t>file.filename</a:t>
                      </a:r>
                      <a:r>
                        <a:rPr lang="en-US" sz="1600" kern="100" dirty="0">
                          <a:effectLst/>
                        </a:rPr>
                        <a:t>))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Parser.parse_by_row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file_path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return </a:t>
                      </a:r>
                      <a:r>
                        <a:rPr lang="en-US" sz="1600" kern="100" dirty="0">
                          <a:effectLst/>
                        </a:rPr>
                        <a:t>redirect('/inventory')  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1619215"/>
            <a:ext cx="3240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AB8B72"/>
                </a:solidFill>
              </a:rPr>
              <a:t>导入</a:t>
            </a:r>
            <a:r>
              <a:rPr lang="en-US" altLang="zh-CN" b="1" dirty="0" smtClean="0">
                <a:solidFill>
                  <a:srgbClr val="AB8B72"/>
                </a:solidFill>
              </a:rPr>
              <a:t>Excel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获取</a:t>
            </a:r>
            <a:r>
              <a:rPr lang="zh-CN" altLang="zh-CN" dirty="0"/>
              <a:t>上传的文件，保存到指定目录下，再调用服务模块的</a:t>
            </a:r>
            <a:r>
              <a:rPr lang="en-US" altLang="zh-CN" dirty="0"/>
              <a:t>Parser</a:t>
            </a:r>
            <a:r>
              <a:rPr lang="zh-CN" altLang="zh-CN" dirty="0"/>
              <a:t>类来处理解析</a:t>
            </a:r>
            <a:r>
              <a:rPr lang="en-US" altLang="zh-CN" dirty="0"/>
              <a:t>Excel</a:t>
            </a:r>
            <a:r>
              <a:rPr lang="zh-CN" altLang="zh-CN" dirty="0"/>
              <a:t>文件并添加物资的事项。最后控制跳转返回到物资</a:t>
            </a:r>
            <a:r>
              <a:rPr lang="zh-CN" altLang="zh-CN" dirty="0" smtClean="0"/>
              <a:t>主页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49653"/>
              </p:ext>
            </p:extLst>
          </p:nvPr>
        </p:nvGraphicFramePr>
        <p:xfrm>
          <a:off x="3707904" y="3771096"/>
          <a:ext cx="5040560" cy="2682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040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export_excel</a:t>
                      </a:r>
                      <a:r>
                        <a:rPr lang="en-US" sz="1600" kern="100" dirty="0" smtClean="0">
                          <a:effectLst/>
                        </a:rPr>
                        <a:t>():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   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for </a:t>
                      </a:r>
                      <a:r>
                        <a:rPr lang="en-US" sz="1600" kern="100" dirty="0" err="1">
                          <a:effectLst/>
                        </a:rPr>
                        <a:t>inv</a:t>
                      </a:r>
                      <a:r>
                        <a:rPr lang="en-US" sz="1600" kern="100" dirty="0">
                          <a:effectLst/>
                        </a:rPr>
                        <a:t> in </a:t>
                      </a:r>
                      <a:r>
                        <a:rPr lang="en-US" sz="1600" kern="100" dirty="0" err="1">
                          <a:effectLst/>
                        </a:rPr>
                        <a:t>invs</a:t>
                      </a:r>
                      <a:r>
                        <a:rPr lang="en-US" sz="1600" kern="100" dirty="0">
                          <a:effectLst/>
                        </a:rPr>
                        <a:t>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inv_args.append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inv.tag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data.append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inv_args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inv_args</a:t>
                      </a:r>
                      <a:r>
                        <a:rPr lang="en-US" sz="1600" kern="100" dirty="0">
                          <a:effectLst/>
                        </a:rPr>
                        <a:t>=[]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err="1" smtClean="0">
                          <a:effectLst/>
                        </a:rPr>
                        <a:t>file_path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os.path.join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app.config</a:t>
                      </a:r>
                      <a:r>
                        <a:rPr lang="en-US" sz="1600" kern="100" dirty="0">
                          <a:effectLst/>
                        </a:rPr>
                        <a:t>['EXPORT_FOLDER</a:t>
                      </a:r>
                      <a:r>
                        <a:rPr lang="en-US" sz="1600" kern="100" dirty="0" smtClean="0">
                          <a:effectLst/>
                        </a:rPr>
                        <a:t>'], 'export.xls</a:t>
                      </a:r>
                      <a:r>
                        <a:rPr lang="en-US" sz="1600" kern="100" dirty="0">
                          <a:effectLst/>
                        </a:rPr>
                        <a:t>')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err="1" smtClean="0">
                          <a:effectLst/>
                        </a:rPr>
                        <a:t>Writer.export_excel</a:t>
                      </a:r>
                      <a:r>
                        <a:rPr lang="en-US" sz="1600" kern="100" dirty="0" smtClean="0">
                          <a:effectLst/>
                        </a:rPr>
                        <a:t>(data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file_path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return </a:t>
                      </a:r>
                      <a:r>
                        <a:rPr lang="en-US" sz="1600" kern="100" dirty="0" err="1">
                          <a:effectLst/>
                        </a:rPr>
                        <a:t>jsonify</a:t>
                      </a:r>
                      <a:r>
                        <a:rPr lang="en-US" sz="1600" kern="100" dirty="0">
                          <a:effectLst/>
                        </a:rPr>
                        <a:t>(result=True)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3528" y="3933056"/>
            <a:ext cx="31683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AB8B72"/>
                </a:solidFill>
              </a:rPr>
              <a:t>导出</a:t>
            </a:r>
            <a:r>
              <a:rPr lang="en-US" altLang="zh-CN" b="1" dirty="0" smtClean="0">
                <a:solidFill>
                  <a:srgbClr val="AB8B72"/>
                </a:solidFill>
              </a:rPr>
              <a:t>Excel</a:t>
            </a:r>
            <a:r>
              <a:rPr lang="zh-CN" altLang="en-US" dirty="0" smtClean="0"/>
              <a:t>：获取物资信息，</a:t>
            </a:r>
            <a:r>
              <a:rPr lang="zh-CN" altLang="zh-CN" dirty="0" smtClean="0"/>
              <a:t>创建</a:t>
            </a:r>
            <a:r>
              <a:rPr lang="en-US" altLang="zh-CN" dirty="0" err="1" smtClean="0"/>
              <a:t>xls</a:t>
            </a:r>
            <a:r>
              <a:rPr lang="zh-CN" altLang="zh-CN" dirty="0"/>
              <a:t>文件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类</a:t>
            </a:r>
            <a:r>
              <a:rPr lang="zh-CN" altLang="zh-CN" dirty="0" smtClean="0"/>
              <a:t>将</a:t>
            </a:r>
            <a:r>
              <a:rPr lang="zh-CN" altLang="en-US" dirty="0" smtClean="0"/>
              <a:t>信息</a:t>
            </a:r>
            <a:r>
              <a:rPr lang="zh-CN" altLang="zh-CN" dirty="0" smtClean="0"/>
              <a:t>写入</a:t>
            </a:r>
            <a:r>
              <a:rPr lang="zh-CN" altLang="en-US" dirty="0"/>
              <a:t>表格</a:t>
            </a:r>
            <a:r>
              <a:rPr lang="zh-CN" altLang="zh-CN" dirty="0" smtClean="0"/>
              <a:t>，</a:t>
            </a:r>
            <a:r>
              <a:rPr lang="zh-CN" altLang="zh-CN" dirty="0"/>
              <a:t>保存到</a:t>
            </a:r>
            <a:r>
              <a:rPr lang="zh-CN" altLang="zh-CN" dirty="0" smtClean="0"/>
              <a:t>指定</a:t>
            </a:r>
            <a:r>
              <a:rPr lang="en-US" altLang="zh-CN" dirty="0" smtClean="0"/>
              <a:t>EXPORT_FOLDER</a:t>
            </a:r>
            <a:r>
              <a:rPr lang="zh-CN" altLang="zh-CN" dirty="0"/>
              <a:t>路径下，浏览器</a:t>
            </a:r>
            <a:r>
              <a:rPr lang="zh-CN" altLang="zh-CN" dirty="0" smtClean="0"/>
              <a:t>通过链接</a:t>
            </a:r>
            <a:r>
              <a:rPr lang="zh-CN" altLang="zh-CN" dirty="0"/>
              <a:t>找到该</a:t>
            </a:r>
            <a:r>
              <a:rPr lang="zh-CN" altLang="zh-CN" dirty="0" smtClean="0"/>
              <a:t>文件</a:t>
            </a:r>
            <a:r>
              <a:rPr lang="zh-CN" altLang="en-US" dirty="0"/>
              <a:t>并</a:t>
            </a:r>
            <a:r>
              <a:rPr lang="zh-CN" altLang="zh-CN" dirty="0" smtClean="0"/>
              <a:t>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17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物资管理系统的模块设计与实现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 邮件通知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9512" y="1700808"/>
            <a:ext cx="28083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AB8B72"/>
                </a:solidFill>
              </a:rPr>
              <a:t>邮件</a:t>
            </a:r>
            <a:r>
              <a:rPr lang="zh-CN" altLang="zh-CN" dirty="0" smtClean="0">
                <a:solidFill>
                  <a:srgbClr val="AB8B72"/>
                </a:solidFill>
              </a:rPr>
              <a:t>通知</a:t>
            </a:r>
            <a:r>
              <a:rPr lang="zh-CN" altLang="en-US" dirty="0"/>
              <a:t>：</a:t>
            </a:r>
            <a:r>
              <a:rPr lang="en-US" altLang="zh-CN" dirty="0" err="1" smtClean="0"/>
              <a:t>smtplib</a:t>
            </a:r>
            <a:r>
              <a:rPr lang="zh-CN" altLang="zh-CN" dirty="0"/>
              <a:t>包括一个</a:t>
            </a:r>
            <a:r>
              <a:rPr lang="en-US" altLang="zh-CN" dirty="0"/>
              <a:t>SMTP</a:t>
            </a:r>
            <a:r>
              <a:rPr lang="zh-CN" altLang="zh-CN" dirty="0"/>
              <a:t>类，可以创建</a:t>
            </a:r>
            <a:r>
              <a:rPr lang="en-US" altLang="zh-CN" dirty="0"/>
              <a:t>SMTP</a:t>
            </a:r>
            <a:r>
              <a:rPr lang="zh-CN" altLang="zh-CN" dirty="0"/>
              <a:t>的实例，通过实例的</a:t>
            </a:r>
            <a:r>
              <a:rPr lang="en-US" altLang="zh-CN" dirty="0" err="1"/>
              <a:t>sendmail</a:t>
            </a:r>
            <a:r>
              <a:rPr lang="zh-CN" altLang="zh-CN" dirty="0"/>
              <a:t>方法来实现发送邮件</a:t>
            </a:r>
            <a:r>
              <a:rPr lang="zh-CN" altLang="zh-CN" dirty="0" smtClean="0"/>
              <a:t>。在</a:t>
            </a:r>
            <a:r>
              <a:rPr lang="zh-CN" altLang="zh-CN" dirty="0"/>
              <a:t>公司内部申请搭建了</a:t>
            </a:r>
            <a:r>
              <a:rPr lang="en-US" altLang="zh-CN" dirty="0"/>
              <a:t>SMTP</a:t>
            </a:r>
            <a:r>
              <a:rPr lang="zh-CN" altLang="zh-CN" dirty="0"/>
              <a:t>邮件服务器，而</a:t>
            </a:r>
            <a:r>
              <a:rPr lang="zh-CN" altLang="zh-CN" dirty="0" smtClean="0"/>
              <a:t>在</a:t>
            </a:r>
            <a:r>
              <a:rPr lang="zh-CN" altLang="en-US" dirty="0" smtClean="0"/>
              <a:t>开发和</a:t>
            </a:r>
            <a:r>
              <a:rPr lang="zh-CN" altLang="zh-CN" dirty="0" smtClean="0"/>
              <a:t>测试</a:t>
            </a:r>
            <a:r>
              <a:rPr lang="zh-CN" altLang="zh-CN" dirty="0"/>
              <a:t>时可以</a:t>
            </a:r>
            <a:r>
              <a:rPr lang="zh-CN" altLang="zh-CN" dirty="0" smtClean="0"/>
              <a:t>用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dsmtpd</a:t>
            </a:r>
            <a:r>
              <a:rPr lang="zh-CN" altLang="zh-CN" dirty="0"/>
              <a:t>来安装一个本地测试用的</a:t>
            </a:r>
            <a:r>
              <a:rPr lang="en-US" altLang="zh-CN" dirty="0"/>
              <a:t>SMTP</a:t>
            </a:r>
            <a:r>
              <a:rPr lang="zh-CN" altLang="zh-CN" dirty="0"/>
              <a:t>邮件服务器</a:t>
            </a:r>
            <a:r>
              <a:rPr lang="zh-CN" altLang="zh-CN" dirty="0" smtClean="0"/>
              <a:t>，默认</a:t>
            </a:r>
            <a:r>
              <a:rPr lang="zh-CN" altLang="zh-CN" dirty="0"/>
              <a:t>端口号是</a:t>
            </a:r>
            <a:r>
              <a:rPr lang="en-US" altLang="zh-CN" dirty="0" smtClean="0"/>
              <a:t>1025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9670"/>
              </p:ext>
            </p:extLst>
          </p:nvPr>
        </p:nvGraphicFramePr>
        <p:xfrm>
          <a:off x="3059832" y="1390583"/>
          <a:ext cx="5760640" cy="495294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760640"/>
              </a:tblGrid>
              <a:tr h="4952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import </a:t>
                      </a:r>
                      <a:r>
                        <a:rPr lang="en-US" sz="1600" kern="100" dirty="0" err="1">
                          <a:effectLst/>
                        </a:rPr>
                        <a:t>smtplib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 = 'inventory_management@domain.com'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message = """From: From """+sender+"""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To: To #&lt;to@todomain.com&gt;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Subject: Inventory Management e-mail notice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This is a notice e-mail message from Inventory Management.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"""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class Mail(object):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@</a:t>
                      </a:r>
                      <a:r>
                        <a:rPr lang="en-US" sz="1600" kern="100" dirty="0" err="1">
                          <a:effectLst/>
                        </a:rPr>
                        <a:t>staticmethod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send_mail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    </a:t>
                      </a:r>
                      <a:r>
                        <a:rPr lang="en-US" sz="1600" kern="100" dirty="0" err="1" smtClean="0">
                          <a:effectLst/>
                        </a:rPr>
                        <a:t>smtpObj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smtplib.SMTP</a:t>
                      </a:r>
                      <a:r>
                        <a:rPr lang="en-US" sz="1600" kern="100" dirty="0">
                          <a:effectLst/>
                        </a:rPr>
                        <a:t>('127.0.0.1', 1025)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message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message.replace</a:t>
                      </a:r>
                      <a:r>
                        <a:rPr lang="en-US" sz="1600" kern="100" dirty="0">
                          <a:effectLst/>
                        </a:rPr>
                        <a:t>('#&lt;to@todomain.com&gt;', receiver)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smtpObj.sendmail</a:t>
                      </a:r>
                      <a:r>
                        <a:rPr lang="en-US" sz="1600" kern="100" dirty="0">
                          <a:effectLst/>
                        </a:rPr>
                        <a:t>(sender, </a:t>
                      </a:r>
                      <a:r>
                        <a:rPr lang="en-US" sz="1600" kern="100" dirty="0" err="1">
                          <a:effectLst/>
                        </a:rPr>
                        <a:t>Mail.get_receivers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),  message+ </a:t>
                      </a:r>
                      <a:r>
                        <a:rPr lang="en-US" sz="1600" kern="100" dirty="0" err="1">
                          <a:effectLst/>
                        </a:rPr>
                        <a:t>get_msg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))       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       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@</a:t>
                      </a:r>
                      <a:r>
                        <a:rPr lang="en-US" sz="1600" kern="100" dirty="0" err="1">
                          <a:effectLst/>
                        </a:rPr>
                        <a:t>staticmethod</a:t>
                      </a:r>
                      <a:r>
                        <a:rPr lang="en-US" sz="1600" kern="100" dirty="0">
                          <a:effectLst/>
                        </a:rPr>
                        <a:t>       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get_receivers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get_msg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…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750" marR="547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9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232248" cy="559768"/>
            <a:chOff x="467544" y="908720"/>
            <a:chExt cx="2232248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576811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总结与展望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988352" y="2060848"/>
            <a:ext cx="7256056" cy="3168352"/>
          </a:xfrm>
          <a:prstGeom prst="roundRect">
            <a:avLst/>
          </a:prstGeom>
          <a:ln w="19050"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物资管理</a:t>
            </a:r>
            <a:r>
              <a:rPr lang="zh-CN" altLang="zh-CN" dirty="0"/>
              <a:t>系统对解决传统的通过</a:t>
            </a:r>
            <a:r>
              <a:rPr lang="en-US" altLang="zh-CN" dirty="0"/>
              <a:t>Excel</a:t>
            </a:r>
            <a:r>
              <a:rPr lang="zh-CN" altLang="zh-CN" dirty="0"/>
              <a:t>表格进行数据记录和管理的方式存在的弊端，以及对如何提高物资管理效率和减少出错率提供了解决方案：通过用户界面的操作提高效率，减少出错；通过导入导出</a:t>
            </a:r>
            <a:r>
              <a:rPr lang="en-US" altLang="zh-CN" dirty="0"/>
              <a:t>Excel</a:t>
            </a:r>
            <a:r>
              <a:rPr lang="zh-CN" altLang="zh-CN" dirty="0"/>
              <a:t>表格，兼容传统方式；通过在线消息通知和邮件通知等反馈方式，提高管理的时效性</a:t>
            </a:r>
            <a:r>
              <a:rPr lang="zh-CN" altLang="en-US" dirty="0"/>
              <a:t>。</a:t>
            </a:r>
            <a:r>
              <a:rPr lang="zh-CN" altLang="zh-CN" dirty="0"/>
              <a:t>通过物资管理系统的设计与实现呈现了如何实践</a:t>
            </a:r>
            <a:r>
              <a:rPr lang="en-US" altLang="zh-CN" dirty="0"/>
              <a:t>Flask</a:t>
            </a:r>
            <a:r>
              <a:rPr lang="zh-CN" altLang="zh-CN" dirty="0"/>
              <a:t>框架</a:t>
            </a:r>
            <a:r>
              <a:rPr lang="en-US" altLang="zh-CN" dirty="0"/>
              <a:t>+</a:t>
            </a:r>
            <a:r>
              <a:rPr lang="zh-CN" altLang="zh-CN" dirty="0"/>
              <a:t>前端的方式来实现一个</a:t>
            </a:r>
            <a:r>
              <a:rPr lang="en-US" altLang="zh-CN" dirty="0"/>
              <a:t>web</a:t>
            </a:r>
            <a:r>
              <a:rPr lang="zh-CN" altLang="zh-CN" dirty="0"/>
              <a:t>应用。同时也实践了利用模板引擎和前端框架使得前端开发变得简单</a:t>
            </a:r>
            <a:r>
              <a:rPr lang="zh-CN" altLang="zh-CN" dirty="0" smtClean="0"/>
              <a:t>优雅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8432" y="5631631"/>
            <a:ext cx="58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今后的拓展：统计 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+ 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基于角色的控制访问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29000">
              <a:schemeClr val="accent4">
                <a:lumMod val="40000"/>
                <a:lumOff val="60000"/>
              </a:schemeClr>
            </a:gs>
            <a:gs pos="57000">
              <a:schemeClr val="accent4"/>
            </a:gs>
            <a:gs pos="100000">
              <a:schemeClr val="accent4">
                <a:shade val="20000"/>
                <a:satMod val="2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2996952"/>
            <a:ext cx="2736304" cy="854968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谢谢！</a:t>
            </a:r>
            <a:endParaRPr lang="zh-CN" altLang="en-US" sz="5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528" y="5445224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4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67544" y="1772816"/>
            <a:ext cx="3633053" cy="4320480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物资管理系统的项目背景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074" name="Picture 2" descr="C:\Users\swi\Desktop\cc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58" y="389362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561535" y="2383256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52425" y="1989181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增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3319" y="1981572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9592" y="3260572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还</a:t>
            </a:r>
          </a:p>
        </p:txBody>
      </p:sp>
      <p:sp>
        <p:nvSpPr>
          <p:cNvPr id="13" name="椭圆 12"/>
          <p:cNvSpPr/>
          <p:nvPr/>
        </p:nvSpPr>
        <p:spPr>
          <a:xfrm>
            <a:off x="2797796" y="2788381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11537" y="2795040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98397" y="350141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149" y="424565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24" name="同侧圆角矩形 2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传统物资管理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5" name="Picture 3" descr="C:\Users\swi\Downloads\507fc7bb29a3bdcff62483b46862ed6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424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箭头 27"/>
          <p:cNvSpPr/>
          <p:nvPr/>
        </p:nvSpPr>
        <p:spPr>
          <a:xfrm>
            <a:off x="4200472" y="3709199"/>
            <a:ext cx="763273" cy="439881"/>
          </a:xfrm>
          <a:prstGeom prst="rightArrow">
            <a:avLst/>
          </a:prstGeom>
          <a:solidFill>
            <a:srgbClr val="AB8B72"/>
          </a:solidFill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520480" y="3676093"/>
            <a:ext cx="1155762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报废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772543" y="5365178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同步更新难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2542" y="2224683"/>
            <a:ext cx="1957495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易出错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64893" y="3798088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操作权限难保证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772543" y="3018420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易丢失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64893" y="4565645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不支持批量操作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6412502" y="2557636"/>
            <a:ext cx="247730" cy="2887588"/>
          </a:xfrm>
          <a:prstGeom prst="leftBrace">
            <a:avLst>
              <a:gd name="adj1" fmla="val 8333"/>
              <a:gd name="adj2" fmla="val 50931"/>
            </a:avLst>
          </a:prstGeom>
          <a:ln w="19050">
            <a:solidFill>
              <a:srgbClr val="AB8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0"/>
          <p:cNvSpPr txBox="1"/>
          <p:nvPr/>
        </p:nvSpPr>
        <p:spPr>
          <a:xfrm>
            <a:off x="4695087" y="1200639"/>
            <a:ext cx="4197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物资（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Inventory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）：物料资源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6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物资管理系统的项目背景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解决的问题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187624" y="3212976"/>
            <a:ext cx="6941404" cy="2947211"/>
          </a:xfrm>
          <a:prstGeom prst="roundRect">
            <a:avLst/>
          </a:prstGeom>
          <a:ln w="19050"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en-US" dirty="0" smtClean="0">
                <a:latin typeface="+mn-ea"/>
              </a:rPr>
              <a:t>要</a:t>
            </a:r>
            <a:r>
              <a:rPr lang="zh-CN" altLang="zh-CN" dirty="0" smtClean="0">
                <a:latin typeface="+mn-ea"/>
              </a:rPr>
              <a:t>设计</a:t>
            </a:r>
            <a:r>
              <a:rPr lang="zh-CN" altLang="zh-CN" dirty="0">
                <a:latin typeface="+mn-ea"/>
              </a:rPr>
              <a:t>与实现的物资管理系统，是一个应用于公司内部</a:t>
            </a:r>
            <a:r>
              <a:rPr lang="zh-CN" altLang="zh-CN" dirty="0" smtClean="0">
                <a:latin typeface="+mn-ea"/>
              </a:rPr>
              <a:t>的管理系统</a:t>
            </a:r>
            <a:r>
              <a:rPr lang="zh-CN" altLang="zh-CN" dirty="0">
                <a:latin typeface="+mn-ea"/>
              </a:rPr>
              <a:t>；</a:t>
            </a:r>
            <a:r>
              <a:rPr lang="zh-CN" altLang="zh-CN" dirty="0" smtClean="0">
                <a:latin typeface="+mn-ea"/>
              </a:rPr>
              <a:t>是</a:t>
            </a:r>
            <a:r>
              <a:rPr lang="zh-CN" altLang="en-US" dirty="0" smtClean="0">
                <a:latin typeface="+mn-ea"/>
              </a:rPr>
              <a:t>能够</a:t>
            </a:r>
            <a:r>
              <a:rPr lang="zh-CN" altLang="zh-CN" dirty="0" smtClean="0">
                <a:latin typeface="+mn-ea"/>
              </a:rPr>
              <a:t>改善</a:t>
            </a:r>
            <a:r>
              <a:rPr lang="zh-CN" altLang="zh-CN" dirty="0">
                <a:latin typeface="+mn-ea"/>
              </a:rPr>
              <a:t>传统的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表格记录和管理的方式，实现</a:t>
            </a:r>
            <a:r>
              <a:rPr lang="zh-CN" altLang="zh-CN" dirty="0" smtClean="0">
                <a:latin typeface="+mn-ea"/>
              </a:rPr>
              <a:t>物资管理的</a:t>
            </a:r>
            <a:r>
              <a:rPr lang="zh-CN" altLang="zh-CN" dirty="0">
                <a:latin typeface="+mn-ea"/>
              </a:rPr>
              <a:t>信息系统；是能够对物资设备进行资源请求、归还、报废、转交、编辑、检索等操作，能够导入导出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表格，进行在线消息通知和邮件通知，让物资的状态变化及时通知到相关人员的管理信息系统。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87624" y="1848583"/>
            <a:ext cx="707541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上海易安信公司的</a:t>
            </a:r>
            <a:r>
              <a:rPr lang="en-US" altLang="zh-CN" sz="2400" dirty="0" smtClean="0"/>
              <a:t>UFE</a:t>
            </a:r>
            <a:r>
              <a:rPr lang="zh-CN" altLang="en-US" sz="2400" dirty="0" smtClean="0"/>
              <a:t>部门，遇到了类似的问题，于是设计与实现了物资管理系统来更好地管理物资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33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物资管理系统的项目需求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需求用例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r="33115" b="33586"/>
          <a:stretch/>
        </p:blipFill>
        <p:spPr>
          <a:xfrm>
            <a:off x="1259632" y="1535879"/>
            <a:ext cx="6738333" cy="49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物资管理系统的项目需求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 非功能需求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00606"/>
              </p:ext>
            </p:extLst>
          </p:nvPr>
        </p:nvGraphicFramePr>
        <p:xfrm>
          <a:off x="395536" y="1836827"/>
          <a:ext cx="8352928" cy="451319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56184"/>
                <a:gridCol w="6696744"/>
              </a:tblGrid>
              <a:tr h="85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非功能</a:t>
                      </a:r>
                      <a:r>
                        <a:rPr lang="zh-CN" sz="2000" kern="100" dirty="0" smtClean="0">
                          <a:effectLst/>
                        </a:rPr>
                        <a:t>需求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30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易用性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用户要能够方便地通过他们可用的途径来访问系统，比如通过浏览器访问，用户界面应该要简洁美观，界面上的按钮是所见即所得的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用户体验较好，比如可以批量操作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30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可维护性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系统应该能够方便地配置，代码应该能够易被理解和维护，所以应该有较好的注释以及采用部门同事熟悉的编程语言，模块划分得当容易被维护等等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750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可扩展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系统要能够方便扩展业务功能，比如支持统计的业务，并且在技术上的选择也要考虑支持可扩展性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83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总体</a:t>
              </a: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8728" r="9027" b="14326"/>
          <a:stretch>
            <a:fillRect/>
          </a:stretch>
        </p:blipFill>
        <p:spPr bwMode="auto">
          <a:xfrm>
            <a:off x="615227" y="1916832"/>
            <a:ext cx="813323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功能模块划分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6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总体设计方案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51719" y="1310470"/>
            <a:ext cx="5760641" cy="5113735"/>
            <a:chOff x="1816100" y="2381250"/>
            <a:chExt cx="4495800" cy="4876051"/>
          </a:xfrm>
        </p:grpSpPr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816100" y="3816350"/>
              <a:ext cx="4495800" cy="344095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r"/>
              <a:r>
                <a:rPr lang="en-US" sz="1400" kern="100" dirty="0">
                  <a:latin typeface="Times New Roman"/>
                  <a:ea typeface="宋体"/>
                </a:rPr>
                <a:t>Flask</a:t>
              </a:r>
              <a:r>
                <a:rPr lang="zh-CN" sz="1400" kern="100" dirty="0">
                  <a:latin typeface="Times New Roman"/>
                  <a:ea typeface="宋体"/>
                </a:rPr>
                <a:t>框架</a:t>
              </a:r>
            </a:p>
          </p:txBody>
        </p:sp>
        <p:sp>
          <p:nvSpPr>
            <p:cNvPr id="11" name="AutoShape 2"/>
            <p:cNvSpPr>
              <a:spLocks noChangeArrowheads="1"/>
            </p:cNvSpPr>
            <p:nvPr/>
          </p:nvSpPr>
          <p:spPr bwMode="auto">
            <a:xfrm>
              <a:off x="2044700" y="2381250"/>
              <a:ext cx="3460750" cy="1314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表现层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044700" y="3917950"/>
              <a:ext cx="3460750" cy="11112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逻辑层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2076450" y="5245100"/>
              <a:ext cx="3460750" cy="1079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数据层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946400" y="2527300"/>
              <a:ext cx="2184400" cy="285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Bootstrap</a:t>
              </a:r>
              <a:r>
                <a:rPr lang="zh-CN" sz="1400" kern="100" dirty="0">
                  <a:effectLst/>
                  <a:latin typeface="Times New Roman"/>
                  <a:ea typeface="宋体"/>
                </a:rPr>
                <a:t>框架</a:t>
              </a: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2952750" y="2876550"/>
              <a:ext cx="590550" cy="292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CSS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619500" y="2876550"/>
              <a:ext cx="673100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 err="1">
                  <a:effectLst/>
                  <a:latin typeface="Times New Roman"/>
                  <a:ea typeface="宋体"/>
                </a:rPr>
                <a:t>JQuery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4343400" y="2870200"/>
              <a:ext cx="781050" cy="3111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JavaScript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2940050" y="3225800"/>
              <a:ext cx="2171700" cy="304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HTML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2444750" y="4349750"/>
              <a:ext cx="1123950" cy="400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路由控制逻辑</a:t>
              </a: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4025900" y="4337050"/>
              <a:ext cx="1168400" cy="41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smtClean="0">
                  <a:latin typeface="Times New Roman"/>
                  <a:ea typeface="宋体"/>
                </a:rPr>
                <a:t>业务</a:t>
              </a:r>
              <a:r>
                <a:rPr lang="zh-CN" altLang="en-US" sz="1400" kern="100">
                  <a:latin typeface="Times New Roman"/>
                  <a:ea typeface="宋体"/>
                </a:rPr>
                <a:t>处理</a:t>
              </a:r>
              <a:r>
                <a:rPr lang="zh-CN" sz="1400" kern="100" smtClean="0">
                  <a:latin typeface="Times New Roman"/>
                  <a:ea typeface="宋体"/>
                </a:rPr>
                <a:t>逻辑</a:t>
              </a:r>
              <a:endParaRPr lang="zh-CN" sz="1400" kern="100" dirty="0">
                <a:latin typeface="Times New Roman"/>
                <a:ea typeface="宋体"/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2635250" y="5727700"/>
              <a:ext cx="971550" cy="355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数据访问</a:t>
              </a: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4064000" y="5721350"/>
              <a:ext cx="984250" cy="342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数据模型</a:t>
              </a: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2858670" y="6530291"/>
              <a:ext cx="1832810" cy="631418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400" kern="100" dirty="0" err="1" smtClean="0">
                  <a:latin typeface="Times New Roman"/>
                  <a:ea typeface="宋体"/>
                </a:rPr>
                <a:t>Sql</a:t>
              </a:r>
              <a:r>
                <a:rPr lang="en-US" altLang="zh-CN" sz="1400" kern="100" dirty="0" err="1" smtClean="0">
                  <a:latin typeface="Times New Roman"/>
                  <a:ea typeface="宋体"/>
                </a:rPr>
                <a:t>ite</a:t>
              </a:r>
              <a:r>
                <a:rPr lang="zh-CN" sz="1400" kern="100" dirty="0" smtClean="0">
                  <a:latin typeface="Times New Roman"/>
                  <a:ea typeface="宋体"/>
                </a:rPr>
                <a:t>数据库</a:t>
              </a:r>
              <a:endParaRPr lang="zh-CN" sz="1400" kern="100" dirty="0">
                <a:latin typeface="Times New Roman"/>
                <a:ea typeface="宋体"/>
              </a:endParaRPr>
            </a:p>
          </p:txBody>
        </p: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3778250" y="3695700"/>
              <a:ext cx="0" cy="222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>
              <a:off x="3778250" y="5022850"/>
              <a:ext cx="0" cy="222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8"/>
            <p:cNvCxnSpPr>
              <a:cxnSpLocks noChangeShapeType="1"/>
            </p:cNvCxnSpPr>
            <p:nvPr/>
          </p:nvCxnSpPr>
          <p:spPr bwMode="auto">
            <a:xfrm>
              <a:off x="3775392" y="6317217"/>
              <a:ext cx="3493" cy="4318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6296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架构设计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4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5452904" cy="56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1" name="同侧圆角矩形 10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总体设计方案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1821" y="2852936"/>
            <a:ext cx="738664" cy="23042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B8B72"/>
                </a:solidFill>
              </a:rPr>
              <a:t>开 发 视 图</a:t>
            </a:r>
            <a:endParaRPr lang="zh-CN" altLang="en-US" sz="2400" b="1" dirty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3634</Words>
  <Application>Microsoft Office PowerPoint</Application>
  <PresentationFormat>全屏显示(4:3)</PresentationFormat>
  <Paragraphs>394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黑体</vt:lpstr>
      <vt:lpstr>宋体</vt:lpstr>
      <vt:lpstr>Arial</vt:lpstr>
      <vt:lpstr>Calibri</vt:lpstr>
      <vt:lpstr>Times New Roman</vt:lpstr>
      <vt:lpstr>Office 主题​​</vt:lpstr>
      <vt:lpstr>基于Flask框架的物资管理系统的 设计与实现</vt:lpstr>
      <vt:lpstr>物资管理系统的设计与实现</vt:lpstr>
      <vt:lpstr>物资管理系统的项目背景</vt:lpstr>
      <vt:lpstr>物资管理系统的项目背景</vt:lpstr>
      <vt:lpstr>物资管理系统的项目需求</vt:lpstr>
      <vt:lpstr>物资管理系统的项目需求</vt:lpstr>
      <vt:lpstr>物资管理系统的设计</vt:lpstr>
      <vt:lpstr>物资管理系统的设计</vt:lpstr>
      <vt:lpstr>物资管理系统的设计</vt:lpstr>
      <vt:lpstr>物资管理系统的设计</vt:lpstr>
      <vt:lpstr>物资管理系统的设计</vt:lpstr>
      <vt:lpstr>物资管理系统的设计</vt:lpstr>
      <vt:lpstr>物资管理系统的设计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物资管理系统的模块设计与实现</vt:lpstr>
      <vt:lpstr>物资管理系统的设计与实现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swi</dc:creator>
  <cp:lastModifiedBy>吴桐</cp:lastModifiedBy>
  <cp:revision>121</cp:revision>
  <dcterms:created xsi:type="dcterms:W3CDTF">2016-05-07T06:44:46Z</dcterms:created>
  <dcterms:modified xsi:type="dcterms:W3CDTF">2016-05-17T13:10:30Z</dcterms:modified>
</cp:coreProperties>
</file>