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8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5" r:id="rId26"/>
    <p:sldId id="286" r:id="rId27"/>
    <p:sldId id="287" r:id="rId28"/>
    <p:sldId id="288" r:id="rId29"/>
    <p:sldId id="289" r:id="rId30"/>
    <p:sldId id="279" r:id="rId31"/>
    <p:sldId id="280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85" autoAdjust="0"/>
  </p:normalViewPr>
  <p:slideViewPr>
    <p:cSldViewPr>
      <p:cViewPr varScale="1">
        <p:scale>
          <a:sx n="60" d="100"/>
          <a:sy n="60" d="100"/>
        </p:scale>
        <p:origin x="-37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3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4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7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1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7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3AE0-A887-497F-908B-1C17373B207E}" type="datetimeFigureOut">
              <a:rPr lang="zh-CN" altLang="en-US" smtClean="0"/>
              <a:t>2016/5/13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452F-CBC7-4F46-86FB-A274D7A52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wi\Desktop\aa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3" y="3401749"/>
            <a:ext cx="4038385" cy="24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0162" y="764704"/>
            <a:ext cx="8352928" cy="216024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基于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Flask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框架的物资管理系统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设计与实现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851920" y="3573016"/>
            <a:ext cx="4536504" cy="1872208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汇报人：吴桐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指导教师：任桐炜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时间：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2016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年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月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5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项目需求分析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00606"/>
              </p:ext>
            </p:extLst>
          </p:nvPr>
        </p:nvGraphicFramePr>
        <p:xfrm>
          <a:off x="395536" y="1836827"/>
          <a:ext cx="8352928" cy="447249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56184"/>
                <a:gridCol w="6696744"/>
              </a:tblGrid>
              <a:tr h="855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非功能</a:t>
                      </a:r>
                      <a:r>
                        <a:rPr lang="zh-CN" sz="2000" kern="100" dirty="0" smtClean="0">
                          <a:effectLst/>
                        </a:rPr>
                        <a:t>需求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30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易用性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用户要能够方便地通过他们可用的途径来访问系统，比如通过浏览器访问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，用户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界面应该要简洁美观，界面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上的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按钮是所见即所得的</a:t>
                      </a:r>
                      <a:r>
                        <a:rPr lang="zh-CN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用户体验较好，比如可以批量操作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309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可维护性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系统应该能够方便地配置，代码应该能够易被理解和维护，所以应该有较好的注释以及采用部门同事熟悉的编程语言，模块划分得当容易被维护等等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750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Times New Roman"/>
                          <a:ea typeface="宋体"/>
                        </a:rPr>
                        <a:t>可扩展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系统要能够方便扩展业务功能，比如支持统计的业务，并且在技术上的选择也要考虑支持可扩展性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38728" r="9027" b="14326"/>
          <a:stretch>
            <a:fillRect/>
          </a:stretch>
        </p:blipFill>
        <p:spPr bwMode="auto">
          <a:xfrm>
            <a:off x="615227" y="1916832"/>
            <a:ext cx="813323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32240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功能模块划分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51719" y="1310470"/>
            <a:ext cx="5760641" cy="5142866"/>
            <a:chOff x="1816100" y="2381250"/>
            <a:chExt cx="4495800" cy="4903828"/>
          </a:xfrm>
        </p:grpSpPr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816100" y="3816350"/>
              <a:ext cx="4495800" cy="26670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ln w="127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r"/>
              <a:r>
                <a:rPr lang="en-US" sz="1400" kern="100" dirty="0">
                  <a:latin typeface="Times New Roman"/>
                  <a:ea typeface="宋体"/>
                </a:rPr>
                <a:t>Flask</a:t>
              </a:r>
              <a:r>
                <a:rPr lang="zh-CN" sz="1400" kern="100" dirty="0">
                  <a:latin typeface="Times New Roman"/>
                  <a:ea typeface="宋体"/>
                </a:rPr>
                <a:t>框架</a:t>
              </a:r>
            </a:p>
          </p:txBody>
        </p:sp>
        <p:sp>
          <p:nvSpPr>
            <p:cNvPr id="11" name="AutoShape 2"/>
            <p:cNvSpPr>
              <a:spLocks noChangeArrowheads="1"/>
            </p:cNvSpPr>
            <p:nvPr/>
          </p:nvSpPr>
          <p:spPr bwMode="auto">
            <a:xfrm>
              <a:off x="2044700" y="2381250"/>
              <a:ext cx="3460750" cy="1314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表现层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2044700" y="3917950"/>
              <a:ext cx="3460750" cy="11112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逻辑层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2076450" y="5245100"/>
              <a:ext cx="3460750" cy="1079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b="1" kern="100" dirty="0">
                  <a:effectLst/>
                  <a:latin typeface="Times New Roman"/>
                  <a:ea typeface="宋体"/>
                </a:rPr>
                <a:t>数据层</a:t>
              </a:r>
              <a:endParaRPr lang="zh-CN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946400" y="2527300"/>
              <a:ext cx="2184400" cy="2857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Bootstrap</a:t>
              </a:r>
              <a:r>
                <a:rPr lang="zh-CN" sz="1400" kern="100" dirty="0">
                  <a:effectLst/>
                  <a:latin typeface="Times New Roman"/>
                  <a:ea typeface="宋体"/>
                </a:rPr>
                <a:t>框架</a:t>
              </a: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2952750" y="2876550"/>
              <a:ext cx="590550" cy="292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CSS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619500" y="2876550"/>
              <a:ext cx="673100" cy="2984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 err="1">
                  <a:effectLst/>
                  <a:latin typeface="Times New Roman"/>
                  <a:ea typeface="宋体"/>
                </a:rPr>
                <a:t>JQuery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4343400" y="2870200"/>
              <a:ext cx="781050" cy="3111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JavaScript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2940050" y="3225800"/>
              <a:ext cx="2171700" cy="304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effectLst/>
                  <a:latin typeface="Times New Roman"/>
                  <a:ea typeface="宋体"/>
                </a:rPr>
                <a:t>HTML</a:t>
              </a:r>
              <a:endParaRPr lang="zh-CN" sz="1400" kern="100" dirty="0">
                <a:effectLst/>
                <a:latin typeface="Times New Roman"/>
                <a:ea typeface="宋体"/>
              </a:endParaRPr>
            </a:p>
          </p:txBody>
        </p:sp>
        <p:sp>
          <p:nvSpPr>
            <p:cNvPr id="19" name="AutoShape 10"/>
            <p:cNvSpPr>
              <a:spLocks noChangeArrowheads="1"/>
            </p:cNvSpPr>
            <p:nvPr/>
          </p:nvSpPr>
          <p:spPr bwMode="auto">
            <a:xfrm>
              <a:off x="2444750" y="4349750"/>
              <a:ext cx="1123950" cy="400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路由控制逻辑</a:t>
              </a:r>
            </a:p>
          </p:txBody>
        </p:sp>
        <p:sp>
          <p:nvSpPr>
            <p:cNvPr id="20" name="AutoShape 11"/>
            <p:cNvSpPr>
              <a:spLocks noChangeArrowheads="1"/>
            </p:cNvSpPr>
            <p:nvPr/>
          </p:nvSpPr>
          <p:spPr bwMode="auto">
            <a:xfrm>
              <a:off x="4025900" y="4337050"/>
              <a:ext cx="1168400" cy="41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业务服务逻辑</a:t>
              </a: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2635250" y="5727700"/>
              <a:ext cx="971550" cy="355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数据访问</a:t>
              </a:r>
            </a:p>
          </p:txBody>
        </p:sp>
        <p:sp>
          <p:nvSpPr>
            <p:cNvPr id="22" name="AutoShape 13"/>
            <p:cNvSpPr>
              <a:spLocks noChangeArrowheads="1"/>
            </p:cNvSpPr>
            <p:nvPr/>
          </p:nvSpPr>
          <p:spPr bwMode="auto">
            <a:xfrm>
              <a:off x="4064000" y="5721350"/>
              <a:ext cx="984250" cy="342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zh-CN" sz="1400" kern="100" dirty="0">
                  <a:latin typeface="Times New Roman"/>
                  <a:ea typeface="宋体"/>
                </a:rPr>
                <a:t>数据模型</a:t>
              </a:r>
            </a:p>
          </p:txBody>
        </p:sp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2863067" y="6653660"/>
              <a:ext cx="1832810" cy="631418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400" kern="100" dirty="0" err="1">
                  <a:latin typeface="Times New Roman"/>
                  <a:ea typeface="宋体"/>
                </a:rPr>
                <a:t>SqlAlchemy</a:t>
              </a:r>
              <a:r>
                <a:rPr lang="zh-CN" sz="1400" kern="100" dirty="0">
                  <a:latin typeface="Times New Roman"/>
                  <a:ea typeface="宋体"/>
                </a:rPr>
                <a:t>数据库工具</a:t>
              </a:r>
            </a:p>
          </p:txBody>
        </p:sp>
        <p:cxnSp>
          <p:nvCxnSpPr>
            <p:cNvPr id="24" name="AutoShape 16"/>
            <p:cNvCxnSpPr>
              <a:cxnSpLocks noChangeShapeType="1"/>
            </p:cNvCxnSpPr>
            <p:nvPr/>
          </p:nvCxnSpPr>
          <p:spPr bwMode="auto">
            <a:xfrm>
              <a:off x="3778250" y="3695700"/>
              <a:ext cx="0" cy="222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7"/>
            <p:cNvCxnSpPr>
              <a:cxnSpLocks noChangeShapeType="1"/>
            </p:cNvCxnSpPr>
            <p:nvPr/>
          </p:nvCxnSpPr>
          <p:spPr bwMode="auto">
            <a:xfrm>
              <a:off x="3778250" y="5022850"/>
              <a:ext cx="0" cy="222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8"/>
            <p:cNvCxnSpPr>
              <a:cxnSpLocks noChangeShapeType="1"/>
            </p:cNvCxnSpPr>
            <p:nvPr/>
          </p:nvCxnSpPr>
          <p:spPr bwMode="auto">
            <a:xfrm>
              <a:off x="3775392" y="6317217"/>
              <a:ext cx="3493" cy="4318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6296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架构设计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76256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详细模块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设计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57473"/>
              </p:ext>
            </p:extLst>
          </p:nvPr>
        </p:nvGraphicFramePr>
        <p:xfrm>
          <a:off x="2358778" y="2060848"/>
          <a:ext cx="4517478" cy="4032449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517478"/>
              </a:tblGrid>
              <a:tr h="672074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启动模块</a:t>
                      </a:r>
                      <a:endParaRPr lang="zh-CN" altLang="en-US" sz="2400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初始化模块、配置模块</a:t>
                      </a:r>
                      <a:endParaRPr lang="zh-CN" altLang="en-US" sz="2400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服务模块</a:t>
                      </a:r>
                      <a:endParaRPr lang="zh-CN" altLang="en-US" sz="2400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路由模块</a:t>
                      </a:r>
                      <a:endParaRPr lang="zh-CN" altLang="en-US" sz="2400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DAO</a:t>
                      </a:r>
                      <a:r>
                        <a:rPr lang="zh-CN" altLang="en-US" sz="2400" dirty="0" smtClean="0"/>
                        <a:t>模块</a:t>
                      </a:r>
                      <a:endParaRPr lang="zh-CN" altLang="en-US" sz="2400" dirty="0"/>
                    </a:p>
                  </a:txBody>
                  <a:tcPr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数据模型模块、数据初始化模块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0728"/>
            <a:ext cx="5452904" cy="561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1" name="同侧圆角矩形 10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1821" y="2852936"/>
            <a:ext cx="738664" cy="230425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AB8B72"/>
                </a:solidFill>
              </a:rPr>
              <a:t>开 发 视 图</a:t>
            </a:r>
            <a:endParaRPr lang="zh-CN" altLang="en-US" sz="2400" b="1" dirty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95" b="33698"/>
          <a:stretch>
            <a:fillRect/>
          </a:stretch>
        </p:blipFill>
        <p:spPr bwMode="auto">
          <a:xfrm>
            <a:off x="554875" y="1700808"/>
            <a:ext cx="804957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33336" y="1159750"/>
            <a:ext cx="148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模板继承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9971"/>
              </p:ext>
            </p:extLst>
          </p:nvPr>
        </p:nvGraphicFramePr>
        <p:xfrm>
          <a:off x="539552" y="1948911"/>
          <a:ext cx="8064896" cy="400036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681481"/>
                <a:gridCol w="2287071"/>
                <a:gridCol w="3096344"/>
              </a:tblGrid>
              <a:tr h="318902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主键，自增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tag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物资的标签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PN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Part Number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Serial Number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shipping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物资的运送情况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761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capital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属于购买还是自产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disposition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安排情况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state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状态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52186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owner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外键，该物资的负责人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27963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user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String(64)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使用者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308304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物资记录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9011"/>
              </p:ext>
            </p:extLst>
          </p:nvPr>
        </p:nvGraphicFramePr>
        <p:xfrm>
          <a:off x="755576" y="2420888"/>
          <a:ext cx="7704856" cy="303965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232248"/>
                <a:gridCol w="2016224"/>
                <a:gridCol w="3456384"/>
              </a:tblGrid>
              <a:tr h="539145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96959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主键，自增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90567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email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用户邮箱，并设置为唯一性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username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用户名称，并设置为唯一性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446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password_hash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登录密码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4464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owned_invs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relationship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l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负责的物资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92280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用户记录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项目设计方案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56366"/>
              </p:ext>
            </p:extLst>
          </p:nvPr>
        </p:nvGraphicFramePr>
        <p:xfrm>
          <a:off x="755576" y="2420889"/>
          <a:ext cx="7632848" cy="324035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538751"/>
                <a:gridCol w="2647529"/>
                <a:gridCol w="2446568"/>
              </a:tblGrid>
              <a:tr h="527569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字段名称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字段类型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解释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主键，自增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invid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Integer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物资</a:t>
                      </a:r>
                      <a:r>
                        <a:rPr lang="en-US" sz="1800" kern="100">
                          <a:effectLst/>
                        </a:rPr>
                        <a:t>ID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username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操作人的用户名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operation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>
                          <a:effectLst/>
                        </a:rPr>
                        <a:t>String(64)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>
                          <a:effectLst/>
                        </a:rPr>
                        <a:t>操作名称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42558"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String(64)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66700" marR="283210"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日期时间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0272" y="138128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历史记录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371674" y="1947187"/>
            <a:ext cx="6728718" cy="1913861"/>
            <a:chOff x="467544" y="1916832"/>
            <a:chExt cx="6728718" cy="191386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06" t="35284" r="32406" b="35284"/>
            <a:stretch/>
          </p:blipFill>
          <p:spPr bwMode="auto">
            <a:xfrm>
              <a:off x="467544" y="1916832"/>
              <a:ext cx="2860159" cy="1913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3" t="18652" r="45029" b="67578"/>
            <a:stretch/>
          </p:blipFill>
          <p:spPr bwMode="auto">
            <a:xfrm>
              <a:off x="3953331" y="2421251"/>
              <a:ext cx="3242931" cy="89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加号 2"/>
            <p:cNvSpPr/>
            <p:nvPr/>
          </p:nvSpPr>
          <p:spPr>
            <a:xfrm>
              <a:off x="3491880" y="2636912"/>
              <a:ext cx="389443" cy="432048"/>
            </a:xfrm>
            <a:prstGeom prst="mathPlus">
              <a:avLst/>
            </a:prstGeom>
            <a:solidFill>
              <a:srgbClr val="AB8B72"/>
            </a:solidFill>
            <a:ln>
              <a:solidFill>
                <a:srgbClr val="AB8B72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82335"/>
              </p:ext>
            </p:extLst>
          </p:nvPr>
        </p:nvGraphicFramePr>
        <p:xfrm>
          <a:off x="899592" y="4509120"/>
          <a:ext cx="7383533" cy="122413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212648"/>
                <a:gridCol w="5170885"/>
              </a:tblGrid>
              <a:tr h="1224136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pip install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/>
                        <a:t>flask, flask-</a:t>
                      </a:r>
                      <a:r>
                        <a:rPr lang="en-US" altLang="zh-CN" sz="3200" dirty="0" err="1" smtClean="0"/>
                        <a:t>sqlalchemy</a:t>
                      </a:r>
                      <a:r>
                        <a:rPr lang="en-US" altLang="zh-CN" sz="3200" dirty="0" smtClean="0"/>
                        <a:t>,</a:t>
                      </a:r>
                      <a:r>
                        <a:rPr lang="en-US" altLang="zh-CN" sz="3200" baseline="0" dirty="0" smtClean="0"/>
                        <a:t> flask-session, </a:t>
                      </a:r>
                      <a:r>
                        <a:rPr lang="en-US" altLang="zh-CN" sz="3200" baseline="0" dirty="0" err="1" smtClean="0"/>
                        <a:t>xlrd</a:t>
                      </a:r>
                      <a:r>
                        <a:rPr lang="en-US" altLang="zh-CN" sz="3200" baseline="0" dirty="0" smtClean="0"/>
                        <a:t>, </a:t>
                      </a:r>
                      <a:r>
                        <a:rPr lang="en-US" altLang="zh-CN" sz="3200" baseline="0" dirty="0" err="1" smtClean="0"/>
                        <a:t>xlwt</a:t>
                      </a:r>
                      <a:r>
                        <a:rPr lang="en-US" altLang="zh-CN" sz="3200" baseline="0" dirty="0" smtClean="0"/>
                        <a:t>, </a:t>
                      </a:r>
                      <a:r>
                        <a:rPr lang="en-US" altLang="zh-CN" sz="3200" baseline="0" dirty="0" err="1" smtClean="0"/>
                        <a:t>gevent</a:t>
                      </a:r>
                      <a:endParaRPr lang="zh-CN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5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sp>
        <p:nvSpPr>
          <p:cNvPr id="44" name="圆角矩形 43"/>
          <p:cNvSpPr/>
          <p:nvPr/>
        </p:nvSpPr>
        <p:spPr>
          <a:xfrm>
            <a:off x="899592" y="3159199"/>
            <a:ext cx="2393567" cy="926988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/>
                </a:solidFill>
                <a:latin typeface="+mn-ea"/>
              </a:rPr>
              <a:t>目录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076056" y="1268760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项目背景介绍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076056" y="2132856"/>
            <a:ext cx="3024336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相关技术介绍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082363" y="2996952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项目需求分析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70702" y="3861048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项目设计方案</a:t>
            </a:r>
            <a:endParaRPr lang="zh-CN" altLang="en-US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070702" y="4725144"/>
            <a:ext cx="3029690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项目关键实现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082362" y="5571009"/>
            <a:ext cx="3018029" cy="701849"/>
          </a:xfrm>
          <a:prstGeom prst="roundRect">
            <a:avLst/>
          </a:prstGeom>
          <a:solidFill>
            <a:schemeClr val="bg1"/>
          </a:solidFill>
          <a:ln>
            <a:solidFill>
              <a:srgbClr val="AB8B7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+mn-ea"/>
              </a:rPr>
              <a:t>总结展望工作</a:t>
            </a:r>
            <a:endParaRPr lang="zh-CN" altLang="en-US" sz="3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3563888" y="3325546"/>
            <a:ext cx="864096" cy="535502"/>
          </a:xfrm>
          <a:prstGeom prst="rightArrow">
            <a:avLst/>
          </a:prstGeom>
          <a:noFill/>
          <a:ln>
            <a:solidFill>
              <a:srgbClr val="AB8B7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28166"/>
              </p:ext>
            </p:extLst>
          </p:nvPr>
        </p:nvGraphicFramePr>
        <p:xfrm>
          <a:off x="3187774" y="1556792"/>
          <a:ext cx="5200650" cy="45720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520065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import </a:t>
                      </a:r>
                      <a:r>
                        <a:rPr lang="en-US" sz="2000" kern="100" dirty="0" err="1">
                          <a:effectLst/>
                        </a:rPr>
                        <a:t>os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#path of the current file as the configure path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CONFIG_DIR = </a:t>
                      </a:r>
                      <a:r>
                        <a:rPr lang="en-US" sz="2000" kern="100" dirty="0" err="1">
                          <a:effectLst/>
                        </a:rPr>
                        <a:t>os.path.abspath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os.path.dirname</a:t>
                      </a:r>
                      <a:r>
                        <a:rPr lang="en-US" sz="2000" kern="100" dirty="0">
                          <a:effectLst/>
                        </a:rPr>
                        <a:t>(__file__))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#path setting of uploading and downloading excel file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UPLOAD_FOLDER = </a:t>
                      </a:r>
                      <a:r>
                        <a:rPr lang="en-US" sz="2000" kern="100" dirty="0" err="1">
                          <a:effectLst/>
                        </a:rPr>
                        <a:t>os.path.join</a:t>
                      </a:r>
                      <a:r>
                        <a:rPr lang="en-US" sz="2000" kern="100" dirty="0">
                          <a:effectLst/>
                        </a:rPr>
                        <a:t>(CONFIG_DIR, 'data', '</a:t>
                      </a:r>
                      <a:r>
                        <a:rPr lang="en-US" sz="2000" kern="100" dirty="0" err="1">
                          <a:effectLst/>
                        </a:rPr>
                        <a:t>imported_files</a:t>
                      </a:r>
                      <a:r>
                        <a:rPr lang="en-US" sz="2000" kern="100" dirty="0">
                          <a:effectLst/>
                        </a:rPr>
                        <a:t>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EXPORT_FOLDER = </a:t>
                      </a:r>
                      <a:r>
                        <a:rPr lang="en-US" sz="2000" kern="100" dirty="0" err="1">
                          <a:effectLst/>
                        </a:rPr>
                        <a:t>os.path.join</a:t>
                      </a:r>
                      <a:r>
                        <a:rPr lang="en-US" sz="2000" kern="100" dirty="0">
                          <a:effectLst/>
                        </a:rPr>
                        <a:t>(CONFIG_DIR, 'static', '</a:t>
                      </a:r>
                      <a:r>
                        <a:rPr lang="en-US" sz="2000" kern="100" dirty="0" err="1">
                          <a:effectLst/>
                        </a:rPr>
                        <a:t>export_file</a:t>
                      </a:r>
                      <a:r>
                        <a:rPr lang="en-US" sz="2000" kern="100" dirty="0">
                          <a:effectLst/>
                        </a:rPr>
                        <a:t>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#session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SESSION_TYPE = '</a:t>
                      </a:r>
                      <a:r>
                        <a:rPr lang="en-US" sz="2000" kern="100" dirty="0" err="1">
                          <a:effectLst/>
                        </a:rPr>
                        <a:t>sqlalchemy</a:t>
                      </a:r>
                      <a:r>
                        <a:rPr lang="en-US" sz="2000" kern="100" dirty="0">
                          <a:effectLst/>
                        </a:rPr>
                        <a:t>'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 DB setting.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SQLALCHEMY_DATABASE_URI = '</a:t>
                      </a:r>
                      <a:r>
                        <a:rPr lang="en-US" sz="2000" kern="100" dirty="0" err="1">
                          <a:effectLst/>
                        </a:rPr>
                        <a:t>sqlite</a:t>
                      </a:r>
                      <a:r>
                        <a:rPr lang="en-US" sz="2000" kern="100" dirty="0">
                          <a:effectLst/>
                        </a:rPr>
                        <a:t>:///' + </a:t>
                      </a:r>
                      <a:r>
                        <a:rPr lang="en-US" sz="2000" kern="100" dirty="0" err="1">
                          <a:effectLst/>
                        </a:rPr>
                        <a:t>os.path.join</a:t>
                      </a:r>
                      <a:r>
                        <a:rPr lang="en-US" sz="2000" kern="100" dirty="0">
                          <a:effectLst/>
                        </a:rPr>
                        <a:t>(CONFIG_DIR, 'data', '</a:t>
                      </a:r>
                      <a:r>
                        <a:rPr lang="en-US" sz="2000" kern="100" dirty="0" err="1">
                          <a:effectLst/>
                        </a:rPr>
                        <a:t>IM.db</a:t>
                      </a:r>
                      <a:r>
                        <a:rPr lang="en-US" sz="2000" kern="100" dirty="0">
                          <a:effectLst/>
                        </a:rPr>
                        <a:t>')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67543" y="1916832"/>
            <a:ext cx="21796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配置模块设置了系统用到的常用变量，包括了配置路径、上传和下载</a:t>
            </a:r>
            <a:r>
              <a:rPr lang="en-US" altLang="zh-CN" sz="2000" dirty="0"/>
              <a:t>Excel</a:t>
            </a:r>
            <a:r>
              <a:rPr lang="zh-CN" altLang="zh-CN" sz="2000" dirty="0"/>
              <a:t>表格文件的存放路径、会话类型以及数据库资源定位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36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61294"/>
              </p:ext>
            </p:extLst>
          </p:nvPr>
        </p:nvGraphicFramePr>
        <p:xfrm>
          <a:off x="3923928" y="2273805"/>
          <a:ext cx="4485746" cy="353568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485746"/>
              </a:tblGrid>
              <a:tr h="3480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IM import app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</a:t>
                      </a:r>
                      <a:r>
                        <a:rPr lang="en-US" sz="2000" kern="100" dirty="0" err="1">
                          <a:effectLst/>
                        </a:rPr>
                        <a:t>gevent.wsgi</a:t>
                      </a:r>
                      <a:r>
                        <a:rPr lang="en-US" sz="2000" kern="100" dirty="0">
                          <a:effectLst/>
                        </a:rPr>
                        <a:t> import </a:t>
                      </a:r>
                      <a:r>
                        <a:rPr lang="en-US" sz="2000" kern="100" dirty="0" err="1" smtClean="0">
                          <a:effectLst/>
                        </a:rPr>
                        <a:t>WSGIServer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#this is important for flask to find router, ignore the warning.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</a:t>
                      </a:r>
                      <a:r>
                        <a:rPr lang="en-US" sz="2000" kern="100" dirty="0" err="1">
                          <a:effectLst/>
                        </a:rPr>
                        <a:t>IM.router</a:t>
                      </a:r>
                      <a:r>
                        <a:rPr lang="en-US" sz="2000" kern="100" dirty="0">
                          <a:effectLst/>
                        </a:rPr>
                        <a:t> import </a:t>
                      </a:r>
                      <a:r>
                        <a:rPr lang="en-US" sz="2000" kern="100" dirty="0" err="1" smtClean="0">
                          <a:effectLst/>
                        </a:rPr>
                        <a:t>app_route</a:t>
                      </a:r>
                      <a:endParaRPr lang="en-US" sz="20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if __name__ == '__main__':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app.debug</a:t>
                      </a:r>
                      <a:r>
                        <a:rPr lang="en-US" sz="2000" kern="100" dirty="0">
                          <a:effectLst/>
                        </a:rPr>
                        <a:t> = True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app.threaded</a:t>
                      </a:r>
                      <a:r>
                        <a:rPr lang="en-US" sz="2000" kern="100" dirty="0">
                          <a:effectLst/>
                        </a:rPr>
                        <a:t> = True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server = </a:t>
                      </a:r>
                      <a:r>
                        <a:rPr lang="en-US" sz="2000" kern="100" dirty="0" err="1">
                          <a:effectLst/>
                        </a:rPr>
                        <a:t>WSGIServer</a:t>
                      </a:r>
                      <a:r>
                        <a:rPr lang="en-US" sz="2000" kern="100" dirty="0">
                          <a:effectLst/>
                        </a:rPr>
                        <a:t>(("", 5000), app)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server.serve_forever</a:t>
                      </a:r>
                      <a:r>
                        <a:rPr lang="en-US" sz="2000" kern="100" dirty="0">
                          <a:effectLst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1917987"/>
            <a:ext cx="30963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启动模块导入</a:t>
            </a:r>
            <a:r>
              <a:rPr lang="en-US" altLang="zh-CN" sz="2000" dirty="0"/>
              <a:t>Flask</a:t>
            </a:r>
            <a:r>
              <a:rPr lang="zh-CN" altLang="zh-CN" sz="2000" dirty="0"/>
              <a:t>实例，从</a:t>
            </a:r>
            <a:r>
              <a:rPr lang="en-US" altLang="zh-CN" sz="2000" dirty="0" err="1"/>
              <a:t>gevent</a:t>
            </a:r>
            <a:r>
              <a:rPr lang="zh-CN" altLang="zh-CN" sz="2000" dirty="0"/>
              <a:t>导入</a:t>
            </a:r>
            <a:r>
              <a:rPr lang="en-US" altLang="zh-CN" sz="2000" dirty="0" err="1"/>
              <a:t>WSGIServer</a:t>
            </a:r>
            <a:r>
              <a:rPr lang="zh-CN" altLang="zh-CN" sz="2000" dirty="0"/>
              <a:t>，利用</a:t>
            </a:r>
            <a:r>
              <a:rPr lang="en-US" altLang="zh-CN" sz="2000" dirty="0" err="1"/>
              <a:t>WSGIServer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serve_forever</a:t>
            </a:r>
            <a:r>
              <a:rPr lang="zh-CN" altLang="zh-CN" sz="2000" dirty="0"/>
              <a:t>启动</a:t>
            </a:r>
            <a:r>
              <a:rPr lang="en-US" altLang="zh-CN" sz="2000" dirty="0"/>
              <a:t>Flask</a:t>
            </a:r>
            <a:r>
              <a:rPr lang="zh-CN" altLang="zh-CN" sz="2000" dirty="0"/>
              <a:t>，</a:t>
            </a:r>
            <a:r>
              <a:rPr lang="en-US" altLang="zh-CN" sz="2000" dirty="0"/>
              <a:t>5000</a:t>
            </a:r>
            <a:r>
              <a:rPr lang="zh-CN" altLang="zh-CN" sz="2000" dirty="0"/>
              <a:t>是端口号，</a:t>
            </a:r>
            <a:r>
              <a:rPr lang="en-US" altLang="zh-CN" sz="2000" dirty="0"/>
              <a:t>app</a:t>
            </a:r>
            <a:r>
              <a:rPr lang="zh-CN" altLang="zh-CN" sz="2000" dirty="0"/>
              <a:t>是导入的</a:t>
            </a:r>
            <a:r>
              <a:rPr lang="en-US" altLang="zh-CN" sz="2000" dirty="0"/>
              <a:t>Flask</a:t>
            </a:r>
            <a:r>
              <a:rPr lang="zh-CN" altLang="zh-CN" sz="2000" dirty="0"/>
              <a:t>实例，开发模式下可以将</a:t>
            </a:r>
            <a:r>
              <a:rPr lang="en-US" altLang="zh-CN" sz="2000" dirty="0" err="1"/>
              <a:t>app.debug</a:t>
            </a:r>
            <a:r>
              <a:rPr lang="zh-CN" altLang="zh-CN" sz="2000" dirty="0"/>
              <a:t>设置为</a:t>
            </a:r>
            <a:r>
              <a:rPr lang="en-US" altLang="zh-CN" sz="2000" dirty="0"/>
              <a:t>True</a:t>
            </a:r>
            <a:r>
              <a:rPr lang="zh-CN" altLang="zh-CN" sz="2000" dirty="0"/>
              <a:t>，方便调试。多线程也设置为</a:t>
            </a:r>
            <a:r>
              <a:rPr lang="en-US" altLang="zh-CN" sz="2000" dirty="0"/>
              <a:t>True</a:t>
            </a:r>
            <a:r>
              <a:rPr lang="zh-CN" altLang="zh-CN" sz="2000" dirty="0"/>
              <a:t>的模式。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41277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使用了</a:t>
            </a:r>
            <a:r>
              <a:rPr lang="en-US" altLang="zh-CN" sz="2400" b="1" dirty="0" err="1" smtClean="0">
                <a:solidFill>
                  <a:srgbClr val="AB8B72"/>
                </a:solidFill>
              </a:rPr>
              <a:t>gevent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的</a:t>
            </a:r>
            <a:r>
              <a:rPr lang="en-US" altLang="zh-CN" sz="2400" b="1" dirty="0" err="1" smtClean="0">
                <a:solidFill>
                  <a:srgbClr val="AB8B72"/>
                </a:solidFill>
              </a:rPr>
              <a:t>WSGIServer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7224"/>
              </p:ext>
            </p:extLst>
          </p:nvPr>
        </p:nvGraphicFramePr>
        <p:xfrm>
          <a:off x="3713128" y="1296752"/>
          <a:ext cx="4819312" cy="512064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819312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IM import </a:t>
                      </a:r>
                      <a:r>
                        <a:rPr lang="en-US" sz="2000" kern="100" dirty="0" err="1">
                          <a:effectLst/>
                        </a:rPr>
                        <a:t>db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from </a:t>
                      </a:r>
                      <a:r>
                        <a:rPr lang="en-US" sz="2000" kern="100" dirty="0" err="1">
                          <a:effectLst/>
                        </a:rPr>
                        <a:t>model.Inventory</a:t>
                      </a:r>
                      <a:r>
                        <a:rPr lang="en-US" sz="2000" kern="100" dirty="0">
                          <a:effectLst/>
                        </a:rPr>
                        <a:t> import Inventory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import </a:t>
                      </a:r>
                      <a:r>
                        <a:rPr lang="en-US" sz="2000" kern="100" dirty="0" err="1">
                          <a:effectLst/>
                        </a:rPr>
                        <a:t>traceback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class </a:t>
                      </a:r>
                      <a:r>
                        <a:rPr lang="en-US" sz="2000" kern="100" dirty="0" err="1">
                          <a:effectLst/>
                        </a:rPr>
                        <a:t>InvDao</a:t>
                      </a:r>
                      <a:r>
                        <a:rPr lang="en-US" sz="2000" kern="100" dirty="0">
                          <a:effectLst/>
                        </a:rPr>
                        <a:t>():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@</a:t>
                      </a:r>
                      <a:r>
                        <a:rPr lang="en-US" sz="2000" kern="100" dirty="0" err="1">
                          <a:effectLst/>
                        </a:rPr>
                        <a:t>staticmethod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get_all_invs</a:t>
                      </a:r>
                      <a:r>
                        <a:rPr lang="en-US" sz="2000" kern="100" dirty="0">
                          <a:effectLst/>
                        </a:rPr>
                        <a:t>():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return </a:t>
                      </a:r>
                      <a:r>
                        <a:rPr lang="en-US" sz="2000" kern="100" dirty="0" err="1">
                          <a:effectLst/>
                        </a:rPr>
                        <a:t>Inventory.query.all</a:t>
                      </a:r>
                      <a:r>
                        <a:rPr lang="en-US" sz="2000" kern="100" dirty="0" smtClean="0">
                          <a:effectLst/>
                        </a:rPr>
                        <a:t>()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@</a:t>
                      </a:r>
                      <a:r>
                        <a:rPr lang="en-US" sz="2000" kern="100" dirty="0" err="1">
                          <a:effectLst/>
                        </a:rPr>
                        <a:t>staticmethod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add_inventory</a:t>
                      </a:r>
                      <a:r>
                        <a:rPr lang="en-US" sz="2000" kern="100" dirty="0">
                          <a:effectLst/>
                        </a:rPr>
                        <a:t>(tag, name, PN, SN, shipping, capital, disposition, status, owner=''):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   …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@</a:t>
                      </a:r>
                      <a:r>
                        <a:rPr lang="en-US" sz="2000" kern="100" dirty="0" err="1">
                          <a:effectLst/>
                        </a:rPr>
                        <a:t>staticmethod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delete_inventory</a:t>
                      </a:r>
                      <a:r>
                        <a:rPr lang="en-US" sz="2000" kern="100" dirty="0">
                          <a:effectLst/>
                        </a:rPr>
                        <a:t>(ids):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</a:t>
                      </a:r>
                      <a:r>
                        <a:rPr lang="en-US" sz="2000" kern="100" dirty="0" smtClean="0">
                          <a:effectLst/>
                        </a:rPr>
                        <a:t>…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2861" marR="62861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229247"/>
            <a:ext cx="25202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DAO(Data Access Object)</a:t>
            </a:r>
            <a:r>
              <a:rPr lang="zh-CN" altLang="zh-CN" sz="2000" dirty="0"/>
              <a:t>模块，即数据访问模块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具体实现为</a:t>
            </a:r>
            <a:r>
              <a:rPr lang="en-US" altLang="zh-CN" sz="2000" dirty="0" err="1" smtClean="0"/>
              <a:t>InvDao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UserDao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HistoryDao</a:t>
            </a:r>
            <a:r>
              <a:rPr lang="zh-CN" altLang="en-US" sz="2000" dirty="0" smtClean="0"/>
              <a:t>三个类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098638"/>
            <a:ext cx="254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采用了静态方法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3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57198"/>
              </p:ext>
            </p:extLst>
          </p:nvPr>
        </p:nvGraphicFramePr>
        <p:xfrm>
          <a:off x="3634680" y="1887056"/>
          <a:ext cx="5113784" cy="420624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51137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class Inventory(</a:t>
                      </a:r>
                      <a:r>
                        <a:rPr lang="en-US" sz="2000" kern="100" dirty="0" err="1">
                          <a:effectLst/>
                        </a:rPr>
                        <a:t>db.Model</a:t>
                      </a:r>
                      <a:r>
                        <a:rPr lang="en-US" sz="2000" kern="100" dirty="0">
                          <a:effectLst/>
                        </a:rPr>
                        <a:t>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__searchable__ = ['tag', 'name']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id = </a:t>
                      </a:r>
                      <a:r>
                        <a:rPr lang="en-US" sz="2000" kern="100" dirty="0" err="1">
                          <a:effectLst/>
                        </a:rPr>
                        <a:t>db.Column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db.Integer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primary_key</a:t>
                      </a:r>
                      <a:r>
                        <a:rPr lang="en-US" sz="2000" kern="100" dirty="0">
                          <a:effectLst/>
                        </a:rPr>
                        <a:t> = True, </a:t>
                      </a:r>
                      <a:r>
                        <a:rPr lang="en-US" sz="2000" kern="100" dirty="0" err="1">
                          <a:effectLst/>
                        </a:rPr>
                        <a:t>autoincrement</a:t>
                      </a:r>
                      <a:r>
                        <a:rPr lang="en-US" sz="2000" kern="100" dirty="0">
                          <a:effectLst/>
                        </a:rPr>
                        <a:t>=True)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tag = </a:t>
                      </a:r>
                      <a:r>
                        <a:rPr lang="en-US" sz="2000" kern="100" dirty="0" err="1">
                          <a:effectLst/>
                        </a:rPr>
                        <a:t>db.Column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db.String</a:t>
                      </a:r>
                      <a:r>
                        <a:rPr lang="en-US" sz="2000" kern="100" dirty="0">
                          <a:effectLst/>
                        </a:rPr>
                        <a:t>(64), index=True)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…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owner = </a:t>
                      </a:r>
                      <a:r>
                        <a:rPr lang="en-US" sz="2000" kern="100" dirty="0" err="1">
                          <a:effectLst/>
                        </a:rPr>
                        <a:t>db.Column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en-US" sz="2000" kern="100" dirty="0" err="1">
                          <a:effectLst/>
                        </a:rPr>
                        <a:t>db.String</a:t>
                      </a:r>
                      <a:r>
                        <a:rPr lang="en-US" sz="2000" kern="100" dirty="0">
                          <a:effectLst/>
                        </a:rPr>
                        <a:t>(64), </a:t>
                      </a:r>
                      <a:r>
                        <a:rPr lang="en-US" sz="2000" kern="100" dirty="0" err="1">
                          <a:effectLst/>
                        </a:rPr>
                        <a:t>db.ForeignKey</a:t>
                      </a:r>
                      <a:r>
                        <a:rPr lang="en-US" sz="2000" kern="100" dirty="0">
                          <a:effectLst/>
                        </a:rPr>
                        <a:t>('</a:t>
                      </a:r>
                      <a:r>
                        <a:rPr lang="en-US" sz="2000" kern="100" dirty="0" err="1">
                          <a:effectLst/>
                        </a:rPr>
                        <a:t>user.username</a:t>
                      </a:r>
                      <a:r>
                        <a:rPr lang="en-US" sz="2000" kern="100" dirty="0">
                          <a:effectLst/>
                        </a:rPr>
                        <a:t>'))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user = </a:t>
                      </a:r>
                      <a:r>
                        <a:rPr lang="en-US" sz="2000" kern="100" dirty="0" err="1">
                          <a:effectLst/>
                        </a:rPr>
                        <a:t>db.relationship</a:t>
                      </a:r>
                      <a:r>
                        <a:rPr lang="en-US" sz="2000" kern="100" dirty="0">
                          <a:effectLst/>
                        </a:rPr>
                        <a:t>('User</a:t>
                      </a:r>
                      <a:r>
                        <a:rPr lang="en-US" sz="2000" kern="100" dirty="0" smtClean="0">
                          <a:effectLst/>
                        </a:rPr>
                        <a:t>')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__</a:t>
                      </a:r>
                      <a:r>
                        <a:rPr lang="en-US" sz="2000" kern="100" dirty="0" err="1">
                          <a:effectLst/>
                        </a:rPr>
                        <a:t>init</a:t>
                      </a:r>
                      <a:r>
                        <a:rPr lang="en-US" sz="2000" kern="100" dirty="0">
                          <a:effectLst/>
                        </a:rPr>
                        <a:t>__(self, tag, name, </a:t>
                      </a:r>
                      <a:r>
                        <a:rPr lang="en-US" sz="2000" kern="100" dirty="0" err="1">
                          <a:effectLst/>
                        </a:rPr>
                        <a:t>pn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en-US" sz="2000" kern="100" dirty="0" err="1">
                          <a:effectLst/>
                        </a:rPr>
                        <a:t>sn</a:t>
                      </a:r>
                      <a:r>
                        <a:rPr lang="en-US" sz="2000" kern="100" dirty="0">
                          <a:effectLst/>
                        </a:rPr>
                        <a:t>, ship, cap, dis, </a:t>
                      </a:r>
                      <a:r>
                        <a:rPr lang="en-US" sz="2000" kern="100" dirty="0" err="1">
                          <a:effectLst/>
                        </a:rPr>
                        <a:t>sta</a:t>
                      </a:r>
                      <a:r>
                        <a:rPr lang="en-US" sz="2000" kern="100" dirty="0">
                          <a:effectLst/>
                        </a:rPr>
                        <a:t>, owner=''):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</a:t>
                      </a:r>
                      <a:r>
                        <a:rPr lang="en-US" sz="2000" kern="100" dirty="0" err="1">
                          <a:effectLst/>
                        </a:rPr>
                        <a:t>self.tag</a:t>
                      </a:r>
                      <a:r>
                        <a:rPr lang="en-US" sz="2000" kern="100" dirty="0">
                          <a:effectLst/>
                        </a:rPr>
                        <a:t> = tag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</a:t>
                      </a:r>
                      <a:r>
                        <a:rPr lang="en-US" sz="2000" kern="100" dirty="0" smtClean="0">
                          <a:effectLst/>
                        </a:rPr>
                        <a:t>…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1600339"/>
            <a:ext cx="3061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数据模型模块建立起与数据库表的一个映射</a:t>
            </a:r>
            <a:r>
              <a:rPr lang="zh-CN" altLang="zh-CN" sz="2000" dirty="0" smtClean="0"/>
              <a:t>。</a:t>
            </a:r>
            <a:r>
              <a:rPr lang="en-US" altLang="zh-CN" sz="2000" dirty="0" err="1" smtClean="0"/>
              <a:t>db.Model</a:t>
            </a:r>
            <a:r>
              <a:rPr lang="zh-CN" altLang="zh-CN" sz="2000" dirty="0"/>
              <a:t>对自定义的</a:t>
            </a:r>
            <a:r>
              <a:rPr lang="en-US" altLang="zh-CN" sz="2000" dirty="0"/>
              <a:t>Inventory</a:t>
            </a:r>
            <a:r>
              <a:rPr lang="zh-CN" altLang="zh-CN" sz="2000" dirty="0"/>
              <a:t>类进行标识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db.Column</a:t>
            </a:r>
            <a:r>
              <a:rPr lang="zh-CN" altLang="zh-CN" sz="2000" dirty="0"/>
              <a:t>创建表的列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则</a:t>
            </a:r>
            <a:r>
              <a:rPr lang="zh-CN" altLang="zh-CN" sz="2000" dirty="0" smtClean="0"/>
              <a:t>该</a:t>
            </a:r>
            <a:r>
              <a:rPr lang="en-US" altLang="zh-CN" sz="2000" dirty="0"/>
              <a:t>Inventory</a:t>
            </a:r>
            <a:r>
              <a:rPr lang="zh-CN" altLang="zh-CN" sz="2000" dirty="0"/>
              <a:t>类就对应了一个数据库</a:t>
            </a:r>
            <a:r>
              <a:rPr lang="zh-CN" altLang="zh-CN" sz="2000" dirty="0" smtClean="0"/>
              <a:t>表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初始化</a:t>
            </a:r>
            <a:r>
              <a:rPr lang="zh-CN" altLang="zh-CN" sz="2000" dirty="0"/>
              <a:t>一个</a:t>
            </a:r>
            <a:r>
              <a:rPr lang="en-US" altLang="zh-CN" sz="2000" dirty="0"/>
              <a:t>Inventory</a:t>
            </a:r>
            <a:r>
              <a:rPr lang="zh-CN" altLang="zh-CN" sz="2000" dirty="0"/>
              <a:t>实例</a:t>
            </a:r>
            <a:r>
              <a:rPr lang="zh-CN" altLang="zh-CN" sz="2000" dirty="0" smtClean="0"/>
              <a:t>，</a:t>
            </a:r>
            <a:r>
              <a:rPr lang="zh-CN" altLang="en-US" sz="2000" dirty="0"/>
              <a:t>然后</a:t>
            </a:r>
            <a:r>
              <a:rPr lang="zh-CN" altLang="zh-CN" sz="2000" dirty="0" smtClean="0"/>
              <a:t>通过</a:t>
            </a:r>
            <a:r>
              <a:rPr lang="en-US" altLang="zh-CN" sz="2000" dirty="0" err="1"/>
              <a:t>db.session.add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inv</a:t>
            </a:r>
            <a:r>
              <a:rPr lang="en-US" altLang="zh-CN" sz="2000" dirty="0"/>
              <a:t>)</a:t>
            </a:r>
            <a:r>
              <a:rPr lang="zh-CN" altLang="zh-CN" sz="2000" dirty="0" smtClean="0"/>
              <a:t>来</a:t>
            </a:r>
            <a:r>
              <a:rPr lang="zh-CN" altLang="en-US" sz="2000" dirty="0" smtClean="0"/>
              <a:t>向数据库</a:t>
            </a:r>
            <a:r>
              <a:rPr lang="zh-CN" altLang="zh-CN" sz="2000" dirty="0" smtClean="0"/>
              <a:t>添加</a:t>
            </a:r>
            <a:r>
              <a:rPr lang="zh-CN" altLang="zh-CN" sz="2000" dirty="0"/>
              <a:t>一条</a:t>
            </a:r>
            <a:r>
              <a:rPr lang="zh-CN" altLang="zh-CN" sz="2000" dirty="0" smtClean="0"/>
              <a:t>记录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9648" y="1268760"/>
            <a:ext cx="33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对应了数据表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inventory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95536" y="1701963"/>
            <a:ext cx="30243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路由模块的</a:t>
            </a:r>
            <a:r>
              <a:rPr lang="en-US" altLang="zh-CN" sz="2000" dirty="0" err="1"/>
              <a:t>app_route</a:t>
            </a:r>
            <a:r>
              <a:rPr lang="zh-CN" altLang="zh-CN" sz="2000" dirty="0"/>
              <a:t>的文件中实现了所有的跳转控制。导入了模板渲染、请求、响应、重定向、会话、</a:t>
            </a:r>
            <a:r>
              <a:rPr lang="en-US" altLang="zh-CN" sz="2000" dirty="0" err="1"/>
              <a:t>jsonify</a:t>
            </a:r>
            <a:r>
              <a:rPr lang="zh-CN" altLang="zh-CN" sz="2000" dirty="0"/>
              <a:t>，导入了</a:t>
            </a:r>
            <a:r>
              <a:rPr lang="en-US" altLang="zh-CN" sz="2000" dirty="0"/>
              <a:t>Flask</a:t>
            </a:r>
            <a:r>
              <a:rPr lang="zh-CN" altLang="zh-CN" sz="2000" dirty="0"/>
              <a:t>实例，从数据访问模块导入了相关类，从服务模块导入了相关类，以及其他的系统所需要的模块</a:t>
            </a:r>
            <a:endParaRPr lang="zh-CN" altLang="en-US" sz="2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87856"/>
              </p:ext>
            </p:extLst>
          </p:nvPr>
        </p:nvGraphicFramePr>
        <p:xfrm>
          <a:off x="3943641" y="1499592"/>
          <a:ext cx="4825752" cy="298704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825752"/>
              </a:tblGrid>
              <a:tr h="2683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@</a:t>
                      </a:r>
                      <a:r>
                        <a:rPr lang="en-US" sz="2000" kern="100" dirty="0" err="1">
                          <a:effectLst/>
                        </a:rPr>
                        <a:t>app.route</a:t>
                      </a:r>
                      <a:r>
                        <a:rPr lang="en-US" sz="2000" kern="100" dirty="0">
                          <a:effectLst/>
                        </a:rPr>
                        <a:t>('/add-inventory', methods=['POST'])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def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add_inventory</a:t>
                      </a:r>
                      <a:r>
                        <a:rPr lang="en-US" sz="2000" kern="100" dirty="0">
                          <a:effectLst/>
                        </a:rPr>
                        <a:t>():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tag = </a:t>
                      </a:r>
                      <a:r>
                        <a:rPr lang="en-US" sz="2000" kern="100" dirty="0" err="1">
                          <a:effectLst/>
                        </a:rPr>
                        <a:t>request.form.get</a:t>
                      </a:r>
                      <a:r>
                        <a:rPr lang="en-US" sz="2000" kern="100" dirty="0">
                          <a:effectLst/>
                        </a:rPr>
                        <a:t>('tag')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name = </a:t>
                      </a:r>
                      <a:r>
                        <a:rPr lang="en-US" sz="2000" kern="100" dirty="0" err="1">
                          <a:effectLst/>
                        </a:rPr>
                        <a:t>request.form.get</a:t>
                      </a:r>
                      <a:r>
                        <a:rPr lang="en-US" sz="2000" kern="100" dirty="0">
                          <a:effectLst/>
                        </a:rPr>
                        <a:t>('name')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sz="2000" kern="100" dirty="0" smtClean="0">
                          <a:effectLst/>
                        </a:rPr>
                        <a:t>…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</a:t>
                      </a:r>
                      <a:r>
                        <a:rPr lang="en-US" altLang="zh-CN" sz="2000" kern="100" dirty="0" err="1" smtClean="0">
                          <a:effectLst/>
                        </a:rPr>
                        <a:t>bool</a:t>
                      </a:r>
                      <a:r>
                        <a:rPr lang="en-US" altLang="zh-CN" sz="2000" kern="100" dirty="0" smtClean="0">
                          <a:effectLst/>
                        </a:rPr>
                        <a:t> = </a:t>
                      </a:r>
                      <a:r>
                        <a:rPr lang="en-US" sz="2000" kern="100" dirty="0" err="1" smtClean="0">
                          <a:effectLst/>
                        </a:rPr>
                        <a:t>InvDao.add_inventory</a:t>
                      </a:r>
                      <a:r>
                        <a:rPr lang="en-US" sz="2000" kern="100" dirty="0" smtClean="0">
                          <a:effectLst/>
                        </a:rPr>
                        <a:t>(tag</a:t>
                      </a:r>
                      <a:r>
                        <a:rPr lang="en-US" sz="2000" kern="100" dirty="0">
                          <a:effectLst/>
                        </a:rPr>
                        <a:t>, name, PN, SN, ship, cap, dis, "available", owner)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return </a:t>
                      </a:r>
                      <a:r>
                        <a:rPr lang="en-US" sz="2000" kern="100" dirty="0" err="1" smtClean="0">
                          <a:effectLst/>
                        </a:rPr>
                        <a:t>jsonify</a:t>
                      </a:r>
                      <a:r>
                        <a:rPr lang="en-US" sz="2000" kern="100" dirty="0" smtClean="0">
                          <a:effectLst/>
                        </a:rPr>
                        <a:t>(result=</a:t>
                      </a:r>
                      <a:r>
                        <a:rPr lang="en-US" sz="2000" kern="100" dirty="0" err="1" smtClean="0">
                          <a:effectLst/>
                        </a:rPr>
                        <a:t>bool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69648" y="1037927"/>
            <a:ext cx="332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AB8B72"/>
                </a:solidFill>
              </a:rPr>
              <a:t>POST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方式，表单，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Ajax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24721"/>
              </p:ext>
            </p:extLst>
          </p:nvPr>
        </p:nvGraphicFramePr>
        <p:xfrm>
          <a:off x="3923927" y="4722269"/>
          <a:ext cx="4845465" cy="173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5465"/>
              </a:tblGrid>
              <a:tr h="17310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$.</a:t>
                      </a:r>
                      <a:r>
                        <a:rPr lang="en-US" sz="1800" kern="100" dirty="0" err="1">
                          <a:effectLst/>
                        </a:rPr>
                        <a:t>ajax</a:t>
                      </a:r>
                      <a:r>
                        <a:rPr lang="en-US" sz="1800" kern="100" dirty="0">
                          <a:effectLst/>
                        </a:rPr>
                        <a:t>({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en-US" sz="1800" kern="100" dirty="0">
                          <a:effectLst/>
                        </a:rPr>
                        <a:t>url: "http://127.0.0.1:5000/add-inventory",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type</a:t>
                      </a:r>
                      <a:r>
                        <a:rPr lang="en-US" sz="1800" kern="100" dirty="0">
                          <a:effectLst/>
                        </a:rPr>
                        <a:t>: "POST",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data</a:t>
                      </a:r>
                      <a:r>
                        <a:rPr lang="en-US" sz="1800" kern="100" dirty="0">
                          <a:effectLst/>
                        </a:rPr>
                        <a:t>: {tag: $('#</a:t>
                      </a:r>
                      <a:r>
                        <a:rPr lang="en-US" sz="1800" kern="100" dirty="0" err="1">
                          <a:effectLst/>
                        </a:rPr>
                        <a:t>inv</a:t>
                      </a:r>
                      <a:r>
                        <a:rPr lang="en-US" sz="1800" kern="100" dirty="0">
                          <a:effectLst/>
                        </a:rPr>
                        <a:t>-tag').</a:t>
                      </a:r>
                      <a:r>
                        <a:rPr lang="en-US" sz="1800" kern="100" dirty="0" err="1">
                          <a:effectLst/>
                        </a:rPr>
                        <a:t>val</a:t>
                      </a:r>
                      <a:r>
                        <a:rPr lang="en-US" sz="1800" kern="100" dirty="0">
                          <a:effectLst/>
                        </a:rPr>
                        <a:t>(),… 	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},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effectLst/>
                        </a:rPr>
                        <a:t>async</a:t>
                      </a:r>
                      <a:r>
                        <a:rPr lang="en-US" sz="1800" kern="100" dirty="0">
                          <a:effectLst/>
                        </a:rPr>
                        <a:t>: </a:t>
                      </a:r>
                      <a:r>
                        <a:rPr lang="en-US" sz="1800" kern="100" dirty="0" smtClean="0">
                          <a:effectLst/>
                        </a:rPr>
                        <a:t>true}).</a:t>
                      </a:r>
                      <a:r>
                        <a:rPr lang="en-US" sz="1800" kern="100" dirty="0">
                          <a:effectLst/>
                        </a:rPr>
                        <a:t>done(function(){</a:t>
                      </a:r>
                      <a:r>
                        <a:rPr lang="en-US" sz="1800" kern="100" dirty="0" err="1">
                          <a:effectLst/>
                        </a:rPr>
                        <a:t>location.reload</a:t>
                      </a:r>
                      <a:r>
                        <a:rPr lang="en-US" sz="1800" kern="100" dirty="0" smtClean="0">
                          <a:effectLst/>
                        </a:rPr>
                        <a:t>();});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80461"/>
              </p:ext>
            </p:extLst>
          </p:nvPr>
        </p:nvGraphicFramePr>
        <p:xfrm>
          <a:off x="2320411" y="1576536"/>
          <a:ext cx="6500061" cy="48768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6500061"/>
              </a:tblGrid>
              <a:tr h="45259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{% extends "base.html" %}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{% block content %}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div class="container" align="center"&gt;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div class="row"&gt;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</a:t>
                      </a: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div class="col-md-12" id="login-form" align="center</a:t>
                      </a:r>
                      <a:r>
                        <a:rPr lang="en-US" sz="2000" kern="100" dirty="0" smtClean="0">
                          <a:effectLst/>
                        </a:rPr>
                        <a:t>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 </a:t>
                      </a: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form action="{{ </a:t>
                      </a:r>
                      <a:r>
                        <a:rPr lang="en-US" sz="2000" kern="100" dirty="0" err="1">
                          <a:effectLst/>
                        </a:rPr>
                        <a:t>url_for</a:t>
                      </a:r>
                      <a:r>
                        <a:rPr lang="en-US" sz="2000" kern="100" dirty="0">
                          <a:effectLst/>
                        </a:rPr>
                        <a:t>('login') }}" method="post"&gt;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        </a:t>
                      </a:r>
                      <a:r>
                        <a:rPr lang="en-US" sz="2000" kern="100" dirty="0" smtClean="0">
                          <a:effectLst/>
                        </a:rPr>
                        <a:t>&lt;</a:t>
                      </a:r>
                      <a:r>
                        <a:rPr lang="en-US" sz="2000" kern="100" dirty="0">
                          <a:effectLst/>
                        </a:rPr>
                        <a:t>div id="div-login-name"&gt;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	</a:t>
                      </a:r>
                      <a:r>
                        <a:rPr lang="en-US" sz="2000" kern="100" dirty="0" smtClean="0">
                          <a:effectLst/>
                        </a:rPr>
                        <a:t>…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        </a:t>
                      </a:r>
                      <a:r>
                        <a:rPr lang="en-US" sz="2000" kern="100" dirty="0" smtClean="0">
                          <a:effectLst/>
                        </a:rPr>
                        <a:t>&lt;/</a:t>
                      </a:r>
                      <a:r>
                        <a:rPr lang="en-US" sz="2000" kern="100" dirty="0">
                          <a:effectLst/>
                        </a:rPr>
                        <a:t>div</a:t>
                      </a:r>
                      <a:r>
                        <a:rPr lang="en-US" sz="2000" kern="100" dirty="0" smtClean="0">
                          <a:effectLst/>
                        </a:rPr>
                        <a:t>&gt;</a:t>
                      </a:r>
                      <a:endParaRPr lang="en-US" sz="14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baseline="0" dirty="0" smtClean="0">
                          <a:effectLst/>
                        </a:rPr>
                        <a:t>                       </a:t>
                      </a:r>
                      <a:r>
                        <a:rPr lang="en-US" altLang="zh-CN" sz="2000" kern="100" dirty="0" smtClean="0">
                          <a:effectLst/>
                        </a:rPr>
                        <a:t>…</a:t>
                      </a:r>
                      <a:endParaRPr lang="zh-CN" altLang="zh-CN" sz="14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             &lt;</a:t>
                      </a:r>
                      <a:r>
                        <a:rPr lang="en-US" sz="2000" kern="100" dirty="0">
                          <a:effectLst/>
                        </a:rPr>
                        <a:t>input type="submit" value="Login" id = "login-</a:t>
                      </a:r>
                      <a:r>
                        <a:rPr lang="en-US" sz="2000" kern="100" dirty="0" err="1">
                          <a:effectLst/>
                        </a:rPr>
                        <a:t>btn</a:t>
                      </a:r>
                      <a:r>
                        <a:rPr lang="en-US" sz="2000" kern="100" dirty="0">
                          <a:effectLst/>
                        </a:rPr>
                        <a:t>"&gt;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 </a:t>
                      </a:r>
                      <a:r>
                        <a:rPr lang="en-US" sz="2000" kern="100" dirty="0" smtClean="0">
                          <a:effectLst/>
                        </a:rPr>
                        <a:t>&lt;/</a:t>
                      </a:r>
                      <a:r>
                        <a:rPr lang="en-US" sz="2000" kern="100" dirty="0">
                          <a:effectLst/>
                        </a:rPr>
                        <a:t>form&gt;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{% </a:t>
                      </a:r>
                      <a:r>
                        <a:rPr lang="en-US" sz="2000" kern="100" dirty="0">
                          <a:effectLst/>
                        </a:rPr>
                        <a:t>if error %}&lt;p class="error"&gt;&lt;strong&gt;Error:&lt;/strong&gt; {{ error }}{% </a:t>
                      </a:r>
                      <a:r>
                        <a:rPr lang="en-US" sz="2000" kern="100" dirty="0" err="1">
                          <a:effectLst/>
                        </a:rPr>
                        <a:t>endif</a:t>
                      </a:r>
                      <a:r>
                        <a:rPr lang="en-US" sz="2000" kern="100" dirty="0">
                          <a:effectLst/>
                        </a:rPr>
                        <a:t> %}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baseline="0" dirty="0" smtClean="0">
                          <a:effectLst/>
                        </a:rPr>
                        <a:t>     </a:t>
                      </a:r>
                      <a:r>
                        <a:rPr lang="en-US" sz="2000" kern="100" dirty="0" smtClean="0">
                          <a:effectLst/>
                        </a:rPr>
                        <a:t>&lt;/</a:t>
                      </a:r>
                      <a:r>
                        <a:rPr lang="en-US" sz="2000" kern="100" dirty="0">
                          <a:effectLst/>
                        </a:rPr>
                        <a:t>div</a:t>
                      </a:r>
                      <a:r>
                        <a:rPr lang="en-US" sz="2000" kern="100" dirty="0" smtClean="0">
                          <a:effectLst/>
                        </a:rPr>
                        <a:t>&gt;&lt;/</a:t>
                      </a:r>
                      <a:r>
                        <a:rPr lang="en-US" sz="2000" kern="100" dirty="0">
                          <a:effectLst/>
                        </a:rPr>
                        <a:t>div</a:t>
                      </a:r>
                      <a:r>
                        <a:rPr lang="en-US" sz="2000" kern="100" dirty="0" smtClean="0">
                          <a:effectLst/>
                        </a:rPr>
                        <a:t>&gt;&lt;/</a:t>
                      </a:r>
                      <a:r>
                        <a:rPr lang="en-US" sz="2000" kern="100" dirty="0">
                          <a:effectLst/>
                        </a:rPr>
                        <a:t>div&gt;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{% </a:t>
                      </a:r>
                      <a:r>
                        <a:rPr lang="en-US" sz="2000" kern="100" dirty="0" err="1">
                          <a:effectLst/>
                        </a:rPr>
                        <a:t>endblock</a:t>
                      </a:r>
                      <a:r>
                        <a:rPr lang="en-US" sz="2000" kern="100" dirty="0">
                          <a:effectLst/>
                        </a:rPr>
                        <a:t> %}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0616" marR="60616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74636" y="2204864"/>
            <a:ext cx="189123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Flask</a:t>
            </a:r>
            <a:r>
              <a:rPr lang="zh-CN" altLang="zh-CN" sz="2000" dirty="0"/>
              <a:t>前端模板采用的是</a:t>
            </a:r>
            <a:r>
              <a:rPr lang="en-US" altLang="zh-CN" sz="2000" dirty="0"/>
              <a:t>Jinja2</a:t>
            </a:r>
            <a:r>
              <a:rPr lang="zh-CN" altLang="zh-CN" sz="2000" dirty="0"/>
              <a:t>模板引擎，在物资管理系统中，利用了模板引擎的继承特性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1880" y="1095127"/>
            <a:ext cx="548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表单的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action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属性指向路由模块的方法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47984" y="4797152"/>
            <a:ext cx="2376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当</a:t>
            </a:r>
            <a:r>
              <a:rPr lang="zh-CN" altLang="zh-CN" dirty="0"/>
              <a:t>用户点击勾选了两个及以上时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呈现</a:t>
            </a:r>
            <a:r>
              <a:rPr lang="zh-CN" altLang="zh-CN" dirty="0" smtClean="0"/>
              <a:t>相应</a:t>
            </a:r>
            <a:r>
              <a:rPr lang="zh-CN" altLang="zh-CN" dirty="0"/>
              <a:t>的可用或者不可用的变化</a:t>
            </a:r>
            <a:endParaRPr lang="zh-CN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36111" r="10917" b="21111"/>
          <a:stretch/>
        </p:blipFill>
        <p:spPr bwMode="auto">
          <a:xfrm>
            <a:off x="3203849" y="1077643"/>
            <a:ext cx="5616624" cy="170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" t="31667" r="9723" b="28334"/>
          <a:stretch>
            <a:fillRect/>
          </a:stretch>
        </p:blipFill>
        <p:spPr bwMode="auto">
          <a:xfrm>
            <a:off x="3203848" y="3068960"/>
            <a:ext cx="561231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t="37593" r="11227" b="22525"/>
          <a:stretch>
            <a:fillRect/>
          </a:stretch>
        </p:blipFill>
        <p:spPr bwMode="auto">
          <a:xfrm>
            <a:off x="3203848" y="4869160"/>
            <a:ext cx="5610999" cy="159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7984" y="1929285"/>
            <a:ext cx="23762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当页面上展示出一个物资的列表时</a:t>
            </a:r>
            <a:endParaRPr lang="en-US" altLang="zh-CN" dirty="0"/>
          </a:p>
        </p:txBody>
      </p:sp>
      <p:sp>
        <p:nvSpPr>
          <p:cNvPr id="5" name="右箭头 4"/>
          <p:cNvSpPr/>
          <p:nvPr/>
        </p:nvSpPr>
        <p:spPr>
          <a:xfrm>
            <a:off x="2627784" y="2204864"/>
            <a:ext cx="407593" cy="360040"/>
          </a:xfrm>
          <a:prstGeom prst="rightArrow">
            <a:avLst/>
          </a:prstGeom>
          <a:solidFill>
            <a:srgbClr val="AB8B72"/>
          </a:solidFill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7984" y="3191634"/>
            <a:ext cx="2286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只有在用户点击勾选某一个物资时，其相应的操作按钮才出现</a:t>
            </a:r>
            <a:endParaRPr lang="en-US" altLang="zh-CN" dirty="0"/>
          </a:p>
        </p:txBody>
      </p:sp>
      <p:sp>
        <p:nvSpPr>
          <p:cNvPr id="16" name="右箭头 15"/>
          <p:cNvSpPr/>
          <p:nvPr/>
        </p:nvSpPr>
        <p:spPr>
          <a:xfrm>
            <a:off x="2627784" y="3681028"/>
            <a:ext cx="407593" cy="360040"/>
          </a:xfrm>
          <a:prstGeom prst="rightArrow">
            <a:avLst/>
          </a:prstGeom>
          <a:solidFill>
            <a:srgbClr val="AB8B72"/>
          </a:solidFill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3237062" y="2924944"/>
            <a:ext cx="558341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233353" y="4797152"/>
            <a:ext cx="5581494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2627784" y="5445224"/>
            <a:ext cx="407593" cy="360040"/>
          </a:xfrm>
          <a:prstGeom prst="rightArrow">
            <a:avLst/>
          </a:prstGeom>
          <a:solidFill>
            <a:srgbClr val="AB8B72"/>
          </a:solidFill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69408" y="1844824"/>
            <a:ext cx="25192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站内消息所通知的是即时</a:t>
            </a:r>
            <a:r>
              <a:rPr lang="zh-CN" altLang="zh-CN" sz="2000" dirty="0" smtClean="0"/>
              <a:t>消息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原理</a:t>
            </a:r>
            <a:r>
              <a:rPr lang="zh-CN" altLang="zh-CN" sz="2000" dirty="0"/>
              <a:t>是借助</a:t>
            </a:r>
            <a:r>
              <a:rPr lang="en-US" altLang="zh-CN" sz="2000" dirty="0"/>
              <a:t>SSE(Server-Sent Event) protocol</a:t>
            </a:r>
            <a:r>
              <a:rPr lang="zh-CN" altLang="zh-CN" sz="2000" dirty="0" smtClean="0"/>
              <a:t>，由</a:t>
            </a:r>
            <a:r>
              <a:rPr lang="zh-CN" altLang="zh-CN" sz="2000" dirty="0"/>
              <a:t>服务器向浏览器推送消息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46861"/>
              </p:ext>
            </p:extLst>
          </p:nvPr>
        </p:nvGraphicFramePr>
        <p:xfrm>
          <a:off x="3505554" y="1124744"/>
          <a:ext cx="4666846" cy="219456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4666846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publish(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operation_msg</a:t>
                      </a:r>
                      <a:r>
                        <a:rPr lang="en-US" sz="1600" kern="100" dirty="0">
                          <a:effectLst/>
                        </a:rPr>
                        <a:t>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inv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InvDao.search_inventory_by_id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current_user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session.get</a:t>
                      </a:r>
                      <a:r>
                        <a:rPr lang="en-US" sz="1600" kern="100" dirty="0">
                          <a:effectLst/>
                        </a:rPr>
                        <a:t>('username')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smtClean="0">
                          <a:effectLst/>
                        </a:rPr>
                        <a:t>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notify():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('The inventory named </a:t>
                      </a:r>
                      <a:r>
                        <a:rPr lang="en-US" sz="1600" kern="100" dirty="0" smtClean="0">
                          <a:effectLst/>
                        </a:rPr>
                        <a:t>'+…)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for sub in subscriptions[:]: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</a:t>
                      </a:r>
                      <a:r>
                        <a:rPr lang="en-US" sz="1600" kern="100" dirty="0" err="1">
                          <a:effectLst/>
                        </a:rPr>
                        <a:t>sub.put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gevent.spawn</a:t>
                      </a:r>
                      <a:r>
                        <a:rPr lang="en-US" sz="1600" kern="100" dirty="0">
                          <a:effectLst/>
                        </a:rPr>
                        <a:t>(notify)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02258"/>
              </p:ext>
            </p:extLst>
          </p:nvPr>
        </p:nvGraphicFramePr>
        <p:xfrm>
          <a:off x="2915816" y="3455248"/>
          <a:ext cx="2880320" cy="2926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32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 smtClean="0">
                          <a:effectLst/>
                        </a:rPr>
                        <a:t>var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evtSrc</a:t>
                      </a:r>
                      <a:r>
                        <a:rPr lang="en-US" sz="1600" kern="100" dirty="0">
                          <a:effectLst/>
                        </a:rPr>
                        <a:t> = new </a:t>
                      </a:r>
                      <a:r>
                        <a:rPr lang="en-US" sz="1600" kern="100" dirty="0" err="1">
                          <a:effectLst/>
                        </a:rPr>
                        <a:t>EventSource</a:t>
                      </a:r>
                      <a:r>
                        <a:rPr lang="en-US" sz="1600" kern="100" dirty="0">
                          <a:effectLst/>
                        </a:rPr>
                        <a:t>("/subscribe");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</a:t>
                      </a:r>
                      <a:r>
                        <a:rPr lang="en-US" sz="1600" kern="100" dirty="0" err="1">
                          <a:effectLst/>
                        </a:rPr>
                        <a:t>evtSrc.onmessage</a:t>
                      </a:r>
                      <a:r>
                        <a:rPr lang="en-US" sz="1600" kern="100" dirty="0">
                          <a:effectLst/>
                        </a:rPr>
                        <a:t> = function(e) </a:t>
                      </a:r>
                      <a:r>
                        <a:rPr lang="en-US" sz="1600" kern="100" dirty="0" smtClean="0">
                          <a:effectLst/>
                        </a:rPr>
                        <a:t>{</a:t>
                      </a:r>
                      <a:r>
                        <a:rPr lang="en-US" sz="1200" kern="100" baseline="0" dirty="0" smtClean="0">
                          <a:effectLst/>
                        </a:rPr>
                        <a:t>   </a:t>
                      </a:r>
                      <a:r>
                        <a:rPr lang="en-US" altLang="zh-CN" sz="1200" kern="100" baseline="0" dirty="0" smtClean="0">
                          <a:effectLst/>
                        </a:rPr>
                        <a:t> 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for (</a:t>
                      </a:r>
                      <a:r>
                        <a:rPr lang="en-US" sz="1600" kern="100" dirty="0" err="1">
                          <a:effectLst/>
                        </a:rPr>
                        <a:t>var</a:t>
                      </a:r>
                      <a:r>
                        <a:rPr lang="en-US" sz="1600" kern="100" dirty="0">
                          <a:effectLst/>
                        </a:rPr>
                        <a:t> i=0, </a:t>
                      </a:r>
                      <a:r>
                        <a:rPr lang="en-US" sz="1600" kern="100" dirty="0" err="1">
                          <a:effectLst/>
                        </a:rPr>
                        <a:t>len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user_list.length</a:t>
                      </a:r>
                      <a:r>
                        <a:rPr lang="en-US" sz="1600" kern="100" dirty="0">
                          <a:effectLst/>
                        </a:rPr>
                        <a:t>; i&lt;</a:t>
                      </a:r>
                      <a:r>
                        <a:rPr lang="en-US" sz="1600" kern="100" dirty="0" err="1">
                          <a:effectLst/>
                        </a:rPr>
                        <a:t>len</a:t>
                      </a:r>
                      <a:r>
                        <a:rPr lang="en-US" sz="1600" kern="100" dirty="0">
                          <a:effectLst/>
                        </a:rPr>
                        <a:t>; i++){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if(</a:t>
                      </a:r>
                      <a:r>
                        <a:rPr lang="en-US" sz="1600" kern="100" dirty="0" err="1">
                          <a:effectLst/>
                        </a:rPr>
                        <a:t>current_user</a:t>
                      </a:r>
                      <a:r>
                        <a:rPr lang="en-US" sz="1600" kern="100" dirty="0">
                          <a:effectLst/>
                        </a:rPr>
                        <a:t> == </a:t>
                      </a:r>
                      <a:r>
                        <a:rPr lang="en-US" sz="1600" kern="100" dirty="0" err="1">
                          <a:effectLst/>
                        </a:rPr>
                        <a:t>user_list</a:t>
                      </a:r>
                      <a:r>
                        <a:rPr lang="en-US" sz="1600" kern="100" dirty="0">
                          <a:effectLst/>
                        </a:rPr>
                        <a:t>[i</a:t>
                      </a:r>
                      <a:r>
                        <a:rPr lang="en-US" sz="1600" kern="100" dirty="0" smtClean="0">
                          <a:effectLst/>
                        </a:rPr>
                        <a:t>]){</a:t>
                      </a:r>
                      <a:endParaRPr lang="en-US" sz="12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eventOutputContainer.append</a:t>
                      </a:r>
                      <a:r>
                        <a:rPr lang="en-US" sz="1600" kern="100" dirty="0">
                          <a:effectLst/>
                        </a:rPr>
                        <a:t>("&lt;div class='alert alert-success</a:t>
                      </a:r>
                      <a:r>
                        <a:rPr lang="en-US" sz="1600" kern="100" dirty="0" smtClean="0">
                          <a:effectLst/>
                        </a:rPr>
                        <a:t>'&gt;“+…;}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}};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111033"/>
              </p:ext>
            </p:extLst>
          </p:nvPr>
        </p:nvGraphicFramePr>
        <p:xfrm>
          <a:off x="5940152" y="3455248"/>
          <a:ext cx="2880320" cy="292608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880320"/>
              </a:tblGrid>
              <a:tr h="23868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@</a:t>
                      </a:r>
                      <a:r>
                        <a:rPr lang="en-US" sz="1600" kern="100" dirty="0" err="1">
                          <a:effectLst/>
                        </a:rPr>
                        <a:t>app.route</a:t>
                      </a:r>
                      <a:r>
                        <a:rPr lang="en-US" sz="1600" kern="100" dirty="0">
                          <a:effectLst/>
                        </a:rPr>
                        <a:t>("/subscribe")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subscribe():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gen():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q = Queue()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subscriptions.append</a:t>
                      </a:r>
                      <a:r>
                        <a:rPr lang="en-US" sz="1600" kern="100" dirty="0">
                          <a:effectLst/>
                        </a:rPr>
                        <a:t>(q)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    </a:t>
                      </a:r>
                      <a:r>
                        <a:rPr lang="en-US" sz="1600" kern="100" dirty="0" smtClean="0">
                          <a:effectLst/>
                        </a:rPr>
                        <a:t>while </a:t>
                      </a:r>
                      <a:r>
                        <a:rPr lang="en-US" sz="1600" kern="100" dirty="0">
                          <a:effectLst/>
                        </a:rPr>
                        <a:t>True: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result = </a:t>
                      </a:r>
                      <a:r>
                        <a:rPr lang="en-US" sz="1600" kern="100" dirty="0" err="1">
                          <a:effectLst/>
                        </a:rPr>
                        <a:t>q.get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</a:t>
                      </a:r>
                      <a:r>
                        <a:rPr lang="en-US" sz="1600" kern="100" dirty="0" err="1">
                          <a:effectLst/>
                        </a:rPr>
                        <a:t>ev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ServerSentEvent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str</a:t>
                      </a:r>
                      <a:r>
                        <a:rPr lang="en-US" sz="1600" kern="100" dirty="0">
                          <a:effectLst/>
                        </a:rPr>
                        <a:t>(result))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yield </a:t>
                      </a:r>
                      <a:r>
                        <a:rPr lang="en-US" sz="1600" kern="100" dirty="0" err="1">
                          <a:effectLst/>
                        </a:rPr>
                        <a:t>ev.encode</a:t>
                      </a:r>
                      <a:r>
                        <a:rPr lang="en-US" sz="1600" kern="100" dirty="0">
                          <a:effectLst/>
                        </a:rPr>
                        <a:t>()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return </a:t>
                      </a:r>
                      <a:r>
                        <a:rPr lang="en-US" sz="1600" kern="100" dirty="0">
                          <a:effectLst/>
                        </a:rPr>
                        <a:t>Response(gen(), </a:t>
                      </a:r>
                      <a:r>
                        <a:rPr lang="en-US" sz="1600" kern="100" dirty="0" err="1">
                          <a:effectLst/>
                        </a:rPr>
                        <a:t>mimetype</a:t>
                      </a:r>
                      <a:r>
                        <a:rPr lang="en-US" sz="1600" kern="100" dirty="0">
                          <a:effectLst/>
                        </a:rPr>
                        <a:t>="text/event-stream")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8436" y="4974267"/>
            <a:ext cx="2342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实现机制类似于发布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/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订阅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14941"/>
              </p:ext>
            </p:extLst>
          </p:nvPr>
        </p:nvGraphicFramePr>
        <p:xfrm>
          <a:off x="3707905" y="1412776"/>
          <a:ext cx="5040560" cy="219456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504056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@</a:t>
                      </a:r>
                      <a:r>
                        <a:rPr lang="en-US" sz="1600" kern="100" dirty="0" err="1">
                          <a:effectLst/>
                        </a:rPr>
                        <a:t>app.route</a:t>
                      </a:r>
                      <a:r>
                        <a:rPr lang="en-US" sz="1600" kern="100" dirty="0">
                          <a:effectLst/>
                        </a:rPr>
                        <a:t>('/import-excel', methods=['POST'])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import_excel</a:t>
                      </a:r>
                      <a:r>
                        <a:rPr lang="en-US" sz="1600" kern="100" dirty="0">
                          <a:effectLst/>
                        </a:rPr>
                        <a:t>():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smtClean="0">
                          <a:effectLst/>
                        </a:rPr>
                        <a:t>file </a:t>
                      </a:r>
                      <a:r>
                        <a:rPr lang="en-US" sz="1600" kern="100" dirty="0">
                          <a:effectLst/>
                        </a:rPr>
                        <a:t>= </a:t>
                      </a:r>
                      <a:r>
                        <a:rPr lang="en-US" sz="1600" kern="100" dirty="0" err="1">
                          <a:effectLst/>
                        </a:rPr>
                        <a:t>request.files</a:t>
                      </a:r>
                      <a:r>
                        <a:rPr lang="en-US" sz="1600" kern="100" dirty="0">
                          <a:effectLst/>
                        </a:rPr>
                        <a:t>['choose-excel-file']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file_path</a:t>
                      </a:r>
                      <a:r>
                        <a:rPr lang="en-US" sz="1600" kern="100" dirty="0">
                          <a:effectLst/>
                        </a:rPr>
                        <a:t> = </a:t>
                      </a:r>
                      <a:r>
                        <a:rPr lang="en-US" sz="1600" kern="100" dirty="0" err="1">
                          <a:effectLst/>
                        </a:rPr>
                        <a:t>os.path.join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app.config</a:t>
                      </a:r>
                      <a:r>
                        <a:rPr lang="en-US" sz="1600" kern="100" dirty="0">
                          <a:effectLst/>
                        </a:rPr>
                        <a:t>['UPLOAD_FOLDER'], </a:t>
                      </a:r>
                      <a:r>
                        <a:rPr lang="en-US" sz="1600" kern="100" dirty="0" err="1">
                          <a:effectLst/>
                        </a:rPr>
                        <a:t>file.filename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file.save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os.path.join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app.config</a:t>
                      </a:r>
                      <a:r>
                        <a:rPr lang="en-US" sz="1600" kern="100" dirty="0">
                          <a:effectLst/>
                        </a:rPr>
                        <a:t>['UPLOAD_FOLDER'], </a:t>
                      </a:r>
                      <a:r>
                        <a:rPr lang="en-US" sz="1600" kern="100" dirty="0" err="1">
                          <a:effectLst/>
                        </a:rPr>
                        <a:t>file.filename</a:t>
                      </a:r>
                      <a:r>
                        <a:rPr lang="en-US" sz="1600" kern="100" dirty="0">
                          <a:effectLst/>
                        </a:rPr>
                        <a:t>))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Parser.parse_by_row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file_path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smtClean="0">
                          <a:effectLst/>
                        </a:rPr>
                        <a:t>return </a:t>
                      </a:r>
                      <a:r>
                        <a:rPr lang="en-US" sz="1600" kern="100" dirty="0">
                          <a:effectLst/>
                        </a:rPr>
                        <a:t>redirect('/inventory')  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1619215"/>
            <a:ext cx="32403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AB8B72"/>
                </a:solidFill>
              </a:rPr>
              <a:t>导入</a:t>
            </a:r>
            <a:r>
              <a:rPr lang="en-US" altLang="zh-CN" b="1" dirty="0" smtClean="0">
                <a:solidFill>
                  <a:srgbClr val="AB8B72"/>
                </a:solidFill>
              </a:rPr>
              <a:t>Excel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获取</a:t>
            </a:r>
            <a:r>
              <a:rPr lang="zh-CN" altLang="zh-CN" dirty="0"/>
              <a:t>上传的文件，保存到指定目录下，再调用服务模块的</a:t>
            </a:r>
            <a:r>
              <a:rPr lang="en-US" altLang="zh-CN" dirty="0"/>
              <a:t>Parser</a:t>
            </a:r>
            <a:r>
              <a:rPr lang="zh-CN" altLang="zh-CN" dirty="0"/>
              <a:t>类来处理解析</a:t>
            </a:r>
            <a:r>
              <a:rPr lang="en-US" altLang="zh-CN" dirty="0"/>
              <a:t>Excel</a:t>
            </a:r>
            <a:r>
              <a:rPr lang="zh-CN" altLang="zh-CN" dirty="0"/>
              <a:t>文件并添加物资的事项。最后控制跳转返回到物资</a:t>
            </a:r>
            <a:r>
              <a:rPr lang="zh-CN" altLang="zh-CN" dirty="0" smtClean="0"/>
              <a:t>主页</a:t>
            </a:r>
            <a:endParaRPr lang="zh-CN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65378"/>
              </p:ext>
            </p:extLst>
          </p:nvPr>
        </p:nvGraphicFramePr>
        <p:xfrm>
          <a:off x="3707904" y="3771096"/>
          <a:ext cx="5040560" cy="268224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504056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export_excel</a:t>
                      </a:r>
                      <a:r>
                        <a:rPr lang="en-US" sz="1600" kern="100" dirty="0" smtClean="0">
                          <a:effectLst/>
                        </a:rPr>
                        <a:t>():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    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smtClean="0">
                          <a:effectLst/>
                        </a:rPr>
                        <a:t>for </a:t>
                      </a:r>
                      <a:r>
                        <a:rPr lang="en-US" sz="1600" kern="100" dirty="0" err="1">
                          <a:effectLst/>
                        </a:rPr>
                        <a:t>inv</a:t>
                      </a:r>
                      <a:r>
                        <a:rPr lang="en-US" sz="1600" kern="100" dirty="0">
                          <a:effectLst/>
                        </a:rPr>
                        <a:t> in </a:t>
                      </a:r>
                      <a:r>
                        <a:rPr lang="en-US" sz="1600" kern="100" dirty="0" err="1">
                          <a:effectLst/>
                        </a:rPr>
                        <a:t>invs</a:t>
                      </a:r>
                      <a:r>
                        <a:rPr lang="en-US" sz="1600" kern="100" dirty="0">
                          <a:effectLst/>
                        </a:rPr>
                        <a:t>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inv_args.append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inv.tag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data.append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inv_args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err="1">
                          <a:effectLst/>
                        </a:rPr>
                        <a:t>inv_args</a:t>
                      </a:r>
                      <a:r>
                        <a:rPr lang="en-US" sz="1600" kern="100" dirty="0">
                          <a:effectLst/>
                        </a:rPr>
                        <a:t>=[]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err="1" smtClean="0">
                          <a:effectLst/>
                        </a:rPr>
                        <a:t>file_path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= </a:t>
                      </a:r>
                      <a:r>
                        <a:rPr lang="en-US" sz="1600" kern="100" dirty="0" err="1">
                          <a:effectLst/>
                        </a:rPr>
                        <a:t>os.path.join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app.config</a:t>
                      </a:r>
                      <a:r>
                        <a:rPr lang="en-US" sz="1600" kern="100" dirty="0">
                          <a:effectLst/>
                        </a:rPr>
                        <a:t>['EXPORT_FOLDER</a:t>
                      </a:r>
                      <a:r>
                        <a:rPr lang="en-US" sz="1600" kern="100" dirty="0" smtClean="0">
                          <a:effectLst/>
                        </a:rPr>
                        <a:t>'], 'export.xls</a:t>
                      </a:r>
                      <a:r>
                        <a:rPr lang="en-US" sz="1600" kern="100" dirty="0">
                          <a:effectLst/>
                        </a:rPr>
                        <a:t>')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</a:t>
                      </a:r>
                      <a:r>
                        <a:rPr lang="en-US" sz="1600" kern="100" dirty="0" err="1" smtClean="0">
                          <a:effectLst/>
                        </a:rPr>
                        <a:t>Writer.export_excel</a:t>
                      </a:r>
                      <a:r>
                        <a:rPr lang="en-US" sz="1600" kern="100" dirty="0" smtClean="0">
                          <a:effectLst/>
                        </a:rPr>
                        <a:t>(data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file_path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return </a:t>
                      </a:r>
                      <a:r>
                        <a:rPr lang="en-US" sz="1600" kern="100" dirty="0" err="1">
                          <a:effectLst/>
                        </a:rPr>
                        <a:t>jsonify</a:t>
                      </a:r>
                      <a:r>
                        <a:rPr lang="en-US" sz="1600" kern="100" dirty="0">
                          <a:effectLst/>
                        </a:rPr>
                        <a:t>(result=True)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3528" y="3933056"/>
            <a:ext cx="316835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AB8B72"/>
                </a:solidFill>
              </a:rPr>
              <a:t>导出</a:t>
            </a:r>
            <a:r>
              <a:rPr lang="en-US" altLang="zh-CN" b="1" dirty="0" smtClean="0">
                <a:solidFill>
                  <a:srgbClr val="AB8B72"/>
                </a:solidFill>
              </a:rPr>
              <a:t>Excel</a:t>
            </a:r>
            <a:r>
              <a:rPr lang="zh-CN" altLang="en-US" dirty="0" smtClean="0"/>
              <a:t>：获取物资信息，</a:t>
            </a:r>
            <a:r>
              <a:rPr lang="zh-CN" altLang="zh-CN" dirty="0" smtClean="0"/>
              <a:t>创建</a:t>
            </a:r>
            <a:r>
              <a:rPr lang="en-US" altLang="zh-CN" dirty="0" err="1" smtClean="0"/>
              <a:t>xls</a:t>
            </a:r>
            <a:r>
              <a:rPr lang="zh-CN" altLang="zh-CN" dirty="0"/>
              <a:t>文件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类</a:t>
            </a:r>
            <a:r>
              <a:rPr lang="zh-CN" altLang="zh-CN" dirty="0" smtClean="0"/>
              <a:t>将</a:t>
            </a:r>
            <a:r>
              <a:rPr lang="zh-CN" altLang="en-US" dirty="0" smtClean="0"/>
              <a:t>信息</a:t>
            </a:r>
            <a:r>
              <a:rPr lang="zh-CN" altLang="zh-CN" dirty="0" smtClean="0"/>
              <a:t>写入</a:t>
            </a:r>
            <a:r>
              <a:rPr lang="zh-CN" altLang="en-US" dirty="0"/>
              <a:t>表格</a:t>
            </a:r>
            <a:r>
              <a:rPr lang="zh-CN" altLang="zh-CN" dirty="0" smtClean="0"/>
              <a:t>，</a:t>
            </a:r>
            <a:r>
              <a:rPr lang="zh-CN" altLang="zh-CN" dirty="0"/>
              <a:t>保存到</a:t>
            </a:r>
            <a:r>
              <a:rPr lang="zh-CN" altLang="zh-CN" dirty="0" smtClean="0"/>
              <a:t>指定</a:t>
            </a:r>
            <a:r>
              <a:rPr lang="en-US" altLang="zh-CN" dirty="0" smtClean="0"/>
              <a:t>EXPORT_FOLDER</a:t>
            </a:r>
            <a:r>
              <a:rPr lang="zh-CN" altLang="zh-CN" dirty="0"/>
              <a:t>路径下，浏览器</a:t>
            </a:r>
            <a:r>
              <a:rPr lang="zh-CN" altLang="zh-CN" dirty="0" smtClean="0"/>
              <a:t>通过链接</a:t>
            </a:r>
            <a:r>
              <a:rPr lang="zh-CN" altLang="zh-CN" dirty="0"/>
              <a:t>找到该</a:t>
            </a:r>
            <a:r>
              <a:rPr lang="zh-CN" altLang="zh-CN" dirty="0" smtClean="0"/>
              <a:t>文件</a:t>
            </a:r>
            <a:r>
              <a:rPr lang="zh-CN" altLang="en-US" dirty="0"/>
              <a:t>并</a:t>
            </a:r>
            <a:r>
              <a:rPr lang="zh-CN" altLang="zh-CN" dirty="0" smtClean="0"/>
              <a:t>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项目关键实现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79512" y="1700808"/>
            <a:ext cx="28083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AB8B72"/>
                </a:solidFill>
              </a:rPr>
              <a:t>邮件</a:t>
            </a:r>
            <a:r>
              <a:rPr lang="zh-CN" altLang="zh-CN" dirty="0" smtClean="0">
                <a:solidFill>
                  <a:srgbClr val="AB8B72"/>
                </a:solidFill>
              </a:rPr>
              <a:t>通知</a:t>
            </a:r>
            <a:r>
              <a:rPr lang="zh-CN" altLang="en-US" dirty="0"/>
              <a:t>：</a:t>
            </a:r>
            <a:r>
              <a:rPr lang="en-US" altLang="zh-CN" dirty="0" err="1" smtClean="0"/>
              <a:t>smtplib</a:t>
            </a:r>
            <a:r>
              <a:rPr lang="zh-CN" altLang="zh-CN" dirty="0"/>
              <a:t>包括一个</a:t>
            </a:r>
            <a:r>
              <a:rPr lang="en-US" altLang="zh-CN" dirty="0"/>
              <a:t>SMTP</a:t>
            </a:r>
            <a:r>
              <a:rPr lang="zh-CN" altLang="zh-CN" dirty="0"/>
              <a:t>类，可以创建</a:t>
            </a:r>
            <a:r>
              <a:rPr lang="en-US" altLang="zh-CN" dirty="0"/>
              <a:t>SMTP</a:t>
            </a:r>
            <a:r>
              <a:rPr lang="zh-CN" altLang="zh-CN" dirty="0"/>
              <a:t>的实例，通过实例的</a:t>
            </a:r>
            <a:r>
              <a:rPr lang="en-US" altLang="zh-CN" dirty="0" err="1"/>
              <a:t>sendmail</a:t>
            </a:r>
            <a:r>
              <a:rPr lang="zh-CN" altLang="zh-CN" dirty="0"/>
              <a:t>方法来实现发送邮件</a:t>
            </a:r>
            <a:r>
              <a:rPr lang="zh-CN" altLang="zh-CN" dirty="0" smtClean="0"/>
              <a:t>。在</a:t>
            </a:r>
            <a:r>
              <a:rPr lang="zh-CN" altLang="zh-CN" dirty="0"/>
              <a:t>公司内部申请搭建了</a:t>
            </a:r>
            <a:r>
              <a:rPr lang="en-US" altLang="zh-CN" dirty="0"/>
              <a:t>SMTP</a:t>
            </a:r>
            <a:r>
              <a:rPr lang="zh-CN" altLang="zh-CN" dirty="0"/>
              <a:t>邮件服务器，而</a:t>
            </a:r>
            <a:r>
              <a:rPr lang="zh-CN" altLang="zh-CN" dirty="0" smtClean="0"/>
              <a:t>在</a:t>
            </a:r>
            <a:r>
              <a:rPr lang="zh-CN" altLang="en-US" dirty="0" smtClean="0"/>
              <a:t>开发和</a:t>
            </a:r>
            <a:r>
              <a:rPr lang="zh-CN" altLang="zh-CN" dirty="0" smtClean="0"/>
              <a:t>测试</a:t>
            </a:r>
            <a:r>
              <a:rPr lang="zh-CN" altLang="zh-CN" dirty="0"/>
              <a:t>时可以</a:t>
            </a:r>
            <a:r>
              <a:rPr lang="zh-CN" altLang="zh-CN" dirty="0" smtClean="0"/>
              <a:t>用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dsmtpd</a:t>
            </a:r>
            <a:r>
              <a:rPr lang="zh-CN" altLang="zh-CN" dirty="0"/>
              <a:t>来安装一个本地测试用的</a:t>
            </a:r>
            <a:r>
              <a:rPr lang="en-US" altLang="zh-CN" dirty="0"/>
              <a:t>SMTP</a:t>
            </a:r>
            <a:r>
              <a:rPr lang="zh-CN" altLang="zh-CN" dirty="0"/>
              <a:t>邮件服务器</a:t>
            </a:r>
            <a:r>
              <a:rPr lang="zh-CN" altLang="zh-CN" dirty="0" smtClean="0"/>
              <a:t>，默认</a:t>
            </a:r>
            <a:r>
              <a:rPr lang="zh-CN" altLang="zh-CN" dirty="0"/>
              <a:t>端口号是</a:t>
            </a:r>
            <a:r>
              <a:rPr lang="en-US" altLang="zh-CN" dirty="0" smtClean="0"/>
              <a:t>1025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80368"/>
              </p:ext>
            </p:extLst>
          </p:nvPr>
        </p:nvGraphicFramePr>
        <p:xfrm>
          <a:off x="3059832" y="1390583"/>
          <a:ext cx="5760640" cy="495294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5760640"/>
              </a:tblGrid>
              <a:tr h="4952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import </a:t>
                      </a:r>
                      <a:r>
                        <a:rPr lang="en-US" sz="1600" kern="100" dirty="0" err="1">
                          <a:effectLst/>
                        </a:rPr>
                        <a:t>smtplib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sender = 'inventory_management@domain.com'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message = """From: From """+sender+"""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To: To #&lt;to@todomain.com&gt;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Subject: Inventory Management e-mail notice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This is a notice e-mail message from Inventory Management.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"""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class Mail(object):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@</a:t>
                      </a:r>
                      <a:r>
                        <a:rPr lang="en-US" sz="1600" kern="100" dirty="0" err="1">
                          <a:effectLst/>
                        </a:rPr>
                        <a:t>staticmethod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send_mail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    </a:t>
                      </a:r>
                      <a:r>
                        <a:rPr lang="en-US" sz="1600" kern="100" dirty="0" err="1" smtClean="0">
                          <a:effectLst/>
                        </a:rPr>
                        <a:t>smtpObj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= </a:t>
                      </a:r>
                      <a:r>
                        <a:rPr lang="en-US" sz="1600" kern="100" dirty="0" err="1">
                          <a:effectLst/>
                        </a:rPr>
                        <a:t>smtplib.SMTP</a:t>
                      </a:r>
                      <a:r>
                        <a:rPr lang="en-US" sz="1600" kern="100" dirty="0">
                          <a:effectLst/>
                        </a:rPr>
                        <a:t>('127.0.0.1', 1025)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smtClean="0">
                          <a:effectLst/>
                        </a:rPr>
                        <a:t>message </a:t>
                      </a:r>
                      <a:r>
                        <a:rPr lang="en-US" sz="1600" kern="100" dirty="0">
                          <a:effectLst/>
                        </a:rPr>
                        <a:t>= </a:t>
                      </a:r>
                      <a:r>
                        <a:rPr lang="en-US" sz="1600" kern="100" dirty="0" err="1">
                          <a:effectLst/>
                        </a:rPr>
                        <a:t>message.replace</a:t>
                      </a:r>
                      <a:r>
                        <a:rPr lang="en-US" sz="1600" kern="100" dirty="0">
                          <a:effectLst/>
                        </a:rPr>
                        <a:t>('#&lt;to@todomain.com&gt;', receiver)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smtpObj.sendmail</a:t>
                      </a:r>
                      <a:r>
                        <a:rPr lang="en-US" sz="1600" kern="100" dirty="0">
                          <a:effectLst/>
                        </a:rPr>
                        <a:t>(sender, </a:t>
                      </a:r>
                      <a:r>
                        <a:rPr lang="en-US" sz="1600" kern="100" dirty="0" err="1">
                          <a:effectLst/>
                        </a:rPr>
                        <a:t>Mail.get_receivers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),  message+ </a:t>
                      </a:r>
                      <a:r>
                        <a:rPr lang="en-US" sz="1600" kern="100" dirty="0" err="1">
                          <a:effectLst/>
                        </a:rPr>
                        <a:t>get_msg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))       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        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@</a:t>
                      </a:r>
                      <a:r>
                        <a:rPr lang="en-US" sz="1600" kern="100" dirty="0" err="1">
                          <a:effectLst/>
                        </a:rPr>
                        <a:t>staticmethod</a:t>
                      </a:r>
                      <a:r>
                        <a:rPr lang="en-US" sz="1600" kern="100" dirty="0">
                          <a:effectLst/>
                        </a:rPr>
                        <a:t>        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get_receivers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     </a:t>
                      </a:r>
                      <a:r>
                        <a:rPr lang="en-US" sz="1600" kern="100" dirty="0" smtClean="0">
                          <a:effectLst/>
                        </a:rPr>
                        <a:t>…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</a:t>
                      </a:r>
                      <a:r>
                        <a:rPr lang="en-US" sz="1600" kern="100" dirty="0" err="1">
                          <a:effectLst/>
                        </a:rPr>
                        <a:t>def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get_msg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 err="1">
                          <a:effectLst/>
                        </a:rPr>
                        <a:t>inv_id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):</a:t>
                      </a:r>
                      <a:endParaRPr lang="zh-CN" sz="12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</a:t>
                      </a:r>
                      <a:r>
                        <a:rPr lang="en-US" sz="1600" kern="100" dirty="0" smtClean="0">
                          <a:effectLst/>
                        </a:rPr>
                        <a:t>…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54750" marR="547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67544" y="1772816"/>
            <a:ext cx="3633053" cy="4320480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3074" name="Picture 2" descr="C:\Users\swi\Desktop\cc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21" y="3925788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987275" y="2733138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84859" y="2230998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增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83319" y="1981572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215493" y="3517326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还</a:t>
            </a:r>
          </a:p>
        </p:txBody>
      </p:sp>
      <p:sp>
        <p:nvSpPr>
          <p:cNvPr id="13" name="椭圆 12"/>
          <p:cNvSpPr/>
          <p:nvPr/>
        </p:nvSpPr>
        <p:spPr>
          <a:xfrm>
            <a:off x="2948469" y="2827449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88815" y="3054424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80903" y="3709199"/>
            <a:ext cx="792088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9337" y="434854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24" name="同侧圆角矩形 23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项目背景介绍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075" name="Picture 3" descr="C:\Users\swi\Downloads\507fc7bb29a3bdcff62483b46862ed6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424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右箭头 27"/>
          <p:cNvSpPr/>
          <p:nvPr/>
        </p:nvSpPr>
        <p:spPr>
          <a:xfrm>
            <a:off x="4324100" y="3709199"/>
            <a:ext cx="648072" cy="576064"/>
          </a:xfrm>
          <a:prstGeom prst="rightArrow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08377" y="4358952"/>
            <a:ext cx="1155762" cy="576064"/>
          </a:xfrm>
          <a:prstGeom prst="ellipse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报废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772543" y="5365178"/>
            <a:ext cx="195749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同步更新难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2542" y="2224683"/>
            <a:ext cx="1957495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易出错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64893" y="3798088"/>
            <a:ext cx="196514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操作权限难保证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772543" y="3018420"/>
            <a:ext cx="195749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易丢失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64893" y="4565645"/>
            <a:ext cx="1965144" cy="576064"/>
          </a:xfrm>
          <a:prstGeom prst="roundRect">
            <a:avLst/>
          </a:prstGeom>
          <a:noFill/>
          <a:ln>
            <a:solidFill>
              <a:srgbClr val="AB8B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不支持批量操作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6412502" y="2557636"/>
            <a:ext cx="247730" cy="2887588"/>
          </a:xfrm>
          <a:prstGeom prst="leftBrace">
            <a:avLst>
              <a:gd name="adj1" fmla="val 8333"/>
              <a:gd name="adj2" fmla="val 50931"/>
            </a:avLst>
          </a:prstGeom>
          <a:ln w="19050">
            <a:solidFill>
              <a:srgbClr val="AB8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232248" cy="559768"/>
            <a:chOff x="467544" y="908720"/>
            <a:chExt cx="2232248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576811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总结与展望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988352" y="2060848"/>
            <a:ext cx="7256056" cy="3168352"/>
          </a:xfrm>
          <a:prstGeom prst="roundRect">
            <a:avLst/>
          </a:prstGeom>
          <a:ln w="19050"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物资管理</a:t>
            </a:r>
            <a:r>
              <a:rPr lang="zh-CN" altLang="zh-CN" dirty="0"/>
              <a:t>系统对解决传统的通过</a:t>
            </a:r>
            <a:r>
              <a:rPr lang="en-US" altLang="zh-CN" dirty="0"/>
              <a:t>Excel</a:t>
            </a:r>
            <a:r>
              <a:rPr lang="zh-CN" altLang="zh-CN" dirty="0"/>
              <a:t>表格进行数据记录和管理的方式存在的弊端，以及对如何提高物资管理效率和减少出错率提供了解决方案：通过用户界面的操作提高效率，减少出错；通过导入导出</a:t>
            </a:r>
            <a:r>
              <a:rPr lang="en-US" altLang="zh-CN" dirty="0"/>
              <a:t>Excel</a:t>
            </a:r>
            <a:r>
              <a:rPr lang="zh-CN" altLang="zh-CN" dirty="0"/>
              <a:t>表格，兼容传统方式；通过在线消息通知和邮件通知等反馈方式，提高管理的时效性</a:t>
            </a:r>
            <a:r>
              <a:rPr lang="zh-CN" altLang="en-US" dirty="0"/>
              <a:t>。</a:t>
            </a:r>
            <a:r>
              <a:rPr lang="zh-CN" altLang="zh-CN" dirty="0"/>
              <a:t>通过物资管理系统的设计与实现呈现了如何实践</a:t>
            </a:r>
            <a:r>
              <a:rPr lang="en-US" altLang="zh-CN" dirty="0"/>
              <a:t>Flask</a:t>
            </a:r>
            <a:r>
              <a:rPr lang="zh-CN" altLang="zh-CN" dirty="0"/>
              <a:t>框架</a:t>
            </a:r>
            <a:r>
              <a:rPr lang="en-US" altLang="zh-CN" dirty="0"/>
              <a:t>+</a:t>
            </a:r>
            <a:r>
              <a:rPr lang="zh-CN" altLang="zh-CN" dirty="0"/>
              <a:t>前端的方式来实现一个</a:t>
            </a:r>
            <a:r>
              <a:rPr lang="en-US" altLang="zh-CN" dirty="0"/>
              <a:t>web</a:t>
            </a:r>
            <a:r>
              <a:rPr lang="zh-CN" altLang="zh-CN" dirty="0"/>
              <a:t>应用。同时也实践了利用模板引擎和前端框架使得前端开发变得简单</a:t>
            </a:r>
            <a:r>
              <a:rPr lang="zh-CN" altLang="zh-CN" dirty="0" smtClean="0"/>
              <a:t>优雅</a:t>
            </a:r>
            <a:r>
              <a:rPr lang="zh-CN" altLang="zh-CN" dirty="0" smtClean="0">
                <a:latin typeface="+mn-ea"/>
              </a:rPr>
              <a:t>。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08432" y="5631631"/>
            <a:ext cx="5815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AB8B72"/>
                </a:solidFill>
              </a:rPr>
              <a:t>今后的拓展：统计 </a:t>
            </a:r>
            <a:r>
              <a:rPr lang="en-US" altLang="zh-CN" sz="2400" b="1" dirty="0" smtClean="0">
                <a:solidFill>
                  <a:srgbClr val="AB8B72"/>
                </a:solidFill>
              </a:rPr>
              <a:t>+ </a:t>
            </a:r>
            <a:r>
              <a:rPr lang="zh-CN" altLang="en-US" sz="2400" b="1" dirty="0" smtClean="0">
                <a:solidFill>
                  <a:srgbClr val="AB8B72"/>
                </a:solidFill>
              </a:rPr>
              <a:t>基于角色的控制访问</a:t>
            </a:r>
            <a:endParaRPr lang="en-US" altLang="zh-CN" sz="2400" b="1" dirty="0" smtClean="0">
              <a:solidFill>
                <a:srgbClr val="AB8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29000">
              <a:schemeClr val="accent4">
                <a:lumMod val="40000"/>
                <a:lumOff val="60000"/>
              </a:schemeClr>
            </a:gs>
            <a:gs pos="57000">
              <a:schemeClr val="accent4"/>
            </a:gs>
            <a:gs pos="100000">
              <a:schemeClr val="accent4">
                <a:shade val="20000"/>
                <a:satMod val="2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2996952"/>
            <a:ext cx="2736304" cy="854968"/>
          </a:xfrm>
        </p:spPr>
        <p:txBody>
          <a:bodyPr>
            <a:noAutofit/>
          </a:bodyPr>
          <a:lstStyle/>
          <a:p>
            <a:pPr algn="l"/>
            <a:r>
              <a:rPr lang="zh-CN" altLang="en-US" sz="5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谢谢！</a:t>
            </a:r>
            <a:endParaRPr lang="zh-CN" altLang="en-US" sz="5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528" y="5445224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项目背景介绍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187624" y="3212976"/>
            <a:ext cx="6941404" cy="2947211"/>
          </a:xfrm>
          <a:prstGeom prst="roundRect">
            <a:avLst/>
          </a:prstGeom>
          <a:ln w="19050"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论文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设计与实现的物资管理系统，是一个应用于公司内部的网上管理系统；是着力于改善传统的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zh-CN" dirty="0">
                <a:latin typeface="+mn-ea"/>
              </a:rPr>
              <a:t>表格记录和管理的方式，实现物资管理自动化的信息系统；是能够对物资设备进行资源请求、归还、报废、转交、编辑、检索等操作，能够导入导出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zh-CN" altLang="zh-CN" dirty="0">
                <a:latin typeface="+mn-ea"/>
              </a:rPr>
              <a:t>表格，进行在线消息通知和邮件通知，让物资的状态变化及时通知到相关人员的管理信息系统。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87624" y="1848583"/>
            <a:ext cx="7075414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上海易安信公司的</a:t>
            </a:r>
            <a:r>
              <a:rPr lang="en-US" altLang="zh-CN" sz="2400" dirty="0" smtClean="0"/>
              <a:t>UFE</a:t>
            </a:r>
            <a:r>
              <a:rPr lang="zh-CN" altLang="en-US" sz="2400" dirty="0" smtClean="0"/>
              <a:t>部门，遇到了类似的问题，于是设计与实现了物资管理系统来更好地管理物资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33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5" y="4652753"/>
            <a:ext cx="3648819" cy="1447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7904" y="1772816"/>
            <a:ext cx="517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物资管理</a:t>
            </a:r>
            <a:r>
              <a:rPr lang="zh-CN" altLang="en-US" dirty="0" smtClean="0"/>
              <a:t>系统</a:t>
            </a:r>
            <a:r>
              <a:rPr lang="zh-CN" altLang="en-US" dirty="0"/>
              <a:t>采用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zh-CN" altLang="en-US" dirty="0" smtClean="0"/>
              <a:t>框架帮助实现服务器端后台，是</a:t>
            </a:r>
            <a:r>
              <a:rPr lang="zh-CN" altLang="zh-CN" dirty="0"/>
              <a:t>轻量级的支持网络开发的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zh-CN" altLang="zh-CN" dirty="0" smtClean="0"/>
              <a:t>框架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基于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Werkzeug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zh-CN" dirty="0" smtClean="0"/>
              <a:t> </a:t>
            </a:r>
            <a:r>
              <a:rPr lang="en-US" altLang="zh-CN" dirty="0" smtClean="0"/>
              <a:t>WSGI</a:t>
            </a:r>
            <a:r>
              <a:rPr lang="zh-CN" altLang="zh-CN" dirty="0" smtClean="0"/>
              <a:t>工具箱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、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Jinja</a:t>
            </a:r>
            <a:r>
              <a:rPr lang="en-US" altLang="zh-CN" dirty="0" smtClean="0"/>
              <a:t> </a:t>
            </a:r>
            <a:r>
              <a:rPr lang="en-US" altLang="zh-CN" dirty="0"/>
              <a:t>2 </a:t>
            </a:r>
            <a:r>
              <a:rPr lang="zh-CN" altLang="zh-CN" dirty="0"/>
              <a:t>和一些知名的开源</a:t>
            </a:r>
            <a:r>
              <a:rPr lang="zh-CN" altLang="zh-CN" dirty="0" smtClean="0"/>
              <a:t>库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拥有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RESTful</a:t>
            </a:r>
            <a:r>
              <a:rPr lang="zh-CN" altLang="zh-CN" dirty="0"/>
              <a:t>请求适配，支持安全的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  <a:r>
              <a:rPr lang="zh-CN" altLang="zh-CN" dirty="0" smtClean="0"/>
              <a:t>访问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兼容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WSGI</a:t>
            </a:r>
            <a:r>
              <a:rPr lang="en-US" altLang="zh-CN" dirty="0" smtClean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约定俗成</a:t>
            </a:r>
            <a:r>
              <a:rPr lang="zh-CN" altLang="zh-CN" dirty="0"/>
              <a:t>的部分是，在应用的根目录下，需要创建两个文件夹，一个需要命名为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zh-CN" altLang="zh-CN" dirty="0"/>
              <a:t>，存放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dirty="0"/>
              <a:t>模板文件，还有一个需要命名为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zh-CN" altLang="zh-CN" dirty="0"/>
              <a:t>，存放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zh-CN" dirty="0"/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altLang="zh-CN" dirty="0"/>
              <a:t>, </a:t>
            </a:r>
            <a:r>
              <a:rPr lang="zh-CN" altLang="zh-CN" dirty="0"/>
              <a:t>图片和其他静态资源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26712"/>
              </p:ext>
            </p:extLst>
          </p:nvPr>
        </p:nvGraphicFramePr>
        <p:xfrm>
          <a:off x="772560" y="1961132"/>
          <a:ext cx="2287272" cy="2619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272"/>
              </a:tblGrid>
              <a:tr h="26199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yourapplication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/runserver.py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/</a:t>
                      </a:r>
                      <a:r>
                        <a:rPr lang="en-US" sz="1800" kern="100" dirty="0" err="1">
                          <a:effectLst/>
                        </a:rPr>
                        <a:t>yourapplication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/__init__.py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/views.py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/static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/style.css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/templates 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     /layout.html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10" name="组合 9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1" name="同侧圆角矩形 10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3" y="3073896"/>
            <a:ext cx="1219200" cy="1219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395430" y="2725177"/>
            <a:ext cx="63739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Bootstrap</a:t>
            </a:r>
            <a:r>
              <a:rPr lang="zh-CN" altLang="zh-CN" sz="2000" dirty="0"/>
              <a:t>是</a:t>
            </a:r>
            <a:r>
              <a:rPr lang="en-US" altLang="zh-CN" sz="2000" dirty="0"/>
              <a:t>HTML</a:t>
            </a:r>
            <a:r>
              <a:rPr lang="zh-CN" altLang="zh-CN" sz="2000" dirty="0"/>
              <a:t>、</a:t>
            </a:r>
            <a:r>
              <a:rPr lang="en-US" altLang="zh-CN" sz="2000" dirty="0"/>
              <a:t>CSS</a:t>
            </a:r>
            <a:r>
              <a:rPr lang="zh-CN" altLang="zh-CN" sz="2000" dirty="0"/>
              <a:t>、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的前端开发框架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Bootstrap</a:t>
            </a:r>
            <a:r>
              <a:rPr lang="zh-CN" altLang="zh-CN" sz="2000" dirty="0"/>
              <a:t>以</a:t>
            </a:r>
            <a:r>
              <a:rPr lang="en-US" altLang="zh-CN" sz="2000" dirty="0" err="1"/>
              <a:t>JQuery</a:t>
            </a:r>
            <a:r>
              <a:rPr lang="zh-CN" altLang="zh-CN" sz="2000" dirty="0"/>
              <a:t>插件的形式提供了很多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组件，也扩展了现有组件的功能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Bootstrap</a:t>
            </a:r>
            <a:r>
              <a:rPr lang="zh-CN" altLang="en-US" sz="2000" dirty="0" smtClean="0"/>
              <a:t>使得</a:t>
            </a:r>
            <a:r>
              <a:rPr lang="zh-CN" altLang="zh-CN" sz="2000" dirty="0" smtClean="0"/>
              <a:t>实现</a:t>
            </a:r>
            <a:r>
              <a:rPr lang="zh-CN" altLang="zh-CN" sz="2000" dirty="0"/>
              <a:t>一个响应式网站更加方便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0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080157"/>
            <a:ext cx="3905250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06" y="3491061"/>
            <a:ext cx="3143250" cy="2962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6249" y="1224606"/>
            <a:ext cx="5112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用</a:t>
            </a:r>
            <a:r>
              <a:rPr lang="en-US" altLang="zh-CN" dirty="0"/>
              <a:t>python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开</a:t>
            </a:r>
            <a:r>
              <a:rPr lang="zh-CN" altLang="zh-CN" dirty="0"/>
              <a:t>源软件，提供</a:t>
            </a:r>
            <a:r>
              <a:rPr lang="en-US" altLang="zh-CN" dirty="0"/>
              <a:t>SQL</a:t>
            </a:r>
            <a:r>
              <a:rPr lang="zh-CN" altLang="zh-CN" dirty="0"/>
              <a:t>工具包和对象关系映射的服务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 smtClean="0"/>
              <a:t>实现</a:t>
            </a:r>
            <a:r>
              <a:rPr lang="zh-CN" altLang="zh-CN" dirty="0"/>
              <a:t>了对象关系映射（</a:t>
            </a:r>
            <a:r>
              <a:rPr lang="en-US" altLang="zh-CN" dirty="0"/>
              <a:t>ORM</a:t>
            </a:r>
            <a:r>
              <a:rPr lang="zh-CN" altLang="zh-CN" dirty="0"/>
              <a:t>）的服务，提供了数据映射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Flask-</a:t>
            </a:r>
            <a:r>
              <a:rPr lang="en-US" altLang="zh-CN" dirty="0" err="1" smtClean="0"/>
              <a:t>SQLAlchemy</a:t>
            </a:r>
            <a:r>
              <a:rPr lang="zh-CN" altLang="zh-CN" dirty="0"/>
              <a:t>给</a:t>
            </a:r>
            <a:r>
              <a:rPr lang="en-US" altLang="zh-CN" dirty="0"/>
              <a:t>Flask</a:t>
            </a:r>
            <a:r>
              <a:rPr lang="zh-CN" altLang="zh-CN" dirty="0"/>
              <a:t>框架提供了</a:t>
            </a:r>
            <a:r>
              <a:rPr lang="en-US" altLang="zh-CN" dirty="0" err="1"/>
              <a:t>SQLAlchemy</a:t>
            </a:r>
            <a:r>
              <a:rPr lang="zh-CN" altLang="zh-CN" dirty="0"/>
              <a:t>的支持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51920" y="4115487"/>
            <a:ext cx="496422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Jinja2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python</a:t>
            </a:r>
            <a:r>
              <a:rPr lang="zh-CN" altLang="zh-CN" dirty="0"/>
              <a:t>模板引擎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支持传参，模板继承，以及一些循环、判断语句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不只是能够输出</a:t>
            </a:r>
            <a:r>
              <a:rPr lang="en-US" altLang="zh-CN" dirty="0"/>
              <a:t>HTML</a:t>
            </a:r>
            <a:r>
              <a:rPr lang="zh-CN" altLang="zh-CN" dirty="0"/>
              <a:t>或者</a:t>
            </a:r>
            <a:r>
              <a:rPr lang="en-US" altLang="zh-CN" dirty="0"/>
              <a:t>XML</a:t>
            </a:r>
            <a:r>
              <a:rPr lang="zh-CN" altLang="zh-CN" dirty="0"/>
              <a:t>文件，还能渲染出邮件、</a:t>
            </a:r>
            <a:r>
              <a:rPr lang="en-US" altLang="zh-CN" dirty="0"/>
              <a:t>CSS</a:t>
            </a:r>
            <a:r>
              <a:rPr lang="zh-CN" altLang="zh-CN" dirty="0"/>
              <a:t>、</a:t>
            </a:r>
            <a:r>
              <a:rPr lang="en-US" altLang="zh-CN" dirty="0"/>
              <a:t>JavaScript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14" name="同侧圆角矩形 13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相关技术介绍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5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项目需求分析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00003"/>
              </p:ext>
            </p:extLst>
          </p:nvPr>
        </p:nvGraphicFramePr>
        <p:xfrm>
          <a:off x="755576" y="2060848"/>
          <a:ext cx="7632848" cy="4161749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493968"/>
                <a:gridCol w="6138880"/>
              </a:tblGrid>
              <a:tr h="1098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小组领导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关心项目的时间、进度和花费的人力物力财力，希望能够以较小的成本完成基本满足工程师需求的物资管理系统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91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系统管理员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关心每一个物资的信息是否完整、正确，关心每一个物资的状态及历史信息，以及状态更新是否能及时通知，是否方便导入导出</a:t>
                      </a:r>
                      <a:r>
                        <a:rPr lang="en-US" sz="2000" kern="100">
                          <a:effectLst/>
                        </a:rPr>
                        <a:t>Excel</a:t>
                      </a:r>
                      <a:r>
                        <a:rPr lang="zh-CN" sz="2000" kern="100">
                          <a:effectLst/>
                        </a:rPr>
                        <a:t>表格以兼容传统管理方式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98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系统用户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关心是否方便查询设备，方便进入到管理自己拥有的或者借用的设备的页面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6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4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物资管理系统的设计与实现</a:t>
            </a: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1520" y="980728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6597352"/>
            <a:ext cx="8568952" cy="0"/>
          </a:xfrm>
          <a:prstGeom prst="line">
            <a:avLst/>
          </a:prstGeom>
          <a:ln>
            <a:solidFill>
              <a:schemeClr val="accent4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wi\Downloads\f248f40e482c49351e7b37cf971b9f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saturation sat="66000"/>
                    </a14:imgEffect>
                    <a14:imgEffect>
                      <a14:brightnessContrast bright="-4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70157"/>
            <a:ext cx="452977" cy="638563"/>
          </a:xfrm>
          <a:prstGeom prst="rect">
            <a:avLst/>
          </a:prstGeom>
          <a:noFill/>
          <a:effectLst/>
        </p:spPr>
      </p:pic>
      <p:grpSp>
        <p:nvGrpSpPr>
          <p:cNvPr id="6" name="组合 5"/>
          <p:cNvGrpSpPr/>
          <p:nvPr/>
        </p:nvGrpSpPr>
        <p:grpSpPr>
          <a:xfrm>
            <a:off x="467544" y="908720"/>
            <a:ext cx="2122981" cy="559768"/>
            <a:chOff x="467544" y="908720"/>
            <a:chExt cx="2122981" cy="559768"/>
          </a:xfrm>
        </p:grpSpPr>
        <p:sp>
          <p:nvSpPr>
            <p:cNvPr id="8" name="同侧圆角矩形 7"/>
            <p:cNvSpPr/>
            <p:nvPr/>
          </p:nvSpPr>
          <p:spPr>
            <a:xfrm rot="10800000">
              <a:off x="467544" y="980724"/>
              <a:ext cx="1747218" cy="487764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467544" y="908720"/>
              <a:ext cx="2122981" cy="481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accent4">
                      <a:lumMod val="75000"/>
                    </a:schemeClr>
                  </a:solidFill>
                  <a:latin typeface="+mj-ea"/>
                  <a:ea typeface="+mj-ea"/>
                </a:rPr>
                <a:t>项目需求分析</a:t>
              </a:r>
              <a:endParaRPr lang="zh-CN" altLang="en-US" sz="20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63907"/>
              </p:ext>
            </p:extLst>
          </p:nvPr>
        </p:nvGraphicFramePr>
        <p:xfrm>
          <a:off x="1115616" y="1772816"/>
          <a:ext cx="6912768" cy="446449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332770"/>
                <a:gridCol w="1579998"/>
              </a:tblGrid>
              <a:tr h="5471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优先级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物资记录的增，删，改，查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对物资的请求，归还，报废，转让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导入导出</a:t>
                      </a:r>
                      <a:r>
                        <a:rPr lang="en-US" sz="2000" kern="100">
                          <a:effectLst/>
                        </a:rPr>
                        <a:t>Excel</a:t>
                      </a:r>
                      <a:r>
                        <a:rPr lang="zh-CN" sz="2000" kern="100">
                          <a:effectLst/>
                        </a:rPr>
                        <a:t>表格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用户记录的增，删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消息通知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邮件通知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59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历史记录查看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P3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90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2443</Words>
  <Application>Microsoft Office PowerPoint</Application>
  <PresentationFormat>全屏显示(4:3)</PresentationFormat>
  <Paragraphs>396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主题​​</vt:lpstr>
      <vt:lpstr>基于Flask框架的物资管理系统 ——设计与实现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物资管理系统的设计与实现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swi</dc:creator>
  <cp:lastModifiedBy>swi</cp:lastModifiedBy>
  <cp:revision>57</cp:revision>
  <dcterms:created xsi:type="dcterms:W3CDTF">2016-05-07T06:44:46Z</dcterms:created>
  <dcterms:modified xsi:type="dcterms:W3CDTF">2016-05-13T05:03:26Z</dcterms:modified>
</cp:coreProperties>
</file>