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74" r:id="rId7"/>
    <p:sldId id="276" r:id="rId8"/>
    <p:sldId id="277" r:id="rId9"/>
    <p:sldId id="278" r:id="rId10"/>
    <p:sldId id="279" r:id="rId11"/>
    <p:sldId id="275" r:id="rId12"/>
    <p:sldId id="280" r:id="rId13"/>
    <p:sldId id="257" r:id="rId14"/>
  </p:sldIdLst>
  <p:sldSz cx="12192000" cy="6858000"/>
  <p:notesSz cx="6858000" cy="9144000"/>
  <p:embeddedFontLst>
    <p:embeddedFont>
      <p:font typeface="汉仪文黑-55简" panose="00020600040101010101" pitchFamily="18" charset="-122"/>
      <p:regular r:id="rId18"/>
    </p:embeddedFont>
    <p:embeddedFont>
      <p:font typeface="Calibri Light" panose="020F0302020204030204" charset="0"/>
      <p:regular r:id="rId19"/>
      <p:italic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A93"/>
    <a:srgbClr val="D75D00"/>
    <a:srgbClr val="EBB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51.xml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93-A897-4CB5-87D6-3C233666F0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41E1-4915-4F0D-A54C-CC69069ED5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93-A897-4CB5-87D6-3C233666F0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41E1-4915-4F0D-A54C-CC69069ED5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93-A897-4CB5-87D6-3C233666F0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41E1-4915-4F0D-A54C-CC69069ED5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93-A897-4CB5-87D6-3C233666F0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41E1-4915-4F0D-A54C-CC69069ED5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93-A897-4CB5-87D6-3C233666F0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41E1-4915-4F0D-A54C-CC69069ED5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93-A897-4CB5-87D6-3C233666F0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41E1-4915-4F0D-A54C-CC69069ED5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93-A897-4CB5-87D6-3C233666F0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41E1-4915-4F0D-A54C-CC69069ED5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93-A897-4CB5-87D6-3C233666F0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41E1-4915-4F0D-A54C-CC69069ED5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93-A897-4CB5-87D6-3C233666F0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41E1-4915-4F0D-A54C-CC69069ED5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93-A897-4CB5-87D6-3C233666F0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41E1-4915-4F0D-A54C-CC69069ED5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93-A897-4CB5-87D6-3C233666F0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41E1-4915-4F0D-A54C-CC69069ED5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F4493-A897-4CB5-87D6-3C233666F0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C41E1-4915-4F0D-A54C-CC69069ED5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image" Target="../media/image25.png"/><Relationship Id="rId6" Type="http://schemas.openxmlformats.org/officeDocument/2006/relationships/tags" Target="../tags/tag45.xml"/><Relationship Id="rId5" Type="http://schemas.openxmlformats.org/officeDocument/2006/relationships/image" Target="../media/image24.png"/><Relationship Id="rId4" Type="http://schemas.openxmlformats.org/officeDocument/2006/relationships/tags" Target="../tags/tag44.xml"/><Relationship Id="rId3" Type="http://schemas.openxmlformats.org/officeDocument/2006/relationships/image" Target="../media/image23.png"/><Relationship Id="rId2" Type="http://schemas.openxmlformats.org/officeDocument/2006/relationships/tags" Target="../tags/tag43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27.png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image" Target="../media/image26.png"/><Relationship Id="rId10" Type="http://schemas.openxmlformats.org/officeDocument/2006/relationships/tags" Target="../tags/tag48.xml"/><Relationship Id="rId1" Type="http://schemas.openxmlformats.org/officeDocument/2006/relationships/tags" Target="../tags/tag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tags" Target="../tags/tag3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14.xml"/><Relationship Id="rId7" Type="http://schemas.openxmlformats.org/officeDocument/2006/relationships/image" Target="../media/image7.png"/><Relationship Id="rId6" Type="http://schemas.openxmlformats.org/officeDocument/2006/relationships/tags" Target="../tags/tag13.xml"/><Relationship Id="rId5" Type="http://schemas.openxmlformats.org/officeDocument/2006/relationships/image" Target="../media/image6.png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19.xml"/><Relationship Id="rId15" Type="http://schemas.openxmlformats.org/officeDocument/2006/relationships/image" Target="../media/image10.png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image" Target="../media/image9.png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2.png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image" Target="../media/image11.png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4.png"/><Relationship Id="rId6" Type="http://schemas.openxmlformats.org/officeDocument/2006/relationships/tags" Target="../tags/tag30.xml"/><Relationship Id="rId5" Type="http://schemas.openxmlformats.org/officeDocument/2006/relationships/image" Target="../media/image13.png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7.png"/><Relationship Id="rId7" Type="http://schemas.openxmlformats.org/officeDocument/2006/relationships/tags" Target="../tags/tag35.xml"/><Relationship Id="rId6" Type="http://schemas.openxmlformats.org/officeDocument/2006/relationships/image" Target="../media/image16.png"/><Relationship Id="rId5" Type="http://schemas.openxmlformats.org/officeDocument/2006/relationships/tags" Target="../tags/tag34.xml"/><Relationship Id="rId4" Type="http://schemas.openxmlformats.org/officeDocument/2006/relationships/image" Target="../media/image15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21.png"/><Relationship Id="rId7" Type="http://schemas.openxmlformats.org/officeDocument/2006/relationships/tags" Target="../tags/tag39.xml"/><Relationship Id="rId6" Type="http://schemas.openxmlformats.org/officeDocument/2006/relationships/image" Target="../media/image20.png"/><Relationship Id="rId5" Type="http://schemas.openxmlformats.org/officeDocument/2006/relationships/tags" Target="../tags/tag38.xml"/><Relationship Id="rId4" Type="http://schemas.openxmlformats.org/officeDocument/2006/relationships/image" Target="../media/image19.png"/><Relationship Id="rId3" Type="http://schemas.openxmlformats.org/officeDocument/2006/relationships/tags" Target="../tags/tag37.xml"/><Relationship Id="rId2" Type="http://schemas.openxmlformats.org/officeDocument/2006/relationships/image" Target="../media/image18.pn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41.xml"/><Relationship Id="rId10" Type="http://schemas.openxmlformats.org/officeDocument/2006/relationships/image" Target="../media/image22.png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526472" y="0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861125" y="1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195780" y="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任意多边形 14"/>
          <p:cNvSpPr/>
          <p:nvPr/>
        </p:nvSpPr>
        <p:spPr>
          <a:xfrm flipV="1">
            <a:off x="7832434" y="5749636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任意多边形 15"/>
          <p:cNvSpPr/>
          <p:nvPr/>
        </p:nvSpPr>
        <p:spPr>
          <a:xfrm flipV="1">
            <a:off x="9250216" y="4918363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0584871" y="581429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4395" y="2228850"/>
            <a:ext cx="10443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3200" dirty="0" smtClean="0">
                <a:solidFill>
                  <a:srgbClr val="73AA93"/>
                </a:solidFill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</a:rPr>
              <a:t>ST1 Capstone Project</a:t>
            </a:r>
            <a:r>
              <a:rPr lang="en-US" sz="3200" dirty="0" smtClean="0">
                <a:solidFill>
                  <a:srgbClr val="73AA93"/>
                </a:solidFill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</a:rPr>
              <a:t>:</a:t>
            </a:r>
            <a:r>
              <a:rPr lang="en-US" sz="3200" dirty="0" smtClean="0"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</a:rPr>
              <a:t> </a:t>
            </a:r>
            <a:r>
              <a:rPr lang="zh-CN" sz="3200" dirty="0" smtClean="0">
                <a:solidFill>
                  <a:srgbClr val="D75D00"/>
                </a:solidFill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</a:rPr>
              <a:t>Sign Language Digits</a:t>
            </a:r>
            <a:r>
              <a:rPr lang="en-US" altLang="zh-CN" sz="3200" dirty="0" smtClean="0">
                <a:solidFill>
                  <a:srgbClr val="D75D00"/>
                </a:solidFill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</a:rPr>
              <a:t> Classification</a:t>
            </a:r>
            <a:endParaRPr lang="en-US" altLang="zh-CN" sz="3200" dirty="0" smtClean="0">
              <a:solidFill>
                <a:srgbClr val="D75D00"/>
              </a:solidFill>
              <a:latin typeface="Times New Roman" panose="02020603050405020304" charset="0"/>
              <a:ea typeface="汉仪文黑-55简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586855" y="3421380"/>
            <a:ext cx="3248025" cy="622935"/>
          </a:xfrm>
          <a:prstGeom prst="roundRect">
            <a:avLst>
              <a:gd name="adj" fmla="val 50000"/>
            </a:avLst>
          </a:pr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08775" y="3505835"/>
            <a:ext cx="3064510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</a:rPr>
              <a:t>Student Number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</a:rPr>
              <a:t>u3149462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charset="0"/>
              <a:ea typeface="汉仪文黑-55简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586855" y="4170045"/>
            <a:ext cx="3302000" cy="622935"/>
          </a:xfrm>
          <a:prstGeom prst="roundRect">
            <a:avLst>
              <a:gd name="adj" fmla="val 50000"/>
            </a:avLst>
          </a:pr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08775" y="4232910"/>
            <a:ext cx="3064510" cy="4972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</a:rPr>
              <a:t>Student Name: Wendy Zhang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charset="0"/>
              <a:ea typeface="汉仪文黑-55简" panose="00020600040101010101" pitchFamily="18" charset="-122"/>
              <a:cs typeface="Times New Roman" panose="02020603050405020304" charset="0"/>
            </a:endParaRPr>
          </a:p>
        </p:txBody>
      </p:sp>
      <p:pic>
        <p:nvPicPr>
          <p:cNvPr id="2" name="图片 1" descr="dataset-co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020" y="3082925"/>
            <a:ext cx="5054600" cy="2540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526473" y="1"/>
            <a:ext cx="633076" cy="638396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295207" y="2"/>
            <a:ext cx="633076" cy="1117193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063942" y="2"/>
            <a:ext cx="633076" cy="601156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31882" y="304598"/>
            <a:ext cx="69500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cap="small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汉仪文黑-55简" panose="00020600040101010101" pitchFamily="18" charset="-122"/>
                <a:sym typeface="+mn-ea"/>
              </a:rPr>
              <a:t>P</a:t>
            </a:r>
            <a:r>
              <a:rPr lang="zh-CN" altLang="en-US" sz="2800" cap="small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汉仪文黑-55简" panose="00020600040101010101" pitchFamily="18" charset="-122"/>
                <a:sym typeface="+mn-ea"/>
              </a:rPr>
              <a:t>lan for implementation and Deployment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汉仪文黑-55简" panose="00020600040101010101" pitchFamily="18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0020" y="1099820"/>
            <a:ext cx="11824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  <a:sym typeface="+mn-ea"/>
              </a:rPr>
              <a:t>P</a:t>
            </a:r>
            <a:r>
              <a:rPr sz="2000" dirty="0" smtClean="0"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  <a:sym typeface="+mn-ea"/>
              </a:rPr>
              <a:t>rediction and </a:t>
            </a:r>
            <a:r>
              <a:rPr lang="en-US" sz="2000" dirty="0" smtClean="0"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  <a:sym typeface="+mn-ea"/>
              </a:rPr>
              <a:t>C</a:t>
            </a:r>
            <a:r>
              <a:rPr sz="2000" dirty="0" smtClean="0"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  <a:sym typeface="+mn-ea"/>
              </a:rPr>
              <a:t>onfidence score</a:t>
            </a:r>
            <a:endParaRPr sz="2000" dirty="0" smtClean="0">
              <a:latin typeface="Times New Roman" panose="02020603050405020304" charset="0"/>
              <a:ea typeface="汉仪文黑-55简" panose="00020600040101010101" pitchFamily="18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9059545" y="990600"/>
            <a:ext cx="1329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Test image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0020" y="1887220"/>
            <a:ext cx="6490970" cy="9232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773160" y="1389380"/>
            <a:ext cx="2204720" cy="2212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0020" y="314515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Deployment/Implemenation with TkInter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60020" y="3743325"/>
            <a:ext cx="3119120" cy="245808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1159510" y="6400800"/>
            <a:ext cx="8070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GUI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540885" y="6340475"/>
            <a:ext cx="17151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Upload image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861935" y="3743325"/>
            <a:ext cx="3115945" cy="2456180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8616950" y="6340475"/>
            <a:ext cx="22326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Show Outcome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967480" y="3743325"/>
            <a:ext cx="3206115" cy="25266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526472" y="0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861125" y="1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195780" y="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flipV="1">
            <a:off x="7832434" y="5749636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flipV="1">
            <a:off x="9250216" y="4918363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10584871" y="581429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26573" y="2381706"/>
            <a:ext cx="1101534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73AA93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Thank you for watching !</a:t>
            </a:r>
            <a:endParaRPr lang="en-US" altLang="zh-CN" sz="7200" dirty="0">
              <a:solidFill>
                <a:srgbClr val="EBBE1D"/>
              </a:solidFill>
              <a:latin typeface="汉仪文黑-55简" panose="00020600040101010101" pitchFamily="18" charset="-122"/>
              <a:ea typeface="汉仪文黑-55简" panose="00020600040101010101" pitchFamily="18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526472" y="0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861125" y="1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195780" y="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任意多边形 14"/>
          <p:cNvSpPr/>
          <p:nvPr/>
        </p:nvSpPr>
        <p:spPr>
          <a:xfrm flipV="1">
            <a:off x="7832434" y="5749636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任意多边形 15"/>
          <p:cNvSpPr/>
          <p:nvPr/>
        </p:nvSpPr>
        <p:spPr>
          <a:xfrm flipV="1">
            <a:off x="9250216" y="4918363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0584871" y="581429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8013" y="1107929"/>
            <a:ext cx="43745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pc="600" dirty="0" smtClean="0"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</a:rPr>
              <a:t>CONTENTS</a:t>
            </a:r>
            <a:endParaRPr lang="en-US" altLang="zh-CN" sz="5400" spc="600" dirty="0" smtClean="0">
              <a:latin typeface="Times New Roman" panose="02020603050405020304" charset="0"/>
              <a:ea typeface="汉仪文黑-55简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501364" y="2761661"/>
            <a:ext cx="447966" cy="447966"/>
          </a:xfrm>
          <a:prstGeom prst="ellipse">
            <a:avLst/>
          </a:pr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501059" y="3695746"/>
            <a:ext cx="447966" cy="447966"/>
          </a:xfrm>
          <a:prstGeom prst="ellipse">
            <a:avLst/>
          </a:pr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02659" y="4681901"/>
            <a:ext cx="447966" cy="447966"/>
          </a:xfrm>
          <a:prstGeom prst="ellipse">
            <a:avLst/>
          </a:pr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503153" y="5595666"/>
            <a:ext cx="447966" cy="447966"/>
          </a:xfrm>
          <a:prstGeom prst="ellipse">
            <a:avLst/>
          </a:pr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04085" y="2761615"/>
            <a:ext cx="4812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cap="small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</a:rPr>
              <a:t>P</a:t>
            </a:r>
            <a:r>
              <a:rPr lang="zh-CN" altLang="en-US" sz="2400" cap="small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</a:rPr>
              <a:t>roblem and dataset used</a:t>
            </a:r>
            <a:endParaRPr lang="zh-CN" altLang="en-US" sz="2400" cap="small" dirty="0" smtClean="0">
              <a:solidFill>
                <a:schemeClr val="tx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ea typeface="汉仪文黑-55简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204085" y="3695700"/>
            <a:ext cx="4528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</a:rPr>
              <a:t>EDA (Exploratory Data Analysis)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汉仪文黑-55简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04085" y="4681855"/>
            <a:ext cx="4600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文黑-55简" panose="00020600040101010101" pitchFamily="18" charset="-122"/>
              </a:rPr>
              <a:t>PDA (Predictive Data Analytics)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汉仪文黑-55简" panose="00020600040101010101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305050" y="5405120"/>
            <a:ext cx="396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cap="small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汉仪文黑-55简" panose="00020600040101010101" pitchFamily="18" charset="-122"/>
              </a:rPr>
              <a:t>P</a:t>
            </a:r>
            <a:r>
              <a:rPr lang="zh-CN" altLang="en-US" sz="2400" cap="small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汉仪文黑-55简" panose="00020600040101010101" pitchFamily="18" charset="-122"/>
              </a:rPr>
              <a:t>lan for implementation and Deployment</a:t>
            </a:r>
            <a:endParaRPr lang="zh-CN" altLang="en-US" sz="2400" cap="small" dirty="0" smtClean="0">
              <a:solidFill>
                <a:schemeClr val="tx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ea typeface="汉仪文黑-55简" panose="00020600040101010101" pitchFamily="18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526472" y="0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861125" y="1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195780" y="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flipV="1">
            <a:off x="7832434" y="5749636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flipV="1">
            <a:off x="9250216" y="4918363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10584871" y="581429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010497" y="341070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课程导入</a:t>
            </a:r>
            <a:endParaRPr lang="zh-CN" altLang="en-US" sz="4000" dirty="0">
              <a:solidFill>
                <a:schemeClr val="bg1"/>
              </a:solidFill>
              <a:latin typeface="汉仪文黑-55简" panose="00020600040101010101" pitchFamily="18" charset="-122"/>
              <a:ea typeface="汉仪文黑-55简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0972" y="2263751"/>
            <a:ext cx="861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汉仪文黑-55简" panose="00020600040101010101" pitchFamily="18" charset="-122"/>
              <a:ea typeface="汉仪文黑-55简" panose="00020600040101010101" pitchFamily="18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5398194" y="1939638"/>
            <a:ext cx="1386687" cy="1386687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47712" y="4139391"/>
            <a:ext cx="216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+mj-lt"/>
              </a:rPr>
              <a:t>Lorem ipsum dolor sit amet, consectetuer adipiscing elit. 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0725" y="633095"/>
            <a:ext cx="68859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000" b="1" cap="small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</a:rPr>
              <a:t>P</a:t>
            </a:r>
            <a:r>
              <a:rPr lang="zh-CN" altLang="en-US" sz="4000" b="1" cap="small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</a:rPr>
              <a:t>roblem and dataset used</a:t>
            </a:r>
            <a:endParaRPr lang="zh-CN" altLang="en-US" sz="4000" b="1" cap="small" dirty="0" smtClean="0">
              <a:solidFill>
                <a:schemeClr val="tx1"/>
              </a:solidFill>
              <a:uFillTx/>
              <a:latin typeface="Times New Roman" panose="02020603050405020304" charset="0"/>
              <a:ea typeface="汉仪文黑-55简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5765" y="1939925"/>
            <a:ext cx="11506835" cy="4570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ign language digit classification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 problem: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ccurately recognize and classify sign language hand gestures representing the digits 0 to 9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Sign Language Digits 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Dataset :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Image Size: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100 x 100 pixels.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Color Space: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RGB format, representing full-color images.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Number of Classes: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10 classes, corresponding to the digits 0 to 9.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Total Dataset Size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: The dataset contains a total of 2062 samples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                             Divided into a subset of 1712 train images, 50 test images, 300 vaild images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526473" y="1"/>
            <a:ext cx="633076" cy="638396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295207" y="2"/>
            <a:ext cx="633076" cy="1117193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063942" y="2"/>
            <a:ext cx="633076" cy="601156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任意多边形 14"/>
          <p:cNvSpPr/>
          <p:nvPr/>
        </p:nvSpPr>
        <p:spPr>
          <a:xfrm flipV="1">
            <a:off x="9347200" y="6185541"/>
            <a:ext cx="666856" cy="672459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任意多边形 15"/>
          <p:cNvSpPr/>
          <p:nvPr/>
        </p:nvSpPr>
        <p:spPr>
          <a:xfrm flipV="1">
            <a:off x="10207388" y="5681196"/>
            <a:ext cx="666856" cy="1176804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1017141" y="6224768"/>
            <a:ext cx="666856" cy="633232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31882" y="304598"/>
            <a:ext cx="49923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  <a:sym typeface="+mn-ea"/>
              </a:rPr>
              <a:t>EDA (Exploratory Data Analysis)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汉仪文黑-55简" panose="00020600040101010101" pitchFamily="18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9527" y="1154178"/>
            <a:ext cx="6984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charset="0"/>
                <a:ea typeface="汉仪文黑-55简" panose="00020600040101010101" pitchFamily="18" charset="-122"/>
              </a:rPr>
              <a:t>EDA Q1: How is the Sign Language Digits image data distribution</a:t>
            </a:r>
            <a:endParaRPr lang="zh-CN" altLang="en-US" sz="2000" dirty="0" smtClean="0">
              <a:solidFill>
                <a:schemeClr val="tx1"/>
              </a:solidFill>
              <a:latin typeface="Times New Roman" panose="02020603050405020304" charset="0"/>
              <a:ea typeface="汉仪文黑-55简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3050" y="2268855"/>
            <a:ext cx="3515360" cy="13354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68420" y="2106295"/>
            <a:ext cx="2438400" cy="1644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86830" y="1880870"/>
            <a:ext cx="3080385" cy="235204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273050" y="1557655"/>
            <a:ext cx="1145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Train Set:1712 train images         Test Set: 50 test images            Vaild Set: 300 vaild images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charset="0"/>
              <a:ea typeface="汉仪文黑-55简" panose="00020600040101010101" pitchFamily="18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4770" y="3745230"/>
            <a:ext cx="13620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Dataframe: Trainset</a:t>
            </a:r>
            <a:endParaRPr lang="en-US" altLang="zh-CN" sz="1000"/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4646930" y="3990340"/>
            <a:ext cx="13620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Info: Trainset</a:t>
            </a:r>
            <a:endParaRPr lang="en-US" altLang="zh-CN" sz="1000"/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6871970" y="4159250"/>
            <a:ext cx="23088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Number of images in each class: Trainset</a:t>
            </a:r>
            <a:endParaRPr lang="en-US" altLang="zh-CN" sz="1000"/>
          </a:p>
        </p:txBody>
      </p:sp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273177" y="4433318"/>
            <a:ext cx="111290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charset="0"/>
                <a:ea typeface="汉仪文黑-55简" panose="00020600040101010101" pitchFamily="18" charset="-122"/>
              </a:rPr>
              <a:t>EDA Q2: How do Sign Language Digits images from different classes look like (Read and Display Images)</a:t>
            </a:r>
            <a:endParaRPr lang="zh-CN" altLang="en-US" sz="2000" dirty="0" smtClean="0">
              <a:solidFill>
                <a:schemeClr val="tx1"/>
              </a:solidFill>
              <a:latin typeface="Times New Roman" panose="02020603050405020304" charset="0"/>
              <a:ea typeface="汉仪文黑-55简" panose="00020600040101010101" pitchFamily="18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427980" y="4892040"/>
            <a:ext cx="3642360" cy="170561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22325" y="5314950"/>
            <a:ext cx="369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Example of Class 0 and Class 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526473" y="1"/>
            <a:ext cx="633076" cy="638396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295207" y="2"/>
            <a:ext cx="633076" cy="1117193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063942" y="2"/>
            <a:ext cx="633076" cy="601156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31882" y="304598"/>
            <a:ext cx="49923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  <a:sym typeface="+mn-ea"/>
              </a:rPr>
              <a:t>EDA (Exploratory Data Analysis)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汉仪文黑-55简" panose="00020600040101010101" pitchFamily="18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0020" y="1099820"/>
            <a:ext cx="11163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</a:rPr>
              <a:t>EDA Q3 - How does the Sign Language Digits images from different classes look like with geometrical transformations(vertical flipping, horizontal flipping, transposing)</a:t>
            </a:r>
            <a:endParaRPr lang="zh-CN" altLang="en-US" sz="2000" dirty="0" smtClean="0">
              <a:solidFill>
                <a:schemeClr val="tx1"/>
              </a:solidFill>
              <a:latin typeface="Times New Roman" panose="02020603050405020304" charset="0"/>
              <a:ea typeface="汉仪文黑-55简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225" y="2042795"/>
            <a:ext cx="2425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rotating/flipping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992245" y="2005965"/>
            <a:ext cx="2425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horizontal flip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216900" y="2010410"/>
            <a:ext cx="1336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transpose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160020" y="4013200"/>
            <a:ext cx="75311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</a:rPr>
              <a:t>EDA Q4: What is impact of noising and denoising operations on Sign Language Digits image quality (aka Colour and Texture Analysis)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</a:rPr>
              <a:t>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 of Class 0 and Class 1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  <a:latin typeface="Times New Roman" panose="02020603050405020304" charset="0"/>
              <a:ea typeface="汉仪文黑-55简" panose="00020600040101010101" pitchFamily="18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73050" y="2635885"/>
            <a:ext cx="2757805" cy="13639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832860" y="2542540"/>
            <a:ext cx="2743835" cy="13906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475855" y="2560955"/>
            <a:ext cx="2764155" cy="1375410"/>
          </a:xfrm>
          <a:prstGeom prst="rect">
            <a:avLst/>
          </a:prstGeom>
        </p:spPr>
      </p:pic>
      <p:sp>
        <p:nvSpPr>
          <p:cNvPr id="26" name="文本框 25"/>
          <p:cNvSpPr txBox="1"/>
          <p:nvPr>
            <p:custDataLst>
              <p:tags r:id="rId10"/>
            </p:custDataLst>
          </p:nvPr>
        </p:nvSpPr>
        <p:spPr>
          <a:xfrm>
            <a:off x="273050" y="1717040"/>
            <a:ext cx="369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73AA93"/>
                </a:solidFill>
                <a:latin typeface="Times New Roman" panose="02020603050405020304" charset="0"/>
                <a:cs typeface="Times New Roman" panose="02020603050405020304" charset="0"/>
              </a:rPr>
              <a:t>Example of Class 0 and Class 1</a:t>
            </a:r>
            <a:endParaRPr lang="en-US" altLang="zh-CN">
              <a:solidFill>
                <a:srgbClr val="73AA93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73050" y="5042535"/>
            <a:ext cx="4354830" cy="1261110"/>
          </a:xfrm>
          <a:prstGeom prst="rect">
            <a:avLst/>
          </a:prstGeom>
        </p:spPr>
      </p:pic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1741805" y="6414770"/>
            <a:ext cx="12890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Gray scale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691120" y="3936365"/>
            <a:ext cx="3399155" cy="2921635"/>
          </a:xfrm>
          <a:prstGeom prst="rect">
            <a:avLst/>
          </a:prstGeom>
        </p:spPr>
      </p:pic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6702425" y="5152390"/>
            <a:ext cx="5377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Gaussian noise and denoise - denoise_tv_bregman approach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526473" y="1"/>
            <a:ext cx="633076" cy="638396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295207" y="2"/>
            <a:ext cx="633076" cy="1117193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063942" y="2"/>
            <a:ext cx="633076" cy="601156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31882" y="304598"/>
            <a:ext cx="49923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  <a:sym typeface="+mn-ea"/>
              </a:rPr>
              <a:t>EDA (Exploratory Data Analysis)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汉仪文黑-55简" panose="00020600040101010101" pitchFamily="18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0020" y="1099820"/>
            <a:ext cx="51441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  <a:sym typeface="+mn-ea"/>
              </a:rPr>
              <a:t>EDA Q4: What is impact of noising and denoising operations on Sign Language Digits image quality (aka Colour and Texture Analysis)</a:t>
            </a:r>
            <a:r>
              <a:rPr lang="en-US" altLang="zh-CN" sz="2000" dirty="0" smtClean="0"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  <a:sym typeface="+mn-ea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  <a:sym typeface="+mn-ea"/>
              </a:rPr>
              <a:t>Continued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charset="0"/>
              <a:ea typeface="汉仪文黑-55简" panose="00020600040101010101" pitchFamily="18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276225" y="2347595"/>
            <a:ext cx="369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73AA93"/>
                </a:solidFill>
                <a:latin typeface="Times New Roman" panose="02020603050405020304" charset="0"/>
                <a:cs typeface="Times New Roman" panose="02020603050405020304" charset="0"/>
              </a:rPr>
              <a:t>Example of Class 0 and Class 1</a:t>
            </a:r>
            <a:endParaRPr lang="en-US" altLang="zh-CN">
              <a:solidFill>
                <a:srgbClr val="73AA93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2"/>
            </p:custDataLst>
          </p:nvPr>
        </p:nvSpPr>
        <p:spPr>
          <a:xfrm>
            <a:off x="1059180" y="6176010"/>
            <a:ext cx="3346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Noise reduction using Gaussian Blur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3"/>
            </p:custDataLst>
          </p:nvPr>
        </p:nvSpPr>
        <p:spPr>
          <a:xfrm>
            <a:off x="7718425" y="6176010"/>
            <a:ext cx="2189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Sobel edge detector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37895" y="2765425"/>
            <a:ext cx="3036570" cy="306705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116320" y="1226820"/>
            <a:ext cx="51441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000" dirty="0" smtClean="0"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  <a:sym typeface="+mn-ea"/>
              </a:rPr>
              <a:t>EDA Q5- How discriminative are the salient features such as edges and corners for images corresponding to each class</a:t>
            </a:r>
            <a:endParaRPr sz="2000" dirty="0" smtClean="0">
              <a:latin typeface="Times New Roman" panose="02020603050405020304" charset="0"/>
              <a:ea typeface="汉仪文黑-55简" panose="00020600040101010101" pitchFamily="18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704330" y="2239010"/>
            <a:ext cx="3968115" cy="3937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526473" y="1"/>
            <a:ext cx="633076" cy="638396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295207" y="2"/>
            <a:ext cx="633076" cy="1117193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063942" y="2"/>
            <a:ext cx="633076" cy="601156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31882" y="304598"/>
            <a:ext cx="49923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  <a:sym typeface="+mn-ea"/>
              </a:rPr>
              <a:t>EDA (Exploratory Data Analysis)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汉仪文黑-55简" panose="00020600040101010101" pitchFamily="18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0020" y="1099820"/>
            <a:ext cx="118243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 dirty="0" smtClean="0"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  <a:sym typeface="+mn-ea"/>
              </a:rPr>
              <a:t>EDA Q5- How discriminative are the salient features such as edges and corners for images corresponding to each class</a:t>
            </a:r>
            <a:r>
              <a:rPr lang="en-US" altLang="zh-CN" sz="2000" dirty="0" smtClean="0"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  <a:sym typeface="+mn-ea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  <a:sym typeface="+mn-ea"/>
              </a:rPr>
              <a:t>Continued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charset="0"/>
              <a:ea typeface="汉仪文黑-55简" panose="00020600040101010101" pitchFamily="18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3506470" y="1450340"/>
            <a:ext cx="369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73AA93"/>
                </a:solidFill>
                <a:latin typeface="Times New Roman" panose="02020603050405020304" charset="0"/>
                <a:cs typeface="Times New Roman" panose="02020603050405020304" charset="0"/>
              </a:rPr>
              <a:t>Example of Class 0 and Class 1</a:t>
            </a:r>
            <a:endParaRPr lang="en-US" altLang="zh-CN">
              <a:solidFill>
                <a:srgbClr val="73AA93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2"/>
            </p:custDataLst>
          </p:nvPr>
        </p:nvSpPr>
        <p:spPr>
          <a:xfrm>
            <a:off x="1285875" y="6346190"/>
            <a:ext cx="2220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Canny edge detection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3"/>
            </p:custDataLst>
          </p:nvPr>
        </p:nvSpPr>
        <p:spPr>
          <a:xfrm>
            <a:off x="8061325" y="6253480"/>
            <a:ext cx="17456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Corner detectors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3850" y="2121535"/>
            <a:ext cx="3999865" cy="3921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600190" y="1896110"/>
            <a:ext cx="4425950" cy="42799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526473" y="1"/>
            <a:ext cx="633076" cy="638396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295207" y="2"/>
            <a:ext cx="633076" cy="1117193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063942" y="2"/>
            <a:ext cx="633076" cy="601156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31882" y="304598"/>
            <a:ext cx="49923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  <a:sym typeface="+mn-ea"/>
              </a:rPr>
              <a:t>EDA (Exploratory Data Analysis)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汉仪文黑-55简" panose="00020600040101010101" pitchFamily="18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0020" y="1099820"/>
            <a:ext cx="118243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 dirty="0" smtClean="0"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  <a:sym typeface="+mn-ea"/>
              </a:rPr>
              <a:t>EDA Q6: How discriminative are the Sign Language Digits images from different categories in terms of illumination and lighting artefacts</a:t>
            </a:r>
            <a:endParaRPr sz="2000" dirty="0" smtClean="0">
              <a:latin typeface="Times New Roman" panose="02020603050405020304" charset="0"/>
              <a:ea typeface="汉仪文黑-55简" panose="00020600040101010101" pitchFamily="18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4865370" y="1527810"/>
            <a:ext cx="369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73AA93"/>
                </a:solidFill>
                <a:latin typeface="Times New Roman" panose="02020603050405020304" charset="0"/>
                <a:cs typeface="Times New Roman" panose="02020603050405020304" charset="0"/>
              </a:rPr>
              <a:t>Example of Class 0 and Class 1</a:t>
            </a:r>
            <a:endParaRPr lang="en-US" altLang="zh-CN">
              <a:solidFill>
                <a:srgbClr val="73AA93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"/>
            </p:custDataLst>
          </p:nvPr>
        </p:nvSpPr>
        <p:spPr>
          <a:xfrm>
            <a:off x="1159510" y="5742940"/>
            <a:ext cx="103276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illumination and lighting artefacts by examining the camera effects/exposure of an image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2300" y="3024505"/>
            <a:ext cx="3225800" cy="2114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651375" y="3011805"/>
            <a:ext cx="3244850" cy="2127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932420" y="2768600"/>
            <a:ext cx="3858895" cy="25336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526473" y="1"/>
            <a:ext cx="633076" cy="638396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295207" y="2"/>
            <a:ext cx="633076" cy="1117193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063942" y="2"/>
            <a:ext cx="633076" cy="601156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31882" y="304598"/>
            <a:ext cx="4835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文黑-55简" panose="00020600040101010101" pitchFamily="18" charset="-122"/>
                <a:sym typeface="+mn-ea"/>
              </a:rPr>
              <a:t>PDA (Predictive Data Analytics)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汉仪文黑-55简" panose="00020600040101010101" pitchFamily="18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1013460"/>
            <a:ext cx="35153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charset="0"/>
                <a:ea typeface="汉仪文黑-55简" panose="00020600040101010101" pitchFamily="18" charset="-122"/>
              </a:rPr>
              <a:t>Build the model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charset="0"/>
                <a:ea typeface="汉仪文黑-55简" panose="00020600040101010101" pitchFamily="18" charset="-122"/>
              </a:rPr>
              <a:t> with Teachable Machine withGoogle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charset="0"/>
              <a:ea typeface="汉仪文黑-55简" panose="00020600040101010101" pitchFamily="18" charset="-122"/>
            </a:endParaRPr>
          </a:p>
        </p:txBody>
      </p:sp>
      <p:pic>
        <p:nvPicPr>
          <p:cNvPr id="1932404018" name="图片 19324040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9160" r="32285"/>
          <a:stretch>
            <a:fillRect/>
          </a:stretch>
        </p:blipFill>
        <p:spPr>
          <a:xfrm>
            <a:off x="31115" y="1651000"/>
            <a:ext cx="3161665" cy="51250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63840" y="1013460"/>
            <a:ext cx="23856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 smtClean="0">
                <a:latin typeface="Times New Roman" panose="02020603050405020304" charset="0"/>
                <a:ea typeface="汉仪文黑-55简" panose="00020600040101010101" pitchFamily="18" charset="-122"/>
                <a:cs typeface="Times New Roman" panose="02020603050405020304" charset="0"/>
              </a:rPr>
              <a:t>Performance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metrics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30677143" name="图片 43067714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66828" y="1459865"/>
            <a:ext cx="2073275" cy="2420620"/>
          </a:xfrm>
          <a:prstGeom prst="rect">
            <a:avLst/>
          </a:prstGeom>
        </p:spPr>
      </p:pic>
      <p:pic>
        <p:nvPicPr>
          <p:cNvPr id="1571815717" name="图片 1571815717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l="6188" t="4097" r="1012"/>
          <a:stretch>
            <a:fillRect/>
          </a:stretch>
        </p:blipFill>
        <p:spPr bwMode="auto">
          <a:xfrm>
            <a:off x="9206865" y="1409700"/>
            <a:ext cx="2794000" cy="2470785"/>
          </a:xfrm>
          <a:prstGeom prst="rect">
            <a:avLst/>
          </a:prstGeom>
          <a:ln>
            <a:noFill/>
          </a:ln>
        </p:spPr>
      </p:pic>
      <p:pic>
        <p:nvPicPr>
          <p:cNvPr id="1825159145" name="图片 182515914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137593" y="4325938"/>
            <a:ext cx="2531745" cy="2046605"/>
          </a:xfrm>
          <a:prstGeom prst="rect">
            <a:avLst/>
          </a:prstGeom>
        </p:spPr>
      </p:pic>
      <p:pic>
        <p:nvPicPr>
          <p:cNvPr id="1590071407" name="图片 159007140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206548" y="4231958"/>
            <a:ext cx="2600325" cy="214058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1805305" y="5908675"/>
            <a:ext cx="13874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Epoch:50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Batch Size:16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commondata" val="eyJoZGlkIjoiNjllMzEyMjljNTAzMDE2M2JiODcwNmUyNDM3NDM2OTI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2876</Words>
  <Application>WPS 演示</Application>
  <PresentationFormat>宽屏</PresentationFormat>
  <Paragraphs>127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汉仪文黑-55简</vt:lpstr>
      <vt:lpstr>Gill Sans</vt:lpstr>
      <vt:lpstr>微软雅黑</vt:lpstr>
      <vt:lpstr>Arial Unicode MS</vt:lpstr>
      <vt:lpstr>Calibri Light</vt:lpstr>
      <vt:lpstr>Calibri</vt:lpstr>
      <vt:lpstr>Gill Sans MT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 欢</dc:creator>
  <cp:lastModifiedBy>昕</cp:lastModifiedBy>
  <cp:revision>28</cp:revision>
  <dcterms:created xsi:type="dcterms:W3CDTF">2020-09-25T11:01:00Z</dcterms:created>
  <dcterms:modified xsi:type="dcterms:W3CDTF">2023-10-24T06:28:45Z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5C22BA217B514A00BC1366BF89A97074_11</vt:lpwstr>
  </property>
  <property fmtid="{D5CDD505-2E9C-101B-9397-08002B2CF9AE}" pid="3" name="KSOProductBuildVer">
    <vt:lpwstr>2052-12.1.0.15712</vt:lpwstr>
  </property>
</Properties>
</file>