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9"/>
  </p:notesMasterIdLst>
  <p:handoutMasterIdLst>
    <p:handoutMasterId r:id="rId10"/>
  </p:handoutMasterIdLst>
  <p:sldIdLst>
    <p:sldId id="643" r:id="rId2"/>
    <p:sldId id="644" r:id="rId3"/>
    <p:sldId id="645" r:id="rId4"/>
    <p:sldId id="646" r:id="rId5"/>
    <p:sldId id="647" r:id="rId6"/>
    <p:sldId id="648" r:id="rId7"/>
    <p:sldId id="649" r:id="rId8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ento, Bradford Christopher" initials="T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C6D9F1"/>
    <a:srgbClr val="2F1CA4"/>
    <a:srgbClr val="3905BB"/>
    <a:srgbClr val="000000"/>
    <a:srgbClr val="007900"/>
    <a:srgbClr val="D7E4BD"/>
    <a:srgbClr val="D99694"/>
    <a:srgbClr val="E6B9B8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68" autoAdjust="0"/>
    <p:restoredTop sz="86922" autoAdjust="0"/>
  </p:normalViewPr>
  <p:slideViewPr>
    <p:cSldViewPr>
      <p:cViewPr varScale="1">
        <p:scale>
          <a:sx n="111" d="100"/>
          <a:sy n="111" d="100"/>
        </p:scale>
        <p:origin x="114" y="5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05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2" y="1"/>
            <a:ext cx="4028440" cy="3505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048B805A-FC60-B441-B85E-81C701C3F6C4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2" y="6658664"/>
            <a:ext cx="4028440" cy="3505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E532A613-92F4-6A49-8104-EE80192F5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71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27050"/>
            <a:ext cx="4275138" cy="2405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2" y="6658664"/>
            <a:ext cx="4028440" cy="3505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18DB4C88-242B-4A4C-8F58-46F070C01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6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36118" y="2505603"/>
            <a:ext cx="9883534" cy="2373039"/>
          </a:xfrm>
          <a:prstGeom prst="rect">
            <a:avLst/>
          </a:prstGeom>
        </p:spPr>
        <p:txBody>
          <a:bodyPr lIns="91650" tIns="45825" rIns="91650" bIns="45825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9E733-FDE8-4386-9AE0-677E6288E57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201"/>
            <a:ext cx="10363200" cy="2438399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62400"/>
            <a:ext cx="8534400" cy="1905000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900" smtClean="0">
                <a:solidFill>
                  <a:srgbClr val="262626"/>
                </a:solidFill>
              </a:rPr>
              <a:t>Click to edit Master subtitle style</a:t>
            </a:r>
            <a:endParaRPr lang="en-US" sz="2900" dirty="0" smtClean="0">
              <a:solidFill>
                <a:srgbClr val="262626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14300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990600" cy="89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8750"/>
            <a:ext cx="3735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4200" y="1524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172200"/>
            <a:ext cx="10058400" cy="55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4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12620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389717" y="5367338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297083"/>
            <a:ext cx="2235200" cy="41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8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47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5029200"/>
          </a:xfrm>
        </p:spPr>
        <p:txBody>
          <a:bodyPr vert="eaVert"/>
          <a:lstStyle>
            <a:lvl1pPr marL="342900" indent="-342900">
              <a:buFont typeface="Arial"/>
              <a:buChar char="•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06680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297083"/>
            <a:ext cx="2235200" cy="41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38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6354762"/>
          </a:xfrm>
        </p:spPr>
        <p:txBody>
          <a:bodyPr vert="eaVert"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6354762"/>
          </a:xfrm>
        </p:spPr>
        <p:txBody>
          <a:bodyPr vert="eaVert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96714" y="676114"/>
            <a:ext cx="1790698" cy="5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8839201" y="304800"/>
            <a:ext cx="1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3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3376"/>
            <a:ext cx="4511040" cy="877824"/>
          </a:xfrm>
        </p:spPr>
        <p:txBody>
          <a:bodyPr anchor="b"/>
          <a:lstStyle>
            <a:lvl1pPr algn="l">
              <a:buNone/>
              <a:defRPr sz="1800" b="1"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112000" y="198120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297083"/>
            <a:ext cx="2235200" cy="41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19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820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9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9047"/>
            <a:ext cx="10972800" cy="5105400"/>
          </a:xfrm>
        </p:spPr>
        <p:txBody>
          <a:bodyPr/>
          <a:lstStyle>
            <a:lvl1pPr marL="342900" indent="-342900">
              <a:buFont typeface="Arial"/>
              <a:buChar char="•"/>
              <a:defRPr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685800" indent="-338138">
              <a:defRPr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 marL="1033463" indent="-347663">
              <a:defRPr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 marL="1312863" indent="-279400">
              <a:defRPr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defRPr>
            </a:lvl4pPr>
            <a:lvl5pPr marL="1600200" indent="-287338">
              <a:defRPr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0" y="6587068"/>
            <a:ext cx="12192000" cy="276999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0" indent="0" algn="ctr">
              <a:buFont typeface="+mj-lt"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</a:t>
            </a:r>
            <a:fld id="{F6CD734A-8042-41A1-A13F-47EABDCA9A1B}" type="slidenum">
              <a:rPr lang="en-US" sz="1200" b="0" smtClean="0">
                <a:solidFill>
                  <a:schemeClr val="bg1"/>
                </a:solidFill>
              </a:rPr>
              <a:pPr marL="0" indent="0" algn="ctr">
                <a:buFont typeface="+mj-lt"/>
                <a:buNone/>
              </a:pPr>
              <a:t>‹#›</a:t>
            </a:fld>
            <a:endParaRPr 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"/>
            <a:ext cx="76200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85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05400"/>
          </a:xfrm>
        </p:spPr>
        <p:txBody>
          <a:bodyPr/>
          <a:lstStyle>
            <a:lvl1pPr marL="342900" indent="-342900">
              <a:buFont typeface="Arial"/>
              <a:buChar char="•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297083"/>
            <a:ext cx="1854200" cy="41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99060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7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440690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400800"/>
            <a:ext cx="152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5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533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84800" cy="5105400"/>
          </a:xfrm>
        </p:spPr>
        <p:txBody>
          <a:bodyPr/>
          <a:lstStyle>
            <a:lvl1pPr marL="342900" indent="-342900">
              <a:buFont typeface="Arial"/>
              <a:buChar char="•"/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384800" cy="5105400"/>
          </a:xfrm>
        </p:spPr>
        <p:txBody>
          <a:bodyPr/>
          <a:lstStyle>
            <a:lvl1pPr marL="342900" indent="-342900">
              <a:buFont typeface="Arial"/>
              <a:buChar char="•"/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91440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297083"/>
            <a:ext cx="2235200" cy="41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19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620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81201"/>
            <a:ext cx="5386917" cy="4454525"/>
          </a:xfrm>
        </p:spPr>
        <p:txBody>
          <a:bodyPr/>
          <a:lstStyle>
            <a:lvl1pPr marL="342900" indent="-342900">
              <a:buFont typeface="Arial"/>
              <a:buChar char="•"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1"/>
            <a:ext cx="5389033" cy="4530725"/>
          </a:xfrm>
        </p:spPr>
        <p:txBody>
          <a:bodyPr/>
          <a:lstStyle>
            <a:lvl1pPr marL="342900" indent="-342900">
              <a:buFont typeface="Arial"/>
              <a:buChar char="•"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9600" y="1981200"/>
            <a:ext cx="5386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197600" y="1981200"/>
            <a:ext cx="5386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09600" y="99060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297083"/>
            <a:ext cx="2235200" cy="41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37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99060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297083"/>
            <a:ext cx="2235200" cy="41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0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297083"/>
            <a:ext cx="2235200" cy="41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7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59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rgbClr val="007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304800"/>
            <a:ext cx="6815667" cy="6324600"/>
          </a:xfrm>
        </p:spPr>
        <p:txBody>
          <a:bodyPr/>
          <a:lstStyle>
            <a:lvl1pPr marL="342900" indent="-342900">
              <a:buFont typeface="Arial"/>
              <a:buChar char="•"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>
              <a:buClrTx/>
              <a:defRPr sz="2800">
                <a:solidFill>
                  <a:sysClr val="windowText" lastClr="000000"/>
                </a:solidFill>
              </a:defRPr>
            </a:lvl2pPr>
            <a:lvl3pPr>
              <a:defRPr sz="2400">
                <a:solidFill>
                  <a:sysClr val="windowText" lastClr="000000"/>
                </a:solidFill>
              </a:defRPr>
            </a:lvl3pPr>
            <a:lvl4pPr>
              <a:defRPr sz="2000">
                <a:solidFill>
                  <a:sysClr val="windowText" lastClr="000000"/>
                </a:solidFill>
              </a:defRPr>
            </a:lvl4pPr>
            <a:lvl5pPr>
              <a:defRPr sz="2000">
                <a:solidFill>
                  <a:sysClr val="windowText" lastClr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059" y="1435100"/>
            <a:ext cx="4011084" cy="51943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447800"/>
            <a:ext cx="40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297083"/>
            <a:ext cx="2235200" cy="41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6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77600" y="6477000"/>
            <a:ext cx="812800" cy="3048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3" r:id="rId11"/>
    <p:sldLayoutId id="2147483750" r:id="rId12"/>
    <p:sldLayoutId id="2147483751" r:id="rId13"/>
    <p:sldLayoutId id="2147483686" r:id="rId14"/>
    <p:sldLayoutId id="214748375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79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75000"/>
        <a:buFont typeface="Wingdings 2" pitchFamily="18" charset="2"/>
        <a:buChar char=""/>
        <a:defRPr sz="28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4963" indent="-223838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IBM Watson Build Challenge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1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609600" y="990601"/>
            <a:ext cx="10972800" cy="540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F1CA4"/>
                </a:solidFill>
                <a:latin typeface="Calibri" panose="020F0502020204030204" pitchFamily="34" charset="0"/>
              </a:rPr>
              <a:t>https://www.ibm.com/partnerworld/wps/static/watsonbuild/</a:t>
            </a:r>
            <a:endParaRPr lang="en-US" sz="2800" dirty="0" smtClean="0">
              <a:solidFill>
                <a:srgbClr val="2F1CA4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Team: New York Power Authority, Starboard (consulting), and RPI (J. Chow, M. Wang, L. Vanfretti, Q. Ji)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Selected in Phase 1; now in Phase 2 competition (due Oct. 2017)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Proposal: develop cognitive solutions to power system control room operation, including 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alarming processing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control augmentation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by linking cognitive processing of warning messages and technical analysis of various sources of power system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cognitive processing part will rely on Watson APIs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Power system data analysis will be based on technical tools developed by the RPI team   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63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Arrow 37"/>
          <p:cNvSpPr/>
          <p:nvPr/>
        </p:nvSpPr>
        <p:spPr>
          <a:xfrm>
            <a:off x="6065381" y="4663896"/>
            <a:ext cx="1533518" cy="1903508"/>
          </a:xfrm>
          <a:prstGeom prst="rightArrow">
            <a:avLst>
              <a:gd name="adj1" fmla="val 64003"/>
              <a:gd name="adj2" fmla="val 36335"/>
            </a:avLst>
          </a:prstGeom>
          <a:solidFill>
            <a:srgbClr val="C6D9F1"/>
          </a:solidFill>
          <a:ln>
            <a:solidFill>
              <a:srgbClr val="C6D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</a:rPr>
              <a:t>Rank the exceeding limits events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755"/>
            <a:ext cx="11277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Cognitive Solutions </a:t>
            </a:r>
            <a:r>
              <a:rPr lang="en-US" dirty="0"/>
              <a:t>to </a:t>
            </a:r>
            <a:r>
              <a:rPr lang="en-US" dirty="0" smtClean="0"/>
              <a:t>Power System Control Room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52762" y="1456516"/>
            <a:ext cx="2590800" cy="2277710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98855" y="1543617"/>
            <a:ext cx="2108830" cy="381000"/>
          </a:xfrm>
          <a:prstGeom prst="roundRect">
            <a:avLst>
              <a:gd name="adj" fmla="val 93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4" y="3333744"/>
            <a:ext cx="865972" cy="8659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007" y="1515755"/>
            <a:ext cx="199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Streaming Data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12"/>
          <a:stretch/>
        </p:blipFill>
        <p:spPr>
          <a:xfrm>
            <a:off x="1398019" y="1952479"/>
            <a:ext cx="2301995" cy="171037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38512" y="4134659"/>
            <a:ext cx="2142452" cy="381000"/>
          </a:xfrm>
          <a:prstGeom prst="roundRect">
            <a:avLst>
              <a:gd name="adj" fmla="val 93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37628" y="4107920"/>
            <a:ext cx="2080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Warning Message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3" name="Flowchart: Multidocument 12"/>
          <p:cNvSpPr/>
          <p:nvPr/>
        </p:nvSpPr>
        <p:spPr>
          <a:xfrm>
            <a:off x="1767112" y="4644739"/>
            <a:ext cx="1676400" cy="160020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19512" y="5100528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19512" y="5252928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19512" y="5405328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19512" y="5557728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19512" y="5710128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19512" y="5862528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19512" y="6014928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252762" y="4038600"/>
            <a:ext cx="2505379" cy="2345395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1026993" y="1952479"/>
            <a:ext cx="208428" cy="3695037"/>
          </a:xfrm>
          <a:prstGeom prst="leftBrace">
            <a:avLst/>
          </a:prstGeom>
          <a:ln w="28575">
            <a:solidFill>
              <a:srgbClr val="C6D9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882784" y="1894722"/>
            <a:ext cx="3690663" cy="1570512"/>
          </a:xfrm>
          <a:prstGeom prst="rightArrow">
            <a:avLst/>
          </a:prstGeom>
          <a:solidFill>
            <a:srgbClr val="C6D9F1"/>
          </a:solidFill>
          <a:ln>
            <a:solidFill>
              <a:srgbClr val="C6D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相关图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549" y="4808865"/>
            <a:ext cx="1165534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3874605" y="4058980"/>
            <a:ext cx="3672815" cy="581958"/>
          </a:xfrm>
          <a:prstGeom prst="roundRect">
            <a:avLst>
              <a:gd name="adj" fmla="val 93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               Watson </a:t>
            </a:r>
            <a:r>
              <a:rPr lang="en-US" b="1" dirty="0">
                <a:latin typeface="Calibri" panose="020F0502020204030204" pitchFamily="34" charset="0"/>
              </a:rPr>
              <a:t>Retrieve and </a:t>
            </a:r>
            <a:r>
              <a:rPr lang="en-US" b="1" dirty="0" smtClean="0">
                <a:latin typeface="Calibri" panose="020F0502020204030204" pitchFamily="34" charset="0"/>
              </a:rPr>
              <a:t>Rank</a:t>
            </a:r>
          </a:p>
          <a:p>
            <a:pPr algn="ctr"/>
            <a:r>
              <a:rPr lang="en-US" b="1" dirty="0" smtClean="0">
                <a:latin typeface="Calibri" panose="020F0502020204030204" pitchFamily="34" charset="0"/>
              </a:rPr>
              <a:t>API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785064" y="4663896"/>
            <a:ext cx="1404033" cy="1905809"/>
          </a:xfrm>
          <a:prstGeom prst="rightArrow">
            <a:avLst>
              <a:gd name="adj1" fmla="val 60207"/>
              <a:gd name="adj2" fmla="val 33001"/>
            </a:avLst>
          </a:prstGeom>
          <a:solidFill>
            <a:srgbClr val="C6D9F1"/>
          </a:solidFill>
          <a:ln>
            <a:solidFill>
              <a:srgbClr val="C6D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</a:rPr>
              <a:t>Whether are there events exceeding limits?</a:t>
            </a:r>
            <a:endParaRPr lang="en-US" sz="1400" b="1" dirty="0"/>
          </a:p>
        </p:txBody>
      </p:sp>
      <p:pic>
        <p:nvPicPr>
          <p:cNvPr id="42" name="Picture 2" descr="相关图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619" y="4876826"/>
            <a:ext cx="1165534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42"/>
          <p:cNvSpPr/>
          <p:nvPr/>
        </p:nvSpPr>
        <p:spPr>
          <a:xfrm>
            <a:off x="7632841" y="1451279"/>
            <a:ext cx="2537133" cy="4890534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721220" y="1543617"/>
            <a:ext cx="2293993" cy="660874"/>
          </a:xfrm>
          <a:prstGeom prst="roundRect">
            <a:avLst>
              <a:gd name="adj" fmla="val 93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     RPI Data Analysis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762886" y="2464305"/>
            <a:ext cx="2241001" cy="661908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Data Recovery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7781936" y="3381022"/>
            <a:ext cx="2241001" cy="661908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Overload Testing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774212" y="4292502"/>
            <a:ext cx="2241001" cy="661908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Disturbance Recognition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665484" y="5055957"/>
            <a:ext cx="1423299" cy="1188982"/>
          </a:xfrm>
          <a:prstGeom prst="roundRect">
            <a:avLst>
              <a:gd name="adj" fmla="val 93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              </a:t>
            </a:r>
          </a:p>
          <a:p>
            <a:pPr algn="ctr"/>
            <a:r>
              <a:rPr lang="en-US" b="1" dirty="0" smtClean="0">
                <a:latin typeface="Calibri" panose="020F0502020204030204" pitchFamily="34" charset="0"/>
              </a:rPr>
              <a:t>Data Science Experience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10203229" y="2734162"/>
            <a:ext cx="352442" cy="2060390"/>
          </a:xfrm>
          <a:prstGeom prst="rightArrow">
            <a:avLst/>
          </a:prstGeom>
          <a:solidFill>
            <a:srgbClr val="C6D9F1"/>
          </a:solidFill>
          <a:ln>
            <a:solidFill>
              <a:srgbClr val="C6D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0555671" y="1451279"/>
            <a:ext cx="1560129" cy="4890534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0612741" y="1515755"/>
            <a:ext cx="1445988" cy="660874"/>
          </a:xfrm>
          <a:prstGeom prst="roundRect">
            <a:avLst>
              <a:gd name="adj" fmla="val 93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Control Room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4009" y="3518672"/>
            <a:ext cx="1122266" cy="112226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2741" y="3413430"/>
            <a:ext cx="654368" cy="623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t="27333" r="667" b="31333"/>
          <a:stretch/>
        </p:blipFill>
        <p:spPr>
          <a:xfrm flipV="1">
            <a:off x="3987353" y="4081938"/>
            <a:ext cx="779205" cy="3242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973" y="1671310"/>
            <a:ext cx="378500" cy="35579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/>
          <a:srcRect t="27333" r="667" b="31333"/>
          <a:stretch/>
        </p:blipFill>
        <p:spPr>
          <a:xfrm flipV="1">
            <a:off x="8989146" y="5076223"/>
            <a:ext cx="779205" cy="3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Alarming Processing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9285" y="1849205"/>
            <a:ext cx="2581835" cy="753284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warning messages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41909" y="1836950"/>
            <a:ext cx="2347688" cy="753284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Conversion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501360" y="1836950"/>
            <a:ext cx="2516475" cy="753284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</a:t>
            </a:r>
          </a:p>
          <a:p>
            <a:pPr algn="ctr"/>
            <a:r>
              <a:rPr lang="en-US" dirty="0" smtClean="0"/>
              <a:t>of Retrieve and Rank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229599" y="1836950"/>
            <a:ext cx="3789186" cy="753284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</a:t>
            </a:r>
          </a:p>
          <a:p>
            <a:pPr algn="ctr"/>
            <a:r>
              <a:rPr lang="en-US" dirty="0" smtClean="0"/>
              <a:t>of Retrieve and Rank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7951" t="6111"/>
          <a:stretch/>
        </p:blipFill>
        <p:spPr>
          <a:xfrm>
            <a:off x="119286" y="2721073"/>
            <a:ext cx="2581835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910" t="1190" r="78584" b="4622"/>
          <a:stretch/>
        </p:blipFill>
        <p:spPr>
          <a:xfrm>
            <a:off x="2950985" y="2721073"/>
            <a:ext cx="2319562" cy="2461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2186"/>
          <a:stretch/>
        </p:blipFill>
        <p:spPr>
          <a:xfrm>
            <a:off x="5520411" y="2687331"/>
            <a:ext cx="2497425" cy="2442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" r="37693" b="90717"/>
          <a:stretch/>
        </p:blipFill>
        <p:spPr>
          <a:xfrm>
            <a:off x="8229600" y="3048158"/>
            <a:ext cx="3789185" cy="22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2729695" y="2017599"/>
            <a:ext cx="148520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318171" y="1974332"/>
            <a:ext cx="167570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033454" y="1964166"/>
            <a:ext cx="186620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l="1" t="8791" r="37693" b="32726"/>
          <a:stretch/>
        </p:blipFill>
        <p:spPr>
          <a:xfrm>
            <a:off x="8254744" y="3639470"/>
            <a:ext cx="3789185" cy="1440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Rounded Rectangle 26"/>
          <p:cNvSpPr/>
          <p:nvPr/>
        </p:nvSpPr>
        <p:spPr>
          <a:xfrm>
            <a:off x="8239124" y="2735932"/>
            <a:ext cx="1285876" cy="236064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Question: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8239124" y="3280260"/>
            <a:ext cx="1381126" cy="312226"/>
          </a:xfrm>
          <a:prstGeom prst="roundRect">
            <a:avLst>
              <a:gd name="adj" fmla="val 1662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Response: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9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50"/>
            <a:ext cx="10972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Control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8" y="990600"/>
            <a:ext cx="10972800" cy="5105400"/>
          </a:xfrm>
        </p:spPr>
        <p:txBody>
          <a:bodyPr/>
          <a:lstStyle/>
          <a:p>
            <a:r>
              <a:rPr lang="en-US" dirty="0" smtClean="0"/>
              <a:t>Three Data </a:t>
            </a:r>
            <a:r>
              <a:rPr lang="en-US" dirty="0"/>
              <a:t>Analysis </a:t>
            </a:r>
            <a:r>
              <a:rPr lang="en-US" dirty="0" smtClean="0"/>
              <a:t>algorithms are implemented on </a:t>
            </a:r>
            <a:r>
              <a:rPr lang="en-US" dirty="0"/>
              <a:t>IBM Data Science Experience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Online Missing Data Recovery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Static Overload </a:t>
            </a:r>
            <a:r>
              <a:rPr lang="en-US" dirty="0" smtClean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Disturbance Recognition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809999"/>
            <a:ext cx="3790022" cy="2130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9" r="43010"/>
          <a:stretch/>
        </p:blipFill>
        <p:spPr>
          <a:xfrm>
            <a:off x="1066800" y="3809999"/>
            <a:ext cx="5381625" cy="2130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3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Missing Data Recovery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8475" y="1059358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Functions: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To recover the missing data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phase measurement units (PMU)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streaming data 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2349162"/>
            <a:ext cx="502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Input: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PMU streaming datasets;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35814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reconstructed PMU streaming datasets.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Fig. 1 is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reconstructed results.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7933"/>
            <a:ext cx="5944235" cy="3876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5331082"/>
            <a:ext cx="65436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Fig. 1: Voltage magnitudes and current magnitudes after a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dicturbance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2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Overloading Testing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6172200" cy="4120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48475" y="864809"/>
            <a:ext cx="5029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Functions: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To check whether the operational limit of the transmission lines has been breached.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To check whether steady state is reached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48475" y="3253858"/>
                <a:ext cx="5029200" cy="115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</a:schemeClr>
                    </a:solidFill>
                  </a:rPr>
                  <a:t>Overload index: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𝑚𝑒𝑎𝑛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475" y="3253858"/>
                <a:ext cx="5029200" cy="1153649"/>
              </a:xfrm>
              <a:prstGeom prst="rect">
                <a:avLst/>
              </a:prstGeom>
              <a:blipFill rotWithShape="0">
                <a:blip r:embed="rId3"/>
                <a:stretch>
                  <a:fillRect l="-970" t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848475" y="4267200"/>
                <a:ext cx="5029200" cy="232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is the overload performance index for the operating point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</a:schemeClr>
                    </a:solidFill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is the number of transmission lines</a:t>
                </a:r>
                <a:r>
                  <a:rPr lang="en-US" dirty="0" smtClean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𝑚𝑒𝑎𝑛</m:t>
                        </m:r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and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𝑚𝑎𝑥</m:t>
                        </m:r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are the average and maximum power flows of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line</a:t>
                </a:r>
                <a:r>
                  <a:rPr lang="en-US" dirty="0" smtClean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is a weighting factor for each transmission line</a:t>
                </a:r>
                <a:r>
                  <a:rPr lang="en-US" dirty="0" smtClean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of the case in Fig. 2 is 1.28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475" y="4267200"/>
                <a:ext cx="5029200" cy="2320507"/>
              </a:xfrm>
              <a:prstGeom prst="rect">
                <a:avLst/>
              </a:prstGeom>
              <a:blipFill rotWithShape="0">
                <a:blip r:embed="rId4"/>
                <a:stretch>
                  <a:fillRect l="-727" t="-1312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58000" y="271093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Overload index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8475" y="211633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Input: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Power flow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962" y="5867400"/>
            <a:ext cx="6543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Fig. 2: Apparent power after a disturbance  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Disturbance Recognition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8475" y="1059358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Functions: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To identify the type of the events by comparing the subspace of online data with the constructed dictionary;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Fig. 3 shows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main idea of our disturbance recognition method.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8475" y="3396257"/>
            <a:ext cx="502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Input: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Post-event PMU datasets in one second;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45629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type of the event.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659522"/>
            <a:ext cx="6134171" cy="25483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348" y="4733627"/>
            <a:ext cx="6543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Fig. 3: Dictionary construction from historical datasets and real-time data identification through subspace comparison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ENT PPT Template_v2">
  <a:themeElements>
    <a:clrScheme name="CURENT">
      <a:dk1>
        <a:srgbClr val="4C4C4C"/>
      </a:dk1>
      <a:lt1>
        <a:sysClr val="window" lastClr="FFFFFF"/>
      </a:lt1>
      <a:dk2>
        <a:srgbClr val="4C4C4C"/>
      </a:dk2>
      <a:lt2>
        <a:srgbClr val="FFFFFF"/>
      </a:lt2>
      <a:accent1>
        <a:srgbClr val="007900"/>
      </a:accent1>
      <a:accent2>
        <a:srgbClr val="F77F00"/>
      </a:accent2>
      <a:accent3>
        <a:srgbClr val="7992B1"/>
      </a:accent3>
      <a:accent4>
        <a:srgbClr val="999999"/>
      </a:accent4>
      <a:accent5>
        <a:srgbClr val="9FFF9F"/>
      </a:accent5>
      <a:accent6>
        <a:srgbClr val="FFC789"/>
      </a:accent6>
      <a:hlink>
        <a:srgbClr val="F77F00"/>
      </a:hlink>
      <a:folHlink>
        <a:srgbClr val="FFC789"/>
      </a:folHlink>
    </a:clrScheme>
    <a:fontScheme name="Custom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ENT template.potx" id="{05BAFA04-18ED-48EB-8627-B8C86F03E168}" vid="{3EEEC8F3-6E94-402D-B824-C3AE4C7E30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CURENT template</Template>
  <TotalTime>18833</TotalTime>
  <Words>399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MS Mincho</vt:lpstr>
      <vt:lpstr>MS PGothic</vt:lpstr>
      <vt:lpstr>Arial</vt:lpstr>
      <vt:lpstr>Calibri</vt:lpstr>
      <vt:lpstr>Cambria</vt:lpstr>
      <vt:lpstr>Cambria Math</vt:lpstr>
      <vt:lpstr>Century Gothic</vt:lpstr>
      <vt:lpstr>Symbol</vt:lpstr>
      <vt:lpstr>Times New Roman</vt:lpstr>
      <vt:lpstr>Wingdings</vt:lpstr>
      <vt:lpstr>Wingdings 2</vt:lpstr>
      <vt:lpstr>CURENT PPT Template_v2</vt:lpstr>
      <vt:lpstr>IBM Watson Build Challenge</vt:lpstr>
      <vt:lpstr>Cognitive Solutions to Power System Control Room Operation</vt:lpstr>
      <vt:lpstr>Alarming Processing </vt:lpstr>
      <vt:lpstr>Control Augmentation</vt:lpstr>
      <vt:lpstr>Online Missing Data Recovery</vt:lpstr>
      <vt:lpstr>Static Overloading Testing</vt:lpstr>
      <vt:lpstr>Disturbance Recognition</vt:lpstr>
    </vt:vector>
  </TitlesOfParts>
  <Company>University of Tennessee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Smith, Wendy Kathryn</dc:creator>
  <cp:lastModifiedBy>Lab</cp:lastModifiedBy>
  <cp:revision>331</cp:revision>
  <cp:lastPrinted>2017-08-25T16:09:18Z</cp:lastPrinted>
  <dcterms:created xsi:type="dcterms:W3CDTF">2015-07-06T19:51:45Z</dcterms:created>
  <dcterms:modified xsi:type="dcterms:W3CDTF">2017-08-26T18:29:30Z</dcterms:modified>
</cp:coreProperties>
</file>