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1"/>
  </p:notesMasterIdLst>
  <p:sldIdLst>
    <p:sldId id="681" r:id="rId3"/>
    <p:sldId id="1189" r:id="rId4"/>
    <p:sldId id="1275" r:id="rId5"/>
    <p:sldId id="1366" r:id="rId6"/>
    <p:sldId id="1367" r:id="rId7"/>
    <p:sldId id="1368" r:id="rId8"/>
    <p:sldId id="1369" r:id="rId9"/>
    <p:sldId id="1370" r:id="rId10"/>
    <p:sldId id="1192" r:id="rId11"/>
    <p:sldId id="1376" r:id="rId12"/>
    <p:sldId id="1371" r:id="rId13"/>
    <p:sldId id="1372" r:id="rId14"/>
    <p:sldId id="1373" r:id="rId15"/>
    <p:sldId id="1374" r:id="rId16"/>
    <p:sldId id="1375" r:id="rId17"/>
    <p:sldId id="1377" r:id="rId18"/>
    <p:sldId id="1379" r:id="rId19"/>
    <p:sldId id="1378" r:id="rId20"/>
    <p:sldId id="1380" r:id="rId21"/>
    <p:sldId id="1381" r:id="rId22"/>
    <p:sldId id="1382" r:id="rId23"/>
    <p:sldId id="1383" r:id="rId24"/>
    <p:sldId id="1384" r:id="rId25"/>
    <p:sldId id="1385" r:id="rId26"/>
    <p:sldId id="1386" r:id="rId27"/>
    <p:sldId id="1387" r:id="rId28"/>
    <p:sldId id="1401" r:id="rId29"/>
    <p:sldId id="1389" r:id="rId30"/>
    <p:sldId id="1388" r:id="rId31"/>
    <p:sldId id="1402" r:id="rId32"/>
    <p:sldId id="1390" r:id="rId33"/>
    <p:sldId id="1391" r:id="rId34"/>
    <p:sldId id="1392" r:id="rId35"/>
    <p:sldId id="1393" r:id="rId36"/>
    <p:sldId id="1394" r:id="rId37"/>
    <p:sldId id="1395" r:id="rId38"/>
    <p:sldId id="1396" r:id="rId39"/>
    <p:sldId id="1397" r:id="rId40"/>
    <p:sldId id="1398" r:id="rId41"/>
    <p:sldId id="1399" r:id="rId42"/>
    <p:sldId id="1400" r:id="rId43"/>
    <p:sldId id="1403" r:id="rId44"/>
    <p:sldId id="1404" r:id="rId45"/>
    <p:sldId id="1405" r:id="rId46"/>
    <p:sldId id="1406" r:id="rId47"/>
    <p:sldId id="1407" r:id="rId48"/>
    <p:sldId id="1408" r:id="rId49"/>
    <p:sldId id="1409" r:id="rId50"/>
    <p:sldId id="1410" r:id="rId51"/>
    <p:sldId id="1411" r:id="rId52"/>
    <p:sldId id="1416" r:id="rId53"/>
    <p:sldId id="1417" r:id="rId54"/>
    <p:sldId id="1418" r:id="rId55"/>
    <p:sldId id="1419" r:id="rId56"/>
    <p:sldId id="1412" r:id="rId57"/>
    <p:sldId id="1413" r:id="rId58"/>
    <p:sldId id="1414" r:id="rId59"/>
    <p:sldId id="1415" r:id="rId6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7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C8E63-1016-4C78-A51D-85D69DBCD8EF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F9955-79FE-4880-BF3F-244E954663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96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FBDE5-E8F6-D691-9BB9-71C436AEB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9B3C69F4-781C-7467-6C4F-F343D82891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DFED76A-D5B9-0336-D704-57AFB8DA1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D9D098-4E74-C362-86EB-0BC971A51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1915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E120A-1F2A-441F-E93C-C01FAD11B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F61CA365-9F94-807E-7ED5-7B8D21C805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3901DB5-E24B-0A5E-F4E6-2CB9CB3BB6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3CC71A-BD12-0937-D278-34962626AC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0952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19B25-1CD3-0EE6-24B0-EC752D970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86B41278-1F32-2223-C57E-85B24AE0EA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2BC1C84-CD4E-31E9-B190-AC9BC7DD7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787120-96C9-3A6C-42AF-46187F4342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334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FB630-FEAD-DBB0-C07C-C558F88D7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481B4AF1-EF51-4A0B-1F68-E1E657F27D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6764675-F2BE-4999-D444-7B5EB79605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DD16CE-AF71-158E-6546-55B3A84843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4748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4C04D-CDF8-3340-CE00-82B7A539D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CC00607A-EB7C-890C-AF44-960598D463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8EA4B19-FBBC-84C2-7C76-8A0EF3153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3C31FC-2298-74DD-499D-02F9C8014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2758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1C77A-BCDA-25E0-047E-8799127E5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1081AABA-A50A-0F91-A3A5-A632EB49FB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1CBD6BC-EE9A-9BFA-EF68-2201B20C18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9ED6F9-75F6-526B-B316-F39AC2CA0A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8936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783F9E-661C-3EFF-5201-DDFA1AAE6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66752769-CA33-0C27-A566-2CF5379575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81828CC-2B9E-CC3C-D3CA-9733D0297E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D0836B-B177-29F3-2DF0-E9E4141C71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2443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41836-54F5-A65F-262C-613342992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3FDCF662-C6F3-9DF9-5102-6F21ADF835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474D56D-3BF5-9C96-54EF-AD0F5709D6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92BF3F-03BB-86DF-75A1-37B0156536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4575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BAF85-805E-8879-35C5-3DBF7D0F2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E7EDE17F-5A03-0823-95EB-A9E5B47BA3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0B3D72C-FAEB-0BA0-6D2D-6DA5272564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8A1044-C198-289D-87C5-3EA9737368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56675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879B0-0CD9-D68D-8EE2-3D59956EC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610B065E-1C93-635E-B9D2-7F897C081B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A075F12-A12A-A6F0-0C6C-A0A619D86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27FCB5-3BE5-8A08-C01F-12979BCBA2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1224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208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A454B-BF59-3DD7-0DB8-112445FC6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E08FCD2F-9335-36C7-D39E-749A0CE994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1D86F73-63E0-56C6-1E6B-58E90B5FE9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3282BE-EE7F-BACE-CD4C-6E97F99270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07746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E8C21-42E2-B6FD-79EA-A20353208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83BA9A23-222D-8A18-7C46-2528ABE22D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6586AF5-2240-BC0C-6BD9-D96678BCA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D13982-388E-2271-2255-C23083D6C4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006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220C2-C461-FE6E-B032-897972E64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22CFA461-12D9-E9D4-D84D-0AEE16E173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A643977-8F2D-8936-4DB7-B249A5C397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E034E8-E15F-F70C-19BA-A3E38F2DCC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0287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BEB80-101A-4304-C90D-8D428AA29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391E7707-B2A6-BACB-0574-908200125B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71B7566-190F-E561-BE07-5DF29A6295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0284B5-49FD-ED57-6FAE-2259AF8BC9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27749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0DB17-F7F4-9DE8-4418-E79B2CA24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257437AB-348B-1CB9-FDD5-5D36D90331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4B4EDE3-57FF-AC3E-6B2E-1A7AA2D25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9E6CD8-8DC7-ABA4-61CB-579A11586F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00752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8209E-A0FA-433D-8520-7BB8CB4B8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EACF12BF-1E05-C769-BED5-A2AD8518B3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F863669-0868-7664-89E0-05DDA043B2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4A96AB-3FA4-922E-3541-DCEBA67DB1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1079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3DEC6-0064-20FD-C7B6-A3A9B2386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9DD03211-8A9C-833E-2276-74B4E62DF7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E4C3532-1A98-5BDF-606B-DA863751F7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BB4530-3739-2C33-9818-DAAF4BE97E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54555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23133-6398-A632-C577-19204914C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D685AE6B-3995-468C-5D40-CA8D347ED2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541A159-F269-09F7-A860-438BEF36C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6D5116-3BEC-C751-58CE-218C08651F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85973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9FC27-F068-4F31-D2A4-090A5A4B9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436D0B51-8A07-C239-7E4D-B3799FFE37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71469BC-46FC-A6EF-8631-6758B6E3E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BB4A34-20AC-D720-1179-6FD098B4ED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95032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D168F-9731-83C4-4AE4-4BF1B74B2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FDB9341C-C9A0-883A-222A-42496236B0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C13B9B0-44E9-1944-BFFD-92E6FFFB34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04659F-960A-7261-40F8-E1D10AF8CA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0039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51564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C9810-1F23-29D2-EF27-E9DF3C696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7485F4C3-1999-7AF9-85C3-F8663DBDB6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1B0454B-1B92-9F84-134C-69016007C6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B50C58-DB66-FE8F-FF12-7CFC257FCE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24543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5C74A-775D-BAB8-F04B-4BFAF5F4D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B565502F-9687-F3C3-8EC2-DD63EC0C94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E5CDFE9-8FFC-B3B2-44D5-AE3F1C6E3D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C26A14-9938-EBA3-6CB2-1B92588534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30269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A13BC-56FD-18B4-5C8B-772C2881C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F83DEAA9-4711-0098-7C74-A6DF703165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FFBB5AB-1744-C3B6-683D-726BAACB33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170D8-FC62-07F5-A2E8-197E3D86CC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365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FFA74-E8F0-0649-F815-7B67943E3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CE9A2778-67E0-85DA-E8DD-9CD59CCA12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B03A043-070A-C7CA-3927-8CB55DAFD7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8760B8-CC33-2940-6ADC-71B8DC3A7B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36802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3CB3E-F656-A12E-48AD-AA5BB9032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F3738861-32D3-E498-5BD2-07D79072B9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5F97F81-8C40-FE15-A76E-72799372B8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A26376-A33D-6335-59E3-65A70F7F5A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96095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CCCCB-11F9-8B88-4459-2923EBF65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D42C5717-9B68-B3C9-70F9-C88ABBBAD7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51BB502-CE2A-7C22-1A4F-9D80DDEF9A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6EA2CA-AE5C-ADBB-DC7C-2C3B69F7BB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4602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2DD9E-728F-AD5E-3168-384F7771C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3C839643-F5EB-8C5F-2375-5B38E34067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837FC6D-54BF-B249-02A6-47D370F4E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2DCEB2-4609-8900-5EF9-7B07F47A01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72766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BC554-C62D-9433-5FA8-379C99369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FC925DED-D5AD-04CE-0460-6A8A267028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6D9C69A-61C3-BE29-BED3-6B67A4D72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DE49AF-F65E-D0F9-C42B-46C4F2F1DA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5363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E8809-4B7F-D61F-0F91-47296564C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A622F6EA-94DD-A0BB-34B5-0954EE4717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47E66AF-1E58-A4C6-B596-5183198BB4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EAD992-1C43-F8FD-2789-9CC2CF06BC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3253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EABCF-34B1-8B9B-C220-7B61981BE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C8CCE8E7-A874-D622-D60F-188E9ECE6D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206D8EA-97EF-962B-F985-C24B431073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E11E1F-03B0-EF6D-CB27-DBF6F4F809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4319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AE409-5C91-CFE2-8564-1017620F6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DBE3126A-72FC-8759-15EE-1F6948E839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3A5F35F-9089-8042-E79A-18EBDD6FA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C2C92E-DDE4-C1E2-F7E8-8446C5FF63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6336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BCDE4-456C-2A8F-201D-FB861F130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CB711F3B-236B-FAE5-6BA6-048F79548B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6FAF36F-D249-E064-6957-5989D6D41C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AA1D01-8561-9789-9C42-B22DCE95C2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03496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3CDB6-6DFD-399D-CF50-6160A30F9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54745ECC-B7F3-F6B8-97B6-86CD64B092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FC25939-E7B0-B942-198B-329D1F815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FFCE14D-CE23-3202-E326-E893BE6215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40709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CED60-B86C-F0C2-82BF-893032652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6C0A1431-6954-57AB-3D32-6D727BF733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94FC610-7E21-478B-8F35-567023A772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0242B3-0609-B371-02E6-F8DF4BCB3C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36630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9DF11-EF18-9AA5-BAA5-BE49B9D3C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F96E44AC-37EC-1D4F-B04C-5B6A0C2CCB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5DF3C47-03A1-5A6B-C905-409AEAA032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F653A8E-FF7C-BFF6-FB9F-EB8BF842CF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770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74619-4E3D-0CE0-42CF-BFCE8BCA0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9FE7E1AA-35DD-08A1-9687-D1042A84AB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EF7B488-0B05-2E16-96E8-36EB6935D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87442A-F8C7-917F-A755-59B235B124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0436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F7D4A-B7BF-2789-5368-551CE794B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5F964EE7-4285-503F-C378-DBAE78BF25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F4A9070-A3F9-092D-4FBC-648A7E47E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89E288-3ACC-FC8D-FDAD-E1CC8670D7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5029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8217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2B3D9-01EA-A679-980E-D871D6BF6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74E41491-A940-BAB1-FB0E-36B5218943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AA9F0B7-B435-D36D-30F9-3D0A746619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21DD9C-5FC5-FEAD-A967-ABD5F18C5D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94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72478-61CC-DDB0-D1E9-93A45A5DD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16AB7E98-1516-69EF-CD0B-5A826373FD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BA707E0-FC85-6E3A-05AB-8B7A7E845E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F42662-02A2-C76F-EF09-DD7E5C37C9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628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C2F65-5F2D-3F7C-9595-4016CEA87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194D1B-375D-9E9F-5A2C-B48F3CC41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72B491-D650-EBE9-4741-86225D41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283D51-E3B6-6E1B-FF94-C3796008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8FDA9B-AEAA-410C-F604-092ABE28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05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AE7DA-51E0-2F96-1AED-FA7BD806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5F76AD-0B13-A767-B706-A93FB0229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3148A8-7837-5FA5-10DB-2BB42682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10CBA1-BEA0-9764-75C8-6EEB54C9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0B921F-EDB1-16F5-DEB4-7A1F3847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85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9C6C9C-AB4C-0927-2F61-ED83EB15A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437356-3D65-AD66-E6B2-5FB47A00C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C213D5-39B8-E1A9-1CFD-3EBC5820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5A8FDB-DBD3-52BE-5ABF-79DA2E68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2DCB0B-F231-7D13-9BA3-F0486F26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627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3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4/23/2025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7745839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4/23/2025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6029814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7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4/23/2025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3461294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50925568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4/23/2025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1721745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9" y="609604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4/23/2025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566364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4/23/2025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3297787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8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4/23/2025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877551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207E3-EBC2-334A-205A-BDE8DAAD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06A8FE-CD47-1523-E127-13075478D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F967D5-F557-4ABE-78B6-34F05B06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226E90-8574-0569-59E7-B17EB252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8D0A48-9114-ECA2-DF6F-063E7306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527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4/23/2025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3646334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4/23/2025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7790929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4/23/2025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5720087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4/23/2025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7072142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3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4/23/2025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1170670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8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4/23/2025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221560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4/23/2025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1479130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2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4/23/2025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812727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4/23/2025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5578375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5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4/23/2025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006128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9A45A-C02E-2553-C1FF-4B755E6C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3F12AC-FE9C-0AEA-6CA0-428BCA245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ECCA9E-E67C-168C-88FD-AD6CB40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C981C8-8D45-0A47-3806-BE0A87C9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6214E5-6E9B-47B5-6DE2-EDD9AFC7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1932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5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2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4/23/2025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7331753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4/23/2025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4554785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4/23/2025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56021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21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D8FF0-8194-9292-03E2-8FD9BFFF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616BE2-05CC-72D7-4C58-2C94608B5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6E1FB0-D7BC-AB03-E115-23E0AB387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C616FF-D57F-BB61-2380-9DD5269C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A70643-1D27-220A-7C87-B347C045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FCC4E3-57A1-D244-76EC-C75C6C3D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25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7C107-5F5A-5745-3B29-19A3E26C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A7CCF-AB7D-8943-8345-8D264A38B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39B061-6BB0-472A-7EA8-2BD583902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70641E-CAE6-718E-5D27-8379B4D2C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F41735-77AE-8771-2BA9-CB5A43574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3A02D02-A229-303E-61D3-E64DB0F5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A3038C-EEFF-E4DF-FB45-585E5008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3254CE7-7FB6-155F-5444-8C62B87A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43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2EB3B1-10B1-93F2-ABE1-3303A4D0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8DE6DDD-D6B6-2A12-2559-CDD123F4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3FD5F7E-798A-CFCA-BD96-0A6EA37B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5BBA7C-3652-3B5A-DE16-03A9EFA9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98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CA852D-E6F2-E0E5-C7E9-292BBC8C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B79070F-2A19-0BF1-9D51-8A39FF1F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DFA248-55D7-09DE-89AC-F410589A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26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C22C2C-72AF-40E7-F179-280FBA3A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D941CF-E894-2AE5-424E-1943A1C43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341979-4284-521D-3E87-0F00453E4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5FFE4D-6197-DCE1-D5BC-D35DA076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57AA09-1AB2-FBC8-4A19-DF5BDB84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84957F-F6AD-73C3-AD63-0CDABC1A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97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F0122-A61F-D4B4-22EB-9978337D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D876F8-A4BA-59E4-E6BA-31D8AFA07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C92D0E-41CD-ED3A-5CEC-391832488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8945CE-E657-DC86-EA68-28987B7E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9EE069-5CE3-25BE-FB74-8EED9F7E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BCE9B8-20CE-B862-C2B3-29863AD5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80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45890A4-F4EB-46CD-3C1F-6CD33D1C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D48A3B-9170-D087-5140-85FCB2871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19AA15-C81B-7795-2EC8-035EF342A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796B-F55F-40BA-947E-19D03180300F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D723AE-7934-015B-761D-5008350D8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26B5AF-7297-1BDF-F072-FE240C06B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12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4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4/23/2025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4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929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891" indent="-342891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51308" y="2921168"/>
            <a:ext cx="8241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03</a:t>
            </a:r>
            <a:r>
              <a:rPr kumimoji="1" lang="zh-TW" altLang="en-US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：主流系統佈署方式</a:t>
            </a:r>
            <a:endParaRPr kumimoji="1" lang="en-US" altLang="zh-TW" sz="6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45C9D6-352D-804E-9494-A13395EEC5C6}"/>
              </a:ext>
            </a:extLst>
          </p:cNvPr>
          <p:cNvSpPr txBox="1"/>
          <p:nvPr/>
        </p:nvSpPr>
        <p:spPr>
          <a:xfrm>
            <a:off x="5638800" y="5486402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2025</a:t>
            </a:r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4-6</a:t>
            </a:r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地點：東吳大學資科系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9B369BB-89D0-177C-7396-4C287427C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141" y="171956"/>
            <a:ext cx="5586658" cy="651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0007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1EDFD-BC2A-EE4C-86B2-AD763ABCF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B5A359C-FE81-4C69-F15B-496668E0580E}"/>
              </a:ext>
            </a:extLst>
          </p:cNvPr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主流程式佈署的方法</a:t>
            </a:r>
            <a:endParaRPr kumimoji="1" lang="en-US" altLang="zh-TW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351747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281F0-A581-C86F-8376-F0FFD24D5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BDF5FC9-6382-AF2D-E2F4-2F33640CFCD3}"/>
              </a:ext>
            </a:extLst>
          </p:cNvPr>
          <p:cNvSpPr txBox="1"/>
          <p:nvPr/>
        </p:nvSpPr>
        <p:spPr>
          <a:xfrm>
            <a:off x="533399" y="1538461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如果確定開發環境執行正確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如果能將開發環境的電腦搬到機房或客戶那邊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不會出現「</a:t>
            </a: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我這邊執行成功啊！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」的問題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整個電腦搬過去不可能，但是如果能把開發環境極小化，鎖在一個封閉的「</a:t>
            </a: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小電腦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」中，再將「小電腦」搬過去就行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「小電腦」就是目前佈署的主流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甚至</a:t>
            </a: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不需要搬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小電腦，把小電腦建立的方式移過去，讓那邊</a:t>
            </a: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自行建立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小電腦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921355F4-F7A1-1B1C-36E5-D6AD7AA548E5}"/>
              </a:ext>
            </a:extLst>
          </p:cNvPr>
          <p:cNvSpPr txBox="1">
            <a:spLocks/>
          </p:cNvSpPr>
          <p:nvPr/>
        </p:nvSpPr>
        <p:spPr>
          <a:xfrm>
            <a:off x="2223081" y="204132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Bot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為例</a:t>
            </a:r>
          </a:p>
        </p:txBody>
      </p:sp>
    </p:spTree>
    <p:extLst>
      <p:ext uri="{BB962C8B-B14F-4D97-AF65-F5344CB8AC3E}">
        <p14:creationId xmlns:p14="http://schemas.microsoft.com/office/powerpoint/2010/main" val="368981680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8BD1E-F2B1-8E47-E095-E651B6D76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C9BFDBE-061B-737E-74E4-38B18BFFD3B1}"/>
              </a:ext>
            </a:extLst>
          </p:cNvPr>
          <p:cNvSpPr txBox="1"/>
          <p:nvPr/>
        </p:nvSpPr>
        <p:spPr>
          <a:xfrm>
            <a:off x="533399" y="1538461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電腦包括了硬體、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OS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、函數庫、程式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87C1FA29-CBD7-6966-EA05-89CEF9C576FC}"/>
              </a:ext>
            </a:extLst>
          </p:cNvPr>
          <p:cNvSpPr txBox="1">
            <a:spLocks/>
          </p:cNvSpPr>
          <p:nvPr/>
        </p:nvSpPr>
        <p:spPr>
          <a:xfrm>
            <a:off x="2223082" y="355134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什麼是小電腦？</a:t>
            </a:r>
          </a:p>
        </p:txBody>
      </p:sp>
      <p:pic>
        <p:nvPicPr>
          <p:cNvPr id="1026" name="Picture 2" descr="Software – Open Source Software in Libraries">
            <a:extLst>
              <a:ext uri="{FF2B5EF4-FFF2-40B4-BE49-F238E27FC236}">
                <a16:creationId xmlns:a16="http://schemas.microsoft.com/office/drawing/2014/main" id="{CE3BE9D6-39D1-6AE5-C8BF-3423309F1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12" y="2552773"/>
            <a:ext cx="6598763" cy="395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84653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1756F-1D3C-FE6C-E97E-793415E09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BFBFBF3-0451-2965-8E81-2B96C100CF94}"/>
              </a:ext>
            </a:extLst>
          </p:cNvPr>
          <p:cNvSpPr txBox="1"/>
          <p:nvPr/>
        </p:nvSpPr>
        <p:spPr>
          <a:xfrm>
            <a:off x="533399" y="1538461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硬體：現今年代硬體早就抽象化了。已經沒問題，因此硬體不需要包括在小電腦中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OS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：開發環境和生產環境如果規定用同一個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OS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，就可以放進小電腦中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但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OS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這麼大，真的需要整個放進去嗎？不需要，只要把能讓你的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APP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執行起來的「</a:t>
            </a: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核心</a:t>
            </a:r>
            <a:r>
              <a:rPr kumimoji="1" lang="en-US" altLang="zh-TW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(Kernel)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」放進去就行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及函數庫，直接放進去就行，但原則是放需要的就好，不用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conda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接下來就是你的程式碼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8B5F1783-7012-36F4-2AB1-5F4D7BD1F1B0}"/>
              </a:ext>
            </a:extLst>
          </p:cNvPr>
          <p:cNvSpPr txBox="1">
            <a:spLocks/>
          </p:cNvSpPr>
          <p:nvPr/>
        </p:nvSpPr>
        <p:spPr>
          <a:xfrm>
            <a:off x="2223082" y="355134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什麼是小電腦？</a:t>
            </a:r>
          </a:p>
        </p:txBody>
      </p:sp>
    </p:spTree>
    <p:extLst>
      <p:ext uri="{BB962C8B-B14F-4D97-AF65-F5344CB8AC3E}">
        <p14:creationId xmlns:p14="http://schemas.microsoft.com/office/powerpoint/2010/main" val="222934452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ADF8C-DB44-7099-21A3-7C67982E3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3DFC074-EE9B-A41F-E0A1-B4B00086A5BA}"/>
              </a:ext>
            </a:extLst>
          </p:cNvPr>
          <p:cNvSpPr txBox="1"/>
          <p:nvPr/>
        </p:nvSpPr>
        <p:spPr>
          <a:xfrm>
            <a:off x="533400" y="1072357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大約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20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年前，還真的有人把整個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OS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都放進小電腦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虛擬化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2D503E86-A2E4-3BD5-E31E-E6537A44FF79}"/>
              </a:ext>
            </a:extLst>
          </p:cNvPr>
          <p:cNvSpPr txBox="1">
            <a:spLocks/>
          </p:cNvSpPr>
          <p:nvPr/>
        </p:nvSpPr>
        <p:spPr>
          <a:xfrm>
            <a:off x="1621410" y="24004"/>
            <a:ext cx="6853287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之前出現過「中電腦」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808B3E6-3F2C-7E1C-8452-B39829D0F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483" y="2185390"/>
            <a:ext cx="3343034" cy="459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64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5D9C4-AC43-1C9E-338B-1B156531C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F73F806E-BB10-9A46-D245-D16390FAE4A7}"/>
              </a:ext>
            </a:extLst>
          </p:cNvPr>
          <p:cNvSpPr txBox="1"/>
          <p:nvPr/>
        </p:nvSpPr>
        <p:spPr>
          <a:xfrm>
            <a:off x="369252" y="1283937"/>
            <a:ext cx="8077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先在開發環境和生產環境安裝建立小電腦的系統，確保開發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/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生產環境建立出來的小電腦要一模一樣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選擇小電腦中的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OS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，目前主流是使用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Linux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Linux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雖然有不同版本，但小電腦只會利用「核心」，再加上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Linux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所有核心都有前向相容性，因此不用再煩惱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把你的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及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line-bot-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sdk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openai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等套件安裝到小電腦中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把你寫的程式也複製到小電腦中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F178BD7D-A3D4-3FD0-CA61-436A333C46BA}"/>
              </a:ext>
            </a:extLst>
          </p:cNvPr>
          <p:cNvSpPr txBox="1">
            <a:spLocks/>
          </p:cNvSpPr>
          <p:nvPr/>
        </p:nvSpPr>
        <p:spPr>
          <a:xfrm>
            <a:off x="2169636" y="64863"/>
            <a:ext cx="521466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建立小電腦的方法</a:t>
            </a:r>
          </a:p>
        </p:txBody>
      </p:sp>
    </p:spTree>
    <p:extLst>
      <p:ext uri="{BB962C8B-B14F-4D97-AF65-F5344CB8AC3E}">
        <p14:creationId xmlns:p14="http://schemas.microsoft.com/office/powerpoint/2010/main" val="345471210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EED7B-05FF-AD4D-92B0-1E31C7D97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6FAACC2-70C8-60B1-11AB-A637FB57D38B}"/>
              </a:ext>
            </a:extLst>
          </p:cNvPr>
          <p:cNvSpPr txBox="1"/>
          <p:nvPr/>
        </p:nvSpPr>
        <p:spPr>
          <a:xfrm>
            <a:off x="369252" y="1283937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小電腦確定在開發環境能正常開機並運作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因為小電腦也是一個檔案或軟體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當然可以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push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到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上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再利用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action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或平台本身的機制直接將小電腦下載到生產環境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然後在生產主機上將小電腦開機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就能提供服務了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由於所有環境都在封閉的小電腦中運行，好像一個黑盒子，因此沒有相容性問題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410D70E2-A939-7771-1265-E62D8AAAA48A}"/>
              </a:ext>
            </a:extLst>
          </p:cNvPr>
          <p:cNvSpPr txBox="1">
            <a:spLocks/>
          </p:cNvSpPr>
          <p:nvPr/>
        </p:nvSpPr>
        <p:spPr>
          <a:xfrm>
            <a:off x="2187019" y="72330"/>
            <a:ext cx="521466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佈署小電腦的方法</a:t>
            </a:r>
          </a:p>
        </p:txBody>
      </p:sp>
    </p:spTree>
    <p:extLst>
      <p:ext uri="{BB962C8B-B14F-4D97-AF65-F5344CB8AC3E}">
        <p14:creationId xmlns:p14="http://schemas.microsoft.com/office/powerpoint/2010/main" val="340193214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E17E2-218F-61AE-018F-7CF8FDB62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8B6A791E-0A59-20EF-9532-A6350D58DF06}"/>
              </a:ext>
            </a:extLst>
          </p:cNvPr>
          <p:cNvSpPr txBox="1"/>
          <p:nvPr/>
        </p:nvSpPr>
        <p:spPr>
          <a:xfrm>
            <a:off x="359826" y="1151962"/>
            <a:ext cx="8077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小電腦和一般電腦一模一樣，但是是</a:t>
            </a: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軟體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，不是真正的電腦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主流是執行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Linux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，這樣就不用管硬體架構了。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X86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或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Arm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或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Risc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-V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都可以，只要能跑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Linux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就行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小電腦有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CPU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，記憶體，硬碟，網路，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USB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，檔案系統，使用者，</a:t>
            </a: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開機自動執行檔案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，什麼都有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但小電腦的硬體是分享所在主機的硬體，因此一台真的硬體主機能跑的小電腦數量是有限的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30873557-1B0C-450D-9813-6E8A1FC97027}"/>
              </a:ext>
            </a:extLst>
          </p:cNvPr>
          <p:cNvSpPr txBox="1">
            <a:spLocks/>
          </p:cNvSpPr>
          <p:nvPr/>
        </p:nvSpPr>
        <p:spPr>
          <a:xfrm>
            <a:off x="1964667" y="64863"/>
            <a:ext cx="521466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小電腦有什麼功能</a:t>
            </a:r>
          </a:p>
        </p:txBody>
      </p:sp>
    </p:spTree>
    <p:extLst>
      <p:ext uri="{BB962C8B-B14F-4D97-AF65-F5344CB8AC3E}">
        <p14:creationId xmlns:p14="http://schemas.microsoft.com/office/powerpoint/2010/main" val="83743850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31FB1-8103-2664-F136-593AB5EB9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0B2A809-088F-487D-0D4D-9E14E645A997}"/>
              </a:ext>
            </a:extLst>
          </p:cNvPr>
          <p:cNvSpPr txBox="1"/>
          <p:nvPr/>
        </p:nvSpPr>
        <p:spPr>
          <a:xfrm>
            <a:off x="359826" y="1151962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小電腦就是一般的電腦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可以用一般網路、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USB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磁碟來交換資料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也可以直接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ssh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進入小電腦操作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通常操作小電腦有固定的程式，可以直接建立，開機，關機，刪除，複製，執行，映射網路硬碟，映射網路通訊埠，就是一切主電腦和小電腦之前的操作都可以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目前最流行的小電腦操作軟體叫</a:t>
            </a:r>
            <a:r>
              <a:rPr kumimoji="1" lang="en-US" altLang="zh-TW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小電腦的正式說法叫「</a:t>
            </a: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容器</a:t>
            </a:r>
            <a:r>
              <a:rPr kumimoji="1" lang="en-US" altLang="zh-TW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(Container)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」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8B20C0D8-7F65-AD12-1FBF-F41283897ED6}"/>
              </a:ext>
            </a:extLst>
          </p:cNvPr>
          <p:cNvSpPr txBox="1">
            <a:spLocks/>
          </p:cNvSpPr>
          <p:nvPr/>
        </p:nvSpPr>
        <p:spPr>
          <a:xfrm>
            <a:off x="1964667" y="64863"/>
            <a:ext cx="521466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如何和小電腦溝通</a:t>
            </a:r>
          </a:p>
        </p:txBody>
      </p:sp>
    </p:spTree>
    <p:extLst>
      <p:ext uri="{BB962C8B-B14F-4D97-AF65-F5344CB8AC3E}">
        <p14:creationId xmlns:p14="http://schemas.microsoft.com/office/powerpoint/2010/main" val="385305045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你以為程式佈署的方法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主流程式佈署的方法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Message API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機器人開發流程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869731" y="304800"/>
            <a:ext cx="5724577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主流系統佈署方式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964754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88D82-FE33-FE1C-0B71-FA59C3779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810A09ED-DD2D-85DD-8F0C-AFCC246313A6}"/>
              </a:ext>
            </a:extLst>
          </p:cNvPr>
          <p:cNvSpPr txBox="1"/>
          <p:nvPr/>
        </p:nvSpPr>
        <p:spPr>
          <a:xfrm>
            <a:off x="229197" y="1166842"/>
            <a:ext cx="853924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小電腦的建立，是可以基於其它的小電腦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在建立小電腦時，很少有人從頭自建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基於其它人建立好的小電腦來增加新的內容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目前全世界主流軟體廠商在發佈產品時，同時也會發佈小電腦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容器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的版本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所以有沒有一個大家可以上傳小電腦的平台，讓大家也能分享？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大部分的小電腦都是以「映像檔」的方式存在，稱為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image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這就是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dockerhub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，存放著全世界所有人的容器映像檔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9596C669-5A3D-A053-B362-310FD07058EE}"/>
              </a:ext>
            </a:extLst>
          </p:cNvPr>
          <p:cNvSpPr txBox="1">
            <a:spLocks/>
          </p:cNvSpPr>
          <p:nvPr/>
        </p:nvSpPr>
        <p:spPr>
          <a:xfrm>
            <a:off x="1964667" y="64863"/>
            <a:ext cx="521466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我要自建小電腦嗎？</a:t>
            </a:r>
          </a:p>
        </p:txBody>
      </p:sp>
    </p:spTree>
    <p:extLst>
      <p:ext uri="{BB962C8B-B14F-4D97-AF65-F5344CB8AC3E}">
        <p14:creationId xmlns:p14="http://schemas.microsoft.com/office/powerpoint/2010/main" val="111419188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04B6D-D113-D7FA-47FA-970210319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A51DAB9-A125-9C20-48EE-B65C3713EEDA}"/>
              </a:ext>
            </a:extLst>
          </p:cNvPr>
          <p:cNvSpPr txBox="1"/>
          <p:nvPr/>
        </p:nvSpPr>
        <p:spPr>
          <a:xfrm>
            <a:off x="229197" y="1166842"/>
            <a:ext cx="85392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先在開發環境的主機上建立容器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然後推送到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Dockerhub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生產環境從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Dockerhub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下載容器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重新啟動容器即佈署完畢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許多雲端平台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(AWS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Azure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GKE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、阿里雲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都支援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push Image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後自動佈署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B2D9D01A-759F-98AE-FA54-A2982B714C0D}"/>
              </a:ext>
            </a:extLst>
          </p:cNvPr>
          <p:cNvSpPr txBox="1">
            <a:spLocks/>
          </p:cNvSpPr>
          <p:nvPr/>
        </p:nvSpPr>
        <p:spPr>
          <a:xfrm>
            <a:off x="2398837" y="73027"/>
            <a:ext cx="4346326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新的佈署方式</a:t>
            </a:r>
          </a:p>
        </p:txBody>
      </p:sp>
    </p:spTree>
    <p:extLst>
      <p:ext uri="{BB962C8B-B14F-4D97-AF65-F5344CB8AC3E}">
        <p14:creationId xmlns:p14="http://schemas.microsoft.com/office/powerpoint/2010/main" val="258718364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5D369BE-282F-1531-E4ED-4679906CE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410254"/>
            <a:ext cx="4800600" cy="630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7548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84F35-B890-51C5-0F98-BB265EFC2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ECC8B46-9E7B-551C-4FC5-5EBE3A051179}"/>
              </a:ext>
            </a:extLst>
          </p:cNvPr>
          <p:cNvSpPr txBox="1"/>
          <p:nvPr/>
        </p:nvSpPr>
        <p:spPr>
          <a:xfrm>
            <a:off x="204704" y="1321965"/>
            <a:ext cx="853924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如果生產環境也安裝了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如果建立容器是一個指令檔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那不如直接叫生產環境直接在他的電腦上建立容器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就是在生產環境執行建立容器的指令檔，並且建立完成後啟動容器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這是目前主流雲端環境佈署方式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較安全，快速，輕量，簡單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直接啟動別人建好的容器當成你的服務，例如網頁、資料庫、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NoSQL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等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B0F3EF5E-2BB4-E855-D017-B3FA68554600}"/>
              </a:ext>
            </a:extLst>
          </p:cNvPr>
          <p:cNvSpPr txBox="1">
            <a:spLocks/>
          </p:cNvSpPr>
          <p:nvPr/>
        </p:nvSpPr>
        <p:spPr>
          <a:xfrm>
            <a:off x="2032907" y="73027"/>
            <a:ext cx="549456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One more thing...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94041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158B3-FB6F-44C4-606A-B4A3CB4FB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E93B91B-798A-1D7A-AD38-A6958950AC05}"/>
              </a:ext>
            </a:extLst>
          </p:cNvPr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容器操作簡介</a:t>
            </a:r>
            <a:endParaRPr kumimoji="1" lang="en-US" altLang="zh-TW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586094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8E97E-68E3-BF68-CB90-028213E38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5C891DF0-2037-A4B5-AB05-038C98D22E65}"/>
              </a:ext>
            </a:extLst>
          </p:cNvPr>
          <p:cNvSpPr txBox="1">
            <a:spLocks/>
          </p:cNvSpPr>
          <p:nvPr/>
        </p:nvSpPr>
        <p:spPr>
          <a:xfrm>
            <a:off x="2032907" y="73027"/>
            <a:ext cx="549456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先安裝好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Docker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909DCF3-1C12-4C05-A03B-6A2E54A6C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6" y="1183672"/>
            <a:ext cx="9144000" cy="553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6261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45AE962-132C-F381-D756-B7F09FAFD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15" y="1429430"/>
            <a:ext cx="2867025" cy="38195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0547D3F-770C-EA66-B5EB-C4F204911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340" y="1102178"/>
            <a:ext cx="5911235" cy="465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3317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1993D1E-C643-A555-5B06-E1BCD692B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8207"/>
            <a:ext cx="9144000" cy="328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6871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3948D07-185C-E1F0-963C-F6121B1E2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3" y="360531"/>
            <a:ext cx="8066316" cy="635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7642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EE8CE27-70FA-2A1C-8E28-90804BD85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38" y="134710"/>
            <a:ext cx="3642531" cy="658857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9DE63D0-243F-7C72-0FBC-D1504C502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096" y="767443"/>
            <a:ext cx="5511266" cy="559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7255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你以為程式佈署的方法</a:t>
            </a:r>
            <a:endParaRPr kumimoji="1" lang="en-US" altLang="zh-TW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925260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3F24F89-0096-AE74-25EC-CB8343B97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717"/>
            <a:ext cx="9144000" cy="335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93108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6A2F3-78A3-59AD-E9F3-BAFAB38B8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22EA9DF-674D-DF1F-D679-0F8D139BF13F}"/>
              </a:ext>
            </a:extLst>
          </p:cNvPr>
          <p:cNvSpPr txBox="1"/>
          <p:nvPr/>
        </p:nvSpPr>
        <p:spPr>
          <a:xfrm>
            <a:off x="204704" y="1321965"/>
            <a:ext cx="85392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例如說要啟動一個網頁伺服器，使用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nginx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 pull nginx</a:t>
            </a: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B0DC74A4-DD2F-1F84-A520-F81D2777D39E}"/>
              </a:ext>
            </a:extLst>
          </p:cNvPr>
          <p:cNvSpPr txBox="1">
            <a:spLocks/>
          </p:cNvSpPr>
          <p:nvPr/>
        </p:nvSpPr>
        <p:spPr>
          <a:xfrm>
            <a:off x="2032907" y="73027"/>
            <a:ext cx="549456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先下載一個映像檔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D5E895C-E3CD-1AD9-8FF7-621487D72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2" y="2657521"/>
            <a:ext cx="8939296" cy="377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2607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9BA3F-FD64-607C-B29B-913163A33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F5B7E265-D15F-8AC4-C4DE-F84448478EBC}"/>
              </a:ext>
            </a:extLst>
          </p:cNvPr>
          <p:cNvSpPr txBox="1"/>
          <p:nvPr/>
        </p:nvSpPr>
        <p:spPr>
          <a:xfrm>
            <a:off x="204704" y="1321965"/>
            <a:ext cx="85392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查看本機有哪些映像檔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 images</a:t>
            </a: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BB752B8E-BA5D-2134-BD6E-E5B48B772111}"/>
              </a:ext>
            </a:extLst>
          </p:cNvPr>
          <p:cNvSpPr txBox="1">
            <a:spLocks/>
          </p:cNvSpPr>
          <p:nvPr/>
        </p:nvSpPr>
        <p:spPr>
          <a:xfrm>
            <a:off x="2032907" y="73027"/>
            <a:ext cx="549456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先下載一個映像檔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AD9E99E-56AA-A986-1CA7-534FC80B0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26" y="2763657"/>
            <a:ext cx="8157523" cy="326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26240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87C1D-E4FA-F3BA-3A88-AEFA43630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1F671994-287F-0382-BF24-43E21133BABC}"/>
              </a:ext>
            </a:extLst>
          </p:cNvPr>
          <p:cNvSpPr txBox="1"/>
          <p:nvPr/>
        </p:nvSpPr>
        <p:spPr>
          <a:xfrm>
            <a:off x="204704" y="1321965"/>
            <a:ext cx="85392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跑一個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nginx(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無法測試，無法回到命令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 run nginx</a:t>
            </a: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BB2BBD6C-4745-22D6-F1EE-91A5402D95C1}"/>
              </a:ext>
            </a:extLst>
          </p:cNvPr>
          <p:cNvSpPr txBox="1">
            <a:spLocks/>
          </p:cNvSpPr>
          <p:nvPr/>
        </p:nvSpPr>
        <p:spPr>
          <a:xfrm>
            <a:off x="2032907" y="73027"/>
            <a:ext cx="549456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在本機跑一個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nginx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4C3E778-1937-352E-53B6-CFE158C42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83" y="2657521"/>
            <a:ext cx="7568293" cy="403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15189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AAB5A-53F9-596B-0C94-29C52465A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24C9642-CD06-4821-68A3-B5A2F34B73E6}"/>
              </a:ext>
            </a:extLst>
          </p:cNvPr>
          <p:cNvSpPr txBox="1"/>
          <p:nvPr/>
        </p:nvSpPr>
        <p:spPr>
          <a:xfrm>
            <a:off x="249906" y="1150515"/>
            <a:ext cx="85392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讓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跑背景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 run -d nginx</a:t>
            </a: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94E57B27-3C35-8A2D-54C3-9BF3334EBF6D}"/>
              </a:ext>
            </a:extLst>
          </p:cNvPr>
          <p:cNvSpPr txBox="1">
            <a:spLocks/>
          </p:cNvSpPr>
          <p:nvPr/>
        </p:nvSpPr>
        <p:spPr>
          <a:xfrm>
            <a:off x="2032907" y="73027"/>
            <a:ext cx="549456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在本機跑一個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nginx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7913F12-858E-1E44-BE90-6B1325CA0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15" y="3816804"/>
            <a:ext cx="77438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88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C5B2C-4F40-A97E-E97B-F3CFB24D8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71BA875-188D-E2D0-5FEB-AE3E5A16C081}"/>
              </a:ext>
            </a:extLst>
          </p:cNvPr>
          <p:cNvSpPr txBox="1"/>
          <p:nvPr/>
        </p:nvSpPr>
        <p:spPr>
          <a:xfrm>
            <a:off x="249906" y="1150515"/>
            <a:ext cx="85392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查看目前運行的容器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 </a:t>
            </a:r>
            <a:r>
              <a:rPr kumimoji="1" lang="en-US" altLang="zh-TW" sz="3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ps</a:t>
            </a:r>
            <a:endParaRPr kumimoji="1" lang="en-US" altLang="zh-TW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ED5C113A-BA11-0690-DCE5-C8F56FA38706}"/>
              </a:ext>
            </a:extLst>
          </p:cNvPr>
          <p:cNvSpPr txBox="1">
            <a:spLocks/>
          </p:cNvSpPr>
          <p:nvPr/>
        </p:nvSpPr>
        <p:spPr>
          <a:xfrm>
            <a:off x="1771650" y="73027"/>
            <a:ext cx="575582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查看目前運行的容器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E91E57A-3886-279E-B381-EE3444E8F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4963"/>
            <a:ext cx="9144000" cy="108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37540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A727E-E05A-3EC5-8C5C-E51E3B897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18AE544B-AD7A-CE78-FF9E-A2CF97B46F26}"/>
              </a:ext>
            </a:extLst>
          </p:cNvPr>
          <p:cNvSpPr txBox="1"/>
          <p:nvPr/>
        </p:nvSpPr>
        <p:spPr>
          <a:xfrm>
            <a:off x="249906" y="1150515"/>
            <a:ext cx="85392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刪除容器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 rm -f &lt;</a:t>
            </a:r>
            <a:r>
              <a:rPr kumimoji="1" lang="zh-TW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容器編號</a:t>
            </a:r>
            <a:r>
              <a:rPr kumimoji="1" lang="en-US" altLang="zh-TW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&gt;</a:t>
            </a: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55C79E3F-8320-D040-7969-899CFEAFAE79}"/>
              </a:ext>
            </a:extLst>
          </p:cNvPr>
          <p:cNvSpPr txBox="1">
            <a:spLocks/>
          </p:cNvSpPr>
          <p:nvPr/>
        </p:nvSpPr>
        <p:spPr>
          <a:xfrm>
            <a:off x="3340392" y="0"/>
            <a:ext cx="346308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刪除容器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42DEDDE-35DF-7CF8-86C6-6CF6334B3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94" y="2942544"/>
            <a:ext cx="8864928" cy="310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4852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2F1A6-217A-2B2F-C058-28FF1ACFA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81BF73B-6B30-996F-9591-8F62C12A84E2}"/>
              </a:ext>
            </a:extLst>
          </p:cNvPr>
          <p:cNvSpPr txBox="1"/>
          <p:nvPr/>
        </p:nvSpPr>
        <p:spPr>
          <a:xfrm>
            <a:off x="249906" y="1150515"/>
            <a:ext cx="85392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對應到主機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port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 run -d -p 8888:80 nginx</a:t>
            </a: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D9FC608E-9557-75CF-64B9-F1066C66497F}"/>
              </a:ext>
            </a:extLst>
          </p:cNvPr>
          <p:cNvSpPr txBox="1">
            <a:spLocks/>
          </p:cNvSpPr>
          <p:nvPr/>
        </p:nvSpPr>
        <p:spPr>
          <a:xfrm>
            <a:off x="2383971" y="0"/>
            <a:ext cx="575582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對應到主機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port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B7C95C6-0227-C9FF-04DA-02A5A4D9F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65" y="2227733"/>
            <a:ext cx="7477125" cy="16192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D695815-F676-3642-082D-023A25062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04" y="3570663"/>
            <a:ext cx="8278086" cy="298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85632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7A0771-3C74-566D-BF97-7DBEEE645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4240CE0-6137-88BE-FB99-F932DC88CE02}"/>
              </a:ext>
            </a:extLst>
          </p:cNvPr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自建容器映像檔</a:t>
            </a:r>
            <a:endParaRPr kumimoji="1" lang="en-US" altLang="zh-TW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5857929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3073C-BE43-C9B1-E3DB-EF27BCC63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B00606A7-61F5-BDD7-2044-01138A17E35A}"/>
              </a:ext>
            </a:extLst>
          </p:cNvPr>
          <p:cNvSpPr txBox="1"/>
          <p:nvPr/>
        </p:nvSpPr>
        <p:spPr>
          <a:xfrm>
            <a:off x="204704" y="1321965"/>
            <a:ext cx="853924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基礎映像檔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，就是你是以哪一個映像檔作為預設的容器映像檔，然後再將東西裝進去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開發主機工作目錄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，開發主機上的某資料夾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容器中的工作目錄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，通常是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/app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，不同的雲端平台有規定的目錄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安裝進容器的</a:t>
            </a: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套件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套件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預設要</a:t>
            </a: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對映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到主機的網路</a:t>
            </a:r>
            <a:r>
              <a:rPr kumimoji="1" lang="en-US" altLang="zh-TW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port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容器</a:t>
            </a: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啟動時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要執行的指令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把上述的資料寫入容器建立檔，統一名稱為</a:t>
            </a:r>
            <a:r>
              <a:rPr kumimoji="1" lang="en-US" altLang="zh-TW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Dockerfile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大小寫完全一樣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E95E6F0B-9E0C-79CC-F124-7AA1083CA210}"/>
              </a:ext>
            </a:extLst>
          </p:cNvPr>
          <p:cNvSpPr txBox="1">
            <a:spLocks/>
          </p:cNvSpPr>
          <p:nvPr/>
        </p:nvSpPr>
        <p:spPr>
          <a:xfrm>
            <a:off x="2457450" y="23977"/>
            <a:ext cx="549456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必須準備的元件</a:t>
            </a:r>
          </a:p>
        </p:txBody>
      </p:sp>
    </p:spTree>
    <p:extLst>
      <p:ext uri="{BB962C8B-B14F-4D97-AF65-F5344CB8AC3E}">
        <p14:creationId xmlns:p14="http://schemas.microsoft.com/office/powerpoint/2010/main" val="50313753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00D41-D98B-47D9-2B95-70FEF8977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E63DF96-D5BE-7DDA-BB51-38E7615B9D41}"/>
              </a:ext>
            </a:extLst>
          </p:cNvPr>
          <p:cNvSpPr txBox="1"/>
          <p:nvPr/>
        </p:nvSpPr>
        <p:spPr>
          <a:xfrm>
            <a:off x="361320" y="1463047"/>
            <a:ext cx="849987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有一台客戶那邊的主機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上網或沒有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要將你寫好的程式複製到客戶的主機上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沒上網就要帶過去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(50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年前的作法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有上網就用網路傳過去，方法很多種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但對方主機常常沒人管，或是在雲端不可能有人幫你收檔案，因此要主機自動收檔案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到現在</a:t>
            </a:r>
            <a:r>
              <a:rPr kumimoji="1" lang="en-US" altLang="zh-TW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2025</a:t>
            </a: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年，還有人在主機上架</a:t>
            </a:r>
            <a:r>
              <a:rPr kumimoji="1" lang="en-US" altLang="zh-TW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FTP</a:t>
            </a:r>
            <a:r>
              <a:rPr kumimoji="1"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</a:t>
            </a:r>
            <a:endParaRPr kumimoji="1" lang="en-US" altLang="zh-TW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4C6A1DFE-1A8B-7973-F9EE-B87937665A81}"/>
              </a:ext>
            </a:extLst>
          </p:cNvPr>
          <p:cNvSpPr txBox="1">
            <a:spLocks/>
          </p:cNvSpPr>
          <p:nvPr/>
        </p:nvSpPr>
        <p:spPr>
          <a:xfrm>
            <a:off x="1677971" y="345707"/>
            <a:ext cx="6579909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程式開發完畢要佈署</a:t>
            </a:r>
          </a:p>
        </p:txBody>
      </p:sp>
    </p:spTree>
    <p:extLst>
      <p:ext uri="{BB962C8B-B14F-4D97-AF65-F5344CB8AC3E}">
        <p14:creationId xmlns:p14="http://schemas.microsoft.com/office/powerpoint/2010/main" val="2646507327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FBE62-F3B6-5F21-DE2C-E241F548E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85F043C6-E638-8C5F-568F-0EE6344CF84D}"/>
              </a:ext>
            </a:extLst>
          </p:cNvPr>
          <p:cNvSpPr txBox="1">
            <a:spLocks/>
          </p:cNvSpPr>
          <p:nvPr/>
        </p:nvSpPr>
        <p:spPr>
          <a:xfrm>
            <a:off x="2457450" y="23977"/>
            <a:ext cx="549456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app.py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C5C10AC-B714-052B-4921-C74300789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5" y="1415823"/>
            <a:ext cx="8631359" cy="514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79252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99A3F-C2A3-D4E9-467D-E5B783743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99B359C8-14D1-639F-94A5-BD00FC697657}"/>
              </a:ext>
            </a:extLst>
          </p:cNvPr>
          <p:cNvSpPr txBox="1">
            <a:spLocks/>
          </p:cNvSpPr>
          <p:nvPr/>
        </p:nvSpPr>
        <p:spPr>
          <a:xfrm>
            <a:off x="2457450" y="23977"/>
            <a:ext cx="549456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Dockerfile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1177A8A-3590-E2B2-3272-569348556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1" y="1014577"/>
            <a:ext cx="5943600" cy="562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01979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4970B-4B08-E297-8C74-70FF29D29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ED04CB9-37C4-3CB1-CE89-D21D2E38D16C}"/>
              </a:ext>
            </a:extLst>
          </p:cNvPr>
          <p:cNvSpPr txBox="1"/>
          <p:nvPr/>
        </p:nvSpPr>
        <p:spPr>
          <a:xfrm>
            <a:off x="204704" y="1321965"/>
            <a:ext cx="85392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將本課程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Code/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下的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flask_container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複製到你知道的目錄下，如桌面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Windows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進入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Powershell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Mac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進入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Terminal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進入放置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flask_container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的目錄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輸入「</a:t>
            </a:r>
            <a:r>
              <a:rPr kumimoji="1" lang="en-US" altLang="zh-TW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 build -t </a:t>
            </a:r>
            <a:r>
              <a:rPr kumimoji="1" lang="en-US" altLang="zh-TW" sz="3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flask_container</a:t>
            </a:r>
            <a:r>
              <a:rPr kumimoji="1" lang="en-US" altLang="zh-TW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.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」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27E1FE03-F3EC-0605-5E89-A3282A067C4C}"/>
              </a:ext>
            </a:extLst>
          </p:cNvPr>
          <p:cNvSpPr txBox="1">
            <a:spLocks/>
          </p:cNvSpPr>
          <p:nvPr/>
        </p:nvSpPr>
        <p:spPr>
          <a:xfrm>
            <a:off x="2457450" y="23977"/>
            <a:ext cx="549456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建立容器映像檔</a:t>
            </a:r>
          </a:p>
        </p:txBody>
      </p:sp>
    </p:spTree>
    <p:extLst>
      <p:ext uri="{BB962C8B-B14F-4D97-AF65-F5344CB8AC3E}">
        <p14:creationId xmlns:p14="http://schemas.microsoft.com/office/powerpoint/2010/main" val="32224454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8305747-3E4C-699A-2085-0107C932D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978"/>
            <a:ext cx="9144000" cy="403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657785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B32AF99-4CE0-3163-3759-32436EF8D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9594"/>
            <a:ext cx="9144000" cy="547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1968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0536D-4524-BAD1-A0BF-1FF178DA2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9949E0D-6315-0DE7-A6B1-B1559F35D4CA}"/>
              </a:ext>
            </a:extLst>
          </p:cNvPr>
          <p:cNvSpPr txBox="1"/>
          <p:nvPr/>
        </p:nvSpPr>
        <p:spPr>
          <a:xfrm>
            <a:off x="302377" y="4818560"/>
            <a:ext cx="85392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先輸入「</a:t>
            </a:r>
            <a:r>
              <a:rPr kumimoji="1" lang="en-US" altLang="zh-TW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security unlock-keychain ~/Library/Keychains/</a:t>
            </a:r>
            <a:r>
              <a:rPr kumimoji="1" lang="en-US" altLang="zh-TW" sz="3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login.keychain-db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」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再輸入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mac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使用者的密碼即可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8CD61AC0-5CC4-A7AB-4D89-875B754ADF50}"/>
              </a:ext>
            </a:extLst>
          </p:cNvPr>
          <p:cNvSpPr txBox="1">
            <a:spLocks/>
          </p:cNvSpPr>
          <p:nvPr/>
        </p:nvSpPr>
        <p:spPr>
          <a:xfrm>
            <a:off x="2457450" y="23977"/>
            <a:ext cx="549456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MacOS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錯誤處理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E26C5B7-7ADD-157A-B52E-CBFE024C8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338" y="2139722"/>
            <a:ext cx="6657975" cy="244792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143B19B-DF71-6A6C-9607-FA0BC71C4846}"/>
              </a:ext>
            </a:extLst>
          </p:cNvPr>
          <p:cNvSpPr txBox="1"/>
          <p:nvPr/>
        </p:nvSpPr>
        <p:spPr>
          <a:xfrm>
            <a:off x="357104" y="1474365"/>
            <a:ext cx="8539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如果出現下面的錯誤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3313165666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40279-1749-B4A3-2D5D-F262A8200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EC883911-32A0-E44A-1F49-8B120C63D87E}"/>
              </a:ext>
            </a:extLst>
          </p:cNvPr>
          <p:cNvSpPr txBox="1"/>
          <p:nvPr/>
        </p:nvSpPr>
        <p:spPr>
          <a:xfrm>
            <a:off x="221033" y="1109693"/>
            <a:ext cx="8539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輸入「</a:t>
            </a:r>
            <a:r>
              <a:rPr kumimoji="1" lang="en-US" altLang="zh-TW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 images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」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394CFAA2-B96F-42FF-845A-BC3826D6FC56}"/>
              </a:ext>
            </a:extLst>
          </p:cNvPr>
          <p:cNvSpPr txBox="1">
            <a:spLocks/>
          </p:cNvSpPr>
          <p:nvPr/>
        </p:nvSpPr>
        <p:spPr>
          <a:xfrm>
            <a:off x="2457450" y="23977"/>
            <a:ext cx="549456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查看容器映像檔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51F9789-3B25-CCEA-0ECE-75D5FFB65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98" y="1914869"/>
            <a:ext cx="8432513" cy="265648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D979BED-8C67-35F8-AD01-7513E795A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703" y="4040640"/>
            <a:ext cx="84105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4091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63E9F-6708-B975-2D6D-2668F3AD6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8105E114-9750-7711-652D-34EE919F760A}"/>
              </a:ext>
            </a:extLst>
          </p:cNvPr>
          <p:cNvSpPr txBox="1"/>
          <p:nvPr/>
        </p:nvSpPr>
        <p:spPr>
          <a:xfrm>
            <a:off x="221033" y="1077036"/>
            <a:ext cx="853924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先確定沒有容器佔用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5000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4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輸入「</a:t>
            </a:r>
            <a:r>
              <a:rPr kumimoji="1" lang="en-US" altLang="zh-TW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 </a:t>
            </a:r>
            <a:r>
              <a:rPr kumimoji="1" lang="en-US" altLang="zh-TW" sz="3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ps</a:t>
            </a:r>
            <a:r>
              <a:rPr kumimoji="1" lang="zh-TW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en-US" altLang="zh-TW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-a</a:t>
            </a:r>
            <a:r>
              <a:rPr kumimoji="1"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」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4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輸入「</a:t>
            </a:r>
            <a:r>
              <a:rPr kumimoji="1" lang="en-US" altLang="zh-TW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 run -d -p 5000:5000 </a:t>
            </a:r>
            <a:r>
              <a:rPr kumimoji="1" lang="en-US" altLang="zh-TW" sz="3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flask_container</a:t>
            </a:r>
            <a:r>
              <a:rPr kumimoji="1"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」</a:t>
            </a:r>
            <a:endParaRPr kumimoji="1" lang="en-US" altLang="zh-TW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DC5FF1A4-5F69-B9B0-F3F1-B8E3E23ABDF1}"/>
              </a:ext>
            </a:extLst>
          </p:cNvPr>
          <p:cNvSpPr txBox="1">
            <a:spLocks/>
          </p:cNvSpPr>
          <p:nvPr/>
        </p:nvSpPr>
        <p:spPr>
          <a:xfrm>
            <a:off x="2016579" y="86436"/>
            <a:ext cx="6474278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使用映像檔啟動容器</a:t>
            </a:r>
          </a:p>
        </p:txBody>
      </p:sp>
    </p:spTree>
    <p:extLst>
      <p:ext uri="{BB962C8B-B14F-4D97-AF65-F5344CB8AC3E}">
        <p14:creationId xmlns:p14="http://schemas.microsoft.com/office/powerpoint/2010/main" val="767851708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AAE7E42-41D4-1DEA-E8C9-F45771752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7871"/>
            <a:ext cx="9144000" cy="253695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A5AE8DB-14B8-59F0-0065-814873843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2141"/>
            <a:ext cx="9144000" cy="252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59341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E5CB9BA-47AE-D7E8-9E47-2B2C9E648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314325"/>
            <a:ext cx="6441622" cy="322081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C55EA25-8123-4483-EF75-0FAB2AD2A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3126921"/>
            <a:ext cx="64389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0815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E4773E7-B8DA-0DB3-F137-D1F885D15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442912"/>
            <a:ext cx="529590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27709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2A042-994C-7B05-1150-3C6E6F611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EEACBA26-AACA-96F7-2255-6DF906951C90}"/>
              </a:ext>
            </a:extLst>
          </p:cNvPr>
          <p:cNvSpPr txBox="1"/>
          <p:nvPr/>
        </p:nvSpPr>
        <p:spPr>
          <a:xfrm>
            <a:off x="204705" y="1370301"/>
            <a:ext cx="85392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沒有安裝任何虛擬環境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也沒有安裝任何套件在本機中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所有東西都放在容器映像檔中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建立映像檔大小比虛擬環境還小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(1~200MB)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在生產環境要佈署時，也不需要安裝任何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、虛擬環境、套件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只要生產環境主機有安裝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即可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生產環境不用管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OS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是什麼，因為所有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OS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都在容器中，整包打包帶走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F6C1E243-79DB-42F3-4AAA-842FF886C418}"/>
              </a:ext>
            </a:extLst>
          </p:cNvPr>
          <p:cNvSpPr txBox="1">
            <a:spLocks/>
          </p:cNvSpPr>
          <p:nvPr/>
        </p:nvSpPr>
        <p:spPr>
          <a:xfrm>
            <a:off x="2016579" y="86436"/>
            <a:ext cx="6474278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和使用虛擬環境比較</a:t>
            </a:r>
          </a:p>
        </p:txBody>
      </p:sp>
    </p:spTree>
    <p:extLst>
      <p:ext uri="{BB962C8B-B14F-4D97-AF65-F5344CB8AC3E}">
        <p14:creationId xmlns:p14="http://schemas.microsoft.com/office/powerpoint/2010/main" val="319061567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48389-3C97-53F4-D210-9435BF547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8E1D69AA-AAB5-4531-26D8-BACC3D001349}"/>
              </a:ext>
            </a:extLst>
          </p:cNvPr>
          <p:cNvSpPr txBox="1"/>
          <p:nvPr/>
        </p:nvSpPr>
        <p:spPr>
          <a:xfrm>
            <a:off x="204705" y="1370301"/>
            <a:ext cx="85392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開啟另一個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PowerShell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或終端機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輸入「</a:t>
            </a:r>
            <a:r>
              <a:rPr kumimoji="1" lang="en-US" altLang="zh-TW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docker exec -it &lt;</a:t>
            </a:r>
            <a:r>
              <a:rPr kumimoji="1" lang="zh-TW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容器編號</a:t>
            </a:r>
            <a:r>
              <a:rPr kumimoji="1" lang="en-US" altLang="zh-TW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&gt; bash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」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6B6219CA-D8DC-9332-FE9F-D5AE24A10656}"/>
              </a:ext>
            </a:extLst>
          </p:cNvPr>
          <p:cNvSpPr txBox="1">
            <a:spLocks/>
          </p:cNvSpPr>
          <p:nvPr/>
        </p:nvSpPr>
        <p:spPr>
          <a:xfrm>
            <a:off x="2016579" y="86436"/>
            <a:ext cx="6474278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進入容器裏面看看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3F91E88-B941-4FCD-C38B-AFA689AEA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71" y="2806473"/>
            <a:ext cx="83820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6558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1145A-977A-6E21-2FF8-242EEB1CD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69D9F2AF-CB80-4F52-6CE4-F8A7805BC8B7}"/>
              </a:ext>
            </a:extLst>
          </p:cNvPr>
          <p:cNvSpPr txBox="1">
            <a:spLocks/>
          </p:cNvSpPr>
          <p:nvPr/>
        </p:nvSpPr>
        <p:spPr>
          <a:xfrm>
            <a:off x="2016579" y="86436"/>
            <a:ext cx="6474278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進入容器裏面看看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D1EEBF5-F624-3A01-7BA7-5FC910946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79" y="1151533"/>
            <a:ext cx="7160078" cy="548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2755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AD38665-D910-BDC6-B74D-8F209DBED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42" y="604837"/>
            <a:ext cx="8517185" cy="572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29580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F8DCB99-D44C-124C-C30D-F090B8A2F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1600200"/>
            <a:ext cx="86963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5196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88A51-C896-1041-CCDA-FF70835E6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0396179-FD65-E3C9-EBB4-5439B0CA0F8D}"/>
              </a:ext>
            </a:extLst>
          </p:cNvPr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更標準的作法</a:t>
            </a:r>
            <a:endParaRPr kumimoji="1" lang="en-US" altLang="zh-TW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0385604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E2768-AE56-5CA2-D9EC-82442B5F3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AB65D405-D03C-171E-EEE8-71B6699ECB59}"/>
              </a:ext>
            </a:extLst>
          </p:cNvPr>
          <p:cNvSpPr txBox="1">
            <a:spLocks/>
          </p:cNvSpPr>
          <p:nvPr/>
        </p:nvSpPr>
        <p:spPr>
          <a:xfrm>
            <a:off x="1526722" y="102764"/>
            <a:ext cx="6474278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先確定專案的目錄結構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EA947FD-D4A6-259B-FAAF-43BBE0846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91" y="1648505"/>
            <a:ext cx="7720867" cy="412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58246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566AB-2DF5-2EF7-EB2C-E5F821CA3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A575CCCA-B806-35F6-FC23-CEFAEB086897}"/>
              </a:ext>
            </a:extLst>
          </p:cNvPr>
          <p:cNvSpPr txBox="1">
            <a:spLocks/>
          </p:cNvSpPr>
          <p:nvPr/>
        </p:nvSpPr>
        <p:spPr>
          <a:xfrm>
            <a:off x="1028700" y="821872"/>
            <a:ext cx="6858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套件需求檔</a:t>
            </a:r>
            <a:endParaRPr lang="en-US" altLang="zh-TW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requirements.txt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06256F1-828C-0B80-8CF3-9210098C9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845" y="1812472"/>
            <a:ext cx="4911498" cy="217617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BC69D97-E435-A430-631B-3C398DC4B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845" y="4401911"/>
            <a:ext cx="5052857" cy="194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2924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25AA7-9DAF-4F97-8876-E1A65F574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9C531CDD-EBCD-72B3-316F-F36DC5540CA6}"/>
              </a:ext>
            </a:extLst>
          </p:cNvPr>
          <p:cNvSpPr txBox="1">
            <a:spLocks/>
          </p:cNvSpPr>
          <p:nvPr/>
        </p:nvSpPr>
        <p:spPr>
          <a:xfrm>
            <a:off x="1011273" y="201386"/>
            <a:ext cx="6858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修改過後的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Dockerfile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559B713-C04C-8537-1F9D-7DD59EDC4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273" y="1316232"/>
            <a:ext cx="7264173" cy="541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4563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B86A2-90DB-12E6-57B7-E681EAE8F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EA67DA9-3611-D795-BF46-3DCE38267594}"/>
              </a:ext>
            </a:extLst>
          </p:cNvPr>
          <p:cNvSpPr txBox="1"/>
          <p:nvPr/>
        </p:nvSpPr>
        <p:spPr>
          <a:xfrm>
            <a:off x="361320" y="1463047"/>
            <a:ext cx="84998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最新的程式碼在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上，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每次備份到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，且更新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main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分支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生產主機就從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上下載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main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回去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這樣就可以更新程式碼了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但生產主機怎麼知道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更新了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main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呢？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E613E47A-8788-A313-09D0-CC3517D980DA}"/>
              </a:ext>
            </a:extLst>
          </p:cNvPr>
          <p:cNvSpPr txBox="1">
            <a:spLocks/>
          </p:cNvSpPr>
          <p:nvPr/>
        </p:nvSpPr>
        <p:spPr>
          <a:xfrm>
            <a:off x="1677971" y="345707"/>
            <a:ext cx="6579909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程式開發完畢要佈署</a:t>
            </a:r>
          </a:p>
        </p:txBody>
      </p:sp>
    </p:spTree>
    <p:extLst>
      <p:ext uri="{BB962C8B-B14F-4D97-AF65-F5344CB8AC3E}">
        <p14:creationId xmlns:p14="http://schemas.microsoft.com/office/powerpoint/2010/main" val="346776249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63F72-5337-A42E-9408-D4ED39FCE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E22E16C7-2D18-3D6F-26FE-3B8C5FD104A5}"/>
              </a:ext>
            </a:extLst>
          </p:cNvPr>
          <p:cNvSpPr txBox="1"/>
          <p:nvPr/>
        </p:nvSpPr>
        <p:spPr>
          <a:xfrm>
            <a:off x="361320" y="1463047"/>
            <a:ext cx="84998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actions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可以自動完成佈署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但是要寫複雜的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yaml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檔案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當開發者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push to main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時，就會接下來佈署的動作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可以設定環境變數等資料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這種佈署方式稱為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CI/CD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有專門的軟體做這件事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每一家雲端平台都有自己佈署的方法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515214F8-7C12-A130-14D7-CC03252DC479}"/>
              </a:ext>
            </a:extLst>
          </p:cNvPr>
          <p:cNvSpPr txBox="1">
            <a:spLocks/>
          </p:cNvSpPr>
          <p:nvPr/>
        </p:nvSpPr>
        <p:spPr>
          <a:xfrm>
            <a:off x="1677971" y="345707"/>
            <a:ext cx="6579909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程式開發完畢要佈署</a:t>
            </a:r>
          </a:p>
        </p:txBody>
      </p:sp>
    </p:spTree>
    <p:extLst>
      <p:ext uri="{BB962C8B-B14F-4D97-AF65-F5344CB8AC3E}">
        <p14:creationId xmlns:p14="http://schemas.microsoft.com/office/powerpoint/2010/main" val="138302078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12FED28-B808-141F-8D32-43F0C258E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210" y="429460"/>
            <a:ext cx="5059199" cy="624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4336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34697" y="1774132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使用固定版本的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line-bot-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sdk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等套件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之前在開發電腦上建立了虛擬環境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生產主機也必須建立相同的虛擬環境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必須先進入生產環境的主機安裝虛擬環境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conda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建立虛擬環境時，會自帶很多套件，但也許我們的產品不需要這麼多套件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生產環境的主機很可能和開發環境的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OS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或其它內容完全不同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223082" y="355134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Bot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為例</a:t>
            </a:r>
          </a:p>
        </p:txBody>
      </p:sp>
    </p:spTree>
    <p:extLst>
      <p:ext uri="{BB962C8B-B14F-4D97-AF65-F5344CB8AC3E}">
        <p14:creationId xmlns:p14="http://schemas.microsoft.com/office/powerpoint/2010/main" val="3238148773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3056</TotalTime>
  <Words>1728</Words>
  <Application>Microsoft Office PowerPoint</Application>
  <PresentationFormat>如螢幕大小 (4:3)</PresentationFormat>
  <Paragraphs>213</Paragraphs>
  <Slides>58</Slides>
  <Notes>43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58</vt:i4>
      </vt:variant>
    </vt:vector>
  </HeadingPairs>
  <TitlesOfParts>
    <vt:vector size="66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104</cp:revision>
  <dcterms:created xsi:type="dcterms:W3CDTF">2024-05-09T05:53:07Z</dcterms:created>
  <dcterms:modified xsi:type="dcterms:W3CDTF">2025-04-23T16:01:32Z</dcterms:modified>
</cp:coreProperties>
</file>