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5" r:id="rId1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378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789DA-255B-421E-9764-28B92B274794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80835-8ACF-4E63-8165-EF88359DD47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0199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12D1-932F-47E3-AC09-D32938881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B8E8D-0CD6-405D-B100-7E470B470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09DD5-805A-4724-B344-E1D6AB07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79B0-2050-4829-AF0E-50A5D7F644AB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7CAC2-1E0C-42A7-8425-571235D9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2516C-ED90-452F-972F-22DF404B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014C-9254-462D-9830-4292B410BD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4728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529C-BE7E-42D5-8DFC-74D3501A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ADE51-6C29-4E65-9410-A286F054A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C07A7-5AEC-4AB7-9DC0-5C330F46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79B0-2050-4829-AF0E-50A5D7F644AB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A7DD7-53B5-42F3-802C-BDA533B8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284D3-93E6-4E0F-AC59-E7AEFD0F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014C-9254-462D-9830-4292B410BD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882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67B6D-DCAF-47B5-A2EF-8D5988C41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66DBF-0C4A-44CA-ACA1-8E4D00FF2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50346-297D-4BFA-AD3F-7501D781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79B0-2050-4829-AF0E-50A5D7F644AB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0FE80-29EA-4541-83BD-67C144C7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CCA99-B0A3-4DFC-958F-B2B2C295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014C-9254-462D-9830-4292B410BD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557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BA64-CA13-4538-BAC9-EC4B1AF7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7DEB8-520A-43F6-BC62-E7186C80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10913-86A3-4643-90E6-F08AB236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79B0-2050-4829-AF0E-50A5D7F644AB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F305A-E811-4958-97E0-E3A2AB3A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9736B-F8BA-48CE-8561-EC197CDA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014C-9254-462D-9830-4292B410BD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6285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079C-702A-4681-B521-65FE5E6D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D2473-B698-4D33-8483-AC6D382B0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5846A-34FD-4F3D-86BB-224354D8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79B0-2050-4829-AF0E-50A5D7F644AB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4A506-EE57-4F3B-A80D-2008D0D3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12C03-BD97-40D3-9AA0-BA44FF02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014C-9254-462D-9830-4292B410BD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1706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B0C5-1AFF-468E-8DEA-74045BED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D7BE4-73C0-44D6-B027-0E7C934DF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42636-2796-4BE8-9D5E-13EABDE81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60044-FAD6-4A77-AA9D-4F6BCC8E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79B0-2050-4829-AF0E-50A5D7F644AB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6BC71-F1F9-44A4-B781-5DBACF01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2CB5C-734B-4E9B-B406-FDF5C37F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014C-9254-462D-9830-4292B410BD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5676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FB49-9B12-4097-83AB-948FD641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7269C-5A6C-4D1A-941E-C9E754B30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AD5FA-C16F-423E-AA61-B3E38126F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35788-9353-4B8B-90C4-3D3C70C38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763E8-6C9B-411F-9A0B-415D78221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77EB3-82A9-4F74-A176-4A84CB40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79B0-2050-4829-AF0E-50A5D7F644AB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1CDB1-E5F5-4EE5-B967-FD9DF983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0E59C-CAA2-4ACA-8894-554B7289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014C-9254-462D-9830-4292B410BD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8136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52CA-F872-4CCA-80E1-EFF09E5D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11BA4-9B12-4D0E-8611-ED9074A0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79B0-2050-4829-AF0E-50A5D7F644AB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2144C-6CBA-4046-BCAC-F0E1ABF7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1B8FE-CABF-4410-9F79-51A5B0A5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014C-9254-462D-9830-4292B410BD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3740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9692A-BEB5-4E7E-AFD9-6AA59162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79B0-2050-4829-AF0E-50A5D7F644AB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9EEA5-9F19-4EC9-AB60-6976EBE1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9682F-E922-440A-B720-BA8A1008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014C-9254-462D-9830-4292B410BD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169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CDDF-38B4-4901-AB92-EB33195D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002F8-8243-4DFD-B745-F980153B1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BF2F4-E61E-4D1A-ADF8-7E3B7717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1B59D-261F-48B5-A8BE-F5556376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79B0-2050-4829-AF0E-50A5D7F644AB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D6CFE-59F8-47E3-9322-D7E83D98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C0416-7F57-458B-AEF0-32597D02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014C-9254-462D-9830-4292B410BD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4253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EE2C-EB50-415F-A52D-68ABBAF3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66DFFB-1EF7-4CAF-9386-C14DAA3C0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E53F2-5569-4E16-9286-13332CE05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A78D5-62BE-4196-8FF7-63942A0D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79B0-2050-4829-AF0E-50A5D7F644AB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38FCF-002A-4C53-8627-BB4C8D9F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89607-0BCF-4BF0-96CA-E75943D2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014C-9254-462D-9830-4292B410BD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459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1ABCB-4218-48C4-8B1B-ADE9F48B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EA8C-DD01-485F-AE46-AF5515B63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DE5F8-4395-4C87-BE7E-99366E6E2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379B0-2050-4829-AF0E-50A5D7F644AB}" type="datetimeFigureOut">
              <a:rPr lang="en-NG" smtClean="0"/>
              <a:t>27/04/2021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BB5F5-60BE-4B79-9D60-9BC53394E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F03A-E001-4076-BE0E-A138F9D72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4014C-9254-462D-9830-4292B410BD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5193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EDCA356-2C9A-43A3-94E5-62A9C799E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0" r="100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A29C1-1DCA-4557-AC4A-767242C2C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CHINWENDU NWEJE</a:t>
            </a:r>
            <a:endParaRPr lang="en-NG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FF3B2-52E9-46C2-A5B1-165D50E8E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CSC 102 Assignment</a:t>
            </a:r>
            <a:endParaRPr lang="en-NG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83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5DE2-5B97-4642-B245-0DE79805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69" y="201479"/>
            <a:ext cx="11074831" cy="697424"/>
          </a:xfrm>
        </p:spPr>
        <p:txBody>
          <a:bodyPr>
            <a:normAutofit/>
          </a:bodyPr>
          <a:lstStyle/>
          <a:p>
            <a:r>
              <a:rPr lang="en-US" sz="3600" dirty="0"/>
              <a:t>Find the GCD and LCM of two numbers</a:t>
            </a:r>
            <a:endParaRPr lang="en-NG" sz="3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D80A063-252A-4632-8C9A-2879B82306A3}"/>
              </a:ext>
            </a:extLst>
          </p:cNvPr>
          <p:cNvSpPr/>
          <p:nvPr/>
        </p:nvSpPr>
        <p:spPr>
          <a:xfrm>
            <a:off x="2459141" y="712607"/>
            <a:ext cx="1239864" cy="49594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4D1375C2-5B9F-4241-B262-35C9FF0F475E}"/>
              </a:ext>
            </a:extLst>
          </p:cNvPr>
          <p:cNvSpPr/>
          <p:nvPr/>
        </p:nvSpPr>
        <p:spPr>
          <a:xfrm>
            <a:off x="2422144" y="1446644"/>
            <a:ext cx="1317356" cy="43395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r>
              <a:rPr lang="en-US" dirty="0" err="1"/>
              <a:t>x,y</a:t>
            </a:r>
            <a:endParaRPr lang="en-NG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9209D1D6-94E7-42C1-9215-4E93B1485F61}"/>
              </a:ext>
            </a:extLst>
          </p:cNvPr>
          <p:cNvSpPr/>
          <p:nvPr/>
        </p:nvSpPr>
        <p:spPr>
          <a:xfrm>
            <a:off x="2253790" y="2185527"/>
            <a:ext cx="1654065" cy="826755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x&gt;y ?</a:t>
            </a:r>
            <a:endParaRPr lang="en-NG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26B4C783-3046-4CAA-8EA9-60BE21E4FDA7}"/>
              </a:ext>
            </a:extLst>
          </p:cNvPr>
          <p:cNvSpPr/>
          <p:nvPr/>
        </p:nvSpPr>
        <p:spPr>
          <a:xfrm>
            <a:off x="1594586" y="3232911"/>
            <a:ext cx="2972475" cy="147385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 (1, a+1) </a:t>
            </a:r>
            <a:endParaRPr lang="en-NG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CC4DB61-076F-48FA-8A3D-D946E3121713}"/>
              </a:ext>
            </a:extLst>
          </p:cNvPr>
          <p:cNvSpPr/>
          <p:nvPr/>
        </p:nvSpPr>
        <p:spPr>
          <a:xfrm>
            <a:off x="1610940" y="4997629"/>
            <a:ext cx="2972474" cy="109873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(</a:t>
            </a:r>
            <a:r>
              <a:rPr lang="en-US" dirty="0" err="1"/>
              <a:t>X%i</a:t>
            </a:r>
            <a:r>
              <a:rPr lang="en-US" dirty="0"/>
              <a:t> =0)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(y% </a:t>
            </a:r>
            <a:r>
              <a:rPr lang="en-US" dirty="0" err="1"/>
              <a:t>i</a:t>
            </a:r>
            <a:r>
              <a:rPr lang="en-US" dirty="0"/>
              <a:t>=0)</a:t>
            </a:r>
            <a:endParaRPr lang="en-NG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21374F4-7F97-4F7E-8ED2-EF5CE3947282}"/>
              </a:ext>
            </a:extLst>
          </p:cNvPr>
          <p:cNvSpPr/>
          <p:nvPr/>
        </p:nvSpPr>
        <p:spPr>
          <a:xfrm>
            <a:off x="2839922" y="6318744"/>
            <a:ext cx="478301" cy="527538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EA73EE29-0B59-43BE-88F0-3032BD1DEDF3}"/>
              </a:ext>
            </a:extLst>
          </p:cNvPr>
          <p:cNvSpPr/>
          <p:nvPr/>
        </p:nvSpPr>
        <p:spPr>
          <a:xfrm>
            <a:off x="10363869" y="569684"/>
            <a:ext cx="478301" cy="527538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7B1EB2C-0377-4D36-BB55-BA5BFA57DA09}"/>
              </a:ext>
            </a:extLst>
          </p:cNvPr>
          <p:cNvSpPr/>
          <p:nvPr/>
        </p:nvSpPr>
        <p:spPr>
          <a:xfrm>
            <a:off x="9894728" y="2185527"/>
            <a:ext cx="1317356" cy="43395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GCD</a:t>
            </a:r>
            <a:endParaRPr lang="en-NG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1B0BD30D-421C-412E-AD4C-5EB23FEC72CB}"/>
              </a:ext>
            </a:extLst>
          </p:cNvPr>
          <p:cNvSpPr/>
          <p:nvPr/>
        </p:nvSpPr>
        <p:spPr>
          <a:xfrm>
            <a:off x="9910978" y="5113042"/>
            <a:ext cx="1317356" cy="43395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LCM</a:t>
            </a:r>
            <a:endParaRPr lang="en-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04772B-105B-42B8-A0BD-8272147F00A2}"/>
              </a:ext>
            </a:extLst>
          </p:cNvPr>
          <p:cNvSpPr/>
          <p:nvPr/>
        </p:nvSpPr>
        <p:spPr>
          <a:xfrm>
            <a:off x="9577753" y="1375850"/>
            <a:ext cx="2050534" cy="4339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= GCD</a:t>
            </a:r>
            <a:endParaRPr lang="en-N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2632E7-CFDE-4072-AEC0-E0B7BB6CC9B5}"/>
              </a:ext>
            </a:extLst>
          </p:cNvPr>
          <p:cNvSpPr/>
          <p:nvPr/>
        </p:nvSpPr>
        <p:spPr>
          <a:xfrm>
            <a:off x="9528139" y="3075514"/>
            <a:ext cx="2050534" cy="4339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product=x*y</a:t>
            </a:r>
            <a:endParaRPr lang="en-N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471DAC-39E7-47F2-9CAB-5D6E4A878088}"/>
              </a:ext>
            </a:extLst>
          </p:cNvPr>
          <p:cNvSpPr/>
          <p:nvPr/>
        </p:nvSpPr>
        <p:spPr>
          <a:xfrm>
            <a:off x="9528139" y="4017807"/>
            <a:ext cx="2050534" cy="4339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LCM=product/GCD</a:t>
            </a:r>
            <a:endParaRPr lang="en-NG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EAB7A6-0D15-4123-BE88-3942FE6A5AFD}"/>
              </a:ext>
            </a:extLst>
          </p:cNvPr>
          <p:cNvSpPr/>
          <p:nvPr/>
        </p:nvSpPr>
        <p:spPr>
          <a:xfrm>
            <a:off x="9949724" y="6216267"/>
            <a:ext cx="1239864" cy="49594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N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1CD929-9647-4AA0-B6B1-686559F89EA4}"/>
              </a:ext>
            </a:extLst>
          </p:cNvPr>
          <p:cNvSpPr/>
          <p:nvPr/>
        </p:nvSpPr>
        <p:spPr>
          <a:xfrm>
            <a:off x="278969" y="3292490"/>
            <a:ext cx="685535" cy="350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a=y</a:t>
            </a:r>
            <a:endParaRPr lang="en-N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1DB0D6-E7EB-454D-8453-DA44DA4BE49E}"/>
              </a:ext>
            </a:extLst>
          </p:cNvPr>
          <p:cNvSpPr/>
          <p:nvPr/>
        </p:nvSpPr>
        <p:spPr>
          <a:xfrm>
            <a:off x="5197143" y="3335197"/>
            <a:ext cx="685535" cy="350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a=x</a:t>
            </a:r>
            <a:endParaRPr lang="en-N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8B8874-B880-4CAB-A1CB-5236C9312C78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3079073" y="1208550"/>
            <a:ext cx="1749" cy="23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59E79-3BA3-423A-A8FC-F2D2F5CEF034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3080822" y="1880596"/>
            <a:ext cx="1" cy="30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A046E0-0390-437A-8B4E-59A368E2916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080823" y="3012282"/>
            <a:ext cx="1" cy="22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6045B6-A38B-421D-B191-8BC73DE1BE9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080824" y="4706761"/>
            <a:ext cx="16353" cy="29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AFE8AD-4A25-4B0A-B532-5CC0300AB55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3079073" y="6096359"/>
            <a:ext cx="18104" cy="22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0901BB-1C20-467E-9891-5E2AF0F0D850}"/>
              </a:ext>
            </a:extLst>
          </p:cNvPr>
          <p:cNvCxnSpPr>
            <a:stCxn id="17" idx="2"/>
          </p:cNvCxnSpPr>
          <p:nvPr/>
        </p:nvCxnSpPr>
        <p:spPr>
          <a:xfrm flipH="1">
            <a:off x="613327" y="3643219"/>
            <a:ext cx="8410" cy="32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B7CD53-BEA3-490A-91EA-1D2C9CFF6482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621736" y="2598904"/>
            <a:ext cx="16320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F49DF7-BBC6-4CD0-B60D-6E780335C6C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07855" y="2598905"/>
            <a:ext cx="1632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D9437D-F96D-47B6-BD23-505E2C56212C}"/>
              </a:ext>
            </a:extLst>
          </p:cNvPr>
          <p:cNvCxnSpPr>
            <a:endCxn id="17" idx="0"/>
          </p:cNvCxnSpPr>
          <p:nvPr/>
        </p:nvCxnSpPr>
        <p:spPr>
          <a:xfrm>
            <a:off x="613327" y="2598904"/>
            <a:ext cx="8410" cy="69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96901E-1E7F-47A6-A7A3-9487265B9EFF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539908" y="2619479"/>
            <a:ext cx="3" cy="71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72FFEA-518F-4C8E-BF76-6526E84A8A9F}"/>
              </a:ext>
            </a:extLst>
          </p:cNvPr>
          <p:cNvCxnSpPr>
            <a:endCxn id="6" idx="1"/>
          </p:cNvCxnSpPr>
          <p:nvPr/>
        </p:nvCxnSpPr>
        <p:spPr>
          <a:xfrm>
            <a:off x="613327" y="3969836"/>
            <a:ext cx="981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1FC33E1-EE21-440C-B5E8-C122BA59F297}"/>
              </a:ext>
            </a:extLst>
          </p:cNvPr>
          <p:cNvCxnSpPr>
            <a:endCxn id="6" idx="3"/>
          </p:cNvCxnSpPr>
          <p:nvPr/>
        </p:nvCxnSpPr>
        <p:spPr>
          <a:xfrm flipH="1">
            <a:off x="4567061" y="3969836"/>
            <a:ext cx="972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07F5BD-A888-4B70-81E5-78E5FA2E4B8E}"/>
              </a:ext>
            </a:extLst>
          </p:cNvPr>
          <p:cNvCxnSpPr>
            <a:stCxn id="18" idx="2"/>
          </p:cNvCxnSpPr>
          <p:nvPr/>
        </p:nvCxnSpPr>
        <p:spPr>
          <a:xfrm flipH="1">
            <a:off x="5539908" y="3685926"/>
            <a:ext cx="3" cy="331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F01258F-E62A-44E7-9BA9-FADEE147A435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10603020" y="1097222"/>
            <a:ext cx="0" cy="27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F051031-0935-4A35-8398-968D1C084F47}"/>
              </a:ext>
            </a:extLst>
          </p:cNvPr>
          <p:cNvCxnSpPr>
            <a:stCxn id="12" idx="2"/>
            <a:endCxn id="10" idx="1"/>
          </p:cNvCxnSpPr>
          <p:nvPr/>
        </p:nvCxnSpPr>
        <p:spPr>
          <a:xfrm>
            <a:off x="10603020" y="1809802"/>
            <a:ext cx="4630" cy="37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9012AE-B32E-4A63-950A-68E4A0499FE6}"/>
              </a:ext>
            </a:extLst>
          </p:cNvPr>
          <p:cNvCxnSpPr>
            <a:stCxn id="10" idx="3"/>
            <a:endCxn id="13" idx="0"/>
          </p:cNvCxnSpPr>
          <p:nvPr/>
        </p:nvCxnSpPr>
        <p:spPr>
          <a:xfrm>
            <a:off x="10499162" y="2619479"/>
            <a:ext cx="54244" cy="45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B3F1F2-B858-4C5D-8FCD-67EC5CAFBE9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10553406" y="3509466"/>
            <a:ext cx="0" cy="50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92018D7-3F83-4402-BE3C-2E30BDA1B897}"/>
              </a:ext>
            </a:extLst>
          </p:cNvPr>
          <p:cNvCxnSpPr>
            <a:stCxn id="14" idx="2"/>
            <a:endCxn id="11" idx="0"/>
          </p:cNvCxnSpPr>
          <p:nvPr/>
        </p:nvCxnSpPr>
        <p:spPr>
          <a:xfrm>
            <a:off x="10553406" y="4451759"/>
            <a:ext cx="16250" cy="66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ADB530-734F-4E29-8720-5D4223ED12A0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10499162" y="5546994"/>
            <a:ext cx="16250" cy="660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1015B0F-2D8A-43E0-A16A-04F5C15D3D88}"/>
              </a:ext>
            </a:extLst>
          </p:cNvPr>
          <p:cNvSpPr txBox="1"/>
          <p:nvPr/>
        </p:nvSpPr>
        <p:spPr>
          <a:xfrm>
            <a:off x="964504" y="2185527"/>
            <a:ext cx="80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en-NG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073E39-B891-4259-A023-CC5E2F97E717}"/>
              </a:ext>
            </a:extLst>
          </p:cNvPr>
          <p:cNvSpPr txBox="1"/>
          <p:nvPr/>
        </p:nvSpPr>
        <p:spPr>
          <a:xfrm>
            <a:off x="4394200" y="218552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0756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70E0-2589-441D-B52D-84DC1CA2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22" y="301792"/>
            <a:ext cx="11430000" cy="438150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solidFill>
                  <a:schemeClr val="accent6"/>
                </a:solidFill>
              </a:rPr>
              <a:t>5. Find the Factorial of number n (n! = 1 x 2 x 3 x …. n)</a:t>
            </a:r>
            <a:br>
              <a:rPr lang="en-US" sz="4400" dirty="0">
                <a:solidFill>
                  <a:schemeClr val="accent6"/>
                </a:solidFill>
              </a:rPr>
            </a:br>
            <a:endParaRPr lang="en-NG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5346F3-E8C9-42F5-955D-A1628BC432F9}"/>
              </a:ext>
            </a:extLst>
          </p:cNvPr>
          <p:cNvSpPr/>
          <p:nvPr/>
        </p:nvSpPr>
        <p:spPr>
          <a:xfrm>
            <a:off x="571399" y="739942"/>
            <a:ext cx="3729790" cy="3536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START</a:t>
            </a:r>
          </a:p>
          <a:p>
            <a:r>
              <a:rPr lang="en-US" dirty="0"/>
              <a:t>INPUT a</a:t>
            </a:r>
          </a:p>
          <a:p>
            <a:r>
              <a:rPr lang="en-US" dirty="0"/>
              <a:t>INITIALIZE x=1 and fac=1</a:t>
            </a:r>
          </a:p>
          <a:p>
            <a:r>
              <a:rPr lang="en-US" dirty="0"/>
              <a:t>IF x &lt;= a</a:t>
            </a:r>
          </a:p>
          <a:p>
            <a:r>
              <a:rPr lang="en-US" dirty="0"/>
              <a:t>     REPEAT</a:t>
            </a:r>
          </a:p>
          <a:p>
            <a:r>
              <a:rPr lang="en-US" dirty="0"/>
              <a:t>          COMPUTE fac = fac*x</a:t>
            </a:r>
          </a:p>
          <a:p>
            <a:r>
              <a:rPr lang="en-US" dirty="0"/>
              <a:t>          INCREMENT x = 1</a:t>
            </a:r>
          </a:p>
          <a:p>
            <a:r>
              <a:rPr lang="en-US" dirty="0"/>
              <a:t>     UNTIL x&gt;a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   PRINT fact</a:t>
            </a:r>
          </a:p>
          <a:p>
            <a:r>
              <a:rPr lang="en-US" dirty="0"/>
              <a:t>END</a:t>
            </a:r>
            <a:endParaRPr lang="en-N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622F52A-7EE8-4FBA-BB2C-5B998E48FC3F}"/>
              </a:ext>
            </a:extLst>
          </p:cNvPr>
          <p:cNvSpPr/>
          <p:nvPr/>
        </p:nvSpPr>
        <p:spPr>
          <a:xfrm>
            <a:off x="8456416" y="94153"/>
            <a:ext cx="1232217" cy="4692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390D6385-4C71-4508-A970-C2FB6F54B5BE}"/>
              </a:ext>
            </a:extLst>
          </p:cNvPr>
          <p:cNvSpPr/>
          <p:nvPr/>
        </p:nvSpPr>
        <p:spPr>
          <a:xfrm>
            <a:off x="8243366" y="697424"/>
            <a:ext cx="1658318" cy="43815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</a:t>
            </a:r>
            <a:endParaRPr lang="en-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1B3EC7-F020-425B-8D85-33446C0259F5}"/>
              </a:ext>
            </a:extLst>
          </p:cNvPr>
          <p:cNvSpPr/>
          <p:nvPr/>
        </p:nvSpPr>
        <p:spPr>
          <a:xfrm>
            <a:off x="8227865" y="1423764"/>
            <a:ext cx="1689315" cy="630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x=1</a:t>
            </a:r>
          </a:p>
          <a:p>
            <a:pPr algn="ctr"/>
            <a:r>
              <a:rPr lang="en-US" dirty="0"/>
              <a:t>fac=1</a:t>
            </a:r>
            <a:endParaRPr lang="en-NG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6337FE02-784E-48DB-A3F5-0277821F28FB}"/>
              </a:ext>
            </a:extLst>
          </p:cNvPr>
          <p:cNvSpPr/>
          <p:nvPr/>
        </p:nvSpPr>
        <p:spPr>
          <a:xfrm>
            <a:off x="8338619" y="2161091"/>
            <a:ext cx="1445267" cy="816924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x&lt;=a</a:t>
            </a:r>
            <a:endParaRPr lang="en-N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41C47-B3EA-484D-AB22-82AC913E42F4}"/>
              </a:ext>
            </a:extLst>
          </p:cNvPr>
          <p:cNvSpPr/>
          <p:nvPr/>
        </p:nvSpPr>
        <p:spPr>
          <a:xfrm>
            <a:off x="8007881" y="3358175"/>
            <a:ext cx="2129283" cy="630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Fac=fac*x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65C4DE0F-23A2-4C55-ADE5-EF2B18B4D3A9}"/>
              </a:ext>
            </a:extLst>
          </p:cNvPr>
          <p:cNvSpPr/>
          <p:nvPr/>
        </p:nvSpPr>
        <p:spPr>
          <a:xfrm>
            <a:off x="8022124" y="4225975"/>
            <a:ext cx="2129284" cy="609285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X=x+1</a:t>
            </a:r>
            <a:endParaRPr lang="en-NG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50F588D-E606-4322-B5C9-8143FBA81165}"/>
              </a:ext>
            </a:extLst>
          </p:cNvPr>
          <p:cNvSpPr/>
          <p:nvPr/>
        </p:nvSpPr>
        <p:spPr>
          <a:xfrm>
            <a:off x="8227865" y="5188385"/>
            <a:ext cx="1593739" cy="60928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fac</a:t>
            </a:r>
            <a:endParaRPr lang="en-N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2904B6F-0DD4-461A-A247-73BAD19B9F14}"/>
              </a:ext>
            </a:extLst>
          </p:cNvPr>
          <p:cNvSpPr/>
          <p:nvPr/>
        </p:nvSpPr>
        <p:spPr>
          <a:xfrm>
            <a:off x="8555512" y="6219803"/>
            <a:ext cx="969446" cy="60928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E3310B-A303-4B7C-A52A-9B8534C33317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9072525" y="563385"/>
            <a:ext cx="0" cy="13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AFA97E-F321-489D-BBA0-713A70A85F8D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9072523" y="1135574"/>
            <a:ext cx="2" cy="28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79925A-4F92-4B7F-90E6-3F3B98EB01E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9061253" y="2054460"/>
            <a:ext cx="11270" cy="10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E4E714-AEE6-456C-92AC-A31C890BDA0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061253" y="2978015"/>
            <a:ext cx="11270" cy="38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1391A4-0089-4780-AD26-051B992DB2D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9072523" y="3988871"/>
            <a:ext cx="14243" cy="23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44E611-41FB-4A7F-9E81-C442CDA7288A}"/>
              </a:ext>
            </a:extLst>
          </p:cNvPr>
          <p:cNvCxnSpPr>
            <a:stCxn id="9" idx="2"/>
            <a:endCxn id="10" idx="1"/>
          </p:cNvCxnSpPr>
          <p:nvPr/>
        </p:nvCxnSpPr>
        <p:spPr>
          <a:xfrm>
            <a:off x="9086766" y="4835260"/>
            <a:ext cx="14129" cy="35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D9222E-ECA8-4AD8-893B-755F1973CBEB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9024735" y="5797670"/>
            <a:ext cx="15500" cy="42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CC73EE-659A-4340-9B5F-C2BA59E90092}"/>
              </a:ext>
            </a:extLst>
          </p:cNvPr>
          <p:cNvCxnSpPr>
            <a:cxnSpLocks/>
          </p:cNvCxnSpPr>
          <p:nvPr/>
        </p:nvCxnSpPr>
        <p:spPr>
          <a:xfrm flipH="1">
            <a:off x="7301132" y="2602369"/>
            <a:ext cx="1048758" cy="26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4F694F-52E6-49FE-BFC0-EE6934CBA252}"/>
              </a:ext>
            </a:extLst>
          </p:cNvPr>
          <p:cNvCxnSpPr/>
          <p:nvPr/>
        </p:nvCxnSpPr>
        <p:spPr>
          <a:xfrm>
            <a:off x="7301132" y="2657976"/>
            <a:ext cx="0" cy="2737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D2F25C-CCE6-4EBD-8A5E-537765A3E513}"/>
              </a:ext>
            </a:extLst>
          </p:cNvPr>
          <p:cNvCxnSpPr/>
          <p:nvPr/>
        </p:nvCxnSpPr>
        <p:spPr>
          <a:xfrm>
            <a:off x="7301132" y="5401994"/>
            <a:ext cx="1155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CDB82C1-9FC3-4EB9-B595-8DFDC18B1AA8}"/>
              </a:ext>
            </a:extLst>
          </p:cNvPr>
          <p:cNvCxnSpPr>
            <a:stCxn id="9" idx="3"/>
          </p:cNvCxnSpPr>
          <p:nvPr/>
        </p:nvCxnSpPr>
        <p:spPr>
          <a:xfrm flipV="1">
            <a:off x="10151408" y="4530617"/>
            <a:ext cx="12037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642BF2-C5F2-46F5-B5C3-4EE34EE98DA8}"/>
              </a:ext>
            </a:extLst>
          </p:cNvPr>
          <p:cNvCxnSpPr>
            <a:cxnSpLocks/>
          </p:cNvCxnSpPr>
          <p:nvPr/>
        </p:nvCxnSpPr>
        <p:spPr>
          <a:xfrm flipV="1">
            <a:off x="11355162" y="2569553"/>
            <a:ext cx="27809" cy="196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7F6E87F-06F0-490A-9442-DEB2E8ECABEC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783886" y="2569553"/>
            <a:ext cx="1526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68FF434-3630-4B6C-9E7F-5AC8A59C892E}"/>
              </a:ext>
            </a:extLst>
          </p:cNvPr>
          <p:cNvSpPr txBox="1"/>
          <p:nvPr/>
        </p:nvSpPr>
        <p:spPr>
          <a:xfrm>
            <a:off x="7681741" y="2259690"/>
            <a:ext cx="88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en-NG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5D64E9-4C60-4AC9-96E1-28E5571B34E4}"/>
              </a:ext>
            </a:extLst>
          </p:cNvPr>
          <p:cNvSpPr txBox="1"/>
          <p:nvPr/>
        </p:nvSpPr>
        <p:spPr>
          <a:xfrm>
            <a:off x="9239444" y="3005050"/>
            <a:ext cx="87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42750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3757-DEBF-4730-AF5E-DD640C4B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Find the root of a Quadratic Equation Ax</a:t>
            </a:r>
            <a:r>
              <a:rPr lang="en-US" sz="2000" baseline="30000" dirty="0">
                <a:solidFill>
                  <a:schemeClr val="accent6"/>
                </a:solidFill>
              </a:rPr>
              <a:t>2</a:t>
            </a:r>
            <a:r>
              <a:rPr lang="en-US" sz="2000" dirty="0">
                <a:solidFill>
                  <a:schemeClr val="accent6"/>
                </a:solidFill>
              </a:rPr>
              <a:t> +Bx + C = 0</a:t>
            </a:r>
            <a:endParaRPr lang="en-NG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7BBF4-ACD3-450E-A3D8-E38BB0F7EB0A}"/>
              </a:ext>
            </a:extLst>
          </p:cNvPr>
          <p:cNvSpPr txBox="1"/>
          <p:nvPr/>
        </p:nvSpPr>
        <p:spPr>
          <a:xfrm>
            <a:off x="838200" y="1325217"/>
            <a:ext cx="10691191" cy="6089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15000"/>
              </a:lnSpc>
              <a:tabLst>
                <a:tab pos="3200400" algn="ctr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START</a:t>
            </a:r>
          </a:p>
          <a:p>
            <a:pPr marL="457200">
              <a:lnSpc>
                <a:spcPct val="115000"/>
              </a:lnSpc>
              <a:tabLst>
                <a:tab pos="3200400" algn="ctr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 “The equation is in the form ax</a:t>
            </a:r>
            <a:r>
              <a:rPr lang="en-GB" sz="18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+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bx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+c”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tabLst>
                <a:tab pos="3200400" algn="ctr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INPUT a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tabLst>
                <a:tab pos="3200400" algn="ctr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INPUT b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tabLst>
                <a:tab pos="3200400" algn="ctr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INPUT c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tabLst>
                <a:tab pos="3200400" algn="ctr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COMPUTE d= ((b</a:t>
            </a:r>
            <a:r>
              <a:rPr lang="en-GB" baseline="30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b)– (4*a*c))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tabLst>
                <a:tab pos="3200400" algn="ctr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d</a:t>
            </a:r>
            <a:r>
              <a:rPr lang="en-GB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≥ 0 THEN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tabLst>
                <a:tab pos="3200400" algn="ctr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COMPUTE x</a:t>
            </a:r>
            <a:r>
              <a:rPr lang="en-US" sz="18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NG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NG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(-b +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sqrt(d)</a:t>
            </a:r>
            <a:r>
              <a:rPr lang="en-NG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)/2a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tabLst>
                <a:tab pos="3200400" algn="ctr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COMPUTE x</a:t>
            </a:r>
            <a:r>
              <a:rPr lang="en-US" sz="18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NG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(-b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-sqrt(d)</a:t>
            </a:r>
            <a:r>
              <a:rPr lang="en-NG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)/2a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</a:p>
          <a:p>
            <a:pPr marL="457200">
              <a:lnSpc>
                <a:spcPct val="115000"/>
              </a:lnSpc>
              <a:tabLst>
                <a:tab pos="3200400" algn="ctr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ELSE 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tabLst>
                <a:tab pos="3200400" algn="ctr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COMPUTE r = -b/2a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tabLst>
                <a:tab pos="3200400" algn="ctr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COMPUTE s=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sqrt(d)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/2a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tabLst>
                <a:tab pos="3200400" algn="ctr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COMPUTE, x</a:t>
            </a:r>
            <a:r>
              <a:rPr lang="en-US" sz="18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 r + s “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tabLst>
                <a:tab pos="3200400" algn="ctr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COMPUTE, x</a:t>
            </a:r>
            <a:r>
              <a:rPr lang="en-US" sz="18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 r - s “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</a:t>
            </a:r>
            <a:r>
              <a:rPr lang="en-US" sz="18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tabLst>
                <a:tab pos="3200400" algn="ctr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 x</a:t>
            </a:r>
            <a:r>
              <a:rPr lang="en-US" sz="18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,x</a:t>
            </a:r>
            <a:r>
              <a:rPr lang="en-US" sz="18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  <a:p>
            <a:pPr marL="457200">
              <a:lnSpc>
                <a:spcPct val="115000"/>
              </a:lnSpc>
              <a:tabLst>
                <a:tab pos="3200400" algn="ctr"/>
              </a:tabLst>
            </a:pPr>
            <a:r>
              <a:rPr lang="en-US" sz="28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endParaRPr lang="en-NG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  <a:tabLst>
                <a:tab pos="3200400" algn="ctr"/>
              </a:tabLst>
            </a:pPr>
            <a:r>
              <a:rPr lang="en-NG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46609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B8A5-9044-4EFE-B293-F14EAA66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1" y="365126"/>
            <a:ext cx="10982739" cy="152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Find the root of a Quadratic Equation Ax</a:t>
            </a:r>
            <a:r>
              <a:rPr lang="en-US" sz="2800" baseline="30000" dirty="0">
                <a:solidFill>
                  <a:schemeClr val="accent6"/>
                </a:solidFill>
              </a:rPr>
              <a:t>2</a:t>
            </a:r>
            <a:r>
              <a:rPr lang="en-US" sz="2800" dirty="0">
                <a:solidFill>
                  <a:schemeClr val="accent6"/>
                </a:solidFill>
              </a:rPr>
              <a:t> +Bx + C = 0</a:t>
            </a:r>
            <a:br>
              <a:rPr lang="en-US" sz="4400" dirty="0">
                <a:solidFill>
                  <a:schemeClr val="accent6"/>
                </a:solidFill>
              </a:rPr>
            </a:br>
            <a:endParaRPr lang="en-N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70B1BE-0CF2-45E6-8DA9-7FCF9604FC28}"/>
              </a:ext>
            </a:extLst>
          </p:cNvPr>
          <p:cNvSpPr/>
          <p:nvPr/>
        </p:nvSpPr>
        <p:spPr>
          <a:xfrm>
            <a:off x="5181600" y="318744"/>
            <a:ext cx="1166192" cy="4069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E27A4029-A6C3-4298-85FC-D3A5D33451AE}"/>
              </a:ext>
            </a:extLst>
          </p:cNvPr>
          <p:cNvSpPr/>
          <p:nvPr/>
        </p:nvSpPr>
        <p:spPr>
          <a:xfrm>
            <a:off x="4311928" y="1404060"/>
            <a:ext cx="3051310" cy="32319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b</a:t>
            </a:r>
            <a:endParaRPr lang="en-NG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405BAD24-E769-49D8-BB32-8B244F5C454F}"/>
              </a:ext>
            </a:extLst>
          </p:cNvPr>
          <p:cNvSpPr/>
          <p:nvPr/>
        </p:nvSpPr>
        <p:spPr>
          <a:xfrm>
            <a:off x="4311928" y="874552"/>
            <a:ext cx="3051310" cy="32319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</a:t>
            </a:r>
            <a:endParaRPr lang="en-NG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39FB0A0-9990-4E32-949B-3D87811F1CBC}"/>
              </a:ext>
            </a:extLst>
          </p:cNvPr>
          <p:cNvSpPr/>
          <p:nvPr/>
        </p:nvSpPr>
        <p:spPr>
          <a:xfrm>
            <a:off x="4295360" y="1885694"/>
            <a:ext cx="3051310" cy="32319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c</a:t>
            </a:r>
            <a:endParaRPr lang="en-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6BD55C-75F7-48A9-AD96-F2B1051D40ED}"/>
              </a:ext>
            </a:extLst>
          </p:cNvPr>
          <p:cNvSpPr/>
          <p:nvPr/>
        </p:nvSpPr>
        <p:spPr>
          <a:xfrm>
            <a:off x="4482548" y="2494940"/>
            <a:ext cx="2594113" cy="3231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d= ((b</a:t>
            </a:r>
            <a:r>
              <a:rPr lang="en-GB" baseline="30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b)– (4*a*c))</a:t>
            </a:r>
            <a:endParaRPr lang="en-NG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2463CD7-115E-44BC-A710-DFFE6BF18FEC}"/>
              </a:ext>
            </a:extLst>
          </p:cNvPr>
          <p:cNvSpPr/>
          <p:nvPr/>
        </p:nvSpPr>
        <p:spPr>
          <a:xfrm>
            <a:off x="5181600" y="3031434"/>
            <a:ext cx="1166192" cy="697983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≥</a:t>
            </a:r>
            <a:r>
              <a:rPr lang="en-US" dirty="0"/>
              <a:t>0</a:t>
            </a:r>
            <a:endParaRPr lang="en-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17C104-508B-4A3F-BAEB-69A7B3880E5D}"/>
              </a:ext>
            </a:extLst>
          </p:cNvPr>
          <p:cNvSpPr/>
          <p:nvPr/>
        </p:nvSpPr>
        <p:spPr>
          <a:xfrm>
            <a:off x="7164456" y="3910136"/>
            <a:ext cx="1815548" cy="3231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s= sqrt(d)/2a</a:t>
            </a:r>
            <a:endParaRPr lang="en-N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64E938-F7EC-436C-8215-4FFB4D8A37C3}"/>
              </a:ext>
            </a:extLst>
          </p:cNvPr>
          <p:cNvSpPr/>
          <p:nvPr/>
        </p:nvSpPr>
        <p:spPr>
          <a:xfrm>
            <a:off x="7164456" y="3210540"/>
            <a:ext cx="1815548" cy="3231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= -b/2a</a:t>
            </a:r>
            <a:endParaRPr lang="en-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673322-6B3C-458B-B3F1-A04CB5FB12C0}"/>
              </a:ext>
            </a:extLst>
          </p:cNvPr>
          <p:cNvSpPr/>
          <p:nvPr/>
        </p:nvSpPr>
        <p:spPr>
          <a:xfrm>
            <a:off x="2408158" y="4653868"/>
            <a:ext cx="2358185" cy="3231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baseline="-25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NG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NG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(-b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-sqrt(d)</a:t>
            </a:r>
            <a:r>
              <a:rPr lang="en-NG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)/2a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NG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2047AF-8F6A-4758-9234-4F30BF1F09A2}"/>
              </a:ext>
            </a:extLst>
          </p:cNvPr>
          <p:cNvSpPr/>
          <p:nvPr/>
        </p:nvSpPr>
        <p:spPr>
          <a:xfrm>
            <a:off x="2406306" y="3854665"/>
            <a:ext cx="2358186" cy="3231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sz="1800" baseline="-25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NG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NG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(-b +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sqrt(d)</a:t>
            </a:r>
            <a:r>
              <a:rPr lang="en-NG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)/2a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NG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2075B7-222A-49B7-91A7-24EC5B5C315D}"/>
              </a:ext>
            </a:extLst>
          </p:cNvPr>
          <p:cNvSpPr/>
          <p:nvPr/>
        </p:nvSpPr>
        <p:spPr>
          <a:xfrm>
            <a:off x="7164456" y="4565644"/>
            <a:ext cx="1815548" cy="3231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sz="1800" baseline="-25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/>
              <a:t>= r + s “</a:t>
            </a:r>
            <a:r>
              <a:rPr lang="en-US" dirty="0" err="1"/>
              <a:t>i</a:t>
            </a:r>
            <a:r>
              <a:rPr lang="en-US" dirty="0"/>
              <a:t>”</a:t>
            </a:r>
            <a:endParaRPr lang="en-N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180B6E-9FEE-434A-8EEE-E349C22D7FAE}"/>
              </a:ext>
            </a:extLst>
          </p:cNvPr>
          <p:cNvSpPr/>
          <p:nvPr/>
        </p:nvSpPr>
        <p:spPr>
          <a:xfrm>
            <a:off x="7164456" y="5140975"/>
            <a:ext cx="1815548" cy="3231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x</a:t>
            </a:r>
            <a:r>
              <a:rPr lang="en-US" sz="1800" baseline="-25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= r - s “</a:t>
            </a:r>
            <a:r>
              <a:rPr lang="en-US" dirty="0" err="1"/>
              <a:t>i</a:t>
            </a:r>
            <a:r>
              <a:rPr lang="en-US" dirty="0"/>
              <a:t>”</a:t>
            </a:r>
            <a:endParaRPr lang="en-NG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BA4A96F6-E8AA-4024-B110-B378E28E1502}"/>
              </a:ext>
            </a:extLst>
          </p:cNvPr>
          <p:cNvSpPr/>
          <p:nvPr/>
        </p:nvSpPr>
        <p:spPr>
          <a:xfrm>
            <a:off x="4913241" y="5821850"/>
            <a:ext cx="1815548" cy="32319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sz="1800" baseline="-25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x</a:t>
            </a:r>
            <a:r>
              <a:rPr lang="en-US" sz="1800" baseline="-25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NG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637BE-A7A2-4896-B452-7D08ADAA948F}"/>
              </a:ext>
            </a:extLst>
          </p:cNvPr>
          <p:cNvSpPr/>
          <p:nvPr/>
        </p:nvSpPr>
        <p:spPr>
          <a:xfrm>
            <a:off x="5327374" y="6335777"/>
            <a:ext cx="1020418" cy="4069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E2CA12-2D46-406D-9D90-35E99D7AAA03}"/>
              </a:ext>
            </a:extLst>
          </p:cNvPr>
          <p:cNvCxnSpPr>
            <a:stCxn id="3" idx="4"/>
          </p:cNvCxnSpPr>
          <p:nvPr/>
        </p:nvCxnSpPr>
        <p:spPr>
          <a:xfrm flipH="1">
            <a:off x="5742432" y="725702"/>
            <a:ext cx="22264" cy="18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D87F6F-DE1A-4B8A-8E31-4A596982AAF7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5837583" y="1197747"/>
            <a:ext cx="0" cy="20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2F13E7-8E02-4B3E-834B-D49C87DA46A9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5797184" y="1727255"/>
            <a:ext cx="23831" cy="15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FCF9F9-7526-4746-B7F6-1324B876DDF8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5779605" y="2208889"/>
            <a:ext cx="41410" cy="286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DCB6A2-8C9E-485E-B0F4-78AABFAA6F6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742432" y="2818135"/>
            <a:ext cx="22264" cy="21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6FC016-5455-4EC0-9CBE-A45D40DEE8C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347792" y="3372138"/>
            <a:ext cx="816664" cy="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DD4E70-0C69-469C-A416-4157C9131E91}"/>
              </a:ext>
            </a:extLst>
          </p:cNvPr>
          <p:cNvCxnSpPr>
            <a:cxnSpLocks/>
          </p:cNvCxnSpPr>
          <p:nvPr/>
        </p:nvCxnSpPr>
        <p:spPr>
          <a:xfrm flipH="1">
            <a:off x="3587251" y="3376890"/>
            <a:ext cx="1531239" cy="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CC099F-2BD6-4895-836C-3AFFB31362E5}"/>
              </a:ext>
            </a:extLst>
          </p:cNvPr>
          <p:cNvCxnSpPr>
            <a:cxnSpLocks/>
          </p:cNvCxnSpPr>
          <p:nvPr/>
        </p:nvCxnSpPr>
        <p:spPr>
          <a:xfrm>
            <a:off x="3587251" y="3378657"/>
            <a:ext cx="0" cy="48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75ECAF-D367-4930-AC28-DC826C876591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8072230" y="3533735"/>
            <a:ext cx="0" cy="37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C9AE09-59D2-4D02-8D5A-39C44A7D938C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3585399" y="4177860"/>
            <a:ext cx="1852" cy="47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89B672-353E-411C-9AA3-96FDEDB3D08E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8072230" y="4233331"/>
            <a:ext cx="0" cy="332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79E281-B798-4692-8967-F7068A4EBAB1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8072230" y="4888839"/>
            <a:ext cx="0" cy="25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85349C0-C488-4091-B411-AC56858A1F2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577821" y="4977063"/>
            <a:ext cx="9430" cy="101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87B0C3-9503-4358-BBF4-B4782B74D002}"/>
              </a:ext>
            </a:extLst>
          </p:cNvPr>
          <p:cNvCxnSpPr>
            <a:cxnSpLocks/>
          </p:cNvCxnSpPr>
          <p:nvPr/>
        </p:nvCxnSpPr>
        <p:spPr>
          <a:xfrm>
            <a:off x="3575967" y="5983447"/>
            <a:ext cx="13372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A55CD0-0FCA-493F-A8A8-8D37D3AC0DD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821015" y="6145045"/>
            <a:ext cx="16568" cy="19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94A3B5-02F9-482F-B0E1-AD25E2CC677C}"/>
              </a:ext>
            </a:extLst>
          </p:cNvPr>
          <p:cNvCxnSpPr>
            <a:stCxn id="14" idx="2"/>
          </p:cNvCxnSpPr>
          <p:nvPr/>
        </p:nvCxnSpPr>
        <p:spPr>
          <a:xfrm flipH="1">
            <a:off x="8066062" y="5464170"/>
            <a:ext cx="6168" cy="51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8E9CA1-6B9A-4D5B-A5FB-61864B74228B}"/>
              </a:ext>
            </a:extLst>
          </p:cNvPr>
          <p:cNvCxnSpPr>
            <a:cxnSpLocks/>
          </p:cNvCxnSpPr>
          <p:nvPr/>
        </p:nvCxnSpPr>
        <p:spPr>
          <a:xfrm flipH="1">
            <a:off x="6728789" y="5983447"/>
            <a:ext cx="13372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27D41B2-93F5-443B-B291-6B1C0077A0A7}"/>
              </a:ext>
            </a:extLst>
          </p:cNvPr>
          <p:cNvSpPr txBox="1"/>
          <p:nvPr/>
        </p:nvSpPr>
        <p:spPr>
          <a:xfrm>
            <a:off x="4281669" y="3109969"/>
            <a:ext cx="61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NG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619578-6D5D-4CE5-9F2F-6929E2325B31}"/>
              </a:ext>
            </a:extLst>
          </p:cNvPr>
          <p:cNvSpPr txBox="1"/>
          <p:nvPr/>
        </p:nvSpPr>
        <p:spPr>
          <a:xfrm>
            <a:off x="6577263" y="3090524"/>
            <a:ext cx="49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83167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F120-95C9-4F62-BC7E-A3EA699C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365126"/>
            <a:ext cx="11035748" cy="64204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1. Find the root of a  Cubic Equation Ax</a:t>
            </a:r>
            <a:r>
              <a:rPr lang="en-US" sz="3600" baseline="30000" dirty="0">
                <a:solidFill>
                  <a:schemeClr val="accent6"/>
                </a:solidFill>
              </a:rPr>
              <a:t>3</a:t>
            </a:r>
            <a:r>
              <a:rPr lang="en-US" sz="3600" dirty="0">
                <a:solidFill>
                  <a:schemeClr val="accent6"/>
                </a:solidFill>
              </a:rPr>
              <a:t> + Bx</a:t>
            </a:r>
            <a:r>
              <a:rPr lang="en-US" sz="3600" baseline="30000" dirty="0">
                <a:solidFill>
                  <a:schemeClr val="accent6"/>
                </a:solidFill>
              </a:rPr>
              <a:t>2</a:t>
            </a:r>
            <a:r>
              <a:rPr lang="en-US" sz="3600" dirty="0">
                <a:solidFill>
                  <a:schemeClr val="accent6"/>
                </a:solidFill>
              </a:rPr>
              <a:t> + </a:t>
            </a:r>
            <a:r>
              <a:rPr lang="en-US" sz="3600" dirty="0" err="1">
                <a:solidFill>
                  <a:schemeClr val="accent6"/>
                </a:solidFill>
              </a:rPr>
              <a:t>Cx</a:t>
            </a:r>
            <a:r>
              <a:rPr lang="en-US" sz="3600" dirty="0">
                <a:solidFill>
                  <a:schemeClr val="accent6"/>
                </a:solidFill>
              </a:rPr>
              <a:t> + D = 0</a:t>
            </a:r>
            <a:br>
              <a:rPr lang="en-US" sz="4400" dirty="0">
                <a:solidFill>
                  <a:schemeClr val="accent6"/>
                </a:solidFill>
              </a:rPr>
            </a:br>
            <a:endParaRPr lang="en-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926C5-1D12-4DF7-8E36-CD0BAE329DC7}"/>
              </a:ext>
            </a:extLst>
          </p:cNvPr>
          <p:cNvSpPr txBox="1"/>
          <p:nvPr/>
        </p:nvSpPr>
        <p:spPr>
          <a:xfrm>
            <a:off x="675861" y="1033670"/>
            <a:ext cx="10946296" cy="559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77FD70-33B8-4C13-9421-26A09BDCF93E}"/>
                  </a:ext>
                </a:extLst>
              </p:cNvPr>
              <p:cNvSpPr txBox="1"/>
              <p:nvPr/>
            </p:nvSpPr>
            <p:spPr>
              <a:xfrm>
                <a:off x="-126124" y="840658"/>
                <a:ext cx="12318124" cy="542456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457200">
                  <a:lnSpc>
                    <a:spcPct val="115000"/>
                  </a:lnSpc>
                  <a:tabLst>
                    <a:tab pos="3200400" algn="ctr"/>
                  </a:tabLst>
                </a:pP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START</a:t>
                </a:r>
              </a:p>
              <a:p>
                <a:pPr marL="457200">
                  <a:lnSpc>
                    <a:spcPct val="115000"/>
                  </a:lnSpc>
                  <a:tabLst>
                    <a:tab pos="3200400" algn="ctr"/>
                  </a:tabLst>
                </a:pP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PRINT “The equation is in the form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𝑎𝑥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18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+bx</a:t>
                </a:r>
                <a:r>
                  <a:rPr lang="en-GB" sz="1800" baseline="30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</a:t>
                </a:r>
                <a:r>
                  <a:rPr lang="en-GB" sz="18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+ </a:t>
                </a:r>
                <a:r>
                  <a:rPr lang="en-GB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</a:t>
                </a:r>
                <a:r>
                  <a:rPr lang="en-GB" sz="18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 +d”</a:t>
                </a:r>
                <a:endParaRPr lang="en-NG" sz="1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>
                  <a:lnSpc>
                    <a:spcPct val="115000"/>
                  </a:lnSpc>
                  <a:tabLst>
                    <a:tab pos="3200400" algn="ctr"/>
                  </a:tabLst>
                </a:pP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INPUT a</a:t>
                </a:r>
                <a:endParaRPr lang="en-NG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>
                  <a:lnSpc>
                    <a:spcPct val="115000"/>
                  </a:lnSpc>
                  <a:tabLst>
                    <a:tab pos="3200400" algn="ctr"/>
                  </a:tabLst>
                </a:pP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INPUT b</a:t>
                </a:r>
                <a:endParaRPr lang="en-NG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>
                  <a:lnSpc>
                    <a:spcPct val="115000"/>
                  </a:lnSpc>
                  <a:tabLst>
                    <a:tab pos="3200400" algn="ctr"/>
                  </a:tabLst>
                </a:pP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INPUT c</a:t>
                </a:r>
              </a:p>
              <a:p>
                <a:pPr marL="457200">
                  <a:lnSpc>
                    <a:spcPct val="115000"/>
                  </a:lnSpc>
                  <a:tabLst>
                    <a:tab pos="3200400" algn="ctr"/>
                  </a:tabLst>
                </a:pPr>
                <a:r>
                  <a:rPr lang="en-GB" dirty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INPUT d</a:t>
                </a:r>
                <a:endParaRPr lang="en-GB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457200">
                  <a:lnSpc>
                    <a:spcPct val="115000"/>
                  </a:lnSpc>
                  <a:tabLst>
                    <a:tab pos="3200400" algn="ctr"/>
                  </a:tabLst>
                </a:pP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IF a ≥1 THEN</a:t>
                </a:r>
              </a:p>
              <a:p>
                <a:pPr marL="457200">
                  <a:lnSpc>
                    <a:spcPct val="115000"/>
                  </a:lnSpc>
                  <a:tabLst>
                    <a:tab pos="3200400" algn="ctr"/>
                  </a:tabLst>
                </a:pP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COMPUTE a1= b/a</a:t>
                </a:r>
              </a:p>
              <a:p>
                <a:pPr marL="457200">
                  <a:lnSpc>
                    <a:spcPct val="115000"/>
                  </a:lnSpc>
                  <a:tabLst>
                    <a:tab pos="3200400" algn="ctr"/>
                  </a:tabLst>
                </a:pP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COMPUTE a2= c/a</a:t>
                </a:r>
              </a:p>
              <a:p>
                <a:pPr marL="457200">
                  <a:lnSpc>
                    <a:spcPct val="115000"/>
                  </a:lnSpc>
                  <a:tabLst>
                    <a:tab pos="3200400" algn="ctr"/>
                  </a:tabLst>
                </a:pP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COMPUTE a3= d/a</a:t>
                </a:r>
              </a:p>
              <a:p>
                <a:pPr marL="457200">
                  <a:lnSpc>
                    <a:spcPct val="115000"/>
                  </a:lnSpc>
                  <a:tabLst>
                    <a:tab pos="3200400" algn="ctr"/>
                  </a:tabLst>
                </a:pPr>
                <a:r>
                  <a:rPr lang="en-GB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ELSE </a:t>
                </a:r>
              </a:p>
              <a:p>
                <a:pPr marL="457200">
                  <a:lnSpc>
                    <a:spcPct val="115000"/>
                  </a:lnSpc>
                  <a:tabLst>
                    <a:tab pos="3200400" algn="ctr"/>
                  </a:tabLst>
                </a:pPr>
                <a:r>
                  <a:rPr lang="en-GB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COMPUTE a1=b</a:t>
                </a:r>
              </a:p>
              <a:p>
                <a:pPr marL="457200">
                  <a:lnSpc>
                    <a:spcPct val="115000"/>
                  </a:lnSpc>
                  <a:tabLst>
                    <a:tab pos="3200400" algn="ctr"/>
                  </a:tabLst>
                </a:pPr>
                <a:r>
                  <a:rPr lang="en-GB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COMPUTE a2=c</a:t>
                </a:r>
              </a:p>
              <a:p>
                <a:pPr marL="457200">
                  <a:lnSpc>
                    <a:spcPct val="115000"/>
                  </a:lnSpc>
                  <a:tabLst>
                    <a:tab pos="3200400" algn="ctr"/>
                  </a:tabLst>
                </a:pPr>
                <a:r>
                  <a:rPr lang="en-GB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COMPUTE a3=d</a:t>
                </a:r>
              </a:p>
              <a:p>
                <a:pPr marL="457200">
                  <a:lnSpc>
                    <a:spcPct val="115000"/>
                  </a:lnSpc>
                  <a:tabLst>
                    <a:tab pos="3200400" algn="ctr"/>
                  </a:tabLst>
                </a:pP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COMPUTE Q= ((3*a2)-(a1^2))/(9)</a:t>
                </a:r>
              </a:p>
              <a:p>
                <a:endParaRPr lang="en-US" dirty="0"/>
              </a:p>
              <a:p>
                <a:endParaRPr lang="en-NG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77FD70-33B8-4C13-9421-26A09BDCF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6124" y="840658"/>
                <a:ext cx="12318124" cy="5424562"/>
              </a:xfrm>
              <a:prstGeom prst="rect">
                <a:avLst/>
              </a:prstGeom>
              <a:blipFill>
                <a:blip r:embed="rId2"/>
                <a:stretch>
                  <a:fillRect t="-225"/>
                </a:stretch>
              </a:blipFill>
            </p:spPr>
            <p:txBody>
              <a:bodyPr/>
              <a:lstStyle/>
              <a:p>
                <a:r>
                  <a:rPr lang="en-N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30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02EF8A-A76E-46A6-AA92-6A2F9E5D436C}"/>
              </a:ext>
            </a:extLst>
          </p:cNvPr>
          <p:cNvSpPr txBox="1"/>
          <p:nvPr/>
        </p:nvSpPr>
        <p:spPr>
          <a:xfrm>
            <a:off x="581891" y="789709"/>
            <a:ext cx="1066107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1325" indent="-346075">
              <a:lnSpc>
                <a:spcPct val="115000"/>
              </a:lnSpc>
              <a:tabLst>
                <a:tab pos="3200400" algn="ctr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COMPUTE R= ((9*a1*a2)-(27*a3)-(2*a1^3))/54</a:t>
            </a:r>
          </a:p>
          <a:p>
            <a:pPr marL="441325" indent="-346075">
              <a:lnSpc>
                <a:spcPct val="115000"/>
              </a:lnSpc>
              <a:tabLst>
                <a:tab pos="3200400" algn="ctr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COMPUTE S= -(-(R + ((sqrt(Q^3) + sqrt(R^2))))^(1/3)</a:t>
            </a:r>
          </a:p>
          <a:p>
            <a:pPr marL="441325" indent="-346075">
              <a:lnSpc>
                <a:spcPct val="115000"/>
              </a:lnSpc>
              <a:tabLst>
                <a:tab pos="3200400" algn="ctr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COMPUTE T= -(-(R - ((sqrt(Q^3) + sqrt(R^2))))^(1/3)</a:t>
            </a:r>
          </a:p>
          <a:p>
            <a:pPr marL="441325" indent="-346075">
              <a:lnSpc>
                <a:spcPct val="115000"/>
              </a:lnSpc>
              <a:tabLst>
                <a:tab pos="3200400" algn="ctr"/>
              </a:tabLst>
            </a:pPr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41325" indent="-346075">
              <a:lnSpc>
                <a:spcPct val="115000"/>
              </a:lnSpc>
              <a:tabLst>
                <a:tab pos="3200400" algn="ctr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COMPUTE x1= S + T -((1/3)*(a1))</a:t>
            </a:r>
          </a:p>
          <a:p>
            <a:pPr marL="441325" indent="-346075">
              <a:lnSpc>
                <a:spcPct val="115000"/>
              </a:lnSpc>
              <a:tabLst>
                <a:tab pos="3200400" algn="ctr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COMPUTE x2= ((-1/2)*(S + T)) - ((1/3)*(a1)) + ((1/2)*(1j*(sqrt(3)))*(S - T))</a:t>
            </a:r>
          </a:p>
          <a:p>
            <a:pPr marL="441325" indent="-346075">
              <a:lnSpc>
                <a:spcPct val="115000"/>
              </a:lnSpc>
              <a:tabLst>
                <a:tab pos="3200400" algn="ctr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COMPUTE x3= ((-1/2)*(S + T)) - ((1/3)*(a1)) - ((1/2)*(1j*(sqrt(3)))*(S - T))</a:t>
            </a:r>
          </a:p>
          <a:p>
            <a:pPr marL="441325" indent="-346075">
              <a:lnSpc>
                <a:spcPct val="115000"/>
              </a:lnSpc>
              <a:tabLst>
                <a:tab pos="3200400" algn="ctr"/>
              </a:tabLst>
            </a:pPr>
            <a:endParaRPr lang="en-GB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41325" indent="-346075">
              <a:lnSpc>
                <a:spcPct val="115000"/>
              </a:lnSpc>
              <a:tabLst>
                <a:tab pos="3200400" algn="ctr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x1,x2,x3</a:t>
            </a:r>
          </a:p>
          <a:p>
            <a:pPr marL="441325" indent="-346075">
              <a:lnSpc>
                <a:spcPct val="115000"/>
              </a:lnSpc>
              <a:tabLst>
                <a:tab pos="3200400" algn="ctr"/>
              </a:tabLst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25014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3C55-7C92-4472-9BBD-F8ABE3CF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38" y="204952"/>
            <a:ext cx="10959662" cy="42566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2. Find the root of a  Cubic Equation Ax</a:t>
            </a:r>
            <a:r>
              <a:rPr lang="en-US" sz="3200" baseline="30000" dirty="0">
                <a:solidFill>
                  <a:schemeClr val="accent6"/>
                </a:solidFill>
              </a:rPr>
              <a:t>3</a:t>
            </a:r>
            <a:r>
              <a:rPr lang="en-US" sz="3200" dirty="0">
                <a:solidFill>
                  <a:schemeClr val="accent6"/>
                </a:solidFill>
              </a:rPr>
              <a:t> + Bx</a:t>
            </a:r>
            <a:r>
              <a:rPr lang="en-US" sz="3200" baseline="30000" dirty="0">
                <a:solidFill>
                  <a:schemeClr val="accent6"/>
                </a:solidFill>
              </a:rPr>
              <a:t>2</a:t>
            </a:r>
            <a:r>
              <a:rPr lang="en-US" sz="3200" dirty="0">
                <a:solidFill>
                  <a:schemeClr val="accent6"/>
                </a:solidFill>
              </a:rPr>
              <a:t> + </a:t>
            </a:r>
            <a:r>
              <a:rPr lang="en-US" sz="3200" dirty="0" err="1">
                <a:solidFill>
                  <a:schemeClr val="accent6"/>
                </a:solidFill>
              </a:rPr>
              <a:t>Cx</a:t>
            </a:r>
            <a:r>
              <a:rPr lang="en-US" sz="3200" dirty="0">
                <a:solidFill>
                  <a:schemeClr val="accent6"/>
                </a:solidFill>
              </a:rPr>
              <a:t> + D = 0</a:t>
            </a:r>
            <a:endParaRPr lang="en-NG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D7D803-B16A-4314-A5FB-1F4E35C49BDB}"/>
              </a:ext>
            </a:extLst>
          </p:cNvPr>
          <p:cNvSpPr/>
          <p:nvPr/>
        </p:nvSpPr>
        <p:spPr>
          <a:xfrm>
            <a:off x="5196052" y="557145"/>
            <a:ext cx="1355834" cy="48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04EABB2F-BE88-4CA6-B963-C3A464A25B97}"/>
              </a:ext>
            </a:extLst>
          </p:cNvPr>
          <p:cNvSpPr/>
          <p:nvPr/>
        </p:nvSpPr>
        <p:spPr>
          <a:xfrm>
            <a:off x="4751333" y="1233805"/>
            <a:ext cx="2245272" cy="42566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</a:t>
            </a:r>
            <a:endParaRPr lang="en-NG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723964E-79FD-4D03-8662-7EDB4CE6D468}"/>
              </a:ext>
            </a:extLst>
          </p:cNvPr>
          <p:cNvSpPr/>
          <p:nvPr/>
        </p:nvSpPr>
        <p:spPr>
          <a:xfrm>
            <a:off x="4723743" y="1849922"/>
            <a:ext cx="2245272" cy="42566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b</a:t>
            </a:r>
            <a:endParaRPr lang="en-NG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C4FC6010-0DAE-4003-BE39-54208475D548}"/>
              </a:ext>
            </a:extLst>
          </p:cNvPr>
          <p:cNvSpPr/>
          <p:nvPr/>
        </p:nvSpPr>
        <p:spPr>
          <a:xfrm>
            <a:off x="4723743" y="2526574"/>
            <a:ext cx="2245272" cy="42566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c</a:t>
            </a:r>
            <a:endParaRPr lang="en-NG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8B16CC51-6E2A-4BA6-8A65-CBCA1D4F0B51}"/>
              </a:ext>
            </a:extLst>
          </p:cNvPr>
          <p:cNvSpPr/>
          <p:nvPr/>
        </p:nvSpPr>
        <p:spPr>
          <a:xfrm>
            <a:off x="4723743" y="3203226"/>
            <a:ext cx="2245272" cy="42566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</a:t>
            </a:r>
            <a:endParaRPr lang="en-NG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61FFE01A-0C65-4034-BD03-F17EB15250F9}"/>
              </a:ext>
            </a:extLst>
          </p:cNvPr>
          <p:cNvSpPr/>
          <p:nvPr/>
        </p:nvSpPr>
        <p:spPr>
          <a:xfrm>
            <a:off x="5223641" y="3879878"/>
            <a:ext cx="1300655" cy="962005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≥1 </a:t>
            </a:r>
            <a:endParaRPr lang="en-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12BDBF-078D-44A1-8497-675248BFEA60}"/>
              </a:ext>
            </a:extLst>
          </p:cNvPr>
          <p:cNvSpPr/>
          <p:nvPr/>
        </p:nvSpPr>
        <p:spPr>
          <a:xfrm>
            <a:off x="2296510" y="4148045"/>
            <a:ext cx="1954924" cy="425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a1= b/a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1A0400-0CB5-4D7C-9DE8-A31598D000FF}"/>
              </a:ext>
            </a:extLst>
          </p:cNvPr>
          <p:cNvSpPr/>
          <p:nvPr/>
        </p:nvSpPr>
        <p:spPr>
          <a:xfrm>
            <a:off x="2296510" y="4889178"/>
            <a:ext cx="1954924" cy="425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a2=c/a</a:t>
            </a:r>
            <a:endParaRPr lang="en-N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EDEEB-6AFE-4C74-9CC5-ABEF9BF5CD61}"/>
              </a:ext>
            </a:extLst>
          </p:cNvPr>
          <p:cNvSpPr/>
          <p:nvPr/>
        </p:nvSpPr>
        <p:spPr>
          <a:xfrm>
            <a:off x="2296510" y="5604640"/>
            <a:ext cx="1954924" cy="425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a3=d/a</a:t>
            </a:r>
            <a:endParaRPr lang="en-N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645EF4-D928-4F35-A0F3-A8E5D4954A47}"/>
              </a:ext>
            </a:extLst>
          </p:cNvPr>
          <p:cNvSpPr/>
          <p:nvPr/>
        </p:nvSpPr>
        <p:spPr>
          <a:xfrm>
            <a:off x="7496503" y="5604640"/>
            <a:ext cx="1954924" cy="425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a3=d</a:t>
            </a:r>
            <a:endParaRPr lang="en-N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CB205E-4757-4754-B022-09532EAED5D6}"/>
              </a:ext>
            </a:extLst>
          </p:cNvPr>
          <p:cNvSpPr/>
          <p:nvPr/>
        </p:nvSpPr>
        <p:spPr>
          <a:xfrm>
            <a:off x="7496503" y="4889178"/>
            <a:ext cx="1954924" cy="425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a2=c</a:t>
            </a:r>
            <a:endParaRPr lang="en-N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F0C038-DCD5-4B0E-9B71-1FD1961F3A07}"/>
              </a:ext>
            </a:extLst>
          </p:cNvPr>
          <p:cNvSpPr/>
          <p:nvPr/>
        </p:nvSpPr>
        <p:spPr>
          <a:xfrm>
            <a:off x="7496503" y="4148044"/>
            <a:ext cx="1954924" cy="425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a1=b</a:t>
            </a:r>
            <a:endParaRPr lang="en-NG" dirty="0"/>
          </a:p>
        </p:txBody>
      </p: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B948A14D-8A1F-4F07-A0E9-BA86FF0B3575}"/>
              </a:ext>
            </a:extLst>
          </p:cNvPr>
          <p:cNvSpPr/>
          <p:nvPr/>
        </p:nvSpPr>
        <p:spPr>
          <a:xfrm>
            <a:off x="5513333" y="6121514"/>
            <a:ext cx="772510" cy="622739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N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F8F778-EBFE-4D84-810D-A1AF856D1772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5873969" y="1043357"/>
            <a:ext cx="0" cy="19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9D035C-235F-4A98-AB1B-C2195E6A2BA0}"/>
              </a:ext>
            </a:extLst>
          </p:cNvPr>
          <p:cNvCxnSpPr>
            <a:stCxn id="6" idx="4"/>
            <a:endCxn id="7" idx="1"/>
          </p:cNvCxnSpPr>
          <p:nvPr/>
        </p:nvCxnSpPr>
        <p:spPr>
          <a:xfrm>
            <a:off x="5873969" y="1659474"/>
            <a:ext cx="25619" cy="19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1BD803-02A1-4C53-8E01-525430525561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5846379" y="2275591"/>
            <a:ext cx="0" cy="25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F990DC-A761-4D81-A4D7-C172E75F3A41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5846379" y="2952243"/>
            <a:ext cx="0" cy="25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85D365-312C-41C9-92E8-0BBBC99F7367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5846379" y="3628895"/>
            <a:ext cx="27590" cy="25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B6EFAC-DD00-4CED-8636-FC2CC3DF3DA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3273972" y="4573714"/>
            <a:ext cx="0" cy="31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8795B7-3528-4844-A4CD-73AA4BE4122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3273972" y="5314847"/>
            <a:ext cx="0" cy="28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3A8B9D-3F78-4D95-B73E-3CDD5F3CAC4F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8473965" y="4573713"/>
            <a:ext cx="0" cy="31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1C325B-517F-41E2-B623-0900A84B9588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8473965" y="5314847"/>
            <a:ext cx="0" cy="28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53E4BF-BA69-4E9D-82AF-E96124B3EFDC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 flipV="1">
            <a:off x="4251434" y="4360880"/>
            <a:ext cx="9722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34AF7F-A8B1-470E-ACD9-DBE83CE898BF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524296" y="4360879"/>
            <a:ext cx="97220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8987C5-EC88-4D1C-A752-8CDB6E34CE9B}"/>
              </a:ext>
            </a:extLst>
          </p:cNvPr>
          <p:cNvCxnSpPr>
            <a:stCxn id="13" idx="2"/>
          </p:cNvCxnSpPr>
          <p:nvPr/>
        </p:nvCxnSpPr>
        <p:spPr>
          <a:xfrm>
            <a:off x="3273972" y="6030309"/>
            <a:ext cx="0" cy="40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07A4371-D395-457C-B9F5-D31E7D60C2E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280377" y="6432884"/>
            <a:ext cx="2232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F5143F-0EC2-4FE1-A424-0F57F71713B4}"/>
              </a:ext>
            </a:extLst>
          </p:cNvPr>
          <p:cNvCxnSpPr>
            <a:stCxn id="14" idx="2"/>
          </p:cNvCxnSpPr>
          <p:nvPr/>
        </p:nvCxnSpPr>
        <p:spPr>
          <a:xfrm>
            <a:off x="8473965" y="6030309"/>
            <a:ext cx="0" cy="40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D44846-EB64-4481-926F-4FA0722D90D8}"/>
              </a:ext>
            </a:extLst>
          </p:cNvPr>
          <p:cNvCxnSpPr>
            <a:endCxn id="17" idx="3"/>
          </p:cNvCxnSpPr>
          <p:nvPr/>
        </p:nvCxnSpPr>
        <p:spPr>
          <a:xfrm flipH="1">
            <a:off x="6285843" y="6432884"/>
            <a:ext cx="2188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87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4A34CAE9-C0AC-4BAB-8DEE-10311568F1F3}"/>
              </a:ext>
            </a:extLst>
          </p:cNvPr>
          <p:cNvSpPr/>
          <p:nvPr/>
        </p:nvSpPr>
        <p:spPr>
          <a:xfrm>
            <a:off x="5702414" y="0"/>
            <a:ext cx="696347" cy="504715"/>
          </a:xfrm>
          <a:prstGeom prst="flowChartOffpage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ADC8A0-DED2-4BEF-A56B-6FCF5A9ECF76}"/>
              </a:ext>
            </a:extLst>
          </p:cNvPr>
          <p:cNvSpPr/>
          <p:nvPr/>
        </p:nvSpPr>
        <p:spPr>
          <a:xfrm>
            <a:off x="4542630" y="737481"/>
            <a:ext cx="3015915" cy="3941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Q= ((3*a2)-(a1^2))/(9)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68671-D202-435A-9FC6-E1B95867F397}"/>
              </a:ext>
            </a:extLst>
          </p:cNvPr>
          <p:cNvSpPr/>
          <p:nvPr/>
        </p:nvSpPr>
        <p:spPr>
          <a:xfrm>
            <a:off x="2791820" y="4125370"/>
            <a:ext cx="6215309" cy="3941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x2= ((-1/2)*(S + T)) - ((1/3)*(a1)) + ((1/2)*(1j*(sqrt(3)))*(S - T))</a:t>
            </a:r>
            <a:endParaRPr lang="en-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8362FD-5A27-40E5-BD28-5D8A7137A1D5}"/>
              </a:ext>
            </a:extLst>
          </p:cNvPr>
          <p:cNvSpPr/>
          <p:nvPr/>
        </p:nvSpPr>
        <p:spPr>
          <a:xfrm>
            <a:off x="3884903" y="1439977"/>
            <a:ext cx="4267200" cy="3941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R= ((9*a1*a2)-(27*a3)-(2*a1^3))/54</a:t>
            </a:r>
            <a:endParaRPr lang="en-N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F8DF41-03E8-40A5-8357-AFE1EAA79507}"/>
              </a:ext>
            </a:extLst>
          </p:cNvPr>
          <p:cNvSpPr/>
          <p:nvPr/>
        </p:nvSpPr>
        <p:spPr>
          <a:xfrm>
            <a:off x="3884903" y="2094246"/>
            <a:ext cx="4267199" cy="3941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S= -(-(R + ((sqrt(Q^3) + sqrt(R^2))))^(1/3)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2C07D0-E766-4D86-B2F8-00654484762C}"/>
              </a:ext>
            </a:extLst>
          </p:cNvPr>
          <p:cNvSpPr/>
          <p:nvPr/>
        </p:nvSpPr>
        <p:spPr>
          <a:xfrm>
            <a:off x="3884903" y="2816832"/>
            <a:ext cx="4267199" cy="3941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T= -(-(R - ((sqrt(Q^3) + sqrt(R^2))))^(1/3)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2AE973-4C69-4602-9D13-AE45CBE712BE}"/>
              </a:ext>
            </a:extLst>
          </p:cNvPr>
          <p:cNvSpPr/>
          <p:nvPr/>
        </p:nvSpPr>
        <p:spPr>
          <a:xfrm>
            <a:off x="4838403" y="3539418"/>
            <a:ext cx="2317531" cy="3941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x1= S + T -((1/3)*(a1))</a:t>
            </a:r>
            <a:endParaRPr lang="en-N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99FFFF-6361-4F1B-8540-D708DD80931B}"/>
              </a:ext>
            </a:extLst>
          </p:cNvPr>
          <p:cNvSpPr/>
          <p:nvPr/>
        </p:nvSpPr>
        <p:spPr>
          <a:xfrm>
            <a:off x="2791820" y="4847956"/>
            <a:ext cx="6215309" cy="3941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x3= ((-1/2)*(S + T)) - ((1/3)*(a1)) - ((1/2)*(1j*(sqrt(3)))*(S - T))</a:t>
            </a:r>
            <a:endParaRPr lang="en-NG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C1844A58-77CD-41FD-80F8-0571E3D44F04}"/>
              </a:ext>
            </a:extLst>
          </p:cNvPr>
          <p:cNvSpPr/>
          <p:nvPr/>
        </p:nvSpPr>
        <p:spPr>
          <a:xfrm>
            <a:off x="4825264" y="5511416"/>
            <a:ext cx="2245272" cy="42566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 x1,x2,x3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1D4D0F-4EE9-46EB-B437-D055E63AAB72}"/>
              </a:ext>
            </a:extLst>
          </p:cNvPr>
          <p:cNvSpPr/>
          <p:nvPr/>
        </p:nvSpPr>
        <p:spPr>
          <a:xfrm>
            <a:off x="5269983" y="6154329"/>
            <a:ext cx="1355834" cy="48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DF11FD-08EF-47D8-BB12-EA472D197F13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6050588" y="504715"/>
            <a:ext cx="0" cy="23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70454F-DA9E-4AA6-8561-08485326168C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flipH="1">
            <a:off x="6018503" y="1131618"/>
            <a:ext cx="32085" cy="30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95887B-4614-48E8-B287-F9F2CC9C030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018503" y="1834114"/>
            <a:ext cx="0" cy="26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7A9901-E966-4A7C-9D96-B13002107280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018503" y="2488383"/>
            <a:ext cx="0" cy="32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06BBF7-0CAF-442A-83F8-858E3722915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5997169" y="3210969"/>
            <a:ext cx="21334" cy="32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9C657C-0C37-452E-A014-024DC104053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997169" y="3933555"/>
            <a:ext cx="779" cy="19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36AEE7-9AA1-48D1-850B-D79E14C6351A}"/>
              </a:ext>
            </a:extLst>
          </p:cNvPr>
          <p:cNvCxnSpPr>
            <a:cxnSpLocks/>
          </p:cNvCxnSpPr>
          <p:nvPr/>
        </p:nvCxnSpPr>
        <p:spPr>
          <a:xfrm>
            <a:off x="5997948" y="4519507"/>
            <a:ext cx="0" cy="32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BBF3D6-C6FC-4CB2-9BEF-22BA1223FBC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997948" y="5242093"/>
            <a:ext cx="3161" cy="269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C39BB8-EC4D-4BC4-8280-6A24360B9B38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5947900" y="5937085"/>
            <a:ext cx="0" cy="217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09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D3BC-A304-4905-9D0F-30C35FCE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365125"/>
            <a:ext cx="10914888" cy="713867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accent6"/>
                </a:solidFill>
              </a:rPr>
              <a:t>3. </a:t>
            </a:r>
            <a:r>
              <a:rPr lang="en-US" sz="3600" dirty="0">
                <a:solidFill>
                  <a:schemeClr val="accent6"/>
                </a:solidFill>
              </a:rPr>
              <a:t>Find the largest of three numbers</a:t>
            </a:r>
            <a:r>
              <a:rPr lang="en-US" sz="4800" dirty="0">
                <a:solidFill>
                  <a:schemeClr val="accent6"/>
                </a:solidFill>
              </a:rPr>
              <a:t>.</a:t>
            </a:r>
            <a:br>
              <a:rPr lang="en-US" sz="4400" dirty="0">
                <a:solidFill>
                  <a:schemeClr val="accent6"/>
                </a:solidFill>
              </a:rPr>
            </a:br>
            <a:endParaRPr lang="en-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CDDFB-ED25-4965-B5C3-71EF61E24393}"/>
              </a:ext>
            </a:extLst>
          </p:cNvPr>
          <p:cNvSpPr txBox="1"/>
          <p:nvPr/>
        </p:nvSpPr>
        <p:spPr>
          <a:xfrm>
            <a:off x="472377" y="1513246"/>
            <a:ext cx="110581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/>
          </a:p>
          <a:p>
            <a:endParaRPr lang="en-NG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517269-51FB-467F-8A76-D05C7DD17423}"/>
              </a:ext>
            </a:extLst>
          </p:cNvPr>
          <p:cNvSpPr/>
          <p:nvPr/>
        </p:nvSpPr>
        <p:spPr>
          <a:xfrm>
            <a:off x="562706" y="886265"/>
            <a:ext cx="4473527" cy="3699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/>
          </a:p>
          <a:p>
            <a:r>
              <a:rPr lang="en-US" dirty="0"/>
              <a:t>START</a:t>
            </a:r>
          </a:p>
          <a:p>
            <a:r>
              <a:rPr lang="en-US" sz="1800" dirty="0"/>
              <a:t>INPUT a</a:t>
            </a:r>
          </a:p>
          <a:p>
            <a:r>
              <a:rPr lang="en-US" sz="1800" dirty="0"/>
              <a:t>INPUT b</a:t>
            </a:r>
          </a:p>
          <a:p>
            <a:r>
              <a:rPr lang="en-US" sz="1800" dirty="0"/>
              <a:t>INPUT c</a:t>
            </a:r>
          </a:p>
          <a:p>
            <a:r>
              <a:rPr lang="en-US" sz="1800" dirty="0"/>
              <a:t>IF a&gt;b AND a&gt;c THEN</a:t>
            </a:r>
          </a:p>
          <a:p>
            <a:r>
              <a:rPr lang="en-US" sz="1800" dirty="0"/>
              <a:t>     PRINT a</a:t>
            </a:r>
          </a:p>
          <a:p>
            <a:r>
              <a:rPr lang="en-US" sz="1800" dirty="0"/>
              <a:t>ELSE</a:t>
            </a:r>
          </a:p>
          <a:p>
            <a:r>
              <a:rPr lang="en-US" dirty="0"/>
              <a:t>     </a:t>
            </a:r>
            <a:r>
              <a:rPr lang="en-US" sz="1800" dirty="0"/>
              <a:t>IF b&gt;c AND b&gt;a THEN</a:t>
            </a:r>
          </a:p>
          <a:p>
            <a:r>
              <a:rPr lang="en-US" sz="1800" dirty="0"/>
              <a:t>          PRINT b</a:t>
            </a:r>
          </a:p>
          <a:p>
            <a:r>
              <a:rPr lang="en-US" sz="1800" dirty="0"/>
              <a:t>     ELSE c&gt;a and c&gt;b THEN</a:t>
            </a:r>
          </a:p>
          <a:p>
            <a:r>
              <a:rPr lang="en-US" sz="1800" dirty="0"/>
              <a:t>          Print c</a:t>
            </a:r>
          </a:p>
          <a:p>
            <a:r>
              <a:rPr lang="en-US" dirty="0"/>
              <a:t>END</a:t>
            </a:r>
            <a:endParaRPr lang="en-US" sz="1800" dirty="0"/>
          </a:p>
          <a:p>
            <a:endParaRPr lang="en-US" sz="1800" dirty="0"/>
          </a:p>
          <a:p>
            <a:pPr algn="ctr"/>
            <a:endParaRPr lang="en-N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FB7591-527A-447A-9578-AD8653C533E2}"/>
              </a:ext>
            </a:extLst>
          </p:cNvPr>
          <p:cNvSpPr/>
          <p:nvPr/>
        </p:nvSpPr>
        <p:spPr>
          <a:xfrm>
            <a:off x="8896741" y="58073"/>
            <a:ext cx="1362270" cy="6590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START</a:t>
            </a:r>
            <a:endParaRPr lang="en-NG" sz="2000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F0BBEDCF-3426-48C0-82D4-F9B8D015ED85}"/>
              </a:ext>
            </a:extLst>
          </p:cNvPr>
          <p:cNvSpPr/>
          <p:nvPr/>
        </p:nvSpPr>
        <p:spPr>
          <a:xfrm>
            <a:off x="8272879" y="908153"/>
            <a:ext cx="2399744" cy="32025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</a:t>
            </a:r>
            <a:r>
              <a:rPr lang="en-US" sz="2400" dirty="0" err="1"/>
              <a:t>a,b,c</a:t>
            </a:r>
            <a:endParaRPr lang="en-NG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2C7925-9D81-49FE-8C45-9B1E474FEABD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9576010" y="717076"/>
            <a:ext cx="1866" cy="22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98CDEAB8-74AB-42D1-8E8B-EABE70B10115}"/>
              </a:ext>
            </a:extLst>
          </p:cNvPr>
          <p:cNvSpPr/>
          <p:nvPr/>
        </p:nvSpPr>
        <p:spPr>
          <a:xfrm>
            <a:off x="8981082" y="1413541"/>
            <a:ext cx="1147656" cy="8636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a&gt;b</a:t>
            </a:r>
            <a:endParaRPr lang="en-NG" dirty="0"/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B16CD093-01B6-4591-A515-0A675ADEB98F}"/>
              </a:ext>
            </a:extLst>
          </p:cNvPr>
          <p:cNvSpPr/>
          <p:nvPr/>
        </p:nvSpPr>
        <p:spPr>
          <a:xfrm>
            <a:off x="10686691" y="2317831"/>
            <a:ext cx="1032932" cy="8636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a&gt;c</a:t>
            </a:r>
            <a:endParaRPr lang="en-NG" dirty="0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3052E630-3FD0-4794-ADA3-1B40F91A896A}"/>
              </a:ext>
            </a:extLst>
          </p:cNvPr>
          <p:cNvSpPr/>
          <p:nvPr/>
        </p:nvSpPr>
        <p:spPr>
          <a:xfrm>
            <a:off x="7051952" y="2348719"/>
            <a:ext cx="1032932" cy="8636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b&gt;c</a:t>
            </a:r>
            <a:endParaRPr lang="en-NG" dirty="0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02F029AC-5FBF-46C1-ADF3-E1687EE2EA40}"/>
              </a:ext>
            </a:extLst>
          </p:cNvPr>
          <p:cNvSpPr/>
          <p:nvPr/>
        </p:nvSpPr>
        <p:spPr>
          <a:xfrm>
            <a:off x="6948007" y="3807590"/>
            <a:ext cx="1201615" cy="28591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</a:t>
            </a:r>
            <a:endParaRPr lang="en-NG" dirty="0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867B706D-1B14-4C4D-9BCF-9AA0AFE16AE6}"/>
              </a:ext>
            </a:extLst>
          </p:cNvPr>
          <p:cNvSpPr/>
          <p:nvPr/>
        </p:nvSpPr>
        <p:spPr>
          <a:xfrm>
            <a:off x="8981082" y="4368730"/>
            <a:ext cx="1201615" cy="28591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</a:t>
            </a:r>
            <a:endParaRPr lang="en-NG" dirty="0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AE862639-D0D0-404A-B7F7-397E09C12DD8}"/>
              </a:ext>
            </a:extLst>
          </p:cNvPr>
          <p:cNvSpPr/>
          <p:nvPr/>
        </p:nvSpPr>
        <p:spPr>
          <a:xfrm>
            <a:off x="10584163" y="3843059"/>
            <a:ext cx="1201615" cy="28591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c</a:t>
            </a:r>
            <a:endParaRPr lang="en-NG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FC2E3E-2B15-4320-9529-3226DE21EE5C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7542628" y="1845341"/>
            <a:ext cx="1438454" cy="2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8C78B7-85F2-4BAB-836C-5F4C6AE01863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7568418" y="1906279"/>
            <a:ext cx="10881" cy="44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A84E30-4D9B-43B8-86CE-94A22E5728E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0128738" y="1845341"/>
            <a:ext cx="106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CE4186-1C14-468B-91B9-337AAC2DA4B5}"/>
              </a:ext>
            </a:extLst>
          </p:cNvPr>
          <p:cNvCxnSpPr>
            <a:cxnSpLocks/>
          </p:cNvCxnSpPr>
          <p:nvPr/>
        </p:nvCxnSpPr>
        <p:spPr>
          <a:xfrm>
            <a:off x="11197883" y="1871003"/>
            <a:ext cx="0" cy="43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4273FD-43DD-4C44-9B7B-2CFB1573FE97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7548815" y="3212319"/>
            <a:ext cx="19603" cy="59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2531616-DBB8-471E-B4E3-7FA0629B7019}"/>
              </a:ext>
            </a:extLst>
          </p:cNvPr>
          <p:cNvCxnSpPr>
            <a:stCxn id="27" idx="2"/>
            <a:endCxn id="31" idx="1"/>
          </p:cNvCxnSpPr>
          <p:nvPr/>
        </p:nvCxnSpPr>
        <p:spPr>
          <a:xfrm>
            <a:off x="11203157" y="3181431"/>
            <a:ext cx="17553" cy="66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9C2EEB-3232-4BBB-B2DC-061D6CD2A85C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8084884" y="2780519"/>
            <a:ext cx="1491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41B1D4B-FBAA-4CD7-BC75-2873029F18B0}"/>
              </a:ext>
            </a:extLst>
          </p:cNvPr>
          <p:cNvCxnSpPr>
            <a:stCxn id="27" idx="1"/>
          </p:cNvCxnSpPr>
          <p:nvPr/>
        </p:nvCxnSpPr>
        <p:spPr>
          <a:xfrm flipH="1">
            <a:off x="9576010" y="2749631"/>
            <a:ext cx="1110681" cy="3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E08A73B-9811-4A98-88F2-1488F19AB2B3}"/>
              </a:ext>
            </a:extLst>
          </p:cNvPr>
          <p:cNvCxnSpPr>
            <a:cxnSpLocks/>
          </p:cNvCxnSpPr>
          <p:nvPr/>
        </p:nvCxnSpPr>
        <p:spPr>
          <a:xfrm>
            <a:off x="9576010" y="2816614"/>
            <a:ext cx="5880" cy="145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EA4201-BB85-43F1-9C9A-DD722D9CA264}"/>
              </a:ext>
            </a:extLst>
          </p:cNvPr>
          <p:cNvSpPr/>
          <p:nvPr/>
        </p:nvSpPr>
        <p:spPr>
          <a:xfrm>
            <a:off x="8896741" y="5444459"/>
            <a:ext cx="1362270" cy="6590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END</a:t>
            </a:r>
            <a:endParaRPr lang="en-NG" sz="20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260721C-2298-4924-891A-E9E2B7F3EE58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7548815" y="4093503"/>
            <a:ext cx="9801" cy="168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E94E4FC-DCA1-48DD-BB6C-F0EF24A1EE3F}"/>
              </a:ext>
            </a:extLst>
          </p:cNvPr>
          <p:cNvCxnSpPr>
            <a:stCxn id="30" idx="4"/>
            <a:endCxn id="63" idx="0"/>
          </p:cNvCxnSpPr>
          <p:nvPr/>
        </p:nvCxnSpPr>
        <p:spPr>
          <a:xfrm flipH="1">
            <a:off x="9577876" y="4654643"/>
            <a:ext cx="4014" cy="78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0559914-E19C-46D5-AE65-4245F834E22B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11184971" y="4128972"/>
            <a:ext cx="26962" cy="164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56A77A-D13B-492B-B510-4AC583EA4B37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7605687" y="5773960"/>
            <a:ext cx="12910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FF5608E-2B1D-4979-9346-E4123CB538C6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0259011" y="5773961"/>
            <a:ext cx="938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A7E9D52-4E8E-4359-B949-0BA1B99D0CDD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9554910" y="1228404"/>
            <a:ext cx="21100" cy="18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5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4669-3386-4C86-8B46-BE6D812A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06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4. </a:t>
            </a:r>
            <a:r>
              <a:rPr lang="en-US" sz="3200" dirty="0"/>
              <a:t>Find the GCD and LCM of two numbers</a:t>
            </a:r>
            <a:endParaRPr lang="en-NG" sz="3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535D26-F6FD-48CF-98FB-A4E07B9D6E0A}"/>
              </a:ext>
            </a:extLst>
          </p:cNvPr>
          <p:cNvSpPr/>
          <p:nvPr/>
        </p:nvSpPr>
        <p:spPr>
          <a:xfrm>
            <a:off x="849086" y="1061358"/>
            <a:ext cx="4187863" cy="33401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INPUT x</a:t>
            </a:r>
          </a:p>
          <a:p>
            <a:r>
              <a:rPr lang="en-US" dirty="0"/>
              <a:t>INPUT y</a:t>
            </a:r>
          </a:p>
          <a:p>
            <a:r>
              <a:rPr lang="en-US" dirty="0"/>
              <a:t>IF x&gt;y  is TRUE</a:t>
            </a:r>
          </a:p>
          <a:p>
            <a:r>
              <a:rPr lang="en-US" dirty="0"/>
              <a:t>THEN a=y</a:t>
            </a:r>
          </a:p>
          <a:p>
            <a:r>
              <a:rPr lang="en-US" dirty="0"/>
              <a:t>ELSE a=y</a:t>
            </a:r>
          </a:p>
          <a:p>
            <a:r>
              <a:rPr lang="en-US" dirty="0"/>
              <a:t>FOR i in range (1, a+1)</a:t>
            </a:r>
          </a:p>
          <a:p>
            <a:r>
              <a:rPr lang="en-US" dirty="0"/>
              <a:t>IF ( </a:t>
            </a:r>
            <a:r>
              <a:rPr lang="en-US" dirty="0" err="1"/>
              <a:t>x%i</a:t>
            </a:r>
            <a:r>
              <a:rPr lang="en-US" dirty="0"/>
              <a:t> = 0) and (</a:t>
            </a:r>
            <a:r>
              <a:rPr lang="en-US" dirty="0" err="1"/>
              <a:t>y%i</a:t>
            </a:r>
            <a:r>
              <a:rPr lang="en-US" dirty="0"/>
              <a:t> =0)</a:t>
            </a:r>
          </a:p>
          <a:p>
            <a:r>
              <a:rPr lang="en-US" dirty="0"/>
              <a:t>THEN GCD =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PRINT GCD</a:t>
            </a:r>
            <a:endParaRPr lang="en-N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6CD6A8-0A44-4B94-BCEF-9AA4A85D160E}"/>
              </a:ext>
            </a:extLst>
          </p:cNvPr>
          <p:cNvSpPr/>
          <p:nvPr/>
        </p:nvSpPr>
        <p:spPr>
          <a:xfrm>
            <a:off x="6525988" y="1257300"/>
            <a:ext cx="2602514" cy="28962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COMPUTE prod = x*y</a:t>
            </a:r>
          </a:p>
          <a:p>
            <a:r>
              <a:rPr lang="en-US" dirty="0"/>
              <a:t>LCM = prod/GCD</a:t>
            </a:r>
          </a:p>
          <a:p>
            <a:r>
              <a:rPr lang="en-US" dirty="0"/>
              <a:t>PRINT LCM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618877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991</Words>
  <Application>Microsoft Office PowerPoint</Application>
  <PresentationFormat>Widescreen</PresentationFormat>
  <Paragraphs>163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CHINWENDU NWEJE</vt:lpstr>
      <vt:lpstr>Find the root of a Quadratic Equation Ax2 +Bx + C = 0</vt:lpstr>
      <vt:lpstr>Find the root of a Quadratic Equation Ax2 +Bx + C = 0 </vt:lpstr>
      <vt:lpstr>1. Find the root of a  Cubic Equation Ax3 + Bx2 + Cx + D = 0 </vt:lpstr>
      <vt:lpstr>PowerPoint Presentation</vt:lpstr>
      <vt:lpstr>2. Find the root of a  Cubic Equation Ax3 + Bx2 + Cx + D = 0</vt:lpstr>
      <vt:lpstr>PowerPoint Presentation</vt:lpstr>
      <vt:lpstr>3. Find the largest of three numbers. </vt:lpstr>
      <vt:lpstr>4. Find the GCD and LCM of two numbers</vt:lpstr>
      <vt:lpstr>Find the GCD and LCM of two numbers</vt:lpstr>
      <vt:lpstr>5. Find the Factorial of number n (n! = 1 x 2 x 3 x …. n)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Ike Nweje</dc:creator>
  <cp:lastModifiedBy>Ike Nweje</cp:lastModifiedBy>
  <cp:revision>14</cp:revision>
  <dcterms:created xsi:type="dcterms:W3CDTF">2021-04-24T11:36:11Z</dcterms:created>
  <dcterms:modified xsi:type="dcterms:W3CDTF">2021-04-27T02:54:08Z</dcterms:modified>
</cp:coreProperties>
</file>