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14"/>
  </p:notesMasterIdLst>
  <p:sldIdLst>
    <p:sldId id="256" r:id="rId2"/>
    <p:sldId id="287" r:id="rId3"/>
    <p:sldId id="257" r:id="rId4"/>
    <p:sldId id="258" r:id="rId5"/>
    <p:sldId id="260" r:id="rId6"/>
    <p:sldId id="261" r:id="rId7"/>
    <p:sldId id="262" r:id="rId8"/>
    <p:sldId id="263" r:id="rId9"/>
    <p:sldId id="285" r:id="rId10"/>
    <p:sldId id="286" r:id="rId11"/>
    <p:sldId id="265" r:id="rId12"/>
    <p:sldId id="283"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RENDIZ" initials="A" lastIdx="7" clrIdx="0">
    <p:extLst>
      <p:ext uri="{19B8F6BF-5375-455C-9EA6-DF929625EA0E}">
        <p15:presenceInfo xmlns:p15="http://schemas.microsoft.com/office/powerpoint/2012/main" userId="APRENDI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F7A0BE-FBF7-4B0A-9B64-7CC712FF9AE5}">
  <a:tblStyle styleId="{07F7A0BE-FBF7-4B0A-9B64-7CC712FF9AE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6-17T08:19:45.453" idx="1">
    <p:pos x="3309" y="221"/>
    <p:text>El nombre del proyecto sale del objetivo general</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6-17T08:23:30.197" idx="2">
    <p:pos x="5063" y="1835"/>
    <p:text>no se suponia que se iban a recibir peticiones o reclamos de los clientes diferentes a la calificacion?</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6-17T08:26:39.145" idx="3">
    <p:pos x="4112" y="543"/>
    <p:text>Incluir la recepcion de peticiones o solicitudes de los clientes.</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6-17T08:27:44.986" idx="4">
    <p:pos x="3007" y="181"/>
    <p:text>incluir la recepcion de peticiones o solicitudes</p:text>
    <p:extLst>
      <p:ext uri="{C676402C-5697-4E1C-873F-D02D1690AC5C}">
        <p15:threadingInfo xmlns:p15="http://schemas.microsoft.com/office/powerpoint/2012/main" timeZoneBias="300"/>
      </p:ext>
    </p:extLst>
  </p:cm>
  <p:cm authorId="1" dt="2019-06-17T08:27:52.644" idx="5">
    <p:pos x="10" y="10"/>
    <p:text>𧥲</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6-17T08:29:51.162" idx="6">
    <p:pos x="3952" y="1500"/>
    <p:text>comom se mide?</p:text>
    <p:extLst>
      <p:ext uri="{C676402C-5697-4E1C-873F-D02D1690AC5C}">
        <p15:threadingInfo xmlns:p15="http://schemas.microsoft.com/office/powerpoint/2012/main" timeZoneBias="300"/>
      </p:ext>
    </p:extLst>
  </p:cm>
  <p:cm authorId="1" dt="2019-06-17T08:30:18.189" idx="7">
    <p:pos x="3925" y="1721"/>
    <p:text>no son claros, se debn mejorar</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64646"/>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 y="-11"/>
            <a:ext cx="2429759" cy="1609289"/>
            <a:chOff x="608719" y="-11"/>
            <a:chExt cx="2429759" cy="1609289"/>
          </a:xfrm>
        </p:grpSpPr>
        <p:sp>
          <p:nvSpPr>
            <p:cNvPr id="11" name="Google Shape;11;p2"/>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a:endParaRPr/>
          </a:p>
        </p:txBody>
      </p:sp>
      <p:grpSp>
        <p:nvGrpSpPr>
          <p:cNvPr id="24" name="Google Shape;24;p2"/>
          <p:cNvGrpSpPr/>
          <p:nvPr/>
        </p:nvGrpSpPr>
        <p:grpSpPr>
          <a:xfrm>
            <a:off x="4894945" y="-11"/>
            <a:ext cx="4252453" cy="5146816"/>
            <a:chOff x="4894945" y="-11"/>
            <a:chExt cx="4252453" cy="5146816"/>
          </a:xfrm>
        </p:grpSpPr>
        <p:sp>
          <p:nvSpPr>
            <p:cNvPr id="25" name="Google Shape;25;p2"/>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2"/>
          <p:cNvGrpSpPr/>
          <p:nvPr/>
        </p:nvGrpSpPr>
        <p:grpSpPr>
          <a:xfrm flipH="1">
            <a:off x="-7" y="3860093"/>
            <a:ext cx="2429755" cy="1286712"/>
            <a:chOff x="6714243" y="3860093"/>
            <a:chExt cx="2429755" cy="1286712"/>
          </a:xfrm>
        </p:grpSpPr>
        <p:sp>
          <p:nvSpPr>
            <p:cNvPr id="80" name="Google Shape;80;p2"/>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0"/>
        <p:cNvGrpSpPr/>
        <p:nvPr/>
      </p:nvGrpSpPr>
      <p:grpSpPr>
        <a:xfrm>
          <a:off x="0" y="0"/>
          <a:ext cx="0" cy="0"/>
          <a:chOff x="0" y="0"/>
          <a:chExt cx="0" cy="0"/>
        </a:xfrm>
      </p:grpSpPr>
      <p:grpSp>
        <p:nvGrpSpPr>
          <p:cNvPr id="151" name="Google Shape;151;p4"/>
          <p:cNvGrpSpPr/>
          <p:nvPr/>
        </p:nvGrpSpPr>
        <p:grpSpPr>
          <a:xfrm>
            <a:off x="900" y="0"/>
            <a:ext cx="9143992" cy="2564787"/>
            <a:chOff x="900" y="0"/>
            <a:chExt cx="9143992" cy="2564787"/>
          </a:xfrm>
        </p:grpSpPr>
        <p:sp>
          <p:nvSpPr>
            <p:cNvPr id="152" name="Google Shape;152;p4"/>
            <p:cNvSpPr/>
            <p:nvPr/>
          </p:nvSpPr>
          <p:spPr>
            <a:xfrm flipH="1">
              <a:off x="1219296" y="1278075"/>
              <a:ext cx="1214076" cy="1286712"/>
            </a:xfrm>
            <a:custGeom>
              <a:avLst/>
              <a:gdLst/>
              <a:ahLst/>
              <a:cxnLst/>
              <a:rect l="l" t="t" r="r" b="b"/>
              <a:pathLst>
                <a:path w="40799" h="40072" extrusionOk="0">
                  <a:moveTo>
                    <a:pt x="40798" y="0"/>
                  </a:moveTo>
                  <a:lnTo>
                    <a:pt x="1" y="20036"/>
                  </a:lnTo>
                  <a:lnTo>
                    <a:pt x="40798" y="40072"/>
                  </a:lnTo>
                  <a:lnTo>
                    <a:pt x="40798"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900" y="643324"/>
              <a:ext cx="609923"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610793" y="322545"/>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3658671" y="863"/>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1828968" y="3225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4266922" y="321642"/>
              <a:ext cx="609953"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900" y="0"/>
              <a:ext cx="609923"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610793" y="0"/>
              <a:ext cx="608281"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1219044"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1828968" y="0"/>
              <a:ext cx="609923"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2438861"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900" y="322545"/>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610793" y="643324"/>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3048778" y="863"/>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3658671" y="321642"/>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1219044" y="322545"/>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4266922" y="863"/>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900" y="0"/>
              <a:ext cx="609923"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610793" y="0"/>
              <a:ext cx="608281"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1219044" y="0"/>
              <a:ext cx="609953"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4266958" y="0"/>
              <a:ext cx="609923"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3657035" y="0"/>
              <a:ext cx="609923"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3048784" y="0"/>
              <a:ext cx="608281"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2438861" y="0"/>
              <a:ext cx="609953"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047936" y="3216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1222480" y="9650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1834119" y="192138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4"/>
          <p:cNvSpPr txBox="1">
            <a:spLocks noGrp="1"/>
          </p:cNvSpPr>
          <p:nvPr>
            <p:ph type="body" idx="1"/>
          </p:nvPr>
        </p:nvSpPr>
        <p:spPr>
          <a:xfrm>
            <a:off x="2528350" y="1552150"/>
            <a:ext cx="5497800" cy="2985600"/>
          </a:xfrm>
          <a:prstGeom prst="rect">
            <a:avLst/>
          </a:prstGeom>
        </p:spPr>
        <p:txBody>
          <a:bodyPr spcFirstLastPara="1" wrap="square" lIns="91425" tIns="91425" rIns="91425" bIns="91425" anchor="t" anchorCtr="0"/>
          <a:lstStyle>
            <a:lvl1pPr marL="457200" lvl="0" indent="-419100" rtl="0">
              <a:spcBef>
                <a:spcPts val="600"/>
              </a:spcBef>
              <a:spcAft>
                <a:spcPts val="0"/>
              </a:spcAft>
              <a:buSzPts val="3000"/>
              <a:buChar char="◂"/>
              <a:defRPr sz="3000" i="1"/>
            </a:lvl1pPr>
            <a:lvl2pPr marL="914400" lvl="1" indent="-419100" rtl="0">
              <a:spcBef>
                <a:spcPts val="0"/>
              </a:spcBef>
              <a:spcAft>
                <a:spcPts val="0"/>
              </a:spcAft>
              <a:buSzPts val="3000"/>
              <a:buChar char="◂"/>
              <a:defRPr sz="3000" i="1"/>
            </a:lvl2pPr>
            <a:lvl3pPr marL="1371600" lvl="2" indent="-419100" rtl="0">
              <a:spcBef>
                <a:spcPts val="0"/>
              </a:spcBef>
              <a:spcAft>
                <a:spcPts val="0"/>
              </a:spcAft>
              <a:buSzPts val="3000"/>
              <a:buChar char="◂"/>
              <a:defRPr sz="3000" i="1"/>
            </a:lvl3pPr>
            <a:lvl4pPr marL="1828800" lvl="3" indent="-419100" rtl="0">
              <a:spcBef>
                <a:spcPts val="0"/>
              </a:spcBef>
              <a:spcAft>
                <a:spcPts val="0"/>
              </a:spcAft>
              <a:buSzPts val="3000"/>
              <a:buChar char="◂"/>
              <a:defRPr sz="3000" i="1"/>
            </a:lvl4pPr>
            <a:lvl5pPr marL="2286000" lvl="4" indent="-419100" rtl="0">
              <a:spcBef>
                <a:spcPts val="0"/>
              </a:spcBef>
              <a:spcAft>
                <a:spcPts val="0"/>
              </a:spcAft>
              <a:buSzPts val="3000"/>
              <a:buChar char="○"/>
              <a:defRPr sz="3000" i="1"/>
            </a:lvl5pPr>
            <a:lvl6pPr marL="2743200" lvl="5" indent="-419100" rtl="0">
              <a:spcBef>
                <a:spcPts val="0"/>
              </a:spcBef>
              <a:spcAft>
                <a:spcPts val="0"/>
              </a:spcAft>
              <a:buSzPts val="3000"/>
              <a:buChar char="■"/>
              <a:defRPr sz="3000" i="1"/>
            </a:lvl6pPr>
            <a:lvl7pPr marL="3200400" lvl="6" indent="-419100" rtl="0">
              <a:spcBef>
                <a:spcPts val="0"/>
              </a:spcBef>
              <a:spcAft>
                <a:spcPts val="0"/>
              </a:spcAft>
              <a:buSzPts val="3000"/>
              <a:buChar char="●"/>
              <a:defRPr sz="3000" i="1"/>
            </a:lvl7pPr>
            <a:lvl8pPr marL="3657600" lvl="7" indent="-419100" rtl="0">
              <a:spcBef>
                <a:spcPts val="0"/>
              </a:spcBef>
              <a:spcAft>
                <a:spcPts val="0"/>
              </a:spcAft>
              <a:buSzPts val="3000"/>
              <a:buChar char="○"/>
              <a:defRPr sz="3000" i="1"/>
            </a:lvl8pPr>
            <a:lvl9pPr marL="4114800" lvl="8" indent="-419100">
              <a:spcBef>
                <a:spcPts val="0"/>
              </a:spcBef>
              <a:spcAft>
                <a:spcPts val="0"/>
              </a:spcAft>
              <a:buSzPts val="3000"/>
              <a:buChar char="■"/>
              <a:defRPr sz="3000" i="1"/>
            </a:lvl9pPr>
          </a:lstStyle>
          <a:p>
            <a:endParaRPr/>
          </a:p>
        </p:txBody>
      </p:sp>
      <p:sp>
        <p:nvSpPr>
          <p:cNvPr id="204" name="Google Shape;204;p4"/>
          <p:cNvSpPr txBox="1"/>
          <p:nvPr/>
        </p:nvSpPr>
        <p:spPr>
          <a:xfrm>
            <a:off x="1295501" y="1558650"/>
            <a:ext cx="735900" cy="105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FFFFFF"/>
                </a:solidFill>
                <a:latin typeface="Montserrat"/>
                <a:ea typeface="Montserrat"/>
                <a:cs typeface="Montserrat"/>
                <a:sym typeface="Montserrat"/>
              </a:rPr>
              <a:t>“</a:t>
            </a:r>
            <a:endParaRPr sz="6000" b="1">
              <a:solidFill>
                <a:srgbClr val="FFFFFF"/>
              </a:solidFill>
              <a:latin typeface="Montserrat"/>
              <a:ea typeface="Montserrat"/>
              <a:cs typeface="Montserrat"/>
              <a:sym typeface="Montserrat"/>
            </a:endParaRPr>
          </a:p>
        </p:txBody>
      </p:sp>
      <p:sp>
        <p:nvSpPr>
          <p:cNvPr id="205" name="Google Shape;205;p4"/>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lvl1pPr lvl="0">
              <a:buNone/>
              <a:defRPr>
                <a:solidFill>
                  <a:srgbClr val="B7B7B7"/>
                </a:solidFill>
              </a:defRPr>
            </a:lvl1pPr>
            <a:lvl2pPr lvl="1">
              <a:buNone/>
              <a:defRPr>
                <a:solidFill>
                  <a:srgbClr val="B7B7B7"/>
                </a:solidFill>
              </a:defRPr>
            </a:lvl2pPr>
            <a:lvl3pPr lvl="2">
              <a:buNone/>
              <a:defRPr>
                <a:solidFill>
                  <a:srgbClr val="B7B7B7"/>
                </a:solidFill>
              </a:defRPr>
            </a:lvl3pPr>
            <a:lvl4pPr lvl="3">
              <a:buNone/>
              <a:defRPr>
                <a:solidFill>
                  <a:srgbClr val="B7B7B7"/>
                </a:solidFill>
              </a:defRPr>
            </a:lvl4pPr>
            <a:lvl5pPr lvl="4">
              <a:buNone/>
              <a:defRPr>
                <a:solidFill>
                  <a:srgbClr val="B7B7B7"/>
                </a:solidFill>
              </a:defRPr>
            </a:lvl5pPr>
            <a:lvl6pPr lvl="5">
              <a:buNone/>
              <a:defRPr>
                <a:solidFill>
                  <a:srgbClr val="B7B7B7"/>
                </a:solidFill>
              </a:defRPr>
            </a:lvl6pPr>
            <a:lvl7pPr lvl="6">
              <a:buNone/>
              <a:defRPr>
                <a:solidFill>
                  <a:srgbClr val="B7B7B7"/>
                </a:solidFill>
              </a:defRPr>
            </a:lvl7pPr>
            <a:lvl8pPr lvl="7">
              <a:buNone/>
              <a:defRPr>
                <a:solidFill>
                  <a:srgbClr val="B7B7B7"/>
                </a:solidFill>
              </a:defRPr>
            </a:lvl8pPr>
            <a:lvl9pPr lvl="8">
              <a:buNone/>
              <a:defRPr>
                <a:solidFill>
                  <a:srgbClr val="B7B7B7"/>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6"/>
        <p:cNvGrpSpPr/>
        <p:nvPr/>
      </p:nvGrpSpPr>
      <p:grpSpPr>
        <a:xfrm>
          <a:off x="0" y="0"/>
          <a:ext cx="0" cy="0"/>
          <a:chOff x="0" y="0"/>
          <a:chExt cx="0" cy="0"/>
        </a:xfrm>
      </p:grpSpPr>
      <p:grpSp>
        <p:nvGrpSpPr>
          <p:cNvPr id="207" name="Google Shape;207;p5"/>
          <p:cNvGrpSpPr/>
          <p:nvPr/>
        </p:nvGrpSpPr>
        <p:grpSpPr>
          <a:xfrm>
            <a:off x="6714243" y="3860093"/>
            <a:ext cx="2429755" cy="1286712"/>
            <a:chOff x="6714243" y="3860093"/>
            <a:chExt cx="2429755" cy="1286712"/>
          </a:xfrm>
        </p:grpSpPr>
        <p:sp>
          <p:nvSpPr>
            <p:cNvPr id="208" name="Google Shape;208;p5"/>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892" y="-11"/>
            <a:ext cx="3037586" cy="2252645"/>
            <a:chOff x="892" y="-11"/>
            <a:chExt cx="3037586" cy="2252645"/>
          </a:xfrm>
        </p:grpSpPr>
        <p:sp>
          <p:nvSpPr>
            <p:cNvPr id="221" name="Google Shape;221;p5"/>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5"/>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45" name="Google Shape;245;p5"/>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46" name="Google Shape;246;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247"/>
        <p:cNvGrpSpPr/>
        <p:nvPr/>
      </p:nvGrpSpPr>
      <p:grpSpPr>
        <a:xfrm>
          <a:off x="0" y="0"/>
          <a:ext cx="0" cy="0"/>
          <a:chOff x="0" y="0"/>
          <a:chExt cx="0" cy="0"/>
        </a:xfrm>
      </p:grpSpPr>
      <p:grpSp>
        <p:nvGrpSpPr>
          <p:cNvPr id="248" name="Google Shape;248;p6"/>
          <p:cNvGrpSpPr/>
          <p:nvPr/>
        </p:nvGrpSpPr>
        <p:grpSpPr>
          <a:xfrm>
            <a:off x="4894945" y="-11"/>
            <a:ext cx="4251603" cy="5146816"/>
            <a:chOff x="4894945" y="-11"/>
            <a:chExt cx="4251603" cy="5146816"/>
          </a:xfrm>
        </p:grpSpPr>
        <p:sp>
          <p:nvSpPr>
            <p:cNvPr id="249" name="Google Shape;249;p6"/>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6"/>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6"/>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5502772" y="643313"/>
              <a:ext cx="3643776" cy="3860168"/>
            </a:xfrm>
            <a:custGeom>
              <a:avLst/>
              <a:gdLst/>
              <a:ahLst/>
              <a:cxnLst/>
              <a:rect l="l" t="t" r="r" b="b"/>
              <a:pathLst>
                <a:path w="122449" h="120217" extrusionOk="0">
                  <a:moveTo>
                    <a:pt x="1" y="1"/>
                  </a:moveTo>
                  <a:lnTo>
                    <a:pt x="1" y="120216"/>
                  </a:lnTo>
                  <a:lnTo>
                    <a:pt x="122449" y="60109"/>
                  </a:lnTo>
                  <a:lnTo>
                    <a:pt x="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6"/>
          <p:cNvGrpSpPr/>
          <p:nvPr/>
        </p:nvGrpSpPr>
        <p:grpSpPr>
          <a:xfrm>
            <a:off x="-6" y="-11"/>
            <a:ext cx="2429759" cy="1609289"/>
            <a:chOff x="608719" y="-11"/>
            <a:chExt cx="2429759" cy="1609289"/>
          </a:xfrm>
        </p:grpSpPr>
        <p:sp>
          <p:nvSpPr>
            <p:cNvPr id="287" name="Google Shape;287;p6"/>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6"/>
          <p:cNvSpPr txBox="1">
            <a:spLocks noGrp="1"/>
          </p:cNvSpPr>
          <p:nvPr>
            <p:ph type="title"/>
          </p:nvPr>
        </p:nvSpPr>
        <p:spPr>
          <a:xfrm>
            <a:off x="742725" y="1652750"/>
            <a:ext cx="3892200" cy="5139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00" name="Google Shape;300;p6"/>
          <p:cNvSpPr txBox="1">
            <a:spLocks noGrp="1"/>
          </p:cNvSpPr>
          <p:nvPr>
            <p:ph type="body" idx="1"/>
          </p:nvPr>
        </p:nvSpPr>
        <p:spPr>
          <a:xfrm>
            <a:off x="742725" y="2227229"/>
            <a:ext cx="3892200" cy="2232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1" name="Google Shape;301;p6"/>
          <p:cNvSpPr txBox="1">
            <a:spLocks noGrp="1"/>
          </p:cNvSpPr>
          <p:nvPr>
            <p:ph type="sldNum" idx="12"/>
          </p:nvPr>
        </p:nvSpPr>
        <p:spPr>
          <a:xfrm>
            <a:off x="8556784" y="4749851"/>
            <a:ext cx="548700" cy="393600"/>
          </a:xfrm>
          <a:prstGeom prst="rect">
            <a:avLst/>
          </a:prstGeom>
          <a:no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302" name="Google Shape;302;p6"/>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3"/>
        <p:cNvGrpSpPr/>
        <p:nvPr/>
      </p:nvGrpSpPr>
      <p:grpSpPr>
        <a:xfrm>
          <a:off x="0" y="0"/>
          <a:ext cx="0" cy="0"/>
          <a:chOff x="0" y="0"/>
          <a:chExt cx="0" cy="0"/>
        </a:xfrm>
      </p:grpSpPr>
      <p:grpSp>
        <p:nvGrpSpPr>
          <p:cNvPr id="304" name="Google Shape;304;p7"/>
          <p:cNvGrpSpPr/>
          <p:nvPr/>
        </p:nvGrpSpPr>
        <p:grpSpPr>
          <a:xfrm>
            <a:off x="892" y="-11"/>
            <a:ext cx="3037586" cy="2252645"/>
            <a:chOff x="892" y="-11"/>
            <a:chExt cx="3037586" cy="2252645"/>
          </a:xfrm>
        </p:grpSpPr>
        <p:sp>
          <p:nvSpPr>
            <p:cNvPr id="305" name="Google Shape;305;p7"/>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7"/>
          <p:cNvGrpSpPr/>
          <p:nvPr/>
        </p:nvGrpSpPr>
        <p:grpSpPr>
          <a:xfrm>
            <a:off x="6714243" y="3860093"/>
            <a:ext cx="2429755" cy="1286712"/>
            <a:chOff x="6714243" y="3860093"/>
            <a:chExt cx="2429755" cy="1286712"/>
          </a:xfrm>
        </p:grpSpPr>
        <p:sp>
          <p:nvSpPr>
            <p:cNvPr id="329" name="Google Shape;329;p7"/>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 name="Google Shape;341;p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42" name="Google Shape;342;p7"/>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3" name="Google Shape;343;p7"/>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4" name="Google Shape;344;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lateral pattern">
  <p:cSld name="BLANK_2">
    <p:spTree>
      <p:nvGrpSpPr>
        <p:cNvPr id="1" name="Shape 534"/>
        <p:cNvGrpSpPr/>
        <p:nvPr/>
      </p:nvGrpSpPr>
      <p:grpSpPr>
        <a:xfrm>
          <a:off x="0" y="0"/>
          <a:ext cx="0" cy="0"/>
          <a:chOff x="0" y="0"/>
          <a:chExt cx="0" cy="0"/>
        </a:xfrm>
      </p:grpSpPr>
      <p:grpSp>
        <p:nvGrpSpPr>
          <p:cNvPr id="535" name="Google Shape;535;p12"/>
          <p:cNvGrpSpPr/>
          <p:nvPr/>
        </p:nvGrpSpPr>
        <p:grpSpPr>
          <a:xfrm>
            <a:off x="6109812" y="-11"/>
            <a:ext cx="3037586" cy="5146816"/>
            <a:chOff x="6109812" y="-11"/>
            <a:chExt cx="3037586" cy="5146816"/>
          </a:xfrm>
        </p:grpSpPr>
        <p:sp>
          <p:nvSpPr>
            <p:cNvPr id="536" name="Google Shape;536;p1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2"/>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2"/>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2"/>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2"/>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2"/>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2"/>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2"/>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2"/>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2"/>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2"/>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2"/>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2"/>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2"/>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2"/>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2"/>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2"/>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2"/>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bottom pattern">
  <p:cSld name="BLANK_2_1">
    <p:spTree>
      <p:nvGrpSpPr>
        <p:cNvPr id="1" name="Shape 572"/>
        <p:cNvGrpSpPr/>
        <p:nvPr/>
      </p:nvGrpSpPr>
      <p:grpSpPr>
        <a:xfrm>
          <a:off x="0" y="0"/>
          <a:ext cx="0" cy="0"/>
          <a:chOff x="0" y="0"/>
          <a:chExt cx="0" cy="0"/>
        </a:xfrm>
      </p:grpSpPr>
      <p:grpSp>
        <p:nvGrpSpPr>
          <p:cNvPr id="573" name="Google Shape;573;p13"/>
          <p:cNvGrpSpPr/>
          <p:nvPr/>
        </p:nvGrpSpPr>
        <p:grpSpPr>
          <a:xfrm rot="10800000" flipH="1">
            <a:off x="900" y="3856775"/>
            <a:ext cx="9143992" cy="1286721"/>
            <a:chOff x="900" y="0"/>
            <a:chExt cx="9143992" cy="1286721"/>
          </a:xfrm>
        </p:grpSpPr>
        <p:sp>
          <p:nvSpPr>
            <p:cNvPr id="574" name="Google Shape;574;p13"/>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3"/>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900" y="643324"/>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610793" y="322545"/>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1828968" y="3225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a:off x="2438861"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a:off x="610793" y="643324"/>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3"/>
            <p:cNvSpPr/>
            <p:nvPr/>
          </p:nvSpPr>
          <p:spPr>
            <a:xfrm>
              <a:off x="3658671" y="321642"/>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3"/>
            <p:cNvSpPr/>
            <p:nvPr/>
          </p:nvSpPr>
          <p:spPr>
            <a:xfrm>
              <a:off x="1219044" y="322545"/>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3"/>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3"/>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3"/>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3"/>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a:off x="2438861"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3"/>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3"/>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3"/>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20025" y="866525"/>
            <a:ext cx="6455700" cy="6681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222222"/>
              </a:buClr>
              <a:buSzPts val="2400"/>
              <a:buFont typeface="Montserrat"/>
              <a:buNone/>
              <a:defRPr sz="2400" b="1">
                <a:solidFill>
                  <a:srgbClr val="222222"/>
                </a:solidFill>
                <a:latin typeface="Montserrat"/>
                <a:ea typeface="Montserrat"/>
                <a:cs typeface="Montserrat"/>
                <a:sym typeface="Montserrat"/>
              </a:defRPr>
            </a:lvl1pPr>
            <a:lvl2pPr lvl="1">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2pPr>
            <a:lvl3pPr lvl="2">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3pPr>
            <a:lvl4pPr lvl="3">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4pPr>
            <a:lvl5pPr lvl="4">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5pPr>
            <a:lvl6pPr lvl="5">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6pPr>
            <a:lvl7pPr lvl="6">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7pPr>
            <a:lvl8pPr lvl="7">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8pPr>
            <a:lvl9pPr lvl="8">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1320025" y="1613274"/>
            <a:ext cx="6455700" cy="2902500"/>
          </a:xfrm>
          <a:prstGeom prst="rect">
            <a:avLst/>
          </a:prstGeom>
          <a:noFill/>
          <a:ln>
            <a:noFill/>
          </a:ln>
        </p:spPr>
        <p:txBody>
          <a:bodyPr spcFirstLastPara="1" wrap="square" lIns="91425" tIns="91425" rIns="91425" bIns="91425" anchor="t" anchorCtr="0"/>
          <a:lstStyle>
            <a:lvl1pPr marL="457200" lvl="0" indent="-368300">
              <a:spcBef>
                <a:spcPts val="60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1pPr>
            <a:lvl2pPr marL="914400" lvl="1"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2pPr>
            <a:lvl3pPr marL="1371600" lvl="2"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3pPr>
            <a:lvl4pPr marL="1828800" lvl="3"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4pPr>
            <a:lvl5pPr marL="2286000" lvl="4"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5pPr>
            <a:lvl6pPr marL="2743200" lvl="5"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6pPr>
            <a:lvl7pPr marL="3200400" lvl="6"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7pPr>
            <a:lvl8pPr marL="3657600" lvl="7"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8pPr>
            <a:lvl9pPr marL="4114800" lvl="8"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8" r:id="rId6"/>
    <p:sldLayoutId id="2147483659"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4646"/>
        </a:solidFill>
        <a:effectLst/>
      </p:bgPr>
    </p:bg>
    <p:spTree>
      <p:nvGrpSpPr>
        <p:cNvPr id="1" name="Shape 626"/>
        <p:cNvGrpSpPr/>
        <p:nvPr/>
      </p:nvGrpSpPr>
      <p:grpSpPr>
        <a:xfrm>
          <a:off x="0" y="0"/>
          <a:ext cx="0" cy="0"/>
          <a:chOff x="0" y="0"/>
          <a:chExt cx="0" cy="0"/>
        </a:xfrm>
      </p:grpSpPr>
      <p:sp>
        <p:nvSpPr>
          <p:cNvPr id="627" name="Google Shape;627;p14"/>
          <p:cNvSpPr txBox="1">
            <a:spLocks noGrp="1"/>
          </p:cNvSpPr>
          <p:nvPr>
            <p:ph type="ctrTitle"/>
          </p:nvPr>
        </p:nvSpPr>
        <p:spPr>
          <a:xfrm>
            <a:off x="1100470" y="1885501"/>
            <a:ext cx="5265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latin typeface="+mn-lt"/>
              </a:rPr>
              <a:t>RESTAURANTE DEL RANCHO</a:t>
            </a:r>
            <a:endParaRPr dirty="0">
              <a:latin typeface="+mn-lt"/>
            </a:endParaRPr>
          </a:p>
        </p:txBody>
      </p:sp>
      <p:sp>
        <p:nvSpPr>
          <p:cNvPr id="2" name="CuadroTexto 1">
            <a:extLst>
              <a:ext uri="{FF2B5EF4-FFF2-40B4-BE49-F238E27FC236}">
                <a16:creationId xmlns:a16="http://schemas.microsoft.com/office/drawing/2014/main" id="{689E72C2-FD6F-4E73-A8A2-C17BF53ABFA6}"/>
              </a:ext>
            </a:extLst>
          </p:cNvPr>
          <p:cNvSpPr txBox="1"/>
          <p:nvPr/>
        </p:nvSpPr>
        <p:spPr>
          <a:xfrm>
            <a:off x="1903229" y="3944680"/>
            <a:ext cx="4784651" cy="954107"/>
          </a:xfrm>
          <a:prstGeom prst="rect">
            <a:avLst/>
          </a:prstGeom>
          <a:noFill/>
        </p:spPr>
        <p:txBody>
          <a:bodyPr wrap="square" rtlCol="0">
            <a:spAutoFit/>
          </a:bodyPr>
          <a:lstStyle/>
          <a:p>
            <a:r>
              <a:rPr lang="es-ES" dirty="0"/>
              <a:t>Wendy Castañeda</a:t>
            </a:r>
          </a:p>
          <a:p>
            <a:r>
              <a:rPr lang="es-ES" dirty="0"/>
              <a:t>Karen Aldana</a:t>
            </a:r>
          </a:p>
          <a:p>
            <a:r>
              <a:rPr lang="es-ES" dirty="0"/>
              <a:t>Johnny Ricardo</a:t>
            </a:r>
          </a:p>
          <a:p>
            <a:r>
              <a:rPr lang="es-ES" dirty="0"/>
              <a:t>Edwin Vanegas</a:t>
            </a:r>
            <a:endParaRPr lang="es-C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EF93790B-1536-47D6-B2B9-CB3315A4B528}"/>
              </a:ext>
            </a:extLst>
          </p:cNvPr>
          <p:cNvSpPr>
            <a:spLocks noGrp="1"/>
          </p:cNvSpPr>
          <p:nvPr>
            <p:ph type="body" idx="2"/>
          </p:nvPr>
        </p:nvSpPr>
        <p:spPr>
          <a:xfrm>
            <a:off x="1594884" y="324391"/>
            <a:ext cx="6507125" cy="4622260"/>
          </a:xfrm>
        </p:spPr>
        <p:txBody>
          <a:bodyPr/>
          <a:lstStyle/>
          <a:p>
            <a:pPr marL="114300" lvl="0" indent="0">
              <a:buNone/>
            </a:pPr>
            <a:endParaRPr lang="es-CO" dirty="0">
              <a:latin typeface="Calibri Light" panose="020F0302020204030204" pitchFamily="34" charset="0"/>
              <a:cs typeface="Calibri Light" panose="020F0302020204030204" pitchFamily="34" charset="0"/>
            </a:endParaRPr>
          </a:p>
          <a:p>
            <a:pPr lvl="0"/>
            <a:r>
              <a:rPr lang="es-ES" sz="1400" b="1" dirty="0">
                <a:latin typeface="Calibri Light" panose="020F0302020204030204" pitchFamily="34" charset="0"/>
                <a:cs typeface="Calibri Light" panose="020F0302020204030204" pitchFamily="34" charset="0"/>
              </a:rPr>
              <a:t>¿Le gustaría mejorar el servicio?</a:t>
            </a:r>
          </a:p>
          <a:p>
            <a:pPr marL="114300" lvl="0" indent="0" algn="ctr">
              <a:buNone/>
            </a:pPr>
            <a:r>
              <a:rPr lang="es-ES" sz="1400" dirty="0">
                <a:latin typeface="Calibri Light" panose="020F0302020204030204" pitchFamily="34" charset="0"/>
                <a:cs typeface="Calibri Light" panose="020F0302020204030204" pitchFamily="34" charset="0"/>
              </a:rPr>
              <a:t>        R/ si por que esto es un tema muy importante para nosotros como empresa ya que los clientes nos ayudan a crecer</a:t>
            </a:r>
            <a:endParaRPr lang="es-CO" sz="1400" b="1" dirty="0">
              <a:latin typeface="Calibri Light" panose="020F0302020204030204" pitchFamily="34" charset="0"/>
              <a:cs typeface="Calibri Light" panose="020F0302020204030204" pitchFamily="34" charset="0"/>
            </a:endParaRPr>
          </a:p>
          <a:p>
            <a:pPr lvl="0"/>
            <a:r>
              <a:rPr lang="es-ES" sz="1400" b="1" dirty="0">
                <a:latin typeface="Calibri Light" panose="020F0302020204030204" pitchFamily="34" charset="0"/>
                <a:cs typeface="Calibri Light" panose="020F0302020204030204" pitchFamily="34" charset="0"/>
              </a:rPr>
              <a:t>¿Qué cree usted que le hace falta a su empresa para ser mejor?</a:t>
            </a:r>
          </a:p>
          <a:p>
            <a:pPr marL="114300" lvl="0" indent="0" algn="ctr">
              <a:buNone/>
            </a:pPr>
            <a:r>
              <a:rPr lang="es-ES" sz="1400" dirty="0">
                <a:latin typeface="Calibri Light" panose="020F0302020204030204" pitchFamily="34" charset="0"/>
                <a:cs typeface="Calibri Light" panose="020F0302020204030204" pitchFamily="34" charset="0"/>
              </a:rPr>
              <a:t>         R/Talvez la falta de conocimiento sobre como debe ser el trato con los cliente o en la organización de los productos</a:t>
            </a:r>
            <a:endParaRPr lang="es-CO" sz="1400" dirty="0">
              <a:latin typeface="Calibri Light" panose="020F0302020204030204" pitchFamily="34" charset="0"/>
              <a:cs typeface="Calibri Light" panose="020F0302020204030204" pitchFamily="34" charset="0"/>
            </a:endParaRPr>
          </a:p>
          <a:p>
            <a:pPr lvl="0"/>
            <a:r>
              <a:rPr lang="es-ES" sz="1400" b="1" dirty="0">
                <a:latin typeface="Calibri Light" panose="020F0302020204030204" pitchFamily="34" charset="0"/>
                <a:cs typeface="Calibri Light" panose="020F0302020204030204" pitchFamily="34" charset="0"/>
              </a:rPr>
              <a:t>En conclusión, de lo que nos ha hablado de la empresa, pensamos que para cubrir estas necesidades serias bueno crear un aplicativo web que mejore la atención al cliente, ¿le interesa?</a:t>
            </a:r>
          </a:p>
          <a:p>
            <a:pPr marL="114300" lvl="0" indent="0">
              <a:buNone/>
            </a:pPr>
            <a:r>
              <a:rPr lang="es-ES" sz="1400" dirty="0">
                <a:latin typeface="Calibri Light" panose="020F0302020204030204" pitchFamily="34" charset="0"/>
                <a:cs typeface="Calibri Light" panose="020F0302020204030204" pitchFamily="34" charset="0"/>
              </a:rPr>
              <a:t>          R/ si me interesa seria muy bueno tener mas opciones para nuestros clientes.</a:t>
            </a:r>
            <a:endParaRPr lang="es-CO" sz="1400" dirty="0">
              <a:latin typeface="Calibri Light" panose="020F0302020204030204" pitchFamily="34" charset="0"/>
              <a:cs typeface="Calibri Light" panose="020F0302020204030204" pitchFamily="34" charset="0"/>
            </a:endParaRPr>
          </a:p>
          <a:p>
            <a:pPr lvl="0"/>
            <a:r>
              <a:rPr lang="es-ES" sz="1400" b="1" dirty="0">
                <a:latin typeface="Calibri Light" panose="020F0302020204030204" pitchFamily="34" charset="0"/>
                <a:cs typeface="Calibri Light" panose="020F0302020204030204" pitchFamily="34" charset="0"/>
              </a:rPr>
              <a:t>¿ Qué le gustaría que realizara este aplicativo web?	</a:t>
            </a:r>
            <a:endParaRPr lang="es-CO" sz="1400" b="1" dirty="0">
              <a:latin typeface="Calibri Light" panose="020F0302020204030204" pitchFamily="34" charset="0"/>
              <a:cs typeface="Calibri Light" panose="020F0302020204030204" pitchFamily="34" charset="0"/>
            </a:endParaRPr>
          </a:p>
          <a:p>
            <a:pPr marL="114300" indent="0">
              <a:buNone/>
            </a:pPr>
            <a:r>
              <a:rPr lang="es-CO" sz="1400" dirty="0">
                <a:latin typeface="Calibri Light" panose="020F0302020204030204" pitchFamily="34" charset="0"/>
                <a:cs typeface="Calibri Light" panose="020F0302020204030204" pitchFamily="34" charset="0"/>
              </a:rPr>
              <a:t>R/ pues la idea de que califiquen nuestro servicio me gusta, seria bueno que también puedan hacer comentarios sobre la atención que reciben que ellos puedan saber sobre nuestros descuento o nuevos productos.</a:t>
            </a:r>
          </a:p>
        </p:txBody>
      </p:sp>
      <p:sp>
        <p:nvSpPr>
          <p:cNvPr id="5" name="Marcador de número de diapositiva 4">
            <a:extLst>
              <a:ext uri="{FF2B5EF4-FFF2-40B4-BE49-F238E27FC236}">
                <a16:creationId xmlns:a16="http://schemas.microsoft.com/office/drawing/2014/main" id="{68C52884-5A8A-4498-9F29-5D9027A0CA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10</a:t>
            </a:fld>
            <a:endParaRPr lang="es-CO"/>
          </a:p>
        </p:txBody>
      </p:sp>
    </p:spTree>
    <p:extLst>
      <p:ext uri="{BB962C8B-B14F-4D97-AF65-F5344CB8AC3E}">
        <p14:creationId xmlns:p14="http://schemas.microsoft.com/office/powerpoint/2010/main" val="572956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23"/>
          <p:cNvSpPr txBox="1">
            <a:spLocks noGrp="1"/>
          </p:cNvSpPr>
          <p:nvPr>
            <p:ph type="title"/>
          </p:nvPr>
        </p:nvSpPr>
        <p:spPr>
          <a:xfrm>
            <a:off x="1642140" y="425303"/>
            <a:ext cx="3892200" cy="513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ES" sz="2800" i="1" dirty="0">
                <a:latin typeface="Abadi" panose="020B0604020104020204" pitchFamily="34" charset="0"/>
              </a:rPr>
              <a:t>Requisitos Funcionales</a:t>
            </a:r>
            <a:endParaRPr sz="2800" i="1" dirty="0">
              <a:latin typeface="Abadi" panose="020B0604020104020204" pitchFamily="34" charset="0"/>
            </a:endParaRPr>
          </a:p>
        </p:txBody>
      </p:sp>
      <p:sp>
        <p:nvSpPr>
          <p:cNvPr id="706" name="Google Shape;706;p23"/>
          <p:cNvSpPr txBox="1">
            <a:spLocks noGrp="1"/>
          </p:cNvSpPr>
          <p:nvPr>
            <p:ph type="body" idx="1"/>
          </p:nvPr>
        </p:nvSpPr>
        <p:spPr>
          <a:xfrm>
            <a:off x="1137684" y="1073085"/>
            <a:ext cx="4912241" cy="3467018"/>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s-CO" sz="1800" dirty="0">
                <a:latin typeface="Calibri Light" panose="020F0302020204030204" pitchFamily="34" charset="0"/>
                <a:cs typeface="Calibri Light" panose="020F0302020204030204" pitchFamily="34" charset="0"/>
              </a:rPr>
              <a:t>El sistema debe permitir que el cliente califique el servicio de la empresa y adjuntar opiniones de los comensales</a:t>
            </a:r>
          </a:p>
          <a:p>
            <a:pPr>
              <a:buFont typeface="Wingdings" panose="05000000000000000000" pitchFamily="2" charset="2"/>
              <a:buChar char="Ø"/>
            </a:pPr>
            <a:r>
              <a:rPr lang="es-CO" sz="1800" dirty="0">
                <a:latin typeface="Calibri Light" panose="020F0302020204030204" pitchFamily="34" charset="0"/>
                <a:cs typeface="Calibri Light" panose="020F0302020204030204" pitchFamily="34" charset="0"/>
              </a:rPr>
              <a:t>El sistema debe tener la capacidad de generar notificaciones informando a los clientes de nuevos productos  y promociones.</a:t>
            </a:r>
          </a:p>
          <a:p>
            <a:pPr>
              <a:buFont typeface="Wingdings" panose="05000000000000000000" pitchFamily="2" charset="2"/>
              <a:buChar char="Ø"/>
            </a:pPr>
            <a:r>
              <a:rPr lang="es-CO" sz="1800" dirty="0">
                <a:latin typeface="Calibri Light" panose="020F0302020204030204" pitchFamily="34" charset="0"/>
                <a:cs typeface="Calibri Light" panose="020F0302020204030204" pitchFamily="34" charset="0"/>
              </a:rPr>
              <a:t>El sistema debe mantener actualizada la carta de productos</a:t>
            </a:r>
          </a:p>
          <a:p>
            <a:pPr marL="342900" lvl="0" indent="-342900" algn="l" rtl="0">
              <a:spcBef>
                <a:spcPts val="600"/>
              </a:spcBef>
              <a:spcAft>
                <a:spcPts val="0"/>
              </a:spcAft>
              <a:buFont typeface="Wingdings" panose="05000000000000000000" pitchFamily="2" charset="2"/>
              <a:buChar char="Ø"/>
            </a:pPr>
            <a:r>
              <a:rPr lang="es-CO" sz="1800" dirty="0">
                <a:latin typeface="Calibri Light" panose="020F0302020204030204" pitchFamily="34" charset="0"/>
                <a:cs typeface="Calibri Light" panose="020F0302020204030204" pitchFamily="34" charset="0"/>
              </a:rPr>
              <a:t>El sistema debe permitir el registro de usuario para poder utilizar las funcionalidades del sistema</a:t>
            </a:r>
            <a:endParaRPr sz="1800" dirty="0">
              <a:latin typeface="Calibri Light" panose="020F0302020204030204" pitchFamily="34" charset="0"/>
              <a:cs typeface="Calibri Light" panose="020F0302020204030204" pitchFamily="34" charset="0"/>
            </a:endParaRPr>
          </a:p>
        </p:txBody>
      </p:sp>
      <p:sp>
        <p:nvSpPr>
          <p:cNvPr id="708" name="Google Shape;708;p23"/>
          <p:cNvSpPr txBox="1">
            <a:spLocks noGrp="1"/>
          </p:cNvSpPr>
          <p:nvPr>
            <p:ph type="sldNum" idx="12"/>
          </p:nvPr>
        </p:nvSpPr>
        <p:spPr>
          <a:xfrm>
            <a:off x="919923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709" name="Google Shape;709;p23"/>
          <p:cNvSpPr txBox="1">
            <a:spLocks noGrp="1"/>
          </p:cNvSpPr>
          <p:nvPr>
            <p:ph type="sldNum" idx="4294967295"/>
          </p:nvPr>
        </p:nvSpPr>
        <p:spPr>
          <a:xfrm>
            <a:off x="919923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61701-F741-4152-90C1-C473A7DDA9ED}"/>
              </a:ext>
            </a:extLst>
          </p:cNvPr>
          <p:cNvSpPr>
            <a:spLocks noGrp="1"/>
          </p:cNvSpPr>
          <p:nvPr>
            <p:ph type="title"/>
          </p:nvPr>
        </p:nvSpPr>
        <p:spPr>
          <a:xfrm>
            <a:off x="1253087" y="164767"/>
            <a:ext cx="4424698" cy="943906"/>
          </a:xfrm>
        </p:spPr>
        <p:txBody>
          <a:bodyPr/>
          <a:lstStyle/>
          <a:p>
            <a:pPr algn="ctr"/>
            <a:r>
              <a:rPr lang="es-ES" sz="2800" i="1" dirty="0">
                <a:latin typeface="Abadi" panose="020B0604020104020204" pitchFamily="34" charset="0"/>
              </a:rPr>
              <a:t>Requisitos No funcionales</a:t>
            </a:r>
            <a:endParaRPr lang="es-CO" sz="2800" i="1" dirty="0">
              <a:latin typeface="Abadi" panose="020B0604020104020204" pitchFamily="34" charset="0"/>
            </a:endParaRPr>
          </a:p>
        </p:txBody>
      </p:sp>
      <p:sp>
        <p:nvSpPr>
          <p:cNvPr id="3" name="Marcador de texto 2">
            <a:extLst>
              <a:ext uri="{FF2B5EF4-FFF2-40B4-BE49-F238E27FC236}">
                <a16:creationId xmlns:a16="http://schemas.microsoft.com/office/drawing/2014/main" id="{A4E531DE-7D9A-4968-AF67-354A115E741D}"/>
              </a:ext>
            </a:extLst>
          </p:cNvPr>
          <p:cNvSpPr>
            <a:spLocks noGrp="1"/>
          </p:cNvSpPr>
          <p:nvPr>
            <p:ph type="body" idx="1"/>
          </p:nvPr>
        </p:nvSpPr>
        <p:spPr>
          <a:xfrm>
            <a:off x="1136346" y="1667952"/>
            <a:ext cx="5296133" cy="2232900"/>
          </a:xfrm>
        </p:spPr>
        <p:txBody>
          <a:bodyPr/>
          <a:lstStyle/>
          <a:p>
            <a:r>
              <a:rPr lang="es-CO" sz="1800" dirty="0">
                <a:latin typeface="Calibri Light" panose="020F0302020204030204" pitchFamily="34" charset="0"/>
                <a:cs typeface="Calibri Light" panose="020F0302020204030204" pitchFamily="34" charset="0"/>
              </a:rPr>
              <a:t>El sistema debe permitir una cantidad de usuarios por lo menos de 1000</a:t>
            </a:r>
          </a:p>
          <a:p>
            <a:r>
              <a:rPr lang="es-CO" sz="1800" dirty="0">
                <a:solidFill>
                  <a:srgbClr val="FF0000"/>
                </a:solidFill>
                <a:latin typeface="Calibri Light" panose="020F0302020204030204" pitchFamily="34" charset="0"/>
                <a:cs typeface="Calibri Light" panose="020F0302020204030204" pitchFamily="34" charset="0"/>
              </a:rPr>
              <a:t>El sistema debe presar un servicio correctamente</a:t>
            </a:r>
          </a:p>
          <a:p>
            <a:r>
              <a:rPr lang="es-CO" sz="1800" dirty="0">
                <a:solidFill>
                  <a:srgbClr val="FF0000"/>
                </a:solidFill>
                <a:latin typeface="Calibri Light" panose="020F0302020204030204" pitchFamily="34" charset="0"/>
                <a:cs typeface="Calibri Light" panose="020F0302020204030204" pitchFamily="34" charset="0"/>
              </a:rPr>
              <a:t>El sistema debe ser seguro para el dispositivo del cliente</a:t>
            </a:r>
          </a:p>
          <a:p>
            <a:endParaRPr lang="es-CO" sz="1400" dirty="0">
              <a:latin typeface="Calibri Light" panose="020F0302020204030204" pitchFamily="34" charset="0"/>
              <a:cs typeface="Calibri Light" panose="020F0302020204030204" pitchFamily="34" charset="0"/>
            </a:endParaRPr>
          </a:p>
        </p:txBody>
      </p:sp>
      <p:sp>
        <p:nvSpPr>
          <p:cNvPr id="4" name="Marcador de número de diapositiva 3">
            <a:extLst>
              <a:ext uri="{FF2B5EF4-FFF2-40B4-BE49-F238E27FC236}">
                <a16:creationId xmlns:a16="http://schemas.microsoft.com/office/drawing/2014/main" id="{97095FA2-FD95-404B-91F2-D7770CC867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12</a:t>
            </a:fld>
            <a:endParaRPr lang="es-CO"/>
          </a:p>
        </p:txBody>
      </p:sp>
    </p:spTree>
    <p:extLst>
      <p:ext uri="{BB962C8B-B14F-4D97-AF65-F5344CB8AC3E}">
        <p14:creationId xmlns:p14="http://schemas.microsoft.com/office/powerpoint/2010/main" val="143621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B118A5-DB63-4D34-ACB8-7B52FFA87C45}"/>
              </a:ext>
            </a:extLst>
          </p:cNvPr>
          <p:cNvSpPr>
            <a:spLocks noGrp="1"/>
          </p:cNvSpPr>
          <p:nvPr>
            <p:ph type="title"/>
          </p:nvPr>
        </p:nvSpPr>
        <p:spPr>
          <a:xfrm>
            <a:off x="2641848" y="417557"/>
            <a:ext cx="2738226" cy="1007206"/>
          </a:xfrm>
        </p:spPr>
        <p:txBody>
          <a:bodyPr/>
          <a:lstStyle/>
          <a:p>
            <a:r>
              <a:rPr lang="es-CO" sz="3200" dirty="0"/>
              <a:t>SOFTWFOOD</a:t>
            </a:r>
          </a:p>
        </p:txBody>
      </p:sp>
      <p:sp>
        <p:nvSpPr>
          <p:cNvPr id="4" name="Marcador de número de diapositiva 3">
            <a:extLst>
              <a:ext uri="{FF2B5EF4-FFF2-40B4-BE49-F238E27FC236}">
                <a16:creationId xmlns:a16="http://schemas.microsoft.com/office/drawing/2014/main" id="{F07B922A-5B5E-4599-89CF-4FC3B680FD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2</a:t>
            </a:fld>
            <a:endParaRPr lang="es-CO"/>
          </a:p>
        </p:txBody>
      </p:sp>
      <p:sp>
        <p:nvSpPr>
          <p:cNvPr id="6" name="Rectángulo 5">
            <a:extLst>
              <a:ext uri="{FF2B5EF4-FFF2-40B4-BE49-F238E27FC236}">
                <a16:creationId xmlns:a16="http://schemas.microsoft.com/office/drawing/2014/main" id="{22B15A11-C178-49F9-9EAA-BDBF32FB7268}"/>
              </a:ext>
            </a:extLst>
          </p:cNvPr>
          <p:cNvSpPr/>
          <p:nvPr/>
        </p:nvSpPr>
        <p:spPr>
          <a:xfrm>
            <a:off x="2179674" y="1924493"/>
            <a:ext cx="3200400" cy="913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Creada para la empresa RESTAURANTE DEL RANCHO</a:t>
            </a:r>
          </a:p>
        </p:txBody>
      </p:sp>
    </p:spTree>
    <p:extLst>
      <p:ext uri="{BB962C8B-B14F-4D97-AF65-F5344CB8AC3E}">
        <p14:creationId xmlns:p14="http://schemas.microsoft.com/office/powerpoint/2010/main" val="3246910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15"/>
          <p:cNvSpPr txBox="1">
            <a:spLocks noGrp="1"/>
          </p:cNvSpPr>
          <p:nvPr>
            <p:ph type="title"/>
          </p:nvPr>
        </p:nvSpPr>
        <p:spPr>
          <a:xfrm>
            <a:off x="2101084" y="741114"/>
            <a:ext cx="6455700" cy="66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2800" i="1" dirty="0">
                <a:latin typeface="Abadi" panose="020B0604020104020204" pitchFamily="34" charset="0"/>
              </a:rPr>
              <a:t>Planteamiento del problema</a:t>
            </a:r>
            <a:endParaRPr sz="2800" i="1" dirty="0">
              <a:latin typeface="Abadi" panose="020B0604020104020204" pitchFamily="34" charset="0"/>
            </a:endParaRPr>
          </a:p>
        </p:txBody>
      </p:sp>
      <p:sp>
        <p:nvSpPr>
          <p:cNvPr id="634" name="Google Shape;634;p15"/>
          <p:cNvSpPr txBox="1">
            <a:spLocks noGrp="1"/>
          </p:cNvSpPr>
          <p:nvPr>
            <p:ph type="body" idx="1"/>
          </p:nvPr>
        </p:nvSpPr>
        <p:spPr>
          <a:xfrm>
            <a:off x="1243172" y="1409214"/>
            <a:ext cx="7129669" cy="2939502"/>
          </a:xfrm>
          <a:prstGeom prst="rect">
            <a:avLst/>
          </a:prstGeom>
        </p:spPr>
        <p:txBody>
          <a:bodyPr spcFirstLastPara="1" wrap="square" lIns="91425" tIns="91425" rIns="91425" bIns="91425" anchor="t" anchorCtr="0">
            <a:noAutofit/>
          </a:bodyPr>
          <a:lstStyle/>
          <a:p>
            <a:pPr marL="0" indent="0">
              <a:buNone/>
            </a:pPr>
            <a:r>
              <a:rPr lang="es-ES" sz="1300" dirty="0">
                <a:solidFill>
                  <a:schemeClr val="tx1"/>
                </a:solidFill>
                <a:latin typeface="Calibri Light" panose="020F0302020204030204" pitchFamily="34" charset="0"/>
                <a:cs typeface="Calibri Light" panose="020F0302020204030204" pitchFamily="34" charset="0"/>
              </a:rPr>
              <a:t>La empresa </a:t>
            </a:r>
            <a:r>
              <a:rPr lang="es-ES" sz="1300" b="1" dirty="0">
                <a:solidFill>
                  <a:schemeClr val="tx1"/>
                </a:solidFill>
                <a:latin typeface="Calibri Light" panose="020F0302020204030204" pitchFamily="34" charset="0"/>
                <a:cs typeface="Calibri Light" panose="020F0302020204030204" pitchFamily="34" charset="0"/>
              </a:rPr>
              <a:t>Restaurante el Rancho </a:t>
            </a:r>
            <a:r>
              <a:rPr lang="es-ES" sz="1300" dirty="0">
                <a:solidFill>
                  <a:schemeClr val="tx1"/>
                </a:solidFill>
                <a:latin typeface="Calibri Light" panose="020F0302020204030204" pitchFamily="34" charset="0"/>
                <a:cs typeface="Calibri Light" panose="020F0302020204030204" pitchFamily="34" charset="0"/>
              </a:rPr>
              <a:t>es una empresa que se encarga de hacer comidas rápidas, ubicada en la estación general Santander.</a:t>
            </a:r>
          </a:p>
          <a:p>
            <a:pPr marL="0" indent="0">
              <a:buNone/>
            </a:pPr>
            <a:r>
              <a:rPr lang="es-ES" sz="1300" dirty="0">
                <a:solidFill>
                  <a:schemeClr val="tx1"/>
                </a:solidFill>
                <a:latin typeface="Calibri Light" panose="020F0302020204030204" pitchFamily="34" charset="0"/>
                <a:cs typeface="Calibri Light" panose="020F0302020204030204" pitchFamily="34" charset="0"/>
              </a:rPr>
              <a:t>Con las actividades de levantamiento de información que fueron realizadas se encontraron algunas falencias en la empresa y necesidades.</a:t>
            </a:r>
          </a:p>
          <a:p>
            <a:pPr marL="0" indent="0">
              <a:buNone/>
            </a:pPr>
            <a:r>
              <a:rPr lang="es-ES" sz="1300" dirty="0">
                <a:solidFill>
                  <a:schemeClr val="tx1"/>
                </a:solidFill>
                <a:latin typeface="Calibri Light" panose="020F0302020204030204" pitchFamily="34" charset="0"/>
                <a:cs typeface="Calibri Light" panose="020F0302020204030204" pitchFamily="34" charset="0"/>
              </a:rPr>
              <a:t>Se ha  identificado  que la empresa tiene la necesidad de que  </a:t>
            </a:r>
            <a:r>
              <a:rPr lang="es-ES" sz="1300" dirty="0">
                <a:solidFill>
                  <a:srgbClr val="FF0000"/>
                </a:solidFill>
                <a:latin typeface="Calibri Light" panose="020F0302020204030204" pitchFamily="34" charset="0"/>
                <a:cs typeface="Calibri Light" panose="020F0302020204030204" pitchFamily="34" charset="0"/>
              </a:rPr>
              <a:t>se encargue </a:t>
            </a:r>
            <a:r>
              <a:rPr lang="es-ES" sz="1300" dirty="0">
                <a:solidFill>
                  <a:schemeClr val="tx1"/>
                </a:solidFill>
                <a:latin typeface="Calibri Light" panose="020F0302020204030204" pitchFamily="34" charset="0"/>
                <a:cs typeface="Calibri Light" panose="020F0302020204030204" pitchFamily="34" charset="0"/>
              </a:rPr>
              <a:t>de dar mas prioridad al cliente, para solucionar este problema pensamos en un aplicativo web que permita notificar al cliente de nuevos productos,  que el cliente califique el servicio de la empresa ya que es importante saber si los clientes están satisfechos,  que los clientes puedan saber de las ofertas sin tener que ir al establecimiento . la idea es que los clientes que utilicen esta aplicativo web se les notifique los nuevos descuentos que hay para ellos. Esto puede solucionar el problema a la  falta de información que tienen los clientes de la empresa. </a:t>
            </a:r>
          </a:p>
          <a:p>
            <a:pPr marL="0" lvl="0" indent="0" algn="l" rtl="0">
              <a:spcBef>
                <a:spcPts val="600"/>
              </a:spcBef>
              <a:spcAft>
                <a:spcPts val="0"/>
              </a:spcAft>
              <a:buClr>
                <a:schemeClr val="dk1"/>
              </a:buClr>
              <a:buSzPts val="1100"/>
              <a:buFont typeface="Arial"/>
              <a:buNone/>
            </a:pPr>
            <a:endParaRPr sz="1100" dirty="0"/>
          </a:p>
        </p:txBody>
      </p:sp>
      <p:sp>
        <p:nvSpPr>
          <p:cNvPr id="636" name="Google Shape;636;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1" name="CuadroTexto 10">
            <a:extLst>
              <a:ext uri="{FF2B5EF4-FFF2-40B4-BE49-F238E27FC236}">
                <a16:creationId xmlns:a16="http://schemas.microsoft.com/office/drawing/2014/main" id="{E4FC4ACF-F623-46D8-8C45-39408AA5D2F3}"/>
              </a:ext>
            </a:extLst>
          </p:cNvPr>
          <p:cNvSpPr txBox="1"/>
          <p:nvPr/>
        </p:nvSpPr>
        <p:spPr>
          <a:xfrm>
            <a:off x="1243172" y="4230007"/>
            <a:ext cx="6329301" cy="523220"/>
          </a:xfrm>
          <a:prstGeom prst="rect">
            <a:avLst/>
          </a:prstGeom>
          <a:noFill/>
        </p:spPr>
        <p:txBody>
          <a:bodyPr wrap="square" rtlCol="0">
            <a:spAutoFit/>
          </a:bodyPr>
          <a:lstStyle/>
          <a:p>
            <a:pPr algn="ctr"/>
            <a:r>
              <a:rPr lang="es-CO" dirty="0"/>
              <a:t>¿ como un aplicativo web </a:t>
            </a:r>
            <a:r>
              <a:rPr lang="es-ES" dirty="0">
                <a:latin typeface="Arial Rounded MT Bold" panose="020F0704030504030204" pitchFamily="34" charset="0"/>
              </a:rPr>
              <a:t>haría más eficiente el proceso de atención al cliente del RESTAURANTE EL RANCHO? </a:t>
            </a:r>
            <a:endParaRPr lang="es-CO"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16"/>
          <p:cNvSpPr txBox="1">
            <a:spLocks noGrp="1"/>
          </p:cNvSpPr>
          <p:nvPr>
            <p:ph type="ctrTitle" idx="4294967295"/>
          </p:nvPr>
        </p:nvSpPr>
        <p:spPr>
          <a:xfrm>
            <a:off x="829751" y="265814"/>
            <a:ext cx="4412100" cy="63354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i="1" dirty="0">
                <a:solidFill>
                  <a:schemeClr val="tx1"/>
                </a:solidFill>
                <a:latin typeface="Abadi" panose="020B0604020104020204" pitchFamily="34" charset="0"/>
              </a:rPr>
              <a:t>Justificaci</a:t>
            </a:r>
            <a:r>
              <a:rPr lang="es-CO" sz="3200" i="1" dirty="0">
                <a:solidFill>
                  <a:schemeClr val="tx1"/>
                </a:solidFill>
                <a:latin typeface="Abadi" panose="020B0604020104020204" pitchFamily="34" charset="0"/>
              </a:rPr>
              <a:t>ón</a:t>
            </a:r>
            <a:endParaRPr sz="3200" i="1" dirty="0">
              <a:solidFill>
                <a:schemeClr val="tx1"/>
              </a:solidFill>
              <a:latin typeface="Abadi" panose="020B0604020104020204" pitchFamily="34" charset="0"/>
            </a:endParaRPr>
          </a:p>
        </p:txBody>
      </p:sp>
      <p:sp>
        <p:nvSpPr>
          <p:cNvPr id="642" name="Google Shape;642;p16"/>
          <p:cNvSpPr txBox="1">
            <a:spLocks noGrp="1"/>
          </p:cNvSpPr>
          <p:nvPr>
            <p:ph type="subTitle" idx="4294967295"/>
          </p:nvPr>
        </p:nvSpPr>
        <p:spPr>
          <a:xfrm>
            <a:off x="181165" y="1037584"/>
            <a:ext cx="6379122" cy="3959718"/>
          </a:xfrm>
          <a:prstGeom prst="rect">
            <a:avLst/>
          </a:prstGeom>
        </p:spPr>
        <p:txBody>
          <a:bodyPr spcFirstLastPara="1" wrap="square" lIns="91425" tIns="91425" rIns="91425" bIns="91425" anchor="t" anchorCtr="0">
            <a:noAutofit/>
          </a:bodyPr>
          <a:lstStyle/>
          <a:p>
            <a:pPr marL="0" indent="0">
              <a:buNone/>
            </a:pPr>
            <a:r>
              <a:rPr lang="es-ES" sz="1300" dirty="0">
                <a:latin typeface="Calibri Light" panose="020F0302020204030204" pitchFamily="34" charset="0"/>
                <a:cs typeface="Calibri Light" panose="020F0302020204030204" pitchFamily="34" charset="0"/>
              </a:rPr>
              <a:t>A partir del análisis de la problemática identificada en la empresa RESTAURANTE DEL RANCHO.</a:t>
            </a:r>
          </a:p>
          <a:p>
            <a:pPr marL="0" indent="0">
              <a:buNone/>
            </a:pPr>
            <a:r>
              <a:rPr lang="es-ES" sz="1300" dirty="0">
                <a:latin typeface="Calibri Light" panose="020F0302020204030204" pitchFamily="34" charset="0"/>
                <a:cs typeface="Calibri Light" panose="020F0302020204030204" pitchFamily="34" charset="0"/>
              </a:rPr>
              <a:t>En  </a:t>
            </a:r>
            <a:r>
              <a:rPr lang="es-ES" sz="1300" dirty="0">
                <a:solidFill>
                  <a:srgbClr val="FF0000"/>
                </a:solidFill>
                <a:latin typeface="Calibri Light" panose="020F0302020204030204" pitchFamily="34" charset="0"/>
                <a:cs typeface="Calibri Light" panose="020F0302020204030204" pitchFamily="34" charset="0"/>
              </a:rPr>
              <a:t>sentido a raíz </a:t>
            </a:r>
            <a:r>
              <a:rPr lang="es-ES" sz="1300" dirty="0">
                <a:latin typeface="Calibri Light" panose="020F0302020204030204" pitchFamily="34" charset="0"/>
                <a:cs typeface="Calibri Light" panose="020F0302020204030204" pitchFamily="34" charset="0"/>
              </a:rPr>
              <a:t>de dicha necesidad , este proyecto se justifica desde los procesos que deben ser mejorados en la empresa, es importante que  tenga medios por los cuales pueda ser conocida, pueda ofrecer una mejor atención a sus clientes, esto será un </a:t>
            </a:r>
            <a:r>
              <a:rPr lang="es-ES" sz="1300" dirty="0">
                <a:solidFill>
                  <a:srgbClr val="FF0000"/>
                </a:solidFill>
                <a:latin typeface="Calibri Light" panose="020F0302020204030204" pitchFamily="34" charset="0"/>
                <a:cs typeface="Calibri Light" panose="020F0302020204030204" pitchFamily="34" charset="0"/>
              </a:rPr>
              <a:t>veneficio</a:t>
            </a:r>
            <a:r>
              <a:rPr lang="es-ES" sz="1300" dirty="0">
                <a:latin typeface="Calibri Light" panose="020F0302020204030204" pitchFamily="34" charset="0"/>
                <a:cs typeface="Calibri Light" panose="020F0302020204030204" pitchFamily="34" charset="0"/>
              </a:rPr>
              <a:t> para:</a:t>
            </a:r>
          </a:p>
          <a:p>
            <a:pPr marL="285750" indent="-285750"/>
            <a:r>
              <a:rPr lang="es-ES" sz="1300" dirty="0">
                <a:latin typeface="Calibri Light" panose="020F0302020204030204" pitchFamily="34" charset="0"/>
                <a:cs typeface="Calibri Light" panose="020F0302020204030204" pitchFamily="34" charset="0"/>
              </a:rPr>
              <a:t> los clientes:  por que así es una forma mas fácil de disfrutar de los productos y pueden expresar lo que piensan de la empresa.</a:t>
            </a:r>
          </a:p>
          <a:p>
            <a:pPr marL="285750" indent="-285750"/>
            <a:r>
              <a:rPr lang="es-ES" sz="1300" dirty="0">
                <a:latin typeface="Calibri Light" panose="020F0302020204030204" pitchFamily="34" charset="0"/>
                <a:cs typeface="Calibri Light" panose="020F0302020204030204" pitchFamily="34" charset="0"/>
              </a:rPr>
              <a:t> la empresa:  si sus clientes están satisfechos ellos lo comentaran con mas personas tendrán as clientes y crecerán mas como empresa.</a:t>
            </a:r>
          </a:p>
          <a:p>
            <a:pPr marL="285750" indent="-285750"/>
            <a:r>
              <a:rPr lang="es-ES" sz="1300" dirty="0">
                <a:latin typeface="Calibri Light" panose="020F0302020204030204" pitchFamily="34" charset="0"/>
                <a:cs typeface="Calibri Light" panose="020F0302020204030204" pitchFamily="34" charset="0"/>
              </a:rPr>
              <a:t>Aprendices: se estará ganando conocimiento y practica</a:t>
            </a:r>
          </a:p>
          <a:p>
            <a:pPr marL="0" indent="0">
              <a:buNone/>
            </a:pPr>
            <a:r>
              <a:rPr lang="es-ES" sz="1300" dirty="0">
                <a:latin typeface="Calibri Light" panose="020F0302020204030204" pitchFamily="34" charset="0"/>
                <a:cs typeface="Calibri Light" panose="020F0302020204030204" pitchFamily="34" charset="0"/>
              </a:rPr>
              <a:t>se cuenta con la tecnología, con los conocimientos que hemos adquirido y con la recolección de información que se le realizo a la empresa,</a:t>
            </a:r>
            <a:r>
              <a:rPr lang="es-CO" sz="1300" dirty="0">
                <a:latin typeface="Calibri Light" panose="020F0302020204030204" pitchFamily="34" charset="0"/>
                <a:cs typeface="Calibri Light" panose="020F0302020204030204" pitchFamily="34" charset="0"/>
              </a:rPr>
              <a:t>Para el logro de sus objetivos y mejorar el rendimiento en la calidad de la atención al cliente , es necesario construir un sistema de información que permita apoyar las procesos que allí se realizan, al contar con información oportuna y veraz  permite a los empleados  realizar el proceso con el cliente más rápidamente.</a:t>
            </a:r>
          </a:p>
          <a:p>
            <a:pPr marL="0" lvl="0" indent="0" algn="l" rtl="0">
              <a:spcBef>
                <a:spcPts val="600"/>
              </a:spcBef>
              <a:spcAft>
                <a:spcPts val="0"/>
              </a:spcAft>
              <a:buNone/>
            </a:pPr>
            <a:endParaRPr sz="1800" b="1" dirty="0"/>
          </a:p>
        </p:txBody>
      </p:sp>
      <p:sp>
        <p:nvSpPr>
          <p:cNvPr id="643" name="Google Shape;643;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4</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18"/>
          <p:cNvSpPr txBox="1">
            <a:spLocks noGrp="1"/>
          </p:cNvSpPr>
          <p:nvPr>
            <p:ph type="body" idx="1"/>
          </p:nvPr>
        </p:nvSpPr>
        <p:spPr>
          <a:xfrm>
            <a:off x="2517717" y="1605312"/>
            <a:ext cx="5497800" cy="29856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s-ES" b="1" dirty="0">
                <a:solidFill>
                  <a:schemeClr val="tx1"/>
                </a:solidFill>
                <a:latin typeface="Abadi" panose="020B0604020104020204" pitchFamily="34" charset="0"/>
              </a:rPr>
              <a:t>Objetivo General</a:t>
            </a:r>
          </a:p>
          <a:p>
            <a:pPr marL="0" lvl="0" indent="0" algn="l" rtl="0">
              <a:spcBef>
                <a:spcPts val="600"/>
              </a:spcBef>
              <a:spcAft>
                <a:spcPts val="0"/>
              </a:spcAft>
              <a:buNone/>
            </a:pPr>
            <a:endParaRPr lang="es-ES" sz="1400" b="1" i="0" dirty="0">
              <a:solidFill>
                <a:schemeClr val="tx1"/>
              </a:solidFill>
              <a:latin typeface="Abadi" panose="020B0604020104020204" pitchFamily="34" charset="0"/>
            </a:endParaRPr>
          </a:p>
          <a:p>
            <a:pPr marL="285750" indent="-285750" algn="ctr">
              <a:buFont typeface="Wingdings" panose="05000000000000000000" pitchFamily="2" charset="2"/>
              <a:buChar char="ü"/>
            </a:pPr>
            <a:r>
              <a:rPr lang="es-ES" sz="1800" dirty="0">
                <a:solidFill>
                  <a:schemeClr val="tx1"/>
                </a:solidFill>
                <a:latin typeface="Calibri Light" panose="020F0302020204030204" pitchFamily="34" charset="0"/>
                <a:cs typeface="Calibri Light" panose="020F0302020204030204" pitchFamily="34" charset="0"/>
              </a:rPr>
              <a:t>Implementar un aplicativo web que apoye los procesos de atención al cliente en la empresa RESTAURANTE EL RANCHO.</a:t>
            </a:r>
            <a:endParaRPr lang="es-CO" sz="1800" dirty="0">
              <a:solidFill>
                <a:schemeClr val="tx1"/>
              </a:solidFill>
              <a:latin typeface="Calibri Light" panose="020F0302020204030204" pitchFamily="34" charset="0"/>
              <a:cs typeface="Calibri Light" panose="020F0302020204030204" pitchFamily="34" charset="0"/>
            </a:endParaRPr>
          </a:p>
          <a:p>
            <a:pPr marL="0" lvl="0" indent="0" algn="l" rtl="0">
              <a:spcBef>
                <a:spcPts val="600"/>
              </a:spcBef>
              <a:spcAft>
                <a:spcPts val="0"/>
              </a:spcAft>
              <a:buNone/>
            </a:pPr>
            <a:endParaRPr lang="es-ES" b="1" i="0" dirty="0">
              <a:solidFill>
                <a:schemeClr val="tx1"/>
              </a:solidFill>
              <a:latin typeface="Abadi" panose="020B0604020104020204" pitchFamily="34" charset="0"/>
            </a:endParaRPr>
          </a:p>
        </p:txBody>
      </p:sp>
      <p:sp>
        <p:nvSpPr>
          <p:cNvPr id="656" name="Google Shape;656;p18"/>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9"/>
          <p:cNvSpPr txBox="1">
            <a:spLocks noGrp="1"/>
          </p:cNvSpPr>
          <p:nvPr>
            <p:ph type="title"/>
          </p:nvPr>
        </p:nvSpPr>
        <p:spPr>
          <a:xfrm>
            <a:off x="1957979" y="78146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dirty="0"/>
              <a:t>	</a:t>
            </a:r>
            <a:r>
              <a:rPr lang="es-ES" sz="3200" i="1" dirty="0">
                <a:latin typeface="Abadi" panose="020B0604020104020204" pitchFamily="34" charset="0"/>
              </a:rPr>
              <a:t>Objetivos específicos</a:t>
            </a:r>
            <a:r>
              <a:rPr lang="es-ES" dirty="0"/>
              <a:t>.</a:t>
            </a:r>
            <a:endParaRPr dirty="0"/>
          </a:p>
        </p:txBody>
      </p:sp>
      <p:sp>
        <p:nvSpPr>
          <p:cNvPr id="662" name="Google Shape;662;p19"/>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lvl="1">
              <a:buFont typeface="Wingdings" panose="05000000000000000000" pitchFamily="2" charset="2"/>
              <a:buChar char="ü"/>
            </a:pPr>
            <a:r>
              <a:rPr lang="es-CO" sz="1800" dirty="0">
                <a:solidFill>
                  <a:schemeClr val="tx1"/>
                </a:solidFill>
                <a:latin typeface="Calibri Light" panose="020F0302020204030204" pitchFamily="34" charset="0"/>
                <a:cs typeface="Calibri Light" panose="020F0302020204030204" pitchFamily="34" charset="0"/>
              </a:rPr>
              <a:t>Gestionar en el sistema la información de los descuentos</a:t>
            </a:r>
          </a:p>
          <a:p>
            <a:pPr marL="546100" lvl="1" indent="0">
              <a:buNone/>
            </a:pPr>
            <a:endParaRPr lang="es-CO" sz="1800" dirty="0">
              <a:solidFill>
                <a:schemeClr val="tx1"/>
              </a:solidFill>
              <a:latin typeface="Calibri Light" panose="020F0302020204030204" pitchFamily="34" charset="0"/>
              <a:cs typeface="Calibri Light" panose="020F0302020204030204" pitchFamily="34" charset="0"/>
            </a:endParaRPr>
          </a:p>
          <a:p>
            <a:pPr lvl="1">
              <a:buFont typeface="Wingdings" panose="05000000000000000000" pitchFamily="2" charset="2"/>
              <a:buChar char="ü"/>
            </a:pPr>
            <a:r>
              <a:rPr lang="es-CO" sz="1800" dirty="0">
                <a:solidFill>
                  <a:schemeClr val="tx1"/>
                </a:solidFill>
                <a:latin typeface="Calibri Light" panose="020F0302020204030204" pitchFamily="34" charset="0"/>
                <a:cs typeface="Calibri Light" panose="020F0302020204030204" pitchFamily="34" charset="0"/>
              </a:rPr>
              <a:t>Gestionar el proceso de calificación a la empresa.</a:t>
            </a:r>
          </a:p>
          <a:p>
            <a:pPr marL="546100" lvl="1" indent="0">
              <a:buNone/>
            </a:pPr>
            <a:endParaRPr lang="es-CO" sz="1800" dirty="0">
              <a:solidFill>
                <a:schemeClr val="tx1"/>
              </a:solidFill>
              <a:latin typeface="Calibri Light" panose="020F0302020204030204" pitchFamily="34" charset="0"/>
              <a:cs typeface="Calibri Light" panose="020F0302020204030204" pitchFamily="34" charset="0"/>
            </a:endParaRPr>
          </a:p>
          <a:p>
            <a:pPr lvl="1">
              <a:buFont typeface="Wingdings" panose="05000000000000000000" pitchFamily="2" charset="2"/>
              <a:buChar char="ü"/>
            </a:pPr>
            <a:r>
              <a:rPr lang="es-CO" sz="1800" dirty="0">
                <a:solidFill>
                  <a:schemeClr val="tx1"/>
                </a:solidFill>
                <a:latin typeface="Calibri Light" panose="020F0302020204030204" pitchFamily="34" charset="0"/>
                <a:cs typeface="Calibri Light" panose="020F0302020204030204" pitchFamily="34" charset="0"/>
              </a:rPr>
              <a:t>Gestionar el  procesos de nuevos productos</a:t>
            </a:r>
          </a:p>
          <a:p>
            <a:pPr lvl="1"/>
            <a:endParaRPr lang="es-CO" sz="1800" dirty="0">
              <a:solidFill>
                <a:schemeClr val="tx1"/>
              </a:solidFill>
              <a:latin typeface="Calibri Light" panose="020F0302020204030204" pitchFamily="34" charset="0"/>
              <a:cs typeface="Calibri Light" panose="020F0302020204030204" pitchFamily="34" charset="0"/>
            </a:endParaRPr>
          </a:p>
          <a:p>
            <a:pPr lvl="1">
              <a:buFont typeface="Wingdings" panose="05000000000000000000" pitchFamily="2" charset="2"/>
              <a:buChar char="ü"/>
            </a:pPr>
            <a:r>
              <a:rPr lang="es-CO" sz="1800" dirty="0">
                <a:solidFill>
                  <a:schemeClr val="tx1"/>
                </a:solidFill>
                <a:latin typeface="Calibri Light" panose="020F0302020204030204" pitchFamily="34" charset="0"/>
                <a:cs typeface="Calibri Light" panose="020F0302020204030204" pitchFamily="34" charset="0"/>
              </a:rPr>
              <a:t>Generar informes de las actividades de la empresa EL RANCHO.</a:t>
            </a:r>
          </a:p>
          <a:p>
            <a:pPr marL="457200" lvl="0" indent="-368300" algn="l" rtl="0">
              <a:spcBef>
                <a:spcPts val="600"/>
              </a:spcBef>
              <a:spcAft>
                <a:spcPts val="0"/>
              </a:spcAft>
              <a:buSzPts val="2200"/>
              <a:buChar char="◂"/>
            </a:pPr>
            <a:endParaRPr dirty="0"/>
          </a:p>
        </p:txBody>
      </p:sp>
      <p:sp>
        <p:nvSpPr>
          <p:cNvPr id="663" name="Google Shape;66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0"/>
          <p:cNvSpPr txBox="1">
            <a:spLocks noGrp="1"/>
          </p:cNvSpPr>
          <p:nvPr>
            <p:ph type="ctrTitle" idx="4294967295"/>
          </p:nvPr>
        </p:nvSpPr>
        <p:spPr>
          <a:xfrm>
            <a:off x="2263817" y="-110538"/>
            <a:ext cx="3556049" cy="103979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i="1" dirty="0">
                <a:solidFill>
                  <a:schemeClr val="tx1"/>
                </a:solidFill>
                <a:latin typeface="Abadi" panose="020B0604020104020204" pitchFamily="34" charset="0"/>
              </a:rPr>
              <a:t>Alcance</a:t>
            </a:r>
            <a:endParaRPr sz="3600" i="1" dirty="0">
              <a:solidFill>
                <a:schemeClr val="tx1"/>
              </a:solidFill>
              <a:latin typeface="Abadi" panose="020B0604020104020204" pitchFamily="34" charset="0"/>
            </a:endParaRPr>
          </a:p>
        </p:txBody>
      </p:sp>
      <p:sp>
        <p:nvSpPr>
          <p:cNvPr id="669" name="Google Shape;669;p20"/>
          <p:cNvSpPr txBox="1">
            <a:spLocks noGrp="1"/>
          </p:cNvSpPr>
          <p:nvPr>
            <p:ph type="subTitle" idx="4294967295"/>
          </p:nvPr>
        </p:nvSpPr>
        <p:spPr>
          <a:xfrm>
            <a:off x="1035757" y="1115779"/>
            <a:ext cx="6545257" cy="2911941"/>
          </a:xfrm>
          <a:prstGeom prst="rect">
            <a:avLst/>
          </a:prstGeom>
        </p:spPr>
        <p:txBody>
          <a:bodyPr spcFirstLastPara="1" wrap="square" lIns="91425" tIns="91425" rIns="91425" bIns="91425" anchor="t" anchorCtr="0">
            <a:noAutofit/>
          </a:bodyPr>
          <a:lstStyle/>
          <a:p>
            <a:pPr>
              <a:buFont typeface="Wingdings" panose="05000000000000000000" pitchFamily="2" charset="2"/>
              <a:buChar char="v"/>
            </a:pPr>
            <a:r>
              <a:rPr lang="es-CO" sz="1800" dirty="0">
                <a:latin typeface="Calibri Light" panose="020F0302020204030204" pitchFamily="34" charset="0"/>
                <a:cs typeface="Calibri Light" panose="020F0302020204030204" pitchFamily="34" charset="0"/>
              </a:rPr>
              <a:t>Creada para RESTURANTE DEL RANCHO, tendrá una duración de un año, se apoyara el área de información para el cliente de la empresa en innovaciones y promociones para ellos</a:t>
            </a:r>
          </a:p>
          <a:p>
            <a:pPr>
              <a:buFont typeface="Wingdings" panose="05000000000000000000" pitchFamily="2" charset="2"/>
              <a:buChar char="v"/>
            </a:pPr>
            <a:r>
              <a:rPr lang="es-CO" sz="1800" dirty="0">
                <a:latin typeface="Calibri Light" panose="020F0302020204030204" pitchFamily="34" charset="0"/>
                <a:cs typeface="Calibri Light" panose="020F0302020204030204" pitchFamily="34" charset="0"/>
              </a:rPr>
              <a:t>Las funcionalidades principales de este software </a:t>
            </a:r>
          </a:p>
          <a:p>
            <a:pPr>
              <a:buFont typeface="Wingdings" panose="05000000000000000000" pitchFamily="2" charset="2"/>
              <a:buChar char="ü"/>
            </a:pPr>
            <a:r>
              <a:rPr lang="es-CO" sz="1800" dirty="0">
                <a:latin typeface="Calibri Light" panose="020F0302020204030204" pitchFamily="34" charset="0"/>
                <a:cs typeface="Calibri Light" panose="020F0302020204030204" pitchFamily="34" charset="0"/>
              </a:rPr>
              <a:t>Permitir que los clientes califiquen a la empresa.</a:t>
            </a:r>
          </a:p>
          <a:p>
            <a:pPr>
              <a:buFont typeface="Wingdings" panose="05000000000000000000" pitchFamily="2" charset="2"/>
              <a:buChar char="ü"/>
            </a:pPr>
            <a:r>
              <a:rPr lang="es-CO" sz="1800" dirty="0">
                <a:latin typeface="Calibri Light" panose="020F0302020204030204" pitchFamily="34" charset="0"/>
                <a:cs typeface="Calibri Light" panose="020F0302020204030204" pitchFamily="34" charset="0"/>
              </a:rPr>
              <a:t>Enviar notificaciones a los clientes  sobre nuevos productos.</a:t>
            </a:r>
          </a:p>
          <a:p>
            <a:pPr>
              <a:buFont typeface="Wingdings" panose="05000000000000000000" pitchFamily="2" charset="2"/>
              <a:buChar char="ü"/>
            </a:pPr>
            <a:r>
              <a:rPr lang="es-CO" sz="1800" dirty="0">
                <a:latin typeface="Calibri Light" panose="020F0302020204030204" pitchFamily="34" charset="0"/>
                <a:cs typeface="Calibri Light" panose="020F0302020204030204" pitchFamily="34" charset="0"/>
              </a:rPr>
              <a:t>Notificar promociones en los productos a los clientes.</a:t>
            </a:r>
          </a:p>
          <a:p>
            <a:pPr marL="0" indent="0">
              <a:buNone/>
            </a:pPr>
            <a:endParaRPr lang="es-CO" sz="1800" dirty="0">
              <a:latin typeface="Calibri Light" panose="020F0302020204030204" pitchFamily="34" charset="0"/>
              <a:cs typeface="Calibri Light" panose="020F0302020204030204" pitchFamily="34" charset="0"/>
            </a:endParaRPr>
          </a:p>
        </p:txBody>
      </p:sp>
      <p:sp>
        <p:nvSpPr>
          <p:cNvPr id="683" name="Google Shape;68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7</a:t>
            </a:fld>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9" name="Google Shape;689;p21"/>
          <p:cNvSpPr txBox="1">
            <a:spLocks noGrp="1"/>
          </p:cNvSpPr>
          <p:nvPr>
            <p:ph type="title"/>
          </p:nvPr>
        </p:nvSpPr>
        <p:spPr>
          <a:xfrm>
            <a:off x="436728" y="712608"/>
            <a:ext cx="6455700" cy="66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i="1" dirty="0">
                <a:latin typeface="Abadi" panose="020B0604020104020204" pitchFamily="34" charset="0"/>
              </a:rPr>
              <a:t>Recol</a:t>
            </a:r>
            <a:r>
              <a:rPr lang="es-CO" sz="3200" i="1" dirty="0">
                <a:latin typeface="Abadi" panose="020B0604020104020204" pitchFamily="34" charset="0"/>
              </a:rPr>
              <a:t>ección de datos</a:t>
            </a:r>
            <a:endParaRPr sz="3200" i="1" dirty="0">
              <a:latin typeface="Abadi" panose="020B0604020104020204" pitchFamily="34" charset="0"/>
            </a:endParaRPr>
          </a:p>
        </p:txBody>
      </p:sp>
      <p:sp>
        <p:nvSpPr>
          <p:cNvPr id="691" name="Google Shape;691;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5" name="Marcador de texto 4">
            <a:extLst>
              <a:ext uri="{FF2B5EF4-FFF2-40B4-BE49-F238E27FC236}">
                <a16:creationId xmlns:a16="http://schemas.microsoft.com/office/drawing/2014/main" id="{2F6BCCF7-70CB-414A-8518-BE344A7A5914}"/>
              </a:ext>
            </a:extLst>
          </p:cNvPr>
          <p:cNvSpPr>
            <a:spLocks noGrp="1"/>
          </p:cNvSpPr>
          <p:nvPr>
            <p:ph type="body" idx="1"/>
          </p:nvPr>
        </p:nvSpPr>
        <p:spPr>
          <a:xfrm>
            <a:off x="1712517" y="1429420"/>
            <a:ext cx="4976038" cy="1383859"/>
          </a:xfrm>
        </p:spPr>
        <p:txBody>
          <a:bodyPr/>
          <a:lstStyle/>
          <a:p>
            <a:pPr>
              <a:buFont typeface="Wingdings" panose="05000000000000000000" pitchFamily="2" charset="2"/>
              <a:buChar char="v"/>
            </a:pPr>
            <a:r>
              <a:rPr lang="es-CO" dirty="0">
                <a:latin typeface="Calibri Light" panose="020F0302020204030204" pitchFamily="34" charset="0"/>
                <a:cs typeface="Calibri Light" panose="020F0302020204030204" pitchFamily="34" charset="0"/>
              </a:rPr>
              <a:t>Se realizaron preguntas con el objetivo  de poder reconocer si la empresa tiene problemas y así buscar una solución para ello.</a:t>
            </a:r>
          </a:p>
          <a:p>
            <a:endParaRPr lang="es-CO" dirty="0"/>
          </a:p>
        </p:txBody>
      </p:sp>
      <p:pic>
        <p:nvPicPr>
          <p:cNvPr id="10" name="Imagen 9">
            <a:extLst>
              <a:ext uri="{FF2B5EF4-FFF2-40B4-BE49-F238E27FC236}">
                <a16:creationId xmlns:a16="http://schemas.microsoft.com/office/drawing/2014/main" id="{97E8828E-CD9C-4ECC-BBDC-CCDC1573EC25}"/>
              </a:ext>
            </a:extLst>
          </p:cNvPr>
          <p:cNvPicPr>
            <a:picLocks noChangeAspect="1"/>
          </p:cNvPicPr>
          <p:nvPr/>
        </p:nvPicPr>
        <p:blipFill rotWithShape="1">
          <a:blip r:embed="rId3"/>
          <a:srcRect l="7913" t="15503" r="32001" b="6651"/>
          <a:stretch/>
        </p:blipFill>
        <p:spPr>
          <a:xfrm>
            <a:off x="4647222" y="2793449"/>
            <a:ext cx="2615777" cy="1905320"/>
          </a:xfrm>
          <a:prstGeom prst="rect">
            <a:avLst/>
          </a:prstGeom>
        </p:spPr>
      </p:pic>
      <p:pic>
        <p:nvPicPr>
          <p:cNvPr id="11" name="Imagen 10">
            <a:extLst>
              <a:ext uri="{FF2B5EF4-FFF2-40B4-BE49-F238E27FC236}">
                <a16:creationId xmlns:a16="http://schemas.microsoft.com/office/drawing/2014/main" id="{04A65CFC-75BE-4576-984B-2491A78D56FE}"/>
              </a:ext>
            </a:extLst>
          </p:cNvPr>
          <p:cNvPicPr>
            <a:picLocks noChangeAspect="1"/>
          </p:cNvPicPr>
          <p:nvPr/>
        </p:nvPicPr>
        <p:blipFill rotWithShape="1">
          <a:blip r:embed="rId4"/>
          <a:srcRect l="14921" t="48684" r="45127" b="4665"/>
          <a:stretch/>
        </p:blipFill>
        <p:spPr>
          <a:xfrm>
            <a:off x="949263" y="2916173"/>
            <a:ext cx="2715315" cy="17825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A8D3D1-8766-4876-9087-24C8CFDE23AF}"/>
              </a:ext>
            </a:extLst>
          </p:cNvPr>
          <p:cNvSpPr>
            <a:spLocks noGrp="1"/>
          </p:cNvSpPr>
          <p:nvPr>
            <p:ph type="title"/>
          </p:nvPr>
        </p:nvSpPr>
        <p:spPr>
          <a:xfrm>
            <a:off x="3079279" y="127110"/>
            <a:ext cx="6455700" cy="668100"/>
          </a:xfrm>
        </p:spPr>
        <p:txBody>
          <a:bodyPr/>
          <a:lstStyle/>
          <a:p>
            <a:r>
              <a:rPr lang="es-CO" sz="3200" i="1" dirty="0">
                <a:latin typeface="Abadi" panose="020B0604020104020204" pitchFamily="34" charset="0"/>
              </a:rPr>
              <a:t>Preguntas</a:t>
            </a:r>
          </a:p>
        </p:txBody>
      </p:sp>
      <p:sp>
        <p:nvSpPr>
          <p:cNvPr id="3" name="Marcador de texto 2">
            <a:extLst>
              <a:ext uri="{FF2B5EF4-FFF2-40B4-BE49-F238E27FC236}">
                <a16:creationId xmlns:a16="http://schemas.microsoft.com/office/drawing/2014/main" id="{8599A6EC-8AA4-49F2-9E25-43B793470A6C}"/>
              </a:ext>
            </a:extLst>
          </p:cNvPr>
          <p:cNvSpPr>
            <a:spLocks noGrp="1"/>
          </p:cNvSpPr>
          <p:nvPr>
            <p:ph type="body" idx="1"/>
          </p:nvPr>
        </p:nvSpPr>
        <p:spPr>
          <a:xfrm>
            <a:off x="1466456" y="1221161"/>
            <a:ext cx="7262874" cy="3922290"/>
          </a:xfrm>
        </p:spPr>
        <p:txBody>
          <a:bodyPr/>
          <a:lstStyle/>
          <a:p>
            <a:pPr lvl="0"/>
            <a:r>
              <a:rPr lang="es-ES" sz="1400" b="1" dirty="0">
                <a:latin typeface="Calibri Light" panose="020F0302020204030204" pitchFamily="34" charset="0"/>
                <a:cs typeface="Calibri Light" panose="020F0302020204030204" pitchFamily="34" charset="0"/>
              </a:rPr>
              <a:t>Denos una descripción de lo que se realiza en la empresa </a:t>
            </a:r>
          </a:p>
          <a:p>
            <a:pPr marL="114300" lvl="0" indent="0">
              <a:buNone/>
            </a:pPr>
            <a:r>
              <a:rPr lang="es-ES" sz="1400" dirty="0">
                <a:latin typeface="Calibri Light" panose="020F0302020204030204" pitchFamily="34" charset="0"/>
                <a:cs typeface="Calibri Light" panose="020F0302020204030204" pitchFamily="34" charset="0"/>
              </a:rPr>
              <a:t>          R/Aquí realizamos la venta de cualquier clase de comidas</a:t>
            </a:r>
            <a:endParaRPr lang="es-CO" sz="1400" dirty="0">
              <a:latin typeface="Calibri Light" panose="020F0302020204030204" pitchFamily="34" charset="0"/>
              <a:cs typeface="Calibri Light" panose="020F0302020204030204" pitchFamily="34" charset="0"/>
            </a:endParaRPr>
          </a:p>
          <a:p>
            <a:pPr lvl="0"/>
            <a:r>
              <a:rPr lang="es-ES" sz="1400" b="1" dirty="0">
                <a:latin typeface="Calibri Light" panose="020F0302020204030204" pitchFamily="34" charset="0"/>
                <a:cs typeface="Calibri Light" panose="020F0302020204030204" pitchFamily="34" charset="0"/>
              </a:rPr>
              <a:t>¿Su empresa maneja páginas web?</a:t>
            </a:r>
          </a:p>
          <a:p>
            <a:pPr marL="114300" lvl="0" indent="0">
              <a:buNone/>
            </a:pPr>
            <a:r>
              <a:rPr lang="es-ES" sz="1400" dirty="0">
                <a:latin typeface="Calibri Light" panose="020F0302020204030204" pitchFamily="34" charset="0"/>
                <a:cs typeface="Calibri Light" panose="020F0302020204030204" pitchFamily="34" charset="0"/>
              </a:rPr>
              <a:t>          R/No, pero habíamos estado pensando en crear una</a:t>
            </a:r>
            <a:endParaRPr lang="es-CO" sz="1400" dirty="0">
              <a:latin typeface="Calibri Light" panose="020F0302020204030204" pitchFamily="34" charset="0"/>
              <a:cs typeface="Calibri Light" panose="020F0302020204030204" pitchFamily="34" charset="0"/>
            </a:endParaRPr>
          </a:p>
          <a:p>
            <a:pPr lvl="0"/>
            <a:r>
              <a:rPr lang="es-ES" sz="1400" b="1" dirty="0">
                <a:latin typeface="Calibri Light" panose="020F0302020204030204" pitchFamily="34" charset="0"/>
                <a:cs typeface="Calibri Light" panose="020F0302020204030204" pitchFamily="34" charset="0"/>
              </a:rPr>
              <a:t>¿Su establecimiento cuenta con el servicio de domicilios?</a:t>
            </a:r>
          </a:p>
          <a:p>
            <a:pPr marL="114300" lvl="0" indent="0">
              <a:buNone/>
            </a:pPr>
            <a:r>
              <a:rPr lang="es-ES" sz="1400" dirty="0">
                <a:latin typeface="Calibri Light" panose="020F0302020204030204" pitchFamily="34" charset="0"/>
                <a:cs typeface="Calibri Light" panose="020F0302020204030204" pitchFamily="34" charset="0"/>
              </a:rPr>
              <a:t>           R/Si cuenta con ese servicio y se realiza a través de llamada</a:t>
            </a:r>
            <a:endParaRPr lang="es-CO" sz="1400" dirty="0">
              <a:latin typeface="Calibri Light" panose="020F0302020204030204" pitchFamily="34" charset="0"/>
              <a:cs typeface="Calibri Light" panose="020F0302020204030204" pitchFamily="34" charset="0"/>
            </a:endParaRPr>
          </a:p>
          <a:p>
            <a:pPr lvl="0"/>
            <a:r>
              <a:rPr lang="es-ES" sz="1400" b="1" dirty="0">
                <a:latin typeface="Calibri Light" panose="020F0302020204030204" pitchFamily="34" charset="0"/>
                <a:cs typeface="Calibri Light" panose="020F0302020204030204" pitchFamily="34" charset="0"/>
              </a:rPr>
              <a:t>¿Le gustaría que su empresa sea calificada por sus clientes? </a:t>
            </a:r>
          </a:p>
          <a:p>
            <a:pPr marL="114300" lvl="0" indent="0">
              <a:buNone/>
            </a:pPr>
            <a:r>
              <a:rPr lang="es-ES" sz="1400" dirty="0">
                <a:latin typeface="Calibri Light" panose="020F0302020204030204" pitchFamily="34" charset="0"/>
                <a:cs typeface="Calibri Light" panose="020F0302020204030204" pitchFamily="34" charset="0"/>
              </a:rPr>
              <a:t>            R/Si seria muy bueno ya que podríamos mejorar esas falencias que nosotros no notamos</a:t>
            </a:r>
            <a:endParaRPr lang="es-CO" sz="1400" dirty="0">
              <a:latin typeface="Calibri Light" panose="020F0302020204030204" pitchFamily="34" charset="0"/>
              <a:cs typeface="Calibri Light" panose="020F0302020204030204" pitchFamily="34" charset="0"/>
            </a:endParaRPr>
          </a:p>
          <a:p>
            <a:r>
              <a:rPr lang="es-ES" sz="1400" b="1" dirty="0">
                <a:latin typeface="Calibri Light" panose="020F0302020204030204" pitchFamily="34" charset="0"/>
                <a:cs typeface="Calibri Light" panose="020F0302020204030204" pitchFamily="34" charset="0"/>
              </a:rPr>
              <a:t>¿cómo considera que es el servicio de su empresa?</a:t>
            </a:r>
          </a:p>
          <a:p>
            <a:pPr marL="114300" indent="0" algn="ctr">
              <a:buNone/>
            </a:pPr>
            <a:r>
              <a:rPr lang="es-ES" sz="1400" dirty="0">
                <a:latin typeface="Calibri Light" panose="020F0302020204030204" pitchFamily="34" charset="0"/>
                <a:cs typeface="Calibri Light" panose="020F0302020204030204" pitchFamily="34" charset="0"/>
              </a:rPr>
              <a:t>        R/ yo considero que es bueno pero se que se puede mejorar, por eso me interesa la idea de     que los  clientes nos califiquen</a:t>
            </a:r>
            <a:endParaRPr lang="es-CO" sz="1400" dirty="0"/>
          </a:p>
        </p:txBody>
      </p:sp>
      <p:sp>
        <p:nvSpPr>
          <p:cNvPr id="5" name="Marcador de número de diapositiva 4">
            <a:extLst>
              <a:ext uri="{FF2B5EF4-FFF2-40B4-BE49-F238E27FC236}">
                <a16:creationId xmlns:a16="http://schemas.microsoft.com/office/drawing/2014/main" id="{93FA0925-3674-47F4-8499-E9ECB48F59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9</a:t>
            </a:fld>
            <a:endParaRPr lang="es-CO"/>
          </a:p>
        </p:txBody>
      </p:sp>
    </p:spTree>
    <p:extLst>
      <p:ext uri="{BB962C8B-B14F-4D97-AF65-F5344CB8AC3E}">
        <p14:creationId xmlns:p14="http://schemas.microsoft.com/office/powerpoint/2010/main" val="946384227"/>
      </p:ext>
    </p:extLst>
  </p:cSld>
  <p:clrMapOvr>
    <a:masterClrMapping/>
  </p:clrMapOvr>
</p:sld>
</file>

<file path=ppt/theme/theme1.xml><?xml version="1.0" encoding="utf-8"?>
<a:theme xmlns:a="http://schemas.openxmlformats.org/drawingml/2006/main" name="War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928</Words>
  <Application>Microsoft Office PowerPoint</Application>
  <PresentationFormat>Presentación en pantalla (16:9)</PresentationFormat>
  <Paragraphs>79</Paragraphs>
  <Slides>12</Slides>
  <Notes>8</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12</vt:i4>
      </vt:variant>
    </vt:vector>
  </HeadingPairs>
  <TitlesOfParts>
    <vt:vector size="21" baseType="lpstr">
      <vt:lpstr>Abadi</vt:lpstr>
      <vt:lpstr>Arial</vt:lpstr>
      <vt:lpstr>Arial Rounded MT Bold</vt:lpstr>
      <vt:lpstr>Calibri Light</vt:lpstr>
      <vt:lpstr>Montserrat</vt:lpstr>
      <vt:lpstr>Montserrat ExtraBold</vt:lpstr>
      <vt:lpstr>Montserrat Light</vt:lpstr>
      <vt:lpstr>Wingdings</vt:lpstr>
      <vt:lpstr>Wart template</vt:lpstr>
      <vt:lpstr>RESTAURANTE DEL RANCHO</vt:lpstr>
      <vt:lpstr>SOFTWFOOD</vt:lpstr>
      <vt:lpstr>Planteamiento del problema</vt:lpstr>
      <vt:lpstr>Justificación</vt:lpstr>
      <vt:lpstr>Presentación de PowerPoint</vt:lpstr>
      <vt:lpstr> Objetivos específicos.</vt:lpstr>
      <vt:lpstr>Alcance</vt:lpstr>
      <vt:lpstr>Recolección de datos</vt:lpstr>
      <vt:lpstr>Preguntas</vt:lpstr>
      <vt:lpstr>Presentación de PowerPoint</vt:lpstr>
      <vt:lpstr>Requisitos Funcionales</vt:lpstr>
      <vt:lpstr>Requisitos No funcionales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RESTAURANTE EL RANCHO</dc:title>
  <dc:creator>APRENDIZ</dc:creator>
  <cp:lastModifiedBy>APRENDIZ</cp:lastModifiedBy>
  <cp:revision>17</cp:revision>
  <dcterms:modified xsi:type="dcterms:W3CDTF">2019-06-17T13:31:54Z</dcterms:modified>
</cp:coreProperties>
</file>