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1"/>
  </p:notesMasterIdLst>
  <p:handoutMasterIdLst>
    <p:handoutMasterId r:id="rId32"/>
  </p:handoutMasterIdLst>
  <p:sldIdLst>
    <p:sldId id="323" r:id="rId2"/>
    <p:sldId id="325" r:id="rId3"/>
    <p:sldId id="326" r:id="rId4"/>
    <p:sldId id="277" r:id="rId5"/>
    <p:sldId id="303" r:id="rId6"/>
    <p:sldId id="300" r:id="rId7"/>
    <p:sldId id="324"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3" r:id="rId24"/>
    <p:sldId id="347" r:id="rId25"/>
    <p:sldId id="344" r:id="rId26"/>
    <p:sldId id="346" r:id="rId27"/>
    <p:sldId id="349" r:id="rId28"/>
    <p:sldId id="350" r:id="rId29"/>
    <p:sldId id="348" r:id="rId3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7" d="100"/>
          <a:sy n="77" d="100"/>
        </p:scale>
        <p:origin x="1164" y="-43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ovallea:Library:Caches:TemporaryItems:Outlook%20Temp:Datos%20Educaci&#243;n%20Superior%20y%20Formaci&#243;n%20Profesio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barChart>
        <c:barDir val="col"/>
        <c:grouping val="stacked"/>
        <c:varyColors val="0"/>
        <c:dLbls>
          <c:showLegendKey val="0"/>
          <c:showVal val="1"/>
          <c:showCatName val="0"/>
          <c:showSerName val="0"/>
          <c:showPercent val="0"/>
          <c:showBubbleSize val="0"/>
        </c:dLbls>
        <c:gapWidth val="39"/>
        <c:overlap val="100"/>
        <c:axId val="32898048"/>
        <c:axId val="34632448"/>
      </c:barChart>
      <c:catAx>
        <c:axId val="32898048"/>
        <c:scaling>
          <c:orientation val="minMax"/>
        </c:scaling>
        <c:delete val="0"/>
        <c:axPos val="b"/>
        <c:numFmt formatCode="General" sourceLinked="1"/>
        <c:majorTickMark val="none"/>
        <c:minorTickMark val="none"/>
        <c:tickLblPos val="nextTo"/>
        <c:txPr>
          <a:bodyPr/>
          <a:lstStyle/>
          <a:p>
            <a:pPr>
              <a:defRPr sz="4800" b="1">
                <a:solidFill>
                  <a:schemeClr val="accent5">
                    <a:lumMod val="75000"/>
                  </a:schemeClr>
                </a:solidFill>
              </a:defRPr>
            </a:pPr>
            <a:endParaRPr lang="es-CO"/>
          </a:p>
        </c:txPr>
        <c:crossAx val="34632448"/>
        <c:crosses val="autoZero"/>
        <c:auto val="1"/>
        <c:lblAlgn val="ctr"/>
        <c:lblOffset val="100"/>
        <c:noMultiLvlLbl val="0"/>
      </c:catAx>
      <c:valAx>
        <c:axId val="34632448"/>
        <c:scaling>
          <c:orientation val="minMax"/>
        </c:scaling>
        <c:delete val="1"/>
        <c:axPos val="l"/>
        <c:numFmt formatCode="_(* #,##0.0_);_(* \(#,##0.0\);_(* &quot;-&quot;??_);_(@_)" sourceLinked="1"/>
        <c:majorTickMark val="none"/>
        <c:minorTickMark val="none"/>
        <c:tickLblPos val="nextTo"/>
        <c:crossAx val="32898048"/>
        <c:crosses val="autoZero"/>
        <c:crossBetween val="between"/>
      </c:valAx>
    </c:plotArea>
    <c:plotVisOnly val="1"/>
    <c:dispBlanksAs val="gap"/>
    <c:showDLblsOverMax val="0"/>
  </c:chart>
  <c:txPr>
    <a:bodyPr/>
    <a:lstStyle/>
    <a:p>
      <a:pPr>
        <a:defRPr sz="1800"/>
      </a:pPr>
      <a:endParaRPr lang="es-CO"/>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26/06/2019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29A7F-9FEB-453B-A6C7-DA986B5A2E4A}" type="datetimeFigureOut">
              <a:rPr lang="es-CO" smtClean="0"/>
              <a:t>26/06/2019</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B61B9-6E10-43E1-9675-6B3291A89BAA}" type="slidenum">
              <a:rPr lang="es-CO" smtClean="0"/>
              <a:t>‹Nº›</a:t>
            </a:fld>
            <a:endParaRPr lang="es-CO"/>
          </a:p>
        </p:txBody>
      </p:sp>
    </p:spTree>
    <p:extLst>
      <p:ext uri="{BB962C8B-B14F-4D97-AF65-F5344CB8AC3E}">
        <p14:creationId xmlns:p14="http://schemas.microsoft.com/office/powerpoint/2010/main" val="2308680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27B61B9-6E10-43E1-9675-6B3291A89BAA}" type="slidenum">
              <a:rPr lang="es-CO" smtClean="0"/>
              <a:t>1</a:t>
            </a:fld>
            <a:endParaRPr lang="es-CO"/>
          </a:p>
        </p:txBody>
      </p:sp>
    </p:spTree>
    <p:extLst>
      <p:ext uri="{BB962C8B-B14F-4D97-AF65-F5344CB8AC3E}">
        <p14:creationId xmlns:p14="http://schemas.microsoft.com/office/powerpoint/2010/main" val="343009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27B61B9-6E10-43E1-9675-6B3291A89BAA}" type="slidenum">
              <a:rPr lang="es-CO" smtClean="0"/>
              <a:t>28</a:t>
            </a:fld>
            <a:endParaRPr lang="es-CO"/>
          </a:p>
        </p:txBody>
      </p:sp>
    </p:spTree>
    <p:extLst>
      <p:ext uri="{BB962C8B-B14F-4D97-AF65-F5344CB8AC3E}">
        <p14:creationId xmlns:p14="http://schemas.microsoft.com/office/powerpoint/2010/main" val="38026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BCDC9-2FE3-4184-9F6F-561E21B4B4FB}"/>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4CE7D9B-C4CE-4AF8-B75E-5E8BD1C93FE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22DEA4-B392-4A2C-85FA-F33EA49C82F6}"/>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06C5F167-ACD0-4200-A453-5504A2108BD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65607-1BB6-43BC-9E18-5D5BF2105980}"/>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70154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2131D-2886-4B0B-BF5C-FBED6E8FED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986B660-1193-4022-BE27-C7B2471DDB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455A14D-DFFF-41C9-BA17-E80251716B7C}"/>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06F1FDB0-F1C2-4C0C-AD10-4437C953792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F4DBAB-3A25-4097-858F-5297F44752F4}"/>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87273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A8F9F91-C43C-421E-B561-CD6A5CBBE138}"/>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9D93114-6D5E-455A-B4EE-02FEB45B9BEA}"/>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A14902-64CD-4E94-83D6-D0D49915CF4D}"/>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71F8D933-6DA9-46AF-AA6E-A54FAD45E9D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2A2F5C-0A70-49CB-971F-A4511F9A539C}"/>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37870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2749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275BB-5C51-4FE8-B343-4A8BF410D8A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53EE368-9314-423F-B2A1-16B15798FF9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453D9DB-18EE-4BBB-B2E9-2FB2D3780AE7}"/>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E5584C0C-383A-4CFB-9304-D30B196CFB1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A4C9FB-9BF6-4C83-8801-0F5E3F887900}"/>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85406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A642D-A576-4472-9231-EF13F9A711DB}"/>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0E9C53B-7498-4C33-AD2E-9D2F4D060D4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8E2C7A5-5777-4ED0-9639-3E5B393C027E}"/>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0C8191B0-B8F0-4615-BA89-ED8310B4595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176E1CE-0569-46CF-A3BB-D45EFFD52C4A}"/>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06047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0A691-6145-4F2B-96BF-8A1FBFEA05A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07E8102-8BEB-4185-84B5-47A6F6FAB2E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8B08A56-1188-4A82-AAA6-7737CB301E86}"/>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DBB93D9-2797-416D-A270-2AFD22B542E3}"/>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6" name="Marcador de pie de página 5">
            <a:extLst>
              <a:ext uri="{FF2B5EF4-FFF2-40B4-BE49-F238E27FC236}">
                <a16:creationId xmlns:a16="http://schemas.microsoft.com/office/drawing/2014/main" id="{33070A91-C79B-4459-B55B-ECBAD1B866A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C51EDC8-9DED-4CED-9AB1-917FE87C26B6}"/>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278470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31A3D-AB6E-43F9-B343-660D78B6C1B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8CAA01-3CEA-4249-B02B-681B503014D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4DC7884-5F52-4FAD-BE99-35BC58718EA1}"/>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688B8B3-A242-4D07-BCBA-2B42612EDB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9A61F6F-B311-48BC-8373-D561D8B0A8D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8AE5EF1-8E11-454D-B814-932B14CA8747}"/>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8" name="Marcador de pie de página 7">
            <a:extLst>
              <a:ext uri="{FF2B5EF4-FFF2-40B4-BE49-F238E27FC236}">
                <a16:creationId xmlns:a16="http://schemas.microsoft.com/office/drawing/2014/main" id="{6A7126AE-2012-4F1D-AC2B-7C1DF848F58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684B407-D509-4F64-B540-CA033EE29C4B}"/>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0276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5356E4-BFFB-4F23-9264-F51C3D71DA8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70FAF23-3042-44B1-9FBE-0738A2F2FC2B}"/>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4" name="Marcador de pie de página 3">
            <a:extLst>
              <a:ext uri="{FF2B5EF4-FFF2-40B4-BE49-F238E27FC236}">
                <a16:creationId xmlns:a16="http://schemas.microsoft.com/office/drawing/2014/main" id="{19E0C5D1-83AD-44DC-95DD-A4FCF25B0A5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059C9A0-6D47-4515-9881-92A97E04404E}"/>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54773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E6B499-B6FE-408D-8DE4-F1004E03EE78}"/>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3" name="Marcador de pie de página 2">
            <a:extLst>
              <a:ext uri="{FF2B5EF4-FFF2-40B4-BE49-F238E27FC236}">
                <a16:creationId xmlns:a16="http://schemas.microsoft.com/office/drawing/2014/main" id="{1653959D-8B58-485B-9A56-5BA334015B7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DD5DB4D-1361-4016-A95B-02D65AD4C203}"/>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417748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64D30-FA2C-4A82-9024-2C5243F86F87}"/>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8E869F3-7AF4-4DDC-AF91-DCEDB20301E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3DE5BE1-D46D-464E-B808-086031E7BC4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074A0A-53F8-4B0F-BF04-AB0015FFFC9E}"/>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6" name="Marcador de pie de página 5">
            <a:extLst>
              <a:ext uri="{FF2B5EF4-FFF2-40B4-BE49-F238E27FC236}">
                <a16:creationId xmlns:a16="http://schemas.microsoft.com/office/drawing/2014/main" id="{786F0ACE-9347-4C77-8045-1011265663B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10D94DB-2024-438F-A3F4-596814D534EE}"/>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65032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F2C82-B2F3-4741-97FD-7ED20229CE5D}"/>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44D6A9-7BAE-4451-84D4-B33E601F891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6A73C3C4-01DB-4DFE-B244-F67C87200E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D364CF-B28E-45A0-A841-04685FCB2387}"/>
              </a:ext>
            </a:extLst>
          </p:cNvPr>
          <p:cNvSpPr>
            <a:spLocks noGrp="1"/>
          </p:cNvSpPr>
          <p:nvPr>
            <p:ph type="dt" sz="half" idx="10"/>
          </p:nvPr>
        </p:nvSpPr>
        <p:spPr/>
        <p:txBody>
          <a:bodyPr/>
          <a:lstStyle/>
          <a:p>
            <a:fld id="{483D03DC-5ED8-7A42-A55E-C10C004AFC42}" type="datetimeFigureOut">
              <a:rPr lang="es-ES" smtClean="0"/>
              <a:t>26/06/2019</a:t>
            </a:fld>
            <a:endParaRPr lang="es-ES"/>
          </a:p>
        </p:txBody>
      </p:sp>
      <p:sp>
        <p:nvSpPr>
          <p:cNvPr id="6" name="Marcador de pie de página 5">
            <a:extLst>
              <a:ext uri="{FF2B5EF4-FFF2-40B4-BE49-F238E27FC236}">
                <a16:creationId xmlns:a16="http://schemas.microsoft.com/office/drawing/2014/main" id="{1B7C254A-EFD0-413C-955B-1E099CBA8DE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ABB96A-D328-4A6E-B2FF-10E822801977}"/>
              </a:ext>
            </a:extLst>
          </p:cNvPr>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247484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D270F02-5E41-4954-9E33-7787C597968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E51D4C-7D03-4AC5-93F0-4AB5D1ADC9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E33086-052B-4AE9-9C83-91E06CD9905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3D03DC-5ED8-7A42-A55E-C10C004AFC42}" type="datetimeFigureOut">
              <a:rPr lang="es-ES" smtClean="0"/>
              <a:t>26/06/2019</a:t>
            </a:fld>
            <a:endParaRPr lang="es-ES"/>
          </a:p>
        </p:txBody>
      </p:sp>
      <p:sp>
        <p:nvSpPr>
          <p:cNvPr id="5" name="Marcador de pie de página 4">
            <a:extLst>
              <a:ext uri="{FF2B5EF4-FFF2-40B4-BE49-F238E27FC236}">
                <a16:creationId xmlns:a16="http://schemas.microsoft.com/office/drawing/2014/main" id="{61BEDD05-D68B-4A4C-8713-A2A36512C30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F6C6927-441A-4409-BA2D-49F9CE2BD90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27574469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50" r:id="rId14"/>
    <p:sldLayoutId id="2147483658"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hyperlink" Target="../Desktop/casos%20de%20usos%20completados%20uwu%20%20(1).docx"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94013" y="827682"/>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4000" b="1" dirty="0">
                <a:solidFill>
                  <a:schemeClr val="accent5">
                    <a:lumMod val="75000"/>
                  </a:schemeClr>
                </a:solidFill>
              </a:rPr>
              <a:t>RESTAURANTE DEL RANCHO</a:t>
            </a:r>
          </a:p>
        </p:txBody>
      </p:sp>
      <p:sp>
        <p:nvSpPr>
          <p:cNvPr id="3" name="2 CuadroTexto"/>
          <p:cNvSpPr txBox="1"/>
          <p:nvPr/>
        </p:nvSpPr>
        <p:spPr>
          <a:xfrm>
            <a:off x="3970750" y="2141950"/>
            <a:ext cx="3256768" cy="1240077"/>
          </a:xfrm>
          <a:prstGeom prst="rect">
            <a:avLst/>
          </a:prstGeom>
        </p:spPr>
        <p:txBody>
          <a:bodyPr vert="horz" wrap="square" lIns="91440" tIns="45720" rIns="91440" bIns="45720" rtlCol="0" anchor="ctr">
            <a:noAutofit/>
          </a:bodyPr>
          <a:lstStyle/>
          <a:p>
            <a:pPr marL="342900" indent="-342900" algn="l">
              <a:buFont typeface="Wingdings" pitchFamily="2" charset="2"/>
              <a:buChar char="ü"/>
            </a:pPr>
            <a:r>
              <a:rPr lang="es-CO" sz="2000" b="1" dirty="0">
                <a:solidFill>
                  <a:schemeClr val="bg1"/>
                </a:solidFill>
              </a:rPr>
              <a:t>Wendy Castañeda</a:t>
            </a:r>
          </a:p>
          <a:p>
            <a:pPr marL="342900" indent="-342900" algn="l">
              <a:buFont typeface="Wingdings" pitchFamily="2" charset="2"/>
              <a:buChar char="ü"/>
            </a:pPr>
            <a:r>
              <a:rPr lang="es-CO" sz="2000" b="1" dirty="0">
                <a:solidFill>
                  <a:schemeClr val="bg1"/>
                </a:solidFill>
              </a:rPr>
              <a:t>Karen Aldana</a:t>
            </a:r>
          </a:p>
          <a:p>
            <a:pPr marL="342900" indent="-342900" algn="l">
              <a:buFont typeface="Wingdings" pitchFamily="2" charset="2"/>
              <a:buChar char="ü"/>
            </a:pPr>
            <a:r>
              <a:rPr lang="es-CO" sz="2000" b="1" dirty="0">
                <a:solidFill>
                  <a:schemeClr val="bg1"/>
                </a:solidFill>
              </a:rPr>
              <a:t>Johnny Ricardo</a:t>
            </a:r>
          </a:p>
          <a:p>
            <a:pPr marL="342900" indent="-342900" algn="l">
              <a:buFont typeface="Wingdings" pitchFamily="2" charset="2"/>
              <a:buChar char="ü"/>
            </a:pPr>
            <a:r>
              <a:rPr lang="es-CO" sz="2000" b="1" dirty="0">
                <a:solidFill>
                  <a:schemeClr val="bg1"/>
                </a:solidFill>
              </a:rPr>
              <a:t>Edwin Castelblanco</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3">
            <a:extLst>
              <a:ext uri="{FF2B5EF4-FFF2-40B4-BE49-F238E27FC236}">
                <a16:creationId xmlns:a16="http://schemas.microsoft.com/office/drawing/2014/main" id="{EF93790B-1536-47D6-B2B9-CB3315A4B528}"/>
              </a:ext>
            </a:extLst>
          </p:cNvPr>
          <p:cNvSpPr txBox="1">
            <a:spLocks/>
          </p:cNvSpPr>
          <p:nvPr/>
        </p:nvSpPr>
        <p:spPr>
          <a:xfrm>
            <a:off x="1256681" y="1890144"/>
            <a:ext cx="6507125" cy="46222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buFont typeface="Arial"/>
              <a:buNone/>
            </a:pPr>
            <a:endParaRPr lang="es-CO"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¿Le gustaría mejorar el servicio?</a:t>
            </a:r>
          </a:p>
          <a:p>
            <a:pPr marL="114300" indent="0" algn="ctr">
              <a:buFont typeface="Arial"/>
              <a:buNone/>
            </a:pPr>
            <a:r>
              <a:rPr lang="es-ES" sz="1600" dirty="0">
                <a:latin typeface="Calibri Light" panose="020F0302020204030204" pitchFamily="34" charset="0"/>
                <a:cs typeface="Calibri Light" panose="020F0302020204030204" pitchFamily="34" charset="0"/>
              </a:rPr>
              <a:t>        R/ si por que esto es un tema muy importante para nosotros como empresa ya que los clientes nos ayudan a crecer</a:t>
            </a:r>
            <a:endParaRPr lang="es-CO" sz="1600" b="1"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¿Qué cree usted que le hace falta a su empresa para ser mejor?</a:t>
            </a:r>
          </a:p>
          <a:p>
            <a:pPr marL="114300" indent="0" algn="ctr">
              <a:buFont typeface="Arial"/>
              <a:buNone/>
            </a:pPr>
            <a:r>
              <a:rPr lang="es-ES" sz="1600" dirty="0">
                <a:latin typeface="Calibri Light" panose="020F0302020204030204" pitchFamily="34" charset="0"/>
                <a:cs typeface="Calibri Light" panose="020F0302020204030204" pitchFamily="34" charset="0"/>
              </a:rPr>
              <a:t>         R/Talvez la falta de conocimiento sobre como debe ser el trato con los cliente o en la organización de los productos</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En conclusión, de lo que nos ha hablado de la empresa, pensamos que para cubrir estas necesidades serias bueno crear un aplicativo web que mejore la atención al cliente, ¿le interesa?</a:t>
            </a:r>
          </a:p>
          <a:p>
            <a:pPr marL="114300" indent="0">
              <a:buFont typeface="Arial"/>
              <a:buNone/>
            </a:pPr>
            <a:r>
              <a:rPr lang="es-ES" sz="1600" dirty="0">
                <a:latin typeface="Calibri Light" panose="020F0302020204030204" pitchFamily="34" charset="0"/>
                <a:cs typeface="Calibri Light" panose="020F0302020204030204" pitchFamily="34" charset="0"/>
              </a:rPr>
              <a:t>          R/ si me interesa seria muy bueno tener mas opciones para nuestros clientes.</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 Qué le gustaría que realizara este aplicativo web?	</a:t>
            </a:r>
            <a:endParaRPr lang="es-CO" sz="1600" b="1" dirty="0">
              <a:latin typeface="Calibri Light" panose="020F0302020204030204" pitchFamily="34" charset="0"/>
              <a:cs typeface="Calibri Light" panose="020F0302020204030204" pitchFamily="34" charset="0"/>
            </a:endParaRPr>
          </a:p>
          <a:p>
            <a:pPr marL="114300" indent="0">
              <a:buFont typeface="Arial"/>
              <a:buNone/>
            </a:pPr>
            <a:r>
              <a:rPr lang="es-CO" sz="1600" dirty="0">
                <a:latin typeface="Calibri Light" panose="020F0302020204030204" pitchFamily="34" charset="0"/>
                <a:cs typeface="Calibri Light" panose="020F0302020204030204" pitchFamily="34" charset="0"/>
              </a:rPr>
              <a:t>R/ pues la idea de que califiquen nuestro servicio me gusta, seria bueno que también puedan hacer comentarios sobre la atención que reciben que ellos puedan saber sobre nuestros descuento o nuevos productos.</a:t>
            </a:r>
          </a:p>
        </p:txBody>
      </p:sp>
    </p:spTree>
    <p:extLst>
      <p:ext uri="{BB962C8B-B14F-4D97-AF65-F5344CB8AC3E}">
        <p14:creationId xmlns:p14="http://schemas.microsoft.com/office/powerpoint/2010/main" val="83276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05;p23"/>
          <p:cNvSpPr txBox="1">
            <a:spLocks/>
          </p:cNvSpPr>
          <p:nvPr/>
        </p:nvSpPr>
        <p:spPr>
          <a:xfrm>
            <a:off x="1642140" y="469601"/>
            <a:ext cx="3892200" cy="939203"/>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2800" i="1">
                <a:latin typeface="Abadi" panose="020B0604020104020204" pitchFamily="34" charset="0"/>
              </a:rPr>
              <a:t>Requisitos Funcionales</a:t>
            </a:r>
            <a:endParaRPr lang="es-ES" sz="2800" i="1" dirty="0">
              <a:latin typeface="Abadi" panose="020B0604020104020204" pitchFamily="34" charset="0"/>
            </a:endParaRPr>
          </a:p>
        </p:txBody>
      </p:sp>
      <p:sp>
        <p:nvSpPr>
          <p:cNvPr id="3" name="Google Shape;706;p23"/>
          <p:cNvSpPr txBox="1">
            <a:spLocks/>
          </p:cNvSpPr>
          <p:nvPr/>
        </p:nvSpPr>
        <p:spPr>
          <a:xfrm>
            <a:off x="1505243" y="2049729"/>
            <a:ext cx="6164990" cy="3887221"/>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permitir que el cliente califique el servicio de la empresa y adjuntar opiniones de los comensales</a:t>
            </a:r>
          </a:p>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tener la capacidad de generar notificaciones informando a los clientes de nuevos productos  y promociones</a:t>
            </a:r>
          </a:p>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mantener actualizada la carta de productos</a:t>
            </a:r>
          </a:p>
          <a:p>
            <a:pPr>
              <a:spcBef>
                <a:spcPts val="600"/>
              </a:spcBef>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permitir el registro de usuario para poder utilizar las funcionalidades del sistema</a:t>
            </a:r>
          </a:p>
          <a:p>
            <a:pPr>
              <a:spcBef>
                <a:spcPts val="600"/>
              </a:spcBef>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permitir que el cliente realice reservaciones con anticipación </a:t>
            </a:r>
          </a:p>
        </p:txBody>
      </p:sp>
    </p:spTree>
    <p:extLst>
      <p:ext uri="{BB962C8B-B14F-4D97-AF65-F5344CB8AC3E}">
        <p14:creationId xmlns:p14="http://schemas.microsoft.com/office/powerpoint/2010/main" val="311506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61701-F741-4152-90C1-C473A7DDA9ED}"/>
              </a:ext>
            </a:extLst>
          </p:cNvPr>
          <p:cNvSpPr txBox="1">
            <a:spLocks/>
          </p:cNvSpPr>
          <p:nvPr/>
        </p:nvSpPr>
        <p:spPr>
          <a:xfrm>
            <a:off x="1353295" y="440340"/>
            <a:ext cx="4424698" cy="94390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800" i="1">
                <a:latin typeface="Abadi" panose="020B0604020104020204" pitchFamily="34" charset="0"/>
              </a:rPr>
              <a:t>Requisitos No funcionales</a:t>
            </a:r>
            <a:endParaRPr lang="es-CO" sz="2800" i="1" dirty="0">
              <a:latin typeface="Abadi" panose="020B0604020104020204" pitchFamily="34" charset="0"/>
            </a:endParaRPr>
          </a:p>
        </p:txBody>
      </p:sp>
      <p:sp>
        <p:nvSpPr>
          <p:cNvPr id="3" name="Marcador de texto 2">
            <a:extLst>
              <a:ext uri="{FF2B5EF4-FFF2-40B4-BE49-F238E27FC236}">
                <a16:creationId xmlns:a16="http://schemas.microsoft.com/office/drawing/2014/main" id="{A4E531DE-7D9A-4968-AF67-354A115E741D}"/>
              </a:ext>
            </a:extLst>
          </p:cNvPr>
          <p:cNvSpPr txBox="1">
            <a:spLocks/>
          </p:cNvSpPr>
          <p:nvPr/>
        </p:nvSpPr>
        <p:spPr>
          <a:xfrm>
            <a:off x="1353295" y="2075046"/>
            <a:ext cx="5565790" cy="336124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a:t>El sistema debe permitir una cantidad de usuarios por lo menos de 1000</a:t>
            </a:r>
          </a:p>
          <a:p>
            <a:pPr marL="0" indent="0">
              <a:buNone/>
            </a:pPr>
            <a:endParaRPr lang="es-CO" sz="2000" dirty="0">
              <a:latin typeface="Calibri Light" panose="020F0302020204030204" pitchFamily="34" charset="0"/>
              <a:cs typeface="Calibri Light" panose="020F0302020204030204" pitchFamily="34" charset="0"/>
            </a:endParaRPr>
          </a:p>
          <a:p>
            <a:r>
              <a:rPr lang="es-CO" sz="2000" dirty="0"/>
              <a:t> El sistema debe prestar un servicio correctamente, siendo oportuna y estando disponible para el usuario</a:t>
            </a:r>
          </a:p>
          <a:p>
            <a:pPr marL="0" indent="0">
              <a:buNone/>
            </a:pPr>
            <a:endParaRPr lang="es-CO" sz="2000" dirty="0"/>
          </a:p>
          <a:p>
            <a:r>
              <a:rPr lang="es-CO" sz="2000" dirty="0"/>
              <a:t>El sistema debe permitir que los nuevos datos sean actualizados para todos los usuarios que acceden en menos de 2 segundos.</a:t>
            </a:r>
            <a:endParaRPr lang="es-CO" sz="2000" dirty="0">
              <a:latin typeface="Calibri Light" panose="020F0302020204030204" pitchFamily="34" charset="0"/>
              <a:cs typeface="Calibri Light" panose="020F0302020204030204" pitchFamily="34" charset="0"/>
            </a:endParaRPr>
          </a:p>
          <a:p>
            <a:pPr marL="101600" indent="0">
              <a:buFont typeface="Arial"/>
              <a:buNone/>
            </a:pPr>
            <a:endParaRPr lang="es-CO"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316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79529" y="626302"/>
            <a:ext cx="2956142" cy="9018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3200" dirty="0"/>
              <a:t>Diagramas BPMN</a:t>
            </a:r>
          </a:p>
        </p:txBody>
      </p:sp>
      <p:pic>
        <p:nvPicPr>
          <p:cNvPr id="4" name="Imagen 3">
            <a:extLst>
              <a:ext uri="{FF2B5EF4-FFF2-40B4-BE49-F238E27FC236}">
                <a16:creationId xmlns:a16="http://schemas.microsoft.com/office/drawing/2014/main" id="{98808D68-ECCA-4766-BF96-C8FB4B9226DD}"/>
              </a:ext>
            </a:extLst>
          </p:cNvPr>
          <p:cNvPicPr>
            <a:picLocks noChangeAspect="1"/>
          </p:cNvPicPr>
          <p:nvPr/>
        </p:nvPicPr>
        <p:blipFill rotWithShape="1">
          <a:blip r:embed="rId2"/>
          <a:srcRect l="15384" t="27903" r="8154" b="29957"/>
          <a:stretch/>
        </p:blipFill>
        <p:spPr>
          <a:xfrm>
            <a:off x="281672" y="2461846"/>
            <a:ext cx="8580655" cy="3151163"/>
          </a:xfrm>
          <a:prstGeom prst="rect">
            <a:avLst/>
          </a:prstGeom>
        </p:spPr>
      </p:pic>
    </p:spTree>
    <p:extLst>
      <p:ext uri="{BB962C8B-B14F-4D97-AF65-F5344CB8AC3E}">
        <p14:creationId xmlns:p14="http://schemas.microsoft.com/office/powerpoint/2010/main" val="300622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0032FD5-F1AE-44AC-B6CB-C32C91C06CAC}"/>
              </a:ext>
            </a:extLst>
          </p:cNvPr>
          <p:cNvPicPr>
            <a:picLocks noChangeAspect="1"/>
          </p:cNvPicPr>
          <p:nvPr/>
        </p:nvPicPr>
        <p:blipFill rotWithShape="1">
          <a:blip r:embed="rId2"/>
          <a:srcRect l="15846" t="31461" r="2154" b="19831"/>
          <a:stretch/>
        </p:blipFill>
        <p:spPr>
          <a:xfrm>
            <a:off x="268235" y="2437981"/>
            <a:ext cx="8607529" cy="3315705"/>
          </a:xfrm>
          <a:prstGeom prst="rect">
            <a:avLst/>
          </a:prstGeom>
        </p:spPr>
      </p:pic>
    </p:spTree>
    <p:extLst>
      <p:ext uri="{BB962C8B-B14F-4D97-AF65-F5344CB8AC3E}">
        <p14:creationId xmlns:p14="http://schemas.microsoft.com/office/powerpoint/2010/main" val="412580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6570B4F-6098-44A7-8103-9D32006EB279}"/>
              </a:ext>
            </a:extLst>
          </p:cNvPr>
          <p:cNvPicPr>
            <a:picLocks noChangeAspect="1"/>
          </p:cNvPicPr>
          <p:nvPr/>
        </p:nvPicPr>
        <p:blipFill rotWithShape="1">
          <a:blip r:embed="rId2"/>
          <a:srcRect l="13384" t="30914" r="1692" b="24483"/>
          <a:stretch/>
        </p:blipFill>
        <p:spPr>
          <a:xfrm>
            <a:off x="351692" y="2447776"/>
            <a:ext cx="8637563" cy="3488789"/>
          </a:xfrm>
          <a:prstGeom prst="rect">
            <a:avLst/>
          </a:prstGeom>
        </p:spPr>
      </p:pic>
    </p:spTree>
    <p:extLst>
      <p:ext uri="{BB962C8B-B14F-4D97-AF65-F5344CB8AC3E}">
        <p14:creationId xmlns:p14="http://schemas.microsoft.com/office/powerpoint/2010/main" val="120568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0784B5-5291-4CD8-9E4C-B94A89D43526}"/>
              </a:ext>
            </a:extLst>
          </p:cNvPr>
          <p:cNvPicPr>
            <a:picLocks noChangeAspect="1"/>
          </p:cNvPicPr>
          <p:nvPr/>
        </p:nvPicPr>
        <p:blipFill rotWithShape="1">
          <a:blip r:embed="rId2"/>
          <a:srcRect l="16154" t="30914" r="2770" b="15179"/>
          <a:stretch/>
        </p:blipFill>
        <p:spPr>
          <a:xfrm>
            <a:off x="244221" y="2447777"/>
            <a:ext cx="8655558" cy="3488789"/>
          </a:xfrm>
          <a:prstGeom prst="rect">
            <a:avLst/>
          </a:prstGeom>
        </p:spPr>
      </p:pic>
    </p:spTree>
    <p:extLst>
      <p:ext uri="{BB962C8B-B14F-4D97-AF65-F5344CB8AC3E}">
        <p14:creationId xmlns:p14="http://schemas.microsoft.com/office/powerpoint/2010/main" val="29518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793303" y="551144"/>
            <a:ext cx="3858017" cy="1227551"/>
          </a:xfrm>
          <a:prstGeom prst="rect">
            <a:avLst/>
          </a:prstGeom>
        </p:spPr>
        <p:txBody>
          <a:bodyPr vert="horz" wrap="square" lIns="91440" tIns="45720" rIns="91440" bIns="45720" rtlCol="0" anchor="ctr">
            <a:noAutofit/>
          </a:bodyPr>
          <a:lstStyle/>
          <a:p>
            <a:pPr algn="ctr"/>
            <a:r>
              <a:rPr lang="es-CO" sz="2400" b="1" dirty="0">
                <a:solidFill>
                  <a:schemeClr val="bg1"/>
                </a:solidFill>
              </a:rPr>
              <a:t>Requerimientos Funcionales y no funcionales</a:t>
            </a:r>
          </a:p>
        </p:txBody>
      </p:sp>
      <p:sp>
        <p:nvSpPr>
          <p:cNvPr id="4" name="Rectángulo 3">
            <a:extLst>
              <a:ext uri="{FF2B5EF4-FFF2-40B4-BE49-F238E27FC236}">
                <a16:creationId xmlns:a16="http://schemas.microsoft.com/office/drawing/2014/main" id="{9DBFC708-E349-4B9C-B853-A86AB83BDF2F}"/>
              </a:ext>
            </a:extLst>
          </p:cNvPr>
          <p:cNvSpPr/>
          <p:nvPr/>
        </p:nvSpPr>
        <p:spPr>
          <a:xfrm>
            <a:off x="604911" y="2098536"/>
            <a:ext cx="6046409" cy="4433458"/>
          </a:xfrm>
          <a:prstGeom prst="rect">
            <a:avLst/>
          </a:prstGeom>
        </p:spPr>
        <p:txBody>
          <a:bodyPr wrap="square">
            <a:spAutoFit/>
          </a:bodyPr>
          <a:lstStyle/>
          <a:p>
            <a:pPr>
              <a:lnSpc>
                <a:spcPct val="107000"/>
              </a:lnSpc>
              <a:spcAft>
                <a:spcPts val="80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tabLst>
                <a:tab pos="3667125" algn="l"/>
              </a:tabLst>
            </a:pPr>
            <a:r>
              <a:rPr lang="es-CO" b="1" dirty="0">
                <a:latin typeface="Calibri" panose="020F0502020204030204" pitchFamily="34" charset="0"/>
                <a:ea typeface="Calibri" panose="020F0502020204030204" pitchFamily="34" charset="0"/>
                <a:cs typeface="Times New Roman" panose="02020603050405020304" pitchFamily="18" charset="0"/>
              </a:rPr>
              <a:t>REQUERIMIENTOS FUNCIONALES</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RF01: Gestión de usuario.</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RF02: calificar servicio y adjuntar opiniones.</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RF03: Gestión de notificaciones.</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RF04: Actualización de menú.</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RF05:  Reservaciones.</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0"/>
              </a:spcAft>
              <a:tabLst>
                <a:tab pos="3667125" algn="l"/>
              </a:tabLst>
            </a:pPr>
            <a:r>
              <a:rPr lang="es-CO" b="1" dirty="0">
                <a:latin typeface="Calibri" panose="020F0502020204030204" pitchFamily="34" charset="0"/>
                <a:ea typeface="Calibri" panose="020F0502020204030204" pitchFamily="34" charset="0"/>
                <a:cs typeface="Times New Roman" panose="02020603050405020304" pitchFamily="18" charset="0"/>
              </a:rPr>
              <a:t>REQUERIMIENTOS NO FUNCIOLES</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tabLst>
                <a:tab pos="3667125" algn="l"/>
              </a:tabLst>
            </a:pPr>
            <a:r>
              <a:rPr lang="es-CO" b="1" dirty="0">
                <a:latin typeface="Calibri" panose="020F0502020204030204" pitchFamily="34" charset="0"/>
                <a:ea typeface="Calibri" panose="020F0502020204030204" pitchFamily="34" charset="0"/>
                <a:cs typeface="Times New Roman" panose="02020603050405020304" pitchFamily="18" charset="0"/>
              </a:rPr>
              <a:t> </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tabLst>
                <a:tab pos="3667125" algn="l"/>
              </a:tabLst>
            </a:pPr>
            <a:r>
              <a:rPr lang="es-CO" b="1" dirty="0">
                <a:latin typeface="Calibri" panose="020F0502020204030204" pitchFamily="34" charset="0"/>
                <a:ea typeface="Calibri" panose="020F0502020204030204" pitchFamily="34" charset="0"/>
                <a:cs typeface="Times New Roman" panose="02020603050405020304" pitchFamily="18" charset="0"/>
              </a:rPr>
              <a:t> </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RNF01: Capacidad de usuarios.</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RNF02: Disponibilidad y buen servicio.</a:t>
            </a:r>
          </a:p>
          <a:p>
            <a:pPr>
              <a:lnSpc>
                <a:spcPct val="107000"/>
              </a:lnSpc>
              <a:spcAft>
                <a:spcPts val="0"/>
              </a:spcAft>
              <a:tabLst>
                <a:tab pos="3667125" algn="l"/>
              </a:tabLst>
            </a:pPr>
            <a:r>
              <a:rPr lang="es-CO" dirty="0">
                <a:latin typeface="Calibri" panose="020F0502020204030204" pitchFamily="34" charset="0"/>
                <a:ea typeface="Calibri" panose="020F0502020204030204" pitchFamily="34" charset="0"/>
                <a:cs typeface="Times New Roman" panose="02020603050405020304" pitchFamily="18" charset="0"/>
              </a:rPr>
              <a:t>RNF03: Actualización de datos para el usuario.</a:t>
            </a:r>
          </a:p>
        </p:txBody>
      </p:sp>
    </p:spTree>
    <p:extLst>
      <p:ext uri="{BB962C8B-B14F-4D97-AF65-F5344CB8AC3E}">
        <p14:creationId xmlns:p14="http://schemas.microsoft.com/office/powerpoint/2010/main" val="131223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2" name="Tabla 1">
            <a:extLst>
              <a:ext uri="{FF2B5EF4-FFF2-40B4-BE49-F238E27FC236}">
                <a16:creationId xmlns:a16="http://schemas.microsoft.com/office/drawing/2014/main" id="{8B876FB7-C1B8-415B-82E9-A8A3A500BEB7}"/>
              </a:ext>
            </a:extLst>
          </p:cNvPr>
          <p:cNvGraphicFramePr>
            <a:graphicFrameLocks noGrp="1"/>
          </p:cNvGraphicFramePr>
          <p:nvPr>
            <p:extLst>
              <p:ext uri="{D42A27DB-BD31-4B8C-83A1-F6EECF244321}">
                <p14:modId xmlns:p14="http://schemas.microsoft.com/office/powerpoint/2010/main" val="3006030691"/>
              </p:ext>
            </p:extLst>
          </p:nvPr>
        </p:nvGraphicFramePr>
        <p:xfrm>
          <a:off x="929902" y="1843496"/>
          <a:ext cx="7407469" cy="4951542"/>
        </p:xfrm>
        <a:graphic>
          <a:graphicData uri="http://schemas.openxmlformats.org/drawingml/2006/table">
            <a:tbl>
              <a:tblPr firstRow="1" firstCol="1" bandRow="1">
                <a:tableStyleId>{5940675A-B579-460E-94D1-54222C63F5DA}</a:tableStyleId>
              </a:tblPr>
              <a:tblGrid>
                <a:gridCol w="2812954">
                  <a:extLst>
                    <a:ext uri="{9D8B030D-6E8A-4147-A177-3AD203B41FA5}">
                      <a16:colId xmlns:a16="http://schemas.microsoft.com/office/drawing/2014/main" val="510330893"/>
                    </a:ext>
                  </a:extLst>
                </a:gridCol>
                <a:gridCol w="4594515">
                  <a:extLst>
                    <a:ext uri="{9D8B030D-6E8A-4147-A177-3AD203B41FA5}">
                      <a16:colId xmlns:a16="http://schemas.microsoft.com/office/drawing/2014/main" val="1906553470"/>
                    </a:ext>
                  </a:extLst>
                </a:gridCol>
              </a:tblGrid>
              <a:tr h="0">
                <a:tc gridSpan="2">
                  <a:txBody>
                    <a:bodyPr/>
                    <a:lstStyle/>
                    <a:p>
                      <a:pPr>
                        <a:lnSpc>
                          <a:spcPct val="107000"/>
                        </a:lnSpc>
                        <a:spcAft>
                          <a:spcPts val="0"/>
                        </a:spcAft>
                      </a:pPr>
                      <a:r>
                        <a:rPr lang="es-CO" sz="1400" dirty="0">
                          <a:effectLst/>
                        </a:rPr>
                        <a:t>Requerimientos funcionales y no funcionales (IEEE830)</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919673647"/>
                  </a:ext>
                </a:extLst>
              </a:tr>
              <a:tr h="0">
                <a:tc>
                  <a:txBody>
                    <a:bodyPr/>
                    <a:lstStyle/>
                    <a:p>
                      <a:pPr>
                        <a:lnSpc>
                          <a:spcPct val="107000"/>
                        </a:lnSpc>
                        <a:spcAft>
                          <a:spcPts val="0"/>
                        </a:spcAft>
                      </a:pPr>
                      <a:r>
                        <a:rPr lang="es-CO" sz="1400" dirty="0">
                          <a:effectLst/>
                        </a:rPr>
                        <a:t>Identificación del</a:t>
                      </a:r>
                    </a:p>
                    <a:p>
                      <a:pPr>
                        <a:lnSpc>
                          <a:spcPct val="107000"/>
                        </a:lnSpc>
                        <a:spcAft>
                          <a:spcPts val="0"/>
                        </a:spcAft>
                      </a:pPr>
                      <a:r>
                        <a:rPr lang="es-CO" sz="1400" dirty="0">
                          <a:effectLst/>
                        </a:rPr>
                        <a:t> requerimiento: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RF01</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785264"/>
                  </a:ext>
                </a:extLst>
              </a:tr>
              <a:tr h="182245">
                <a:tc>
                  <a:txBody>
                    <a:bodyPr/>
                    <a:lstStyle/>
                    <a:p>
                      <a:pPr>
                        <a:lnSpc>
                          <a:spcPct val="107000"/>
                        </a:lnSpc>
                        <a:spcAft>
                          <a:spcPts val="0"/>
                        </a:spcAft>
                        <a:tabLst>
                          <a:tab pos="1009650" algn="l"/>
                          <a:tab pos="2047875" algn="l"/>
                        </a:tabLst>
                      </a:pPr>
                      <a:r>
                        <a:rPr lang="es-CO" sz="1400">
                          <a:effectLst/>
                        </a:rPr>
                        <a:t>Nombre del</a:t>
                      </a:r>
                    </a:p>
                    <a:p>
                      <a:pPr>
                        <a:lnSpc>
                          <a:spcPct val="107000"/>
                        </a:lnSpc>
                        <a:spcAft>
                          <a:spcPts val="0"/>
                        </a:spcAft>
                        <a:tabLst>
                          <a:tab pos="1009650" algn="l"/>
                          <a:tab pos="2047875" algn="l"/>
                        </a:tabLst>
                      </a:pPr>
                      <a:r>
                        <a:rPr lang="es-CO" sz="1400">
                          <a:effectLst/>
                        </a:rPr>
                        <a:t> requerimiento: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400" dirty="0">
                          <a:effectLst/>
                        </a:rPr>
                        <a:t>Gestión de usuario.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795775"/>
                  </a:ext>
                </a:extLst>
              </a:tr>
              <a:tr h="0">
                <a:tc>
                  <a:txBody>
                    <a:bodyPr/>
                    <a:lstStyle/>
                    <a:p>
                      <a:pPr>
                        <a:lnSpc>
                          <a:spcPct val="107000"/>
                        </a:lnSpc>
                        <a:spcAft>
                          <a:spcPts val="0"/>
                        </a:spcAft>
                      </a:pPr>
                      <a:r>
                        <a:rPr lang="es-CO" sz="1400">
                          <a:effectLst/>
                        </a:rPr>
                        <a:t>Características: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crear diferentes perfiles de usuario, tanto para los proveedores como para los usuarios de la empresa.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3565995"/>
                  </a:ext>
                </a:extLst>
              </a:tr>
              <a:tr h="0">
                <a:tc>
                  <a:txBody>
                    <a:bodyPr/>
                    <a:lstStyle/>
                    <a:p>
                      <a:pPr>
                        <a:lnSpc>
                          <a:spcPct val="107000"/>
                        </a:lnSpc>
                        <a:spcAft>
                          <a:spcPts val="0"/>
                        </a:spcAft>
                        <a:tabLst>
                          <a:tab pos="923925" algn="l"/>
                        </a:tabLst>
                      </a:pPr>
                      <a:r>
                        <a:rPr lang="es-CO" sz="1400">
                          <a:effectLst/>
                        </a:rPr>
                        <a:t>Descripción del</a:t>
                      </a:r>
                    </a:p>
                    <a:p>
                      <a:pPr>
                        <a:lnSpc>
                          <a:spcPct val="107000"/>
                        </a:lnSpc>
                        <a:spcAft>
                          <a:spcPts val="0"/>
                        </a:spcAft>
                        <a:tabLst>
                          <a:tab pos="923925" algn="l"/>
                        </a:tabLst>
                      </a:pPr>
                      <a:r>
                        <a:rPr lang="es-CO" sz="1400">
                          <a:effectLst/>
                        </a:rPr>
                        <a:t> requerimiento: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400">
                          <a:effectLst/>
                        </a:rPr>
                        <a:t>el sistema debe permitir la gestión de usuarios</a:t>
                      </a:r>
                      <a:endParaRPr lang="es-CO" sz="1400">
                        <a:effectLst/>
                      </a:endParaRPr>
                    </a:p>
                    <a:p>
                      <a:pPr>
                        <a:lnSpc>
                          <a:spcPct val="107000"/>
                        </a:lnSpc>
                        <a:spcAft>
                          <a:spcPts val="0"/>
                        </a:spcAft>
                      </a:pPr>
                      <a:r>
                        <a:rPr lang="es-ES" sz="1400">
                          <a:effectLst/>
                        </a:rPr>
                        <a:t>•registrar usuario </a:t>
                      </a:r>
                      <a:endParaRPr lang="es-CO" sz="1400">
                        <a:effectLst/>
                      </a:endParaRPr>
                    </a:p>
                    <a:p>
                      <a:pPr>
                        <a:lnSpc>
                          <a:spcPct val="107000"/>
                        </a:lnSpc>
                        <a:spcAft>
                          <a:spcPts val="0"/>
                        </a:spcAft>
                      </a:pPr>
                      <a:r>
                        <a:rPr lang="es-ES" sz="1400">
                          <a:effectLst/>
                        </a:rPr>
                        <a:t>•Registro de empleado </a:t>
                      </a:r>
                      <a:endParaRPr lang="es-CO" sz="1400">
                        <a:effectLst/>
                      </a:endParaRPr>
                    </a:p>
                    <a:p>
                      <a:pPr>
                        <a:lnSpc>
                          <a:spcPct val="107000"/>
                        </a:lnSpc>
                        <a:spcAft>
                          <a:spcPts val="0"/>
                        </a:spcAft>
                      </a:pPr>
                      <a:r>
                        <a:rPr lang="es-ES" sz="1400">
                          <a:effectLst/>
                        </a:rPr>
                        <a:t>•iniciar cesión  </a:t>
                      </a:r>
                      <a:endParaRPr lang="es-CO" sz="1400">
                        <a:effectLst/>
                      </a:endParaRPr>
                    </a:p>
                    <a:p>
                      <a:pPr>
                        <a:lnSpc>
                          <a:spcPct val="107000"/>
                        </a:lnSpc>
                        <a:spcAft>
                          <a:spcPts val="0"/>
                        </a:spcAft>
                      </a:pPr>
                      <a:r>
                        <a:rPr lang="es-ES" sz="1400">
                          <a:effectLst/>
                        </a:rPr>
                        <a:t>•Cerrar cesión</a:t>
                      </a:r>
                      <a:endParaRPr lang="es-CO" sz="1400">
                        <a:effectLst/>
                      </a:endParaRPr>
                    </a:p>
                    <a:p>
                      <a:pPr>
                        <a:lnSpc>
                          <a:spcPct val="107000"/>
                        </a:lnSpc>
                        <a:spcAft>
                          <a:spcPts val="0"/>
                        </a:spcAft>
                      </a:pPr>
                      <a:r>
                        <a:rPr lang="es-ES" sz="1400">
                          <a:effectLst/>
                        </a:rPr>
                        <a:t> •consultar usuarios  </a:t>
                      </a:r>
                      <a:endParaRPr lang="es-CO" sz="1400">
                        <a:effectLst/>
                      </a:endParaRPr>
                    </a:p>
                    <a:p>
                      <a:pPr>
                        <a:lnSpc>
                          <a:spcPct val="107000"/>
                        </a:lnSpc>
                        <a:spcAft>
                          <a:spcPts val="0"/>
                        </a:spcAft>
                      </a:pPr>
                      <a:r>
                        <a:rPr lang="es-ES" sz="1400">
                          <a:effectLst/>
                        </a:rPr>
                        <a:t> •actualizar información de usuario </a:t>
                      </a:r>
                      <a:endParaRPr lang="es-CO" sz="1400">
                        <a:effectLst/>
                      </a:endParaRPr>
                    </a:p>
                    <a:p>
                      <a:pPr>
                        <a:lnSpc>
                          <a:spcPct val="107000"/>
                        </a:lnSpc>
                        <a:spcAft>
                          <a:spcPts val="0"/>
                        </a:spcAft>
                      </a:pPr>
                      <a:r>
                        <a:rPr lang="es-ES" sz="1400">
                          <a:effectLst/>
                        </a:rPr>
                        <a:t>•recuperar cuenta </a:t>
                      </a:r>
                      <a:endParaRPr lang="es-CO" sz="1400">
                        <a:effectLst/>
                      </a:endParaRPr>
                    </a:p>
                    <a:p>
                      <a:pPr>
                        <a:lnSpc>
                          <a:spcPct val="107000"/>
                        </a:lnSpc>
                        <a:spcAft>
                          <a:spcPts val="0"/>
                        </a:spcAft>
                      </a:pPr>
                      <a:r>
                        <a:rPr lang="es-ES" sz="1400">
                          <a:effectLst/>
                        </a:rPr>
                        <a:t>•Inhabilitar usuarios </a:t>
                      </a:r>
                      <a:endParaRPr lang="es-CO" sz="1400">
                        <a:effectLst/>
                      </a:endParaRPr>
                    </a:p>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793386"/>
                  </a:ext>
                </a:extLst>
              </a:tr>
              <a:tr h="0">
                <a:tc>
                  <a:txBody>
                    <a:bodyPr/>
                    <a:lstStyle/>
                    <a:p>
                      <a:pPr>
                        <a:lnSpc>
                          <a:spcPct val="107000"/>
                        </a:lnSpc>
                        <a:spcAft>
                          <a:spcPts val="0"/>
                        </a:spcAft>
                      </a:pPr>
                      <a:r>
                        <a:rPr lang="es-CO" sz="1400">
                          <a:effectLst/>
                        </a:rPr>
                        <a:t>Requerimiento NO</a:t>
                      </a:r>
                    </a:p>
                    <a:p>
                      <a:pPr>
                        <a:lnSpc>
                          <a:spcPct val="107000"/>
                        </a:lnSpc>
                        <a:spcAft>
                          <a:spcPts val="0"/>
                        </a:spcAft>
                      </a:pPr>
                      <a:r>
                        <a:rPr lang="es-CO" sz="1400">
                          <a:effectLst/>
                        </a:rPr>
                        <a:t> funcional:</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•RNF01</a:t>
                      </a:r>
                    </a:p>
                    <a:p>
                      <a:pPr>
                        <a:lnSpc>
                          <a:spcPct val="107000"/>
                        </a:lnSpc>
                        <a:spcAft>
                          <a:spcPts val="0"/>
                        </a:spcAft>
                      </a:pPr>
                      <a:r>
                        <a:rPr lang="es-CO" sz="1400">
                          <a:effectLst/>
                        </a:rPr>
                        <a:t>•RNF02</a:t>
                      </a:r>
                    </a:p>
                    <a:p>
                      <a:pPr>
                        <a:lnSpc>
                          <a:spcPct val="107000"/>
                        </a:lnSpc>
                        <a:spcAft>
                          <a:spcPts val="0"/>
                        </a:spcAft>
                      </a:pPr>
                      <a:r>
                        <a:rPr lang="es-CO" sz="1400">
                          <a:effectLst/>
                        </a:rPr>
                        <a:t>•RNF03</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978038"/>
                  </a:ext>
                </a:extLst>
              </a:tr>
              <a:tr h="0">
                <a:tc>
                  <a:txBody>
                    <a:bodyPr/>
                    <a:lstStyle/>
                    <a:p>
                      <a:pPr>
                        <a:lnSpc>
                          <a:spcPct val="107000"/>
                        </a:lnSpc>
                        <a:spcAft>
                          <a:spcPts val="0"/>
                        </a:spcAft>
                      </a:pPr>
                      <a:r>
                        <a:rPr lang="es-CO" sz="1400">
                          <a:effectLst/>
                        </a:rPr>
                        <a:t>Prioridad del</a:t>
                      </a:r>
                    </a:p>
                    <a:p>
                      <a:pPr>
                        <a:lnSpc>
                          <a:spcPct val="107000"/>
                        </a:lnSpc>
                        <a:spcAft>
                          <a:spcPts val="0"/>
                        </a:spcAft>
                      </a:pPr>
                      <a:r>
                        <a:rPr lang="es-CO" sz="1400">
                          <a:effectLst/>
                        </a:rPr>
                        <a:t> requerimiento: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dirty="0">
                          <a:effectLst/>
                        </a:rPr>
                        <a:t>ALTA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925730"/>
                  </a:ext>
                </a:extLst>
              </a:tr>
            </a:tbl>
          </a:graphicData>
        </a:graphic>
      </p:graphicFrame>
      <p:sp>
        <p:nvSpPr>
          <p:cNvPr id="4" name="Rectangle 1">
            <a:extLst>
              <a:ext uri="{FF2B5EF4-FFF2-40B4-BE49-F238E27FC236}">
                <a16:creationId xmlns:a16="http://schemas.microsoft.com/office/drawing/2014/main" id="{9E82A58F-AC90-480C-B766-81AA1C04D8A4}"/>
              </a:ext>
            </a:extLst>
          </p:cNvPr>
          <p:cNvSpPr>
            <a:spLocks noChangeArrowheads="1"/>
          </p:cNvSpPr>
          <p:nvPr/>
        </p:nvSpPr>
        <p:spPr bwMode="auto">
          <a:xfrm>
            <a:off x="1603375"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6313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r>
              <a:rPr lang="es" sz="2000" b="1" i="0" u="none" strike="noStrike" cap="none" dirty="0">
                <a:solidFill>
                  <a:srgbClr val="5E5C5D"/>
                </a:solidFill>
                <a:latin typeface="Calibri"/>
                <a:ea typeface="Calibri"/>
                <a:cs typeface="Calibri"/>
                <a:sym typeface="Calibri"/>
              </a:rPr>
              <a:t>)</a:t>
            </a:r>
            <a:endParaRPr dirty="0"/>
          </a:p>
        </p:txBody>
      </p:sp>
      <p:graphicFrame>
        <p:nvGraphicFramePr>
          <p:cNvPr id="2" name="Tabla 1">
            <a:extLst>
              <a:ext uri="{FF2B5EF4-FFF2-40B4-BE49-F238E27FC236}">
                <a16:creationId xmlns:a16="http://schemas.microsoft.com/office/drawing/2014/main" id="{600BAEC2-C791-453B-9C8C-2CBA80B84483}"/>
              </a:ext>
            </a:extLst>
          </p:cNvPr>
          <p:cNvGraphicFramePr>
            <a:graphicFrameLocks noGrp="1"/>
          </p:cNvGraphicFramePr>
          <p:nvPr>
            <p:extLst>
              <p:ext uri="{D42A27DB-BD31-4B8C-83A1-F6EECF244321}">
                <p14:modId xmlns:p14="http://schemas.microsoft.com/office/powerpoint/2010/main" val="1309063954"/>
              </p:ext>
            </p:extLst>
          </p:nvPr>
        </p:nvGraphicFramePr>
        <p:xfrm>
          <a:off x="1152891" y="1913205"/>
          <a:ext cx="7407469" cy="4694864"/>
        </p:xfrm>
        <a:graphic>
          <a:graphicData uri="http://schemas.openxmlformats.org/drawingml/2006/table">
            <a:tbl>
              <a:tblPr firstRow="1" firstCol="1" bandRow="1">
                <a:tableStyleId>{5940675A-B579-460E-94D1-54222C63F5DA}</a:tableStyleId>
              </a:tblPr>
              <a:tblGrid>
                <a:gridCol w="2812952">
                  <a:extLst>
                    <a:ext uri="{9D8B030D-6E8A-4147-A177-3AD203B41FA5}">
                      <a16:colId xmlns:a16="http://schemas.microsoft.com/office/drawing/2014/main" val="3130894091"/>
                    </a:ext>
                  </a:extLst>
                </a:gridCol>
                <a:gridCol w="4594517">
                  <a:extLst>
                    <a:ext uri="{9D8B030D-6E8A-4147-A177-3AD203B41FA5}">
                      <a16:colId xmlns:a16="http://schemas.microsoft.com/office/drawing/2014/main" val="3343754052"/>
                    </a:ext>
                  </a:extLst>
                </a:gridCol>
              </a:tblGrid>
              <a:tr h="371706">
                <a:tc gridSpan="2">
                  <a:txBody>
                    <a:bodyPr/>
                    <a:lstStyle/>
                    <a:p>
                      <a:pPr>
                        <a:lnSpc>
                          <a:spcPct val="107000"/>
                        </a:lnSpc>
                        <a:spcAft>
                          <a:spcPts val="0"/>
                        </a:spcAft>
                      </a:pPr>
                      <a:r>
                        <a:rPr lang="es-CO" sz="1600" dirty="0">
                          <a:effectLst/>
                        </a:rPr>
                        <a:t>Requerimientos funcionales y no funcionales (IEEE830)</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700401242"/>
                  </a:ext>
                </a:extLst>
              </a:tr>
              <a:tr h="674259">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RF02</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810555"/>
                  </a:ext>
                </a:extLst>
              </a:tr>
              <a:tr h="674259">
                <a:tc>
                  <a:txBody>
                    <a:bodyPr/>
                    <a:lstStyle/>
                    <a:p>
                      <a:pPr>
                        <a:lnSpc>
                          <a:spcPct val="107000"/>
                        </a:lnSpc>
                        <a:spcAft>
                          <a:spcPts val="0"/>
                        </a:spcAft>
                        <a:tabLst>
                          <a:tab pos="1009650" algn="l"/>
                          <a:tab pos="2047875" algn="l"/>
                        </a:tabLst>
                      </a:pPr>
                      <a:r>
                        <a:rPr lang="es-CO" sz="1600" dirty="0">
                          <a:effectLst/>
                        </a:rPr>
                        <a:t>Nombre del</a:t>
                      </a:r>
                    </a:p>
                    <a:p>
                      <a:pPr>
                        <a:lnSpc>
                          <a:spcPct val="107000"/>
                        </a:lnSpc>
                        <a:spcAft>
                          <a:spcPts val="0"/>
                        </a:spcAft>
                        <a:tabLst>
                          <a:tab pos="1009650" algn="l"/>
                          <a:tab pos="2047875" algn="l"/>
                        </a:tabLst>
                      </a:pPr>
                      <a:r>
                        <a:rPr lang="es-CO" sz="1600" dirty="0">
                          <a:effectLst/>
                        </a:rPr>
                        <a:t> requerimiento: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a:effectLst/>
                        </a:rPr>
                        <a:t>Calificar servicio y adjuntar opiniones.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8558872"/>
                  </a:ext>
                </a:extLst>
              </a:tr>
              <a:tr h="329501">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Se podrá calificar el servicio y adjuntar opiniones sobre esto.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9034134"/>
                  </a:ext>
                </a:extLst>
              </a:tr>
              <a:tr h="674259">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a:effectLst/>
                        </a:rPr>
                        <a:t>el sistema debe permitir la gestión de calificaciones y opiniones que serán notificadas al administrador del sistema.</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258314"/>
                  </a:ext>
                </a:extLst>
              </a:tr>
              <a:tr h="1019014">
                <a:tc>
                  <a:txBody>
                    <a:bodyPr/>
                    <a:lstStyle/>
                    <a:p>
                      <a:pPr>
                        <a:lnSpc>
                          <a:spcPct val="107000"/>
                        </a:lnSpc>
                        <a:spcAft>
                          <a:spcPts val="0"/>
                        </a:spcAft>
                      </a:pPr>
                      <a:r>
                        <a:rPr lang="es-CO" sz="1600">
                          <a:effectLst/>
                        </a:rPr>
                        <a:t>Requerimiento NO</a:t>
                      </a:r>
                    </a:p>
                    <a:p>
                      <a:pPr>
                        <a:lnSpc>
                          <a:spcPct val="107000"/>
                        </a:lnSpc>
                        <a:spcAft>
                          <a:spcPts val="0"/>
                        </a:spcAft>
                      </a:pPr>
                      <a:r>
                        <a:rPr lang="es-CO" sz="1600">
                          <a:effectLst/>
                        </a:rPr>
                        <a:t> funcional:</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•RNF01</a:t>
                      </a:r>
                    </a:p>
                    <a:p>
                      <a:pPr>
                        <a:lnSpc>
                          <a:spcPct val="107000"/>
                        </a:lnSpc>
                        <a:spcAft>
                          <a:spcPts val="0"/>
                        </a:spcAft>
                      </a:pPr>
                      <a:r>
                        <a:rPr lang="es-CO" sz="1600">
                          <a:effectLst/>
                        </a:rPr>
                        <a:t>•RNF02</a:t>
                      </a:r>
                    </a:p>
                    <a:p>
                      <a:pPr>
                        <a:lnSpc>
                          <a:spcPct val="107000"/>
                        </a:lnSpc>
                        <a:spcAft>
                          <a:spcPts val="0"/>
                        </a:spcAft>
                      </a:pPr>
                      <a:r>
                        <a:rPr lang="es-CO" sz="1600">
                          <a:effectLst/>
                        </a:rPr>
                        <a:t>•RNF03</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7081168"/>
                  </a:ext>
                </a:extLst>
              </a:tr>
              <a:tr h="674259">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2327243"/>
                  </a:ext>
                </a:extLst>
              </a:tr>
            </a:tbl>
          </a:graphicData>
        </a:graphic>
      </p:graphicFrame>
    </p:spTree>
    <p:extLst>
      <p:ext uri="{BB962C8B-B14F-4D97-AF65-F5344CB8AC3E}">
        <p14:creationId xmlns:p14="http://schemas.microsoft.com/office/powerpoint/2010/main" val="131349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514193" y="24731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36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id="{BE4F2E3C-5C06-48D1-948B-04509AFD6BD1}"/>
              </a:ext>
            </a:extLst>
          </p:cNvPr>
          <p:cNvSpPr/>
          <p:nvPr/>
        </p:nvSpPr>
        <p:spPr>
          <a:xfrm>
            <a:off x="1853011" y="2376197"/>
            <a:ext cx="5664870" cy="1815882"/>
          </a:xfrm>
          <a:prstGeom prst="rect">
            <a:avLst/>
          </a:prstGeom>
        </p:spPr>
        <p:txBody>
          <a:bodyPr wrap="square">
            <a:spAutoFit/>
          </a:bodyPr>
          <a:lstStyle/>
          <a:p>
            <a:pPr algn="ctr" defTabSz="288000"/>
            <a:r>
              <a:rPr lang="es-ES" sz="2800" b="1" i="1" dirty="0"/>
              <a:t>SISTEMA DE GESTIÓN DE </a:t>
            </a:r>
            <a:r>
              <a:rPr lang="es-ES" sz="2800" b="1" i="1" dirty="0">
                <a:cs typeface="Calibri Light" panose="020F0302020204030204" pitchFamily="34" charset="0"/>
              </a:rPr>
              <a:t>PROCESO EN ATENCIÓN AL CLIENTE EN LA EMPRESA RESTAURANTE EL RANCHO</a:t>
            </a:r>
            <a:r>
              <a:rPr lang="es-ES" sz="2800" b="1" dirty="0">
                <a:cs typeface="Calibri Light" panose="020F0302020204030204" pitchFamily="34" charset="0"/>
              </a:rPr>
              <a:t>.</a:t>
            </a:r>
            <a:endParaRPr lang="es-CO" sz="2800" b="1" dirty="0">
              <a:solidFill>
                <a:schemeClr val="bg1"/>
              </a:solidFill>
            </a:endParaRPr>
          </a:p>
        </p:txBody>
      </p:sp>
      <p:sp>
        <p:nvSpPr>
          <p:cNvPr id="7" name="CuadroTexto 6">
            <a:extLst>
              <a:ext uri="{FF2B5EF4-FFF2-40B4-BE49-F238E27FC236}">
                <a16:creationId xmlns:a16="http://schemas.microsoft.com/office/drawing/2014/main" id="{D1ED73DD-D4D1-4B25-A4C0-0FDA8F820DED}"/>
              </a:ext>
            </a:extLst>
          </p:cNvPr>
          <p:cNvSpPr txBox="1"/>
          <p:nvPr/>
        </p:nvSpPr>
        <p:spPr>
          <a:xfrm>
            <a:off x="1026942" y="4572000"/>
            <a:ext cx="1674055" cy="1603717"/>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8" name="CuadroTexto 7">
            <a:extLst>
              <a:ext uri="{FF2B5EF4-FFF2-40B4-BE49-F238E27FC236}">
                <a16:creationId xmlns:a16="http://schemas.microsoft.com/office/drawing/2014/main" id="{495BC34C-C705-4AF1-B5F6-9C97827C710B}"/>
              </a:ext>
            </a:extLst>
          </p:cNvPr>
          <p:cNvSpPr txBox="1"/>
          <p:nvPr/>
        </p:nvSpPr>
        <p:spPr>
          <a:xfrm>
            <a:off x="741664" y="4830452"/>
            <a:ext cx="1772529" cy="1041010"/>
          </a:xfrm>
          <a:prstGeom prst="rect">
            <a:avLst/>
          </a:prstGeom>
        </p:spPr>
        <p:txBody>
          <a:bodyPr vert="horz" wrap="square" lIns="91440" tIns="45720" rIns="91440" bIns="45720"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l"/>
            <a:r>
              <a:rPr lang="es-CO"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ADAC</a:t>
            </a:r>
          </a:p>
        </p:txBody>
      </p:sp>
    </p:spTree>
    <p:extLst>
      <p:ext uri="{BB962C8B-B14F-4D97-AF65-F5344CB8AC3E}">
        <p14:creationId xmlns:p14="http://schemas.microsoft.com/office/powerpoint/2010/main" val="4126290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2;p59"/>
          <p:cNvSpPr txBox="1"/>
          <p:nvPr/>
        </p:nvSpPr>
        <p:spPr>
          <a:xfrm>
            <a:off x="-86242" y="930669"/>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2" name="Tabla 1">
            <a:extLst>
              <a:ext uri="{FF2B5EF4-FFF2-40B4-BE49-F238E27FC236}">
                <a16:creationId xmlns:a16="http://schemas.microsoft.com/office/drawing/2014/main" id="{01A5855C-0864-4B61-B7EA-D8C5337E9719}"/>
              </a:ext>
            </a:extLst>
          </p:cNvPr>
          <p:cNvGraphicFramePr>
            <a:graphicFrameLocks noGrp="1"/>
          </p:cNvGraphicFramePr>
          <p:nvPr>
            <p:extLst>
              <p:ext uri="{D42A27DB-BD31-4B8C-83A1-F6EECF244321}">
                <p14:modId xmlns:p14="http://schemas.microsoft.com/office/powerpoint/2010/main" val="1641264025"/>
              </p:ext>
            </p:extLst>
          </p:nvPr>
        </p:nvGraphicFramePr>
        <p:xfrm>
          <a:off x="626012" y="2236763"/>
          <a:ext cx="7891976" cy="4346917"/>
        </p:xfrm>
        <a:graphic>
          <a:graphicData uri="http://schemas.openxmlformats.org/drawingml/2006/table">
            <a:tbl>
              <a:tblPr firstRow="1" firstCol="1" bandRow="1">
                <a:tableStyleId>{5940675A-B579-460E-94D1-54222C63F5DA}</a:tableStyleId>
              </a:tblPr>
              <a:tblGrid>
                <a:gridCol w="2996942">
                  <a:extLst>
                    <a:ext uri="{9D8B030D-6E8A-4147-A177-3AD203B41FA5}">
                      <a16:colId xmlns:a16="http://schemas.microsoft.com/office/drawing/2014/main" val="2077720925"/>
                    </a:ext>
                  </a:extLst>
                </a:gridCol>
                <a:gridCol w="4895034">
                  <a:extLst>
                    <a:ext uri="{9D8B030D-6E8A-4147-A177-3AD203B41FA5}">
                      <a16:colId xmlns:a16="http://schemas.microsoft.com/office/drawing/2014/main" val="3254111310"/>
                    </a:ext>
                  </a:extLst>
                </a:gridCol>
              </a:tblGrid>
              <a:tr h="282812">
                <a:tc gridSpan="2">
                  <a:txBody>
                    <a:bodyPr/>
                    <a:lstStyle/>
                    <a:p>
                      <a:pPr>
                        <a:lnSpc>
                          <a:spcPct val="107000"/>
                        </a:lnSpc>
                        <a:spcAft>
                          <a:spcPts val="0"/>
                        </a:spcAft>
                      </a:pPr>
                      <a:r>
                        <a:rPr lang="es-CO" sz="1600" dirty="0">
                          <a:effectLst/>
                        </a:rPr>
                        <a:t>Requerimientos funcionales y no funcionales (IEEE830)</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3505553273"/>
                  </a:ext>
                </a:extLst>
              </a:tr>
              <a:tr h="578716">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RF03</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583237"/>
                  </a:ext>
                </a:extLst>
              </a:tr>
              <a:tr h="578716">
                <a:tc>
                  <a:txBody>
                    <a:bodyPr/>
                    <a:lstStyle/>
                    <a:p>
                      <a:pPr>
                        <a:lnSpc>
                          <a:spcPct val="107000"/>
                        </a:lnSpc>
                        <a:spcAft>
                          <a:spcPts val="0"/>
                        </a:spcAft>
                        <a:tabLst>
                          <a:tab pos="1009650" algn="l"/>
                          <a:tab pos="2047875" algn="l"/>
                        </a:tabLst>
                      </a:pPr>
                      <a:r>
                        <a:rPr lang="es-CO" sz="1600">
                          <a:effectLst/>
                        </a:rPr>
                        <a:t>Nombre del</a:t>
                      </a:r>
                    </a:p>
                    <a:p>
                      <a:pPr>
                        <a:lnSpc>
                          <a:spcPct val="107000"/>
                        </a:lnSpc>
                        <a:spcAft>
                          <a:spcPts val="0"/>
                        </a:spcAft>
                        <a:tabLst>
                          <a:tab pos="1009650" algn="l"/>
                          <a:tab pos="2047875" algn="l"/>
                        </a:tabLst>
                      </a:pPr>
                      <a:r>
                        <a:rPr lang="es-CO" sz="1600">
                          <a:effectLst/>
                        </a:rPr>
                        <a:t> requerimiento: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a:effectLst/>
                        </a:rPr>
                        <a:t>Gestión de notificaciones.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238273"/>
                  </a:ext>
                </a:extLst>
              </a:tr>
              <a:tr h="282812">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Se podrán enviar notificaciones a los usuarios registrados.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010275"/>
                  </a:ext>
                </a:extLst>
              </a:tr>
              <a:tr h="1170525">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a:effectLst/>
                        </a:rPr>
                        <a:t>el sistema debe permitir la gestión de notificaciones a los usuarios y al administrador del sistema.</a:t>
                      </a:r>
                      <a:endParaRPr lang="es-CO" sz="1600">
                        <a:effectLst/>
                      </a:endParaRPr>
                    </a:p>
                    <a:p>
                      <a:pPr>
                        <a:lnSpc>
                          <a:spcPct val="107000"/>
                        </a:lnSpc>
                        <a:spcAft>
                          <a:spcPts val="0"/>
                        </a:spcAft>
                      </a:pPr>
                      <a:r>
                        <a:rPr lang="es-CO" sz="1600">
                          <a:effectLst/>
                        </a:rPr>
                        <a:t>•notificar nuevos productos.</a:t>
                      </a:r>
                    </a:p>
                    <a:p>
                      <a:pPr>
                        <a:lnSpc>
                          <a:spcPct val="107000"/>
                        </a:lnSpc>
                        <a:spcAft>
                          <a:spcPts val="0"/>
                        </a:spcAft>
                      </a:pPr>
                      <a:r>
                        <a:rPr lang="es-CO" sz="1600">
                          <a:effectLst/>
                        </a:rPr>
                        <a:t>•notificar nuevas promociones.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483942"/>
                  </a:ext>
                </a:extLst>
              </a:tr>
              <a:tr h="874620">
                <a:tc>
                  <a:txBody>
                    <a:bodyPr/>
                    <a:lstStyle/>
                    <a:p>
                      <a:pPr>
                        <a:lnSpc>
                          <a:spcPct val="107000"/>
                        </a:lnSpc>
                        <a:spcAft>
                          <a:spcPts val="0"/>
                        </a:spcAft>
                      </a:pPr>
                      <a:r>
                        <a:rPr lang="es-CO" sz="1600">
                          <a:effectLst/>
                        </a:rPr>
                        <a:t>Requerimiento NO</a:t>
                      </a:r>
                    </a:p>
                    <a:p>
                      <a:pPr>
                        <a:lnSpc>
                          <a:spcPct val="107000"/>
                        </a:lnSpc>
                        <a:spcAft>
                          <a:spcPts val="0"/>
                        </a:spcAft>
                      </a:pPr>
                      <a:r>
                        <a:rPr lang="es-CO" sz="1600">
                          <a:effectLst/>
                        </a:rPr>
                        <a:t> funcional:</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•RNF01</a:t>
                      </a:r>
                    </a:p>
                    <a:p>
                      <a:pPr>
                        <a:lnSpc>
                          <a:spcPct val="107000"/>
                        </a:lnSpc>
                        <a:spcAft>
                          <a:spcPts val="0"/>
                        </a:spcAft>
                      </a:pPr>
                      <a:r>
                        <a:rPr lang="es-CO" sz="1600" dirty="0">
                          <a:effectLst/>
                        </a:rPr>
                        <a:t>•RNF02</a:t>
                      </a:r>
                    </a:p>
                    <a:p>
                      <a:pPr>
                        <a:lnSpc>
                          <a:spcPct val="107000"/>
                        </a:lnSpc>
                        <a:spcAft>
                          <a:spcPts val="0"/>
                        </a:spcAft>
                      </a:pPr>
                      <a:r>
                        <a:rPr lang="es-CO" sz="1600" dirty="0">
                          <a:effectLst/>
                        </a:rPr>
                        <a:t>•RNF03</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2278546"/>
                  </a:ext>
                </a:extLst>
              </a:tr>
              <a:tr h="578716">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573743"/>
                  </a:ext>
                </a:extLst>
              </a:tr>
            </a:tbl>
          </a:graphicData>
        </a:graphic>
      </p:graphicFrame>
    </p:spTree>
    <p:extLst>
      <p:ext uri="{BB962C8B-B14F-4D97-AF65-F5344CB8AC3E}">
        <p14:creationId xmlns:p14="http://schemas.microsoft.com/office/powerpoint/2010/main" val="228902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2" name="Tabla 1">
            <a:extLst>
              <a:ext uri="{FF2B5EF4-FFF2-40B4-BE49-F238E27FC236}">
                <a16:creationId xmlns:a16="http://schemas.microsoft.com/office/drawing/2014/main" id="{89856380-68A6-48F6-A28E-C2A550CF693E}"/>
              </a:ext>
            </a:extLst>
          </p:cNvPr>
          <p:cNvGraphicFramePr>
            <a:graphicFrameLocks noGrp="1"/>
          </p:cNvGraphicFramePr>
          <p:nvPr>
            <p:extLst>
              <p:ext uri="{D42A27DB-BD31-4B8C-83A1-F6EECF244321}">
                <p14:modId xmlns:p14="http://schemas.microsoft.com/office/powerpoint/2010/main" val="2837720348"/>
              </p:ext>
            </p:extLst>
          </p:nvPr>
        </p:nvGraphicFramePr>
        <p:xfrm>
          <a:off x="990943" y="2090332"/>
          <a:ext cx="7891975" cy="4713549"/>
        </p:xfrm>
        <a:graphic>
          <a:graphicData uri="http://schemas.openxmlformats.org/drawingml/2006/table">
            <a:tbl>
              <a:tblPr firstRow="1" firstCol="1" bandRow="1">
                <a:tableStyleId>{5940675A-B579-460E-94D1-54222C63F5DA}</a:tableStyleId>
              </a:tblPr>
              <a:tblGrid>
                <a:gridCol w="2996941">
                  <a:extLst>
                    <a:ext uri="{9D8B030D-6E8A-4147-A177-3AD203B41FA5}">
                      <a16:colId xmlns:a16="http://schemas.microsoft.com/office/drawing/2014/main" val="2942569823"/>
                    </a:ext>
                  </a:extLst>
                </a:gridCol>
                <a:gridCol w="4895034">
                  <a:extLst>
                    <a:ext uri="{9D8B030D-6E8A-4147-A177-3AD203B41FA5}">
                      <a16:colId xmlns:a16="http://schemas.microsoft.com/office/drawing/2014/main" val="552451185"/>
                    </a:ext>
                  </a:extLst>
                </a:gridCol>
              </a:tblGrid>
              <a:tr h="297258">
                <a:tc gridSpan="2">
                  <a:txBody>
                    <a:bodyPr/>
                    <a:lstStyle/>
                    <a:p>
                      <a:pPr>
                        <a:lnSpc>
                          <a:spcPct val="107000"/>
                        </a:lnSpc>
                        <a:spcAft>
                          <a:spcPts val="0"/>
                        </a:spcAft>
                      </a:pPr>
                      <a:r>
                        <a:rPr lang="es-CO" sz="1600">
                          <a:effectLst/>
                        </a:rPr>
                        <a:t>Requerimientos funcionales y no funcionales (IEEE830)</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419582025"/>
                  </a:ext>
                </a:extLst>
              </a:tr>
              <a:tr h="637066">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RF04</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966518"/>
                  </a:ext>
                </a:extLst>
              </a:tr>
              <a:tr h="637066">
                <a:tc>
                  <a:txBody>
                    <a:bodyPr/>
                    <a:lstStyle/>
                    <a:p>
                      <a:pPr>
                        <a:lnSpc>
                          <a:spcPct val="107000"/>
                        </a:lnSpc>
                        <a:spcAft>
                          <a:spcPts val="0"/>
                        </a:spcAft>
                        <a:tabLst>
                          <a:tab pos="1009650" algn="l"/>
                          <a:tab pos="2047875" algn="l"/>
                        </a:tabLst>
                      </a:pPr>
                      <a:r>
                        <a:rPr lang="es-CO" sz="1600" dirty="0">
                          <a:effectLst/>
                        </a:rPr>
                        <a:t>Nombre del</a:t>
                      </a:r>
                    </a:p>
                    <a:p>
                      <a:pPr>
                        <a:lnSpc>
                          <a:spcPct val="107000"/>
                        </a:lnSpc>
                        <a:spcAft>
                          <a:spcPts val="0"/>
                        </a:spcAft>
                        <a:tabLst>
                          <a:tab pos="1009650" algn="l"/>
                          <a:tab pos="2047875" algn="l"/>
                        </a:tabLst>
                      </a:pPr>
                      <a:r>
                        <a:rPr lang="es-CO" sz="1600" dirty="0">
                          <a:effectLst/>
                        </a:rPr>
                        <a:t> requerimiento: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dirty="0">
                          <a:effectLst/>
                        </a:rPr>
                        <a:t>Actualización de menú</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597799"/>
                  </a:ext>
                </a:extLst>
              </a:tr>
              <a:tr h="311326">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Se podrán actualizar la carta de comidas para los usuarios.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239769"/>
                  </a:ext>
                </a:extLst>
              </a:tr>
              <a:tr h="962804">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a:effectLst/>
                        </a:rPr>
                        <a:t>el sistema debe permitir la actualización para que los usuarios estén informados de los nuevos productos en la empresa.</a:t>
                      </a:r>
                      <a:endParaRPr lang="es-CO" sz="1600">
                        <a:effectLst/>
                      </a:endParaRPr>
                    </a:p>
                    <a:p>
                      <a:pPr>
                        <a:lnSpc>
                          <a:spcPct val="107000"/>
                        </a:lnSpc>
                        <a:spcAft>
                          <a:spcPts val="0"/>
                        </a:spcAft>
                      </a:pPr>
                      <a:r>
                        <a:rPr lang="es-CO" sz="1600">
                          <a:effectLst/>
                        </a:rPr>
                        <a:t>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67724"/>
                  </a:ext>
                </a:extLst>
              </a:tr>
              <a:tr h="962804">
                <a:tc>
                  <a:txBody>
                    <a:bodyPr/>
                    <a:lstStyle/>
                    <a:p>
                      <a:pPr>
                        <a:lnSpc>
                          <a:spcPct val="107000"/>
                        </a:lnSpc>
                        <a:spcAft>
                          <a:spcPts val="0"/>
                        </a:spcAft>
                      </a:pPr>
                      <a:r>
                        <a:rPr lang="es-CO" sz="1600">
                          <a:effectLst/>
                        </a:rPr>
                        <a:t>Requerimiento NO</a:t>
                      </a:r>
                    </a:p>
                    <a:p>
                      <a:pPr>
                        <a:lnSpc>
                          <a:spcPct val="107000"/>
                        </a:lnSpc>
                        <a:spcAft>
                          <a:spcPts val="0"/>
                        </a:spcAft>
                      </a:pPr>
                      <a:r>
                        <a:rPr lang="es-CO" sz="1600">
                          <a:effectLst/>
                        </a:rPr>
                        <a:t> funcional:</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•RNF01</a:t>
                      </a:r>
                    </a:p>
                    <a:p>
                      <a:pPr>
                        <a:lnSpc>
                          <a:spcPct val="107000"/>
                        </a:lnSpc>
                        <a:spcAft>
                          <a:spcPts val="0"/>
                        </a:spcAft>
                      </a:pPr>
                      <a:r>
                        <a:rPr lang="es-CO" sz="1600">
                          <a:effectLst/>
                        </a:rPr>
                        <a:t>•RNF02</a:t>
                      </a:r>
                    </a:p>
                    <a:p>
                      <a:pPr>
                        <a:lnSpc>
                          <a:spcPct val="107000"/>
                        </a:lnSpc>
                        <a:spcAft>
                          <a:spcPts val="0"/>
                        </a:spcAft>
                      </a:pPr>
                      <a:r>
                        <a:rPr lang="es-CO" sz="1600">
                          <a:effectLst/>
                        </a:rPr>
                        <a:t>•RNF03</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2806014"/>
                  </a:ext>
                </a:extLst>
              </a:tr>
              <a:tr h="637066">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395349"/>
                  </a:ext>
                </a:extLst>
              </a:tr>
            </a:tbl>
          </a:graphicData>
        </a:graphic>
      </p:graphicFrame>
    </p:spTree>
    <p:extLst>
      <p:ext uri="{BB962C8B-B14F-4D97-AF65-F5344CB8AC3E}">
        <p14:creationId xmlns:p14="http://schemas.microsoft.com/office/powerpoint/2010/main" val="173261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2" name="Tabla 1">
            <a:extLst>
              <a:ext uri="{FF2B5EF4-FFF2-40B4-BE49-F238E27FC236}">
                <a16:creationId xmlns:a16="http://schemas.microsoft.com/office/drawing/2014/main" id="{7E28D708-1E1A-4486-BD22-1E2D6CC8D32D}"/>
              </a:ext>
            </a:extLst>
          </p:cNvPr>
          <p:cNvGraphicFramePr>
            <a:graphicFrameLocks noGrp="1"/>
          </p:cNvGraphicFramePr>
          <p:nvPr>
            <p:extLst>
              <p:ext uri="{D42A27DB-BD31-4B8C-83A1-F6EECF244321}">
                <p14:modId xmlns:p14="http://schemas.microsoft.com/office/powerpoint/2010/main" val="406628940"/>
              </p:ext>
            </p:extLst>
          </p:nvPr>
        </p:nvGraphicFramePr>
        <p:xfrm>
          <a:off x="857469" y="2243548"/>
          <a:ext cx="7766026" cy="4116228"/>
        </p:xfrm>
        <a:graphic>
          <a:graphicData uri="http://schemas.openxmlformats.org/drawingml/2006/table">
            <a:tbl>
              <a:tblPr firstRow="1" firstCol="1" bandRow="1">
                <a:tableStyleId>{5940675A-B579-460E-94D1-54222C63F5DA}</a:tableStyleId>
              </a:tblPr>
              <a:tblGrid>
                <a:gridCol w="2949113">
                  <a:extLst>
                    <a:ext uri="{9D8B030D-6E8A-4147-A177-3AD203B41FA5}">
                      <a16:colId xmlns:a16="http://schemas.microsoft.com/office/drawing/2014/main" val="848200867"/>
                    </a:ext>
                  </a:extLst>
                </a:gridCol>
                <a:gridCol w="4816913">
                  <a:extLst>
                    <a:ext uri="{9D8B030D-6E8A-4147-A177-3AD203B41FA5}">
                      <a16:colId xmlns:a16="http://schemas.microsoft.com/office/drawing/2014/main" val="3415422168"/>
                    </a:ext>
                  </a:extLst>
                </a:gridCol>
              </a:tblGrid>
              <a:tr h="308634">
                <a:tc gridSpan="2">
                  <a:txBody>
                    <a:bodyPr/>
                    <a:lstStyle/>
                    <a:p>
                      <a:pPr>
                        <a:lnSpc>
                          <a:spcPct val="107000"/>
                        </a:lnSpc>
                        <a:spcAft>
                          <a:spcPts val="0"/>
                        </a:spcAft>
                      </a:pPr>
                      <a:r>
                        <a:rPr lang="es-CO" sz="1600">
                          <a:effectLst/>
                        </a:rPr>
                        <a:t>Requerimientos funcionales y no funcionales (IEEE830)</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715809861"/>
                  </a:ext>
                </a:extLst>
              </a:tr>
              <a:tr h="631557">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RF05</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8592450"/>
                  </a:ext>
                </a:extLst>
              </a:tr>
              <a:tr h="473860">
                <a:tc>
                  <a:txBody>
                    <a:bodyPr/>
                    <a:lstStyle/>
                    <a:p>
                      <a:pPr>
                        <a:lnSpc>
                          <a:spcPct val="107000"/>
                        </a:lnSpc>
                        <a:spcAft>
                          <a:spcPts val="0"/>
                        </a:spcAft>
                        <a:tabLst>
                          <a:tab pos="1009650" algn="l"/>
                          <a:tab pos="2047875" algn="l"/>
                        </a:tabLst>
                      </a:pPr>
                      <a:r>
                        <a:rPr lang="es-CO" sz="1600">
                          <a:effectLst/>
                        </a:rPr>
                        <a:t>Nombre del</a:t>
                      </a:r>
                    </a:p>
                    <a:p>
                      <a:pPr>
                        <a:lnSpc>
                          <a:spcPct val="107000"/>
                        </a:lnSpc>
                        <a:spcAft>
                          <a:spcPts val="0"/>
                        </a:spcAft>
                        <a:tabLst>
                          <a:tab pos="1009650" algn="l"/>
                          <a:tab pos="2047875" algn="l"/>
                        </a:tabLst>
                      </a:pPr>
                      <a:r>
                        <a:rPr lang="es-CO" sz="1600">
                          <a:effectLst/>
                        </a:rPr>
                        <a:t> requerimiento: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dirty="0">
                          <a:effectLst/>
                        </a:rPr>
                        <a:t>Reservaciones.</a:t>
                      </a:r>
                    </a:p>
                  </a:txBody>
                  <a:tcPr marL="68580" marR="68580" marT="0" marB="0"/>
                </a:tc>
                <a:extLst>
                  <a:ext uri="{0D108BD9-81ED-4DB2-BD59-A6C34878D82A}">
                    <a16:rowId xmlns:a16="http://schemas.microsoft.com/office/drawing/2014/main" val="3953112550"/>
                  </a:ext>
                </a:extLst>
              </a:tr>
              <a:tr h="308634">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Se podrán realizar reservaciones del servicio.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917786"/>
                  </a:ext>
                </a:extLst>
              </a:tr>
              <a:tr h="710080">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a:effectLst/>
                        </a:rPr>
                        <a:t>el sistema debe permitir que los clientes hagan reservaciones con anticipación.</a:t>
                      </a:r>
                      <a:endParaRPr lang="es-CO" sz="1600">
                        <a:effectLst/>
                      </a:endParaRPr>
                    </a:p>
                    <a:p>
                      <a:pPr>
                        <a:lnSpc>
                          <a:spcPct val="107000"/>
                        </a:lnSpc>
                        <a:spcAft>
                          <a:spcPts val="0"/>
                        </a:spcAft>
                      </a:pPr>
                      <a:r>
                        <a:rPr lang="es-CO" sz="1600">
                          <a:effectLst/>
                        </a:rPr>
                        <a:t>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9079424"/>
                  </a:ext>
                </a:extLst>
              </a:tr>
              <a:tr h="954479">
                <a:tc>
                  <a:txBody>
                    <a:bodyPr/>
                    <a:lstStyle/>
                    <a:p>
                      <a:pPr>
                        <a:lnSpc>
                          <a:spcPct val="107000"/>
                        </a:lnSpc>
                        <a:spcAft>
                          <a:spcPts val="0"/>
                        </a:spcAft>
                      </a:pPr>
                      <a:r>
                        <a:rPr lang="es-CO" sz="1600">
                          <a:effectLst/>
                        </a:rPr>
                        <a:t>Requerimiento NO</a:t>
                      </a:r>
                    </a:p>
                    <a:p>
                      <a:pPr>
                        <a:lnSpc>
                          <a:spcPct val="107000"/>
                        </a:lnSpc>
                        <a:spcAft>
                          <a:spcPts val="0"/>
                        </a:spcAft>
                      </a:pPr>
                      <a:r>
                        <a:rPr lang="es-CO" sz="1600">
                          <a:effectLst/>
                        </a:rPr>
                        <a:t> funcional:</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•RNF01</a:t>
                      </a:r>
                    </a:p>
                    <a:p>
                      <a:pPr>
                        <a:lnSpc>
                          <a:spcPct val="107000"/>
                        </a:lnSpc>
                        <a:spcAft>
                          <a:spcPts val="0"/>
                        </a:spcAft>
                      </a:pPr>
                      <a:r>
                        <a:rPr lang="es-CO" sz="1600">
                          <a:effectLst/>
                        </a:rPr>
                        <a:t>•RNF02</a:t>
                      </a:r>
                    </a:p>
                    <a:p>
                      <a:pPr>
                        <a:lnSpc>
                          <a:spcPct val="107000"/>
                        </a:lnSpc>
                        <a:spcAft>
                          <a:spcPts val="0"/>
                        </a:spcAft>
                      </a:pPr>
                      <a:r>
                        <a:rPr lang="es-CO" sz="1600">
                          <a:effectLst/>
                        </a:rPr>
                        <a:t>•RNF03</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188487"/>
                  </a:ext>
                </a:extLst>
              </a:tr>
              <a:tr h="631557">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MEDIA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0909136"/>
                  </a:ext>
                </a:extLst>
              </a:tr>
            </a:tbl>
          </a:graphicData>
        </a:graphic>
      </p:graphicFrame>
    </p:spTree>
    <p:extLst>
      <p:ext uri="{BB962C8B-B14F-4D97-AF65-F5344CB8AC3E}">
        <p14:creationId xmlns:p14="http://schemas.microsoft.com/office/powerpoint/2010/main" val="225168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3" name="Tabla 2">
            <a:extLst>
              <a:ext uri="{FF2B5EF4-FFF2-40B4-BE49-F238E27FC236}">
                <a16:creationId xmlns:a16="http://schemas.microsoft.com/office/drawing/2014/main" id="{81057434-6267-4D04-AB54-5FC5793953AA}"/>
              </a:ext>
            </a:extLst>
          </p:cNvPr>
          <p:cNvGraphicFramePr>
            <a:graphicFrameLocks noGrp="1"/>
          </p:cNvGraphicFramePr>
          <p:nvPr>
            <p:extLst>
              <p:ext uri="{D42A27DB-BD31-4B8C-83A1-F6EECF244321}">
                <p14:modId xmlns:p14="http://schemas.microsoft.com/office/powerpoint/2010/main" val="3046864851"/>
              </p:ext>
            </p:extLst>
          </p:nvPr>
        </p:nvGraphicFramePr>
        <p:xfrm>
          <a:off x="1715597" y="2255041"/>
          <a:ext cx="6598409" cy="3216867"/>
        </p:xfrm>
        <a:graphic>
          <a:graphicData uri="http://schemas.openxmlformats.org/drawingml/2006/table">
            <a:tbl>
              <a:tblPr firstRow="1" firstCol="1" bandRow="1">
                <a:tableStyleId>{5940675A-B579-460E-94D1-54222C63F5DA}</a:tableStyleId>
              </a:tblPr>
              <a:tblGrid>
                <a:gridCol w="2505716">
                  <a:extLst>
                    <a:ext uri="{9D8B030D-6E8A-4147-A177-3AD203B41FA5}">
                      <a16:colId xmlns:a16="http://schemas.microsoft.com/office/drawing/2014/main" val="647252325"/>
                    </a:ext>
                  </a:extLst>
                </a:gridCol>
                <a:gridCol w="4092693">
                  <a:extLst>
                    <a:ext uri="{9D8B030D-6E8A-4147-A177-3AD203B41FA5}">
                      <a16:colId xmlns:a16="http://schemas.microsoft.com/office/drawing/2014/main" val="1135211893"/>
                    </a:ext>
                  </a:extLst>
                </a:gridCol>
              </a:tblGrid>
              <a:tr h="391844">
                <a:tc gridSpan="2">
                  <a:txBody>
                    <a:bodyPr/>
                    <a:lstStyle/>
                    <a:p>
                      <a:pPr>
                        <a:lnSpc>
                          <a:spcPct val="107000"/>
                        </a:lnSpc>
                        <a:spcAft>
                          <a:spcPts val="0"/>
                        </a:spcAft>
                      </a:pPr>
                      <a:r>
                        <a:rPr lang="es-CO" sz="1600">
                          <a:effectLst/>
                        </a:rPr>
                        <a:t>Requerimientos funcionales y no funcionales (IEEE830)</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404253086"/>
                  </a:ext>
                </a:extLst>
              </a:tr>
              <a:tr h="588684">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RNF01</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470628"/>
                  </a:ext>
                </a:extLst>
              </a:tr>
              <a:tr h="532441">
                <a:tc>
                  <a:txBody>
                    <a:bodyPr/>
                    <a:lstStyle/>
                    <a:p>
                      <a:pPr>
                        <a:lnSpc>
                          <a:spcPct val="107000"/>
                        </a:lnSpc>
                        <a:spcAft>
                          <a:spcPts val="0"/>
                        </a:spcAft>
                        <a:tabLst>
                          <a:tab pos="1009650" algn="l"/>
                          <a:tab pos="2047875" algn="l"/>
                        </a:tabLst>
                      </a:pPr>
                      <a:r>
                        <a:rPr lang="es-CO" sz="1600" dirty="0">
                          <a:effectLst/>
                        </a:rPr>
                        <a:t>Nombre del</a:t>
                      </a:r>
                    </a:p>
                    <a:p>
                      <a:pPr>
                        <a:lnSpc>
                          <a:spcPct val="107000"/>
                        </a:lnSpc>
                        <a:spcAft>
                          <a:spcPts val="0"/>
                        </a:spcAft>
                        <a:tabLst>
                          <a:tab pos="1009650" algn="l"/>
                          <a:tab pos="2047875" algn="l"/>
                        </a:tabLst>
                      </a:pPr>
                      <a:r>
                        <a:rPr lang="es-CO" sz="1600" dirty="0">
                          <a:effectLst/>
                        </a:rPr>
                        <a:t> requerimiento: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dirty="0">
                          <a:effectLst/>
                        </a:rPr>
                        <a:t>Capacidad de usuarios.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567043"/>
                  </a:ext>
                </a:extLst>
              </a:tr>
              <a:tr h="391844">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Tendrá una gran capacidad de usuarios.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339630"/>
                  </a:ext>
                </a:extLst>
              </a:tr>
              <a:tr h="801831">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El sistema debe permitir una cantidad de usuarios por lo menos de 1000.</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960142"/>
                  </a:ext>
                </a:extLst>
              </a:tr>
              <a:tr h="225058">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4684876"/>
                  </a:ext>
                </a:extLst>
              </a:tr>
            </a:tbl>
          </a:graphicData>
        </a:graphic>
      </p:graphicFrame>
    </p:spTree>
    <p:extLst>
      <p:ext uri="{BB962C8B-B14F-4D97-AF65-F5344CB8AC3E}">
        <p14:creationId xmlns:p14="http://schemas.microsoft.com/office/powerpoint/2010/main" val="272250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1725A60-0303-4055-A0B2-F61182284E99}"/>
              </a:ext>
            </a:extLst>
          </p:cNvPr>
          <p:cNvGraphicFramePr>
            <a:graphicFrameLocks noGrp="1"/>
          </p:cNvGraphicFramePr>
          <p:nvPr>
            <p:extLst>
              <p:ext uri="{D42A27DB-BD31-4B8C-83A1-F6EECF244321}">
                <p14:modId xmlns:p14="http://schemas.microsoft.com/office/powerpoint/2010/main" val="1019348550"/>
              </p:ext>
            </p:extLst>
          </p:nvPr>
        </p:nvGraphicFramePr>
        <p:xfrm>
          <a:off x="1603057" y="2424783"/>
          <a:ext cx="6964168" cy="3568052"/>
        </p:xfrm>
        <a:graphic>
          <a:graphicData uri="http://schemas.openxmlformats.org/drawingml/2006/table">
            <a:tbl>
              <a:tblPr firstRow="1" firstCol="1" bandRow="1">
                <a:tableStyleId>{5940675A-B579-460E-94D1-54222C63F5DA}</a:tableStyleId>
              </a:tblPr>
              <a:tblGrid>
                <a:gridCol w="2644611">
                  <a:extLst>
                    <a:ext uri="{9D8B030D-6E8A-4147-A177-3AD203B41FA5}">
                      <a16:colId xmlns:a16="http://schemas.microsoft.com/office/drawing/2014/main" val="3006252389"/>
                    </a:ext>
                  </a:extLst>
                </a:gridCol>
                <a:gridCol w="4319557">
                  <a:extLst>
                    <a:ext uri="{9D8B030D-6E8A-4147-A177-3AD203B41FA5}">
                      <a16:colId xmlns:a16="http://schemas.microsoft.com/office/drawing/2014/main" val="946918390"/>
                    </a:ext>
                  </a:extLst>
                </a:gridCol>
              </a:tblGrid>
              <a:tr h="317638">
                <a:tc gridSpan="2">
                  <a:txBody>
                    <a:bodyPr/>
                    <a:lstStyle/>
                    <a:p>
                      <a:pPr>
                        <a:lnSpc>
                          <a:spcPct val="107000"/>
                        </a:lnSpc>
                        <a:spcAft>
                          <a:spcPts val="0"/>
                        </a:spcAft>
                      </a:pPr>
                      <a:r>
                        <a:rPr lang="es-CO" sz="1600">
                          <a:effectLst/>
                        </a:rPr>
                        <a:t>Requerimientos funcionales y no funcionales (IEEE830)</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325125716"/>
                  </a:ext>
                </a:extLst>
              </a:tr>
              <a:tr h="650083">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RNF02</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430063"/>
                  </a:ext>
                </a:extLst>
              </a:tr>
              <a:tr h="650083">
                <a:tc>
                  <a:txBody>
                    <a:bodyPr/>
                    <a:lstStyle/>
                    <a:p>
                      <a:pPr>
                        <a:lnSpc>
                          <a:spcPct val="107000"/>
                        </a:lnSpc>
                        <a:spcAft>
                          <a:spcPts val="0"/>
                        </a:spcAft>
                        <a:tabLst>
                          <a:tab pos="1009650" algn="l"/>
                          <a:tab pos="2047875" algn="l"/>
                        </a:tabLst>
                      </a:pPr>
                      <a:r>
                        <a:rPr lang="es-CO" sz="1600">
                          <a:effectLst/>
                        </a:rPr>
                        <a:t>Nombre del</a:t>
                      </a:r>
                    </a:p>
                    <a:p>
                      <a:pPr>
                        <a:lnSpc>
                          <a:spcPct val="107000"/>
                        </a:lnSpc>
                        <a:spcAft>
                          <a:spcPts val="0"/>
                        </a:spcAft>
                        <a:tabLst>
                          <a:tab pos="1009650" algn="l"/>
                          <a:tab pos="2047875" algn="l"/>
                        </a:tabLst>
                      </a:pPr>
                      <a:r>
                        <a:rPr lang="es-CO" sz="1600">
                          <a:effectLst/>
                        </a:rPr>
                        <a:t> requerimiento: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a:effectLst/>
                        </a:rPr>
                        <a:t>Disponibilidad y buen servicio.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6212070"/>
                  </a:ext>
                </a:extLst>
              </a:tr>
              <a:tr h="317638">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Estará disponible para los usuarios.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535793"/>
                  </a:ext>
                </a:extLst>
              </a:tr>
              <a:tr h="982527">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El sistema debe prestar un buen servicio , siendo oportuna y estando disponible para el usuario.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5116733"/>
                  </a:ext>
                </a:extLst>
              </a:tr>
              <a:tr h="650083">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253029"/>
                  </a:ext>
                </a:extLst>
              </a:tr>
            </a:tbl>
          </a:graphicData>
        </a:graphic>
      </p:graphicFrame>
    </p:spTree>
    <p:extLst>
      <p:ext uri="{BB962C8B-B14F-4D97-AF65-F5344CB8AC3E}">
        <p14:creationId xmlns:p14="http://schemas.microsoft.com/office/powerpoint/2010/main" val="336727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2;p59"/>
          <p:cNvSpPr txBox="1"/>
          <p:nvPr/>
        </p:nvSpPr>
        <p:spPr>
          <a:xfrm>
            <a:off x="-86242" y="943195"/>
            <a:ext cx="7407469" cy="4001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2000" b="1" dirty="0">
                <a:solidFill>
                  <a:schemeClr val="bg1"/>
                </a:solidFill>
                <a:latin typeface="Calibri"/>
                <a:ea typeface="Calibri"/>
                <a:cs typeface="Calibri"/>
                <a:sym typeface="Calibri"/>
              </a:rPr>
              <a:t>REQUERIMIENTOS</a:t>
            </a:r>
            <a:r>
              <a:rPr lang="es" sz="2000" b="1" i="0" u="none" strike="noStrike" cap="none" dirty="0">
                <a:solidFill>
                  <a:schemeClr val="bg1"/>
                </a:solidFill>
                <a:latin typeface="Calibri"/>
                <a:ea typeface="Calibri"/>
                <a:cs typeface="Calibri"/>
                <a:sym typeface="Calibri"/>
              </a:rPr>
              <a:t> FUNCIONALES Y NO FUNCIONALES (IEEE830)</a:t>
            </a:r>
            <a:endParaRPr dirty="0">
              <a:solidFill>
                <a:schemeClr val="bg1"/>
              </a:solidFill>
            </a:endParaRPr>
          </a:p>
        </p:txBody>
      </p:sp>
      <p:graphicFrame>
        <p:nvGraphicFramePr>
          <p:cNvPr id="4" name="Tabla 3">
            <a:extLst>
              <a:ext uri="{FF2B5EF4-FFF2-40B4-BE49-F238E27FC236}">
                <a16:creationId xmlns:a16="http://schemas.microsoft.com/office/drawing/2014/main" id="{EC7158D6-9B8D-44F7-B530-C24BA3365A29}"/>
              </a:ext>
            </a:extLst>
          </p:cNvPr>
          <p:cNvGraphicFramePr>
            <a:graphicFrameLocks noGrp="1"/>
          </p:cNvGraphicFramePr>
          <p:nvPr>
            <p:extLst>
              <p:ext uri="{D42A27DB-BD31-4B8C-83A1-F6EECF244321}">
                <p14:modId xmlns:p14="http://schemas.microsoft.com/office/powerpoint/2010/main" val="2640422893"/>
              </p:ext>
            </p:extLst>
          </p:nvPr>
        </p:nvGraphicFramePr>
        <p:xfrm>
          <a:off x="1061781" y="2324514"/>
          <a:ext cx="7407468" cy="3963743"/>
        </p:xfrm>
        <a:graphic>
          <a:graphicData uri="http://schemas.openxmlformats.org/drawingml/2006/table">
            <a:tbl>
              <a:tblPr firstRow="1" firstCol="1" bandRow="1">
                <a:tableStyleId>{5940675A-B579-460E-94D1-54222C63F5DA}</a:tableStyleId>
              </a:tblPr>
              <a:tblGrid>
                <a:gridCol w="2812953">
                  <a:extLst>
                    <a:ext uri="{9D8B030D-6E8A-4147-A177-3AD203B41FA5}">
                      <a16:colId xmlns:a16="http://schemas.microsoft.com/office/drawing/2014/main" val="3564062513"/>
                    </a:ext>
                  </a:extLst>
                </a:gridCol>
                <a:gridCol w="4594515">
                  <a:extLst>
                    <a:ext uri="{9D8B030D-6E8A-4147-A177-3AD203B41FA5}">
                      <a16:colId xmlns:a16="http://schemas.microsoft.com/office/drawing/2014/main" val="3523407252"/>
                    </a:ext>
                  </a:extLst>
                </a:gridCol>
              </a:tblGrid>
              <a:tr h="297488">
                <a:tc gridSpan="2">
                  <a:txBody>
                    <a:bodyPr/>
                    <a:lstStyle/>
                    <a:p>
                      <a:pPr>
                        <a:lnSpc>
                          <a:spcPct val="107000"/>
                        </a:lnSpc>
                        <a:spcAft>
                          <a:spcPts val="0"/>
                        </a:spcAft>
                      </a:pPr>
                      <a:r>
                        <a:rPr lang="es-CO" sz="1600">
                          <a:effectLst/>
                        </a:rPr>
                        <a:t>Requerimientos funcionales y no funcionales (IEEE830)</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4038077154"/>
                  </a:ext>
                </a:extLst>
              </a:tr>
              <a:tr h="608747">
                <a:tc>
                  <a:txBody>
                    <a:bodyPr/>
                    <a:lstStyle/>
                    <a:p>
                      <a:pPr>
                        <a:lnSpc>
                          <a:spcPct val="107000"/>
                        </a:lnSpc>
                        <a:spcAft>
                          <a:spcPts val="0"/>
                        </a:spcAft>
                      </a:pPr>
                      <a:r>
                        <a:rPr lang="es-CO" sz="1600">
                          <a:effectLst/>
                        </a:rPr>
                        <a:t>Identificación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RNF03</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8012148"/>
                  </a:ext>
                </a:extLst>
              </a:tr>
              <a:tr h="608747">
                <a:tc>
                  <a:txBody>
                    <a:bodyPr/>
                    <a:lstStyle/>
                    <a:p>
                      <a:pPr>
                        <a:lnSpc>
                          <a:spcPct val="107000"/>
                        </a:lnSpc>
                        <a:spcAft>
                          <a:spcPts val="0"/>
                        </a:spcAft>
                        <a:tabLst>
                          <a:tab pos="1009650" algn="l"/>
                          <a:tab pos="2047875" algn="l"/>
                        </a:tabLst>
                      </a:pPr>
                      <a:r>
                        <a:rPr lang="es-CO" sz="1600">
                          <a:effectLst/>
                        </a:rPr>
                        <a:t>Nombre del</a:t>
                      </a:r>
                    </a:p>
                    <a:p>
                      <a:pPr>
                        <a:lnSpc>
                          <a:spcPct val="107000"/>
                        </a:lnSpc>
                        <a:spcAft>
                          <a:spcPts val="0"/>
                        </a:spcAft>
                        <a:tabLst>
                          <a:tab pos="1009650" algn="l"/>
                          <a:tab pos="2047875" algn="l"/>
                        </a:tabLst>
                      </a:pPr>
                      <a:r>
                        <a:rPr lang="es-CO" sz="1600">
                          <a:effectLst/>
                        </a:rPr>
                        <a:t> requerimiento: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2047875" algn="l"/>
                        </a:tabLst>
                      </a:pPr>
                      <a:r>
                        <a:rPr lang="es-CO" sz="1600">
                          <a:effectLst/>
                        </a:rPr>
                        <a:t>Actualización de datos para el usuario.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088462"/>
                  </a:ext>
                </a:extLst>
              </a:tr>
              <a:tr h="608747">
                <a:tc>
                  <a:txBody>
                    <a:bodyPr/>
                    <a:lstStyle/>
                    <a:p>
                      <a:pPr>
                        <a:lnSpc>
                          <a:spcPct val="107000"/>
                        </a:lnSpc>
                        <a:spcAft>
                          <a:spcPts val="0"/>
                        </a:spcAft>
                      </a:pPr>
                      <a:r>
                        <a:rPr lang="es-CO" sz="1600">
                          <a:effectLst/>
                        </a:rPr>
                        <a:t>Características: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Debe gestionar la actualización de los datos del sistema para los usuarios.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0463188"/>
                  </a:ext>
                </a:extLst>
              </a:tr>
              <a:tr h="1231267">
                <a:tc>
                  <a:txBody>
                    <a:bodyPr/>
                    <a:lstStyle/>
                    <a:p>
                      <a:pPr>
                        <a:lnSpc>
                          <a:spcPct val="107000"/>
                        </a:lnSpc>
                        <a:spcAft>
                          <a:spcPts val="0"/>
                        </a:spcAft>
                        <a:tabLst>
                          <a:tab pos="923925" algn="l"/>
                        </a:tabLst>
                      </a:pPr>
                      <a:r>
                        <a:rPr lang="es-CO" sz="1600">
                          <a:effectLst/>
                        </a:rPr>
                        <a:t>Descripción del</a:t>
                      </a:r>
                    </a:p>
                    <a:p>
                      <a:pPr>
                        <a:lnSpc>
                          <a:spcPct val="107000"/>
                        </a:lnSpc>
                        <a:spcAft>
                          <a:spcPts val="0"/>
                        </a:spcAft>
                        <a:tabLst>
                          <a:tab pos="923925" algn="l"/>
                        </a:tabLs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a:effectLst/>
                        </a:rPr>
                        <a:t>El sistema debe permitir que los nuevos datos sean actualizados para todos los usuarios que acceden en menos de 2 segundos.</a:t>
                      </a:r>
                    </a:p>
                    <a:p>
                      <a:pPr>
                        <a:lnSpc>
                          <a:spcPct val="107000"/>
                        </a:lnSpc>
                        <a:spcAft>
                          <a:spcPts val="0"/>
                        </a:spcAft>
                      </a:pPr>
                      <a:r>
                        <a:rPr lang="es-CO" sz="1600">
                          <a:effectLst/>
                        </a:rPr>
                        <a:t>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9415267"/>
                  </a:ext>
                </a:extLst>
              </a:tr>
              <a:tr h="608747">
                <a:tc>
                  <a:txBody>
                    <a:bodyPr/>
                    <a:lstStyle/>
                    <a:p>
                      <a:pPr>
                        <a:lnSpc>
                          <a:spcPct val="107000"/>
                        </a:lnSpc>
                        <a:spcAft>
                          <a:spcPts val="0"/>
                        </a:spcAft>
                      </a:pPr>
                      <a:r>
                        <a:rPr lang="es-CO" sz="1600">
                          <a:effectLst/>
                        </a:rPr>
                        <a:t>Prioridad del</a:t>
                      </a:r>
                    </a:p>
                    <a:p>
                      <a:pPr>
                        <a:lnSpc>
                          <a:spcPct val="107000"/>
                        </a:lnSpc>
                        <a:spcAft>
                          <a:spcPts val="0"/>
                        </a:spcAft>
                      </a:pPr>
                      <a:r>
                        <a:rPr lang="es-CO" sz="1600">
                          <a:effectLst/>
                        </a:rPr>
                        <a:t> requerimiento:</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600" dirty="0">
                          <a:effectLst/>
                        </a:rPr>
                        <a:t>ALTA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091925"/>
                  </a:ext>
                </a:extLst>
              </a:tr>
            </a:tbl>
          </a:graphicData>
        </a:graphic>
      </p:graphicFrame>
    </p:spTree>
    <p:extLst>
      <p:ext uri="{BB962C8B-B14F-4D97-AF65-F5344CB8AC3E}">
        <p14:creationId xmlns:p14="http://schemas.microsoft.com/office/powerpoint/2010/main" val="2179977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4;p63"/>
          <p:cNvSpPr txBox="1"/>
          <p:nvPr/>
        </p:nvSpPr>
        <p:spPr>
          <a:xfrm>
            <a:off x="963378" y="3400295"/>
            <a:ext cx="7407469" cy="1159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 sz="4400" b="1" i="1" u="none" strike="noStrike" cap="none" dirty="0">
                <a:latin typeface="Calibri"/>
                <a:ea typeface="Calibri"/>
                <a:cs typeface="Calibri"/>
                <a:sym typeface="Calibri"/>
              </a:rPr>
              <a:t>DIAGRAMA DE CASO DE USO</a:t>
            </a:r>
            <a:endParaRPr sz="4400" i="1" dirty="0"/>
          </a:p>
        </p:txBody>
      </p:sp>
    </p:spTree>
    <p:extLst>
      <p:ext uri="{BB962C8B-B14F-4D97-AF65-F5344CB8AC3E}">
        <p14:creationId xmlns:p14="http://schemas.microsoft.com/office/powerpoint/2010/main" val="207363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3F0E79C-5ADB-4FEF-B834-3A64B8E4BBC8}"/>
              </a:ext>
            </a:extLst>
          </p:cNvPr>
          <p:cNvPicPr>
            <a:picLocks noChangeAspect="1"/>
          </p:cNvPicPr>
          <p:nvPr/>
        </p:nvPicPr>
        <p:blipFill rotWithShape="1">
          <a:blip r:embed="rId2"/>
          <a:srcRect l="15231" t="22705" r="6154" b="25851"/>
          <a:stretch/>
        </p:blipFill>
        <p:spPr>
          <a:xfrm>
            <a:off x="207199" y="77370"/>
            <a:ext cx="8335706" cy="3066758"/>
          </a:xfrm>
          <a:prstGeom prst="rect">
            <a:avLst/>
          </a:prstGeom>
        </p:spPr>
      </p:pic>
      <p:pic>
        <p:nvPicPr>
          <p:cNvPr id="4" name="Imagen 3">
            <a:extLst>
              <a:ext uri="{FF2B5EF4-FFF2-40B4-BE49-F238E27FC236}">
                <a16:creationId xmlns:a16="http://schemas.microsoft.com/office/drawing/2014/main" id="{7038501F-F217-4A82-A99B-801C74B3730E}"/>
              </a:ext>
            </a:extLst>
          </p:cNvPr>
          <p:cNvPicPr>
            <a:picLocks noChangeAspect="1"/>
          </p:cNvPicPr>
          <p:nvPr/>
        </p:nvPicPr>
        <p:blipFill rotWithShape="1">
          <a:blip r:embed="rId3"/>
          <a:srcRect l="14391" t="28451" r="3797" b="13694"/>
          <a:stretch/>
        </p:blipFill>
        <p:spPr>
          <a:xfrm>
            <a:off x="207199" y="3144128"/>
            <a:ext cx="8335706" cy="3636502"/>
          </a:xfrm>
          <a:prstGeom prst="rect">
            <a:avLst/>
          </a:prstGeom>
        </p:spPr>
      </p:pic>
    </p:spTree>
    <p:extLst>
      <p:ext uri="{BB962C8B-B14F-4D97-AF65-F5344CB8AC3E}">
        <p14:creationId xmlns:p14="http://schemas.microsoft.com/office/powerpoint/2010/main" val="1261009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E782191-49F6-4FE9-BCE0-500A79211D04}"/>
              </a:ext>
            </a:extLst>
          </p:cNvPr>
          <p:cNvPicPr>
            <a:picLocks noChangeAspect="1"/>
          </p:cNvPicPr>
          <p:nvPr/>
        </p:nvPicPr>
        <p:blipFill rotWithShape="1">
          <a:blip r:embed="rId3"/>
          <a:srcRect l="21406" t="22224" r="3906" b="10798"/>
          <a:stretch/>
        </p:blipFill>
        <p:spPr>
          <a:xfrm>
            <a:off x="793820" y="38685"/>
            <a:ext cx="7757327" cy="4294163"/>
          </a:xfrm>
          <a:prstGeom prst="rect">
            <a:avLst/>
          </a:prstGeom>
        </p:spPr>
      </p:pic>
      <p:pic>
        <p:nvPicPr>
          <p:cNvPr id="4" name="Imagen 3">
            <a:extLst>
              <a:ext uri="{FF2B5EF4-FFF2-40B4-BE49-F238E27FC236}">
                <a16:creationId xmlns:a16="http://schemas.microsoft.com/office/drawing/2014/main" id="{9E14CEE2-64A0-4C80-A98C-4DA80692C69C}"/>
              </a:ext>
            </a:extLst>
          </p:cNvPr>
          <p:cNvPicPr>
            <a:picLocks noChangeAspect="1"/>
          </p:cNvPicPr>
          <p:nvPr/>
        </p:nvPicPr>
        <p:blipFill rotWithShape="1">
          <a:blip r:embed="rId4"/>
          <a:srcRect l="22089" t="81329" r="4638" b="14283"/>
          <a:stretch/>
        </p:blipFill>
        <p:spPr>
          <a:xfrm>
            <a:off x="793820" y="4304534"/>
            <a:ext cx="7757327" cy="283796"/>
          </a:xfrm>
          <a:prstGeom prst="rect">
            <a:avLst/>
          </a:prstGeom>
        </p:spPr>
      </p:pic>
    </p:spTree>
    <p:extLst>
      <p:ext uri="{BB962C8B-B14F-4D97-AF65-F5344CB8AC3E}">
        <p14:creationId xmlns:p14="http://schemas.microsoft.com/office/powerpoint/2010/main" val="194719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0A857EA-682D-4583-9079-CEB88829E8EB}"/>
              </a:ext>
            </a:extLst>
          </p:cNvPr>
          <p:cNvSpPr/>
          <p:nvPr/>
        </p:nvSpPr>
        <p:spPr>
          <a:xfrm>
            <a:off x="984739" y="211013"/>
            <a:ext cx="7174522" cy="156151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a:latin typeface="+mj-lt"/>
              </a:rPr>
              <a:t>CASOS DE USO EXTENDIDOS.</a:t>
            </a:r>
          </a:p>
        </p:txBody>
      </p:sp>
      <p:graphicFrame>
        <p:nvGraphicFramePr>
          <p:cNvPr id="3" name="Tabla 2">
            <a:extLst>
              <a:ext uri="{FF2B5EF4-FFF2-40B4-BE49-F238E27FC236}">
                <a16:creationId xmlns:a16="http://schemas.microsoft.com/office/drawing/2014/main" id="{FCB553F3-CC5D-461B-AAE6-F08A662C44E3}"/>
              </a:ext>
            </a:extLst>
          </p:cNvPr>
          <p:cNvGraphicFramePr>
            <a:graphicFrameLocks noGrp="1"/>
          </p:cNvGraphicFramePr>
          <p:nvPr>
            <p:extLst>
              <p:ext uri="{D42A27DB-BD31-4B8C-83A1-F6EECF244321}">
                <p14:modId xmlns:p14="http://schemas.microsoft.com/office/powerpoint/2010/main" val="1580674286"/>
              </p:ext>
            </p:extLst>
          </p:nvPr>
        </p:nvGraphicFramePr>
        <p:xfrm>
          <a:off x="1532711" y="2048100"/>
          <a:ext cx="4940899" cy="4496502"/>
        </p:xfrm>
        <a:graphic>
          <a:graphicData uri="http://schemas.openxmlformats.org/drawingml/2006/table">
            <a:tbl>
              <a:tblPr firstRow="1" firstCol="1" bandRow="1">
                <a:tableStyleId>{5940675A-B579-460E-94D1-54222C63F5DA}</a:tableStyleId>
              </a:tblPr>
              <a:tblGrid>
                <a:gridCol w="580638">
                  <a:extLst>
                    <a:ext uri="{9D8B030D-6E8A-4147-A177-3AD203B41FA5}">
                      <a16:colId xmlns:a16="http://schemas.microsoft.com/office/drawing/2014/main" val="3783793839"/>
                    </a:ext>
                  </a:extLst>
                </a:gridCol>
                <a:gridCol w="2192971">
                  <a:extLst>
                    <a:ext uri="{9D8B030D-6E8A-4147-A177-3AD203B41FA5}">
                      <a16:colId xmlns:a16="http://schemas.microsoft.com/office/drawing/2014/main" val="3796087773"/>
                    </a:ext>
                  </a:extLst>
                </a:gridCol>
                <a:gridCol w="2167290">
                  <a:extLst>
                    <a:ext uri="{9D8B030D-6E8A-4147-A177-3AD203B41FA5}">
                      <a16:colId xmlns:a16="http://schemas.microsoft.com/office/drawing/2014/main" val="224328802"/>
                    </a:ext>
                  </a:extLst>
                </a:gridCol>
              </a:tblGrid>
              <a:tr h="150242">
                <a:tc gridSpan="2">
                  <a:txBody>
                    <a:bodyPr/>
                    <a:lstStyle/>
                    <a:p>
                      <a:pPr>
                        <a:spcAft>
                          <a:spcPts val="0"/>
                        </a:spcAft>
                      </a:pPr>
                      <a:r>
                        <a:rPr lang="es-ES_tradnl" sz="800">
                          <a:effectLst/>
                        </a:rPr>
                        <a:t>Referencia</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tabLst>
                          <a:tab pos="996950" algn="l"/>
                        </a:tabLst>
                      </a:pPr>
                      <a:r>
                        <a:rPr lang="es-ES_tradnl" sz="800">
                          <a:effectLst/>
                        </a:rPr>
                        <a:t>CU 001</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4094221871"/>
                  </a:ext>
                </a:extLst>
              </a:tr>
              <a:tr h="153686">
                <a:tc gridSpan="2">
                  <a:txBody>
                    <a:bodyPr/>
                    <a:lstStyle/>
                    <a:p>
                      <a:pPr>
                        <a:spcAft>
                          <a:spcPts val="0"/>
                        </a:spcAft>
                      </a:pPr>
                      <a:r>
                        <a:rPr lang="es-ES_tradnl" sz="800">
                          <a:effectLst/>
                        </a:rPr>
                        <a:t>Caso de Uso: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lnSpc>
                          <a:spcPct val="107000"/>
                        </a:lnSpc>
                        <a:spcAft>
                          <a:spcPts val="800"/>
                        </a:spcAft>
                      </a:pPr>
                      <a:r>
                        <a:rPr lang="es-ES_tradnl" sz="800" dirty="0">
                          <a:effectLst/>
                        </a:rPr>
                        <a:t>Registro de usuarios </a:t>
                      </a:r>
                      <a:endParaRPr lang="es-CO"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1802243819"/>
                  </a:ext>
                </a:extLst>
              </a:tr>
              <a:tr h="150242">
                <a:tc gridSpan="2">
                  <a:txBody>
                    <a:bodyPr/>
                    <a:lstStyle/>
                    <a:p>
                      <a:pPr>
                        <a:spcAft>
                          <a:spcPts val="0"/>
                        </a:spcAft>
                      </a:pPr>
                      <a:r>
                        <a:rPr lang="es-ES_tradnl" sz="800">
                          <a:effectLst/>
                        </a:rPr>
                        <a:t>Fecha:</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21/06/19</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30873565"/>
                  </a:ext>
                </a:extLst>
              </a:tr>
              <a:tr h="150242">
                <a:tc gridSpan="2">
                  <a:txBody>
                    <a:bodyPr/>
                    <a:lstStyle/>
                    <a:p>
                      <a:pPr>
                        <a:spcAft>
                          <a:spcPts val="0"/>
                        </a:spcAft>
                      </a:pPr>
                      <a:r>
                        <a:rPr lang="es-ES_tradnl" sz="800">
                          <a:effectLst/>
                        </a:rPr>
                        <a:t>Versión:</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1</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3988630765"/>
                  </a:ext>
                </a:extLst>
              </a:tr>
              <a:tr h="150242">
                <a:tc gridSpan="2">
                  <a:txBody>
                    <a:bodyPr/>
                    <a:lstStyle/>
                    <a:p>
                      <a:pPr>
                        <a:spcAft>
                          <a:spcPts val="0"/>
                        </a:spcAft>
                      </a:pPr>
                      <a:r>
                        <a:rPr lang="es-ES_tradnl" sz="800">
                          <a:effectLst/>
                        </a:rPr>
                        <a:t>Autor:</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Analista: Jhonny, Edwin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2095323533"/>
                  </a:ext>
                </a:extLst>
              </a:tr>
              <a:tr h="150242">
                <a:tc gridSpan="2">
                  <a:txBody>
                    <a:bodyPr/>
                    <a:lstStyle/>
                    <a:p>
                      <a:pPr>
                        <a:spcAft>
                          <a:spcPts val="0"/>
                        </a:spcAft>
                      </a:pPr>
                      <a:r>
                        <a:rPr lang="es-ES_tradnl" sz="800">
                          <a:effectLst/>
                        </a:rPr>
                        <a:t>Actor:</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Cliente, empleado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935396386"/>
                  </a:ext>
                </a:extLst>
              </a:tr>
              <a:tr h="150242">
                <a:tc gridSpan="2">
                  <a:txBody>
                    <a:bodyPr/>
                    <a:lstStyle/>
                    <a:p>
                      <a:pPr>
                        <a:spcAft>
                          <a:spcPts val="0"/>
                        </a:spcAft>
                      </a:pPr>
                      <a:r>
                        <a:rPr lang="es-ES_tradnl" sz="800">
                          <a:effectLst/>
                        </a:rPr>
                        <a:t>Tipo de caso:</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Primaria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3618134277"/>
                  </a:ext>
                </a:extLst>
              </a:tr>
              <a:tr h="450727">
                <a:tc gridSpan="2">
                  <a:txBody>
                    <a:bodyPr/>
                    <a:lstStyle/>
                    <a:p>
                      <a:pPr>
                        <a:spcAft>
                          <a:spcPts val="0"/>
                        </a:spcAft>
                      </a:pPr>
                      <a:r>
                        <a:rPr lang="es-ES_tradnl" sz="800">
                          <a:effectLst/>
                        </a:rPr>
                        <a:t>Descripción:</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El registro se realizará para poder realizar unas funciones como recibir notificaciones y hacer reservaciones.</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1563121881"/>
                  </a:ext>
                </a:extLst>
              </a:tr>
              <a:tr h="222582">
                <a:tc rowSpan="2">
                  <a:txBody>
                    <a:bodyPr/>
                    <a:lstStyle/>
                    <a:p>
                      <a:pPr>
                        <a:spcAft>
                          <a:spcPts val="0"/>
                        </a:spcAft>
                      </a:pPr>
                      <a:r>
                        <a:rPr lang="es-ES_tradnl" sz="800">
                          <a:effectLst/>
                        </a:rPr>
                        <a:t>Referencias cruzadas</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a:txBody>
                    <a:bodyPr/>
                    <a:lstStyle/>
                    <a:p>
                      <a:pPr>
                        <a:spcAft>
                          <a:spcPts val="0"/>
                        </a:spcAft>
                      </a:pPr>
                      <a:r>
                        <a:rPr lang="es-ES_tradnl" sz="800">
                          <a:effectLst/>
                        </a:rPr>
                        <a:t>Casos de uso con que se relaciona</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a:txBody>
                    <a:bodyPr/>
                    <a:lstStyle/>
                    <a:p>
                      <a:pPr>
                        <a:lnSpc>
                          <a:spcPct val="107000"/>
                        </a:lnSpc>
                        <a:spcAft>
                          <a:spcPts val="800"/>
                        </a:spcAft>
                      </a:pPr>
                      <a:r>
                        <a:rPr lang="es-ES_tradnl" sz="800">
                          <a:effectLst/>
                        </a:rPr>
                        <a:t> </a:t>
                      </a:r>
                      <a:endParaRPr lang="es-CO" sz="800">
                        <a:effectLst/>
                      </a:endParaRPr>
                    </a:p>
                    <a:p>
                      <a:pPr>
                        <a:lnSpc>
                          <a:spcPct val="107000"/>
                        </a:lnSpc>
                        <a:spcAft>
                          <a:spcPts val="800"/>
                        </a:spcAft>
                      </a:pPr>
                      <a:r>
                        <a:rPr lang="es-ES_tradnl" sz="800">
                          <a:effectLst/>
                        </a:rPr>
                        <a:t>Extiende: </a:t>
                      </a:r>
                      <a:endParaRPr lang="es-CO" sz="800">
                        <a:effectLst/>
                      </a:endParaRPr>
                    </a:p>
                    <a:p>
                      <a:pPr>
                        <a:lnSpc>
                          <a:spcPct val="107000"/>
                        </a:lnSpc>
                        <a:spcAft>
                          <a:spcPts val="800"/>
                        </a:spcAft>
                      </a:pPr>
                      <a:r>
                        <a:rPr lang="es-ES_tradnl" sz="800">
                          <a:effectLst/>
                        </a:rPr>
                        <a:t>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1576125998"/>
                  </a:ext>
                </a:extLst>
              </a:tr>
              <a:tr h="340873">
                <a:tc vMerge="1">
                  <a:txBody>
                    <a:bodyPr/>
                    <a:lstStyle/>
                    <a:p>
                      <a:endParaRPr lang="es-CO"/>
                    </a:p>
                  </a:txBody>
                  <a:tcPr/>
                </a:tc>
                <a:tc>
                  <a:txBody>
                    <a:bodyPr/>
                    <a:lstStyle/>
                    <a:p>
                      <a:pPr>
                        <a:spcAft>
                          <a:spcPts val="0"/>
                        </a:spcAft>
                      </a:pPr>
                      <a:r>
                        <a:rPr lang="es-ES_tradnl" sz="800">
                          <a:effectLst/>
                        </a:rPr>
                        <a:t>Requerimientos funcionales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a:txBody>
                    <a:bodyPr/>
                    <a:lstStyle/>
                    <a:p>
                      <a:pPr>
                        <a:spcAft>
                          <a:spcPts val="0"/>
                        </a:spcAft>
                      </a:pPr>
                      <a:r>
                        <a:rPr lang="es-ES_tradnl" sz="800">
                          <a:effectLst/>
                        </a:rPr>
                        <a:t>RF 001: E</a:t>
                      </a:r>
                      <a:r>
                        <a:rPr lang="es-ES" sz="800">
                          <a:effectLst/>
                        </a:rPr>
                        <a:t>l sistema debe permitir el registro de usuarios.</a:t>
                      </a:r>
                      <a:endParaRPr lang="es-CO" sz="800">
                        <a:effectLst/>
                      </a:endParaRPr>
                    </a:p>
                    <a:p>
                      <a:pPr>
                        <a:spcAft>
                          <a:spcPts val="0"/>
                        </a:spcAft>
                      </a:pPr>
                      <a:r>
                        <a:rPr lang="es-ES_tradnl" sz="800">
                          <a:effectLst/>
                        </a:rPr>
                        <a:t>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98978238"/>
                  </a:ext>
                </a:extLst>
              </a:tr>
              <a:tr h="150242">
                <a:tc gridSpan="2">
                  <a:txBody>
                    <a:bodyPr/>
                    <a:lstStyle/>
                    <a:p>
                      <a:pPr>
                        <a:spcAft>
                          <a:spcPts val="0"/>
                        </a:spcAft>
                      </a:pPr>
                      <a:r>
                        <a:rPr lang="es-ES_tradnl" sz="800">
                          <a:effectLst/>
                        </a:rPr>
                        <a:t>Precondiciones: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192420354"/>
                  </a:ext>
                </a:extLst>
              </a:tr>
              <a:tr h="809580">
                <a:tc gridSpan="2">
                  <a:txBody>
                    <a:bodyPr/>
                    <a:lstStyle/>
                    <a:p>
                      <a:pPr>
                        <a:spcAft>
                          <a:spcPts val="0"/>
                        </a:spcAft>
                      </a:pPr>
                      <a:r>
                        <a:rPr lang="es-ES_tradnl" sz="800" dirty="0">
                          <a:effectLst/>
                        </a:rPr>
                        <a:t>Flujo Principal, Básico o Normal(Escenario Principal):</a:t>
                      </a:r>
                      <a:endParaRPr lang="es-CO"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a:spcAft>
                          <a:spcPts val="0"/>
                        </a:spcAft>
                      </a:pPr>
                      <a:r>
                        <a:rPr lang="es-ES_tradnl" sz="800">
                          <a:effectLst/>
                        </a:rPr>
                        <a:t>1.ingresar al aplicativo </a:t>
                      </a:r>
                      <a:endParaRPr lang="es-CO" sz="800">
                        <a:effectLst/>
                      </a:endParaRPr>
                    </a:p>
                    <a:p>
                      <a:pPr>
                        <a:spcAft>
                          <a:spcPts val="0"/>
                        </a:spcAft>
                      </a:pPr>
                      <a:r>
                        <a:rPr lang="es-ES_tradnl" sz="800">
                          <a:effectLst/>
                        </a:rPr>
                        <a:t>2.ingresar apartado de registro </a:t>
                      </a:r>
                      <a:endParaRPr lang="es-CO" sz="800">
                        <a:effectLst/>
                      </a:endParaRPr>
                    </a:p>
                    <a:p>
                      <a:pPr>
                        <a:spcAft>
                          <a:spcPts val="0"/>
                        </a:spcAft>
                      </a:pPr>
                      <a:r>
                        <a:rPr lang="es-ES_tradnl" sz="800">
                          <a:effectLst/>
                        </a:rPr>
                        <a:t>3.registrarce </a:t>
                      </a:r>
                      <a:endParaRPr lang="es-CO" sz="800">
                        <a:effectLst/>
                      </a:endParaRPr>
                    </a:p>
                    <a:p>
                      <a:pPr>
                        <a:spcAft>
                          <a:spcPts val="0"/>
                        </a:spcAft>
                      </a:pPr>
                      <a:r>
                        <a:rPr lang="es-ES_tradnl" sz="800">
                          <a:effectLst/>
                        </a:rPr>
                        <a:t>4.ingresar datos </a:t>
                      </a:r>
                      <a:endParaRPr lang="es-CO" sz="800">
                        <a:effectLst/>
                      </a:endParaRPr>
                    </a:p>
                    <a:p>
                      <a:pPr>
                        <a:spcAft>
                          <a:spcPts val="0"/>
                        </a:spcAft>
                      </a:pPr>
                      <a:r>
                        <a:rPr lang="es-ES_tradnl" sz="800">
                          <a:effectLst/>
                        </a:rPr>
                        <a:t>5.finalizar registro </a:t>
                      </a:r>
                      <a:endParaRPr lang="es-CO" sz="800">
                        <a:effectLst/>
                      </a:endParaRPr>
                    </a:p>
                    <a:p>
                      <a:pPr>
                        <a:spcAft>
                          <a:spcPts val="0"/>
                        </a:spcAft>
                      </a:pPr>
                      <a:r>
                        <a:rPr lang="es-ES_tradnl" sz="800">
                          <a:effectLst/>
                        </a:rPr>
                        <a:t>6.iniciar sesión </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2637550963"/>
                  </a:ext>
                </a:extLst>
              </a:tr>
              <a:tr h="678750">
                <a:tc gridSpan="2">
                  <a:txBody>
                    <a:bodyPr/>
                    <a:lstStyle/>
                    <a:p>
                      <a:pPr>
                        <a:spcAft>
                          <a:spcPts val="0"/>
                        </a:spcAft>
                      </a:pPr>
                      <a:r>
                        <a:rPr lang="es-ES_tradnl" sz="800" dirty="0">
                          <a:effectLst/>
                        </a:rPr>
                        <a:t>Flujos alternativos (Excepciones)</a:t>
                      </a:r>
                      <a:endParaRPr lang="es-CO"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marL="342900" lvl="0" indent="-342900">
                        <a:spcAft>
                          <a:spcPts val="0"/>
                        </a:spcAft>
                        <a:buFont typeface="Symbol" panose="05050102010706020507" pitchFamily="18" charset="2"/>
                        <a:buChar char=""/>
                      </a:pPr>
                      <a:r>
                        <a:rPr lang="es-ES_tradnl" sz="800" dirty="0">
                          <a:effectLst/>
                        </a:rPr>
                        <a:t>El cliente no pudo hacer el registro </a:t>
                      </a:r>
                      <a:endParaRPr lang="es-CO" sz="800" dirty="0">
                        <a:effectLst/>
                      </a:endParaRPr>
                    </a:p>
                    <a:p>
                      <a:pPr marL="342900" lvl="0" indent="-342900">
                        <a:spcAft>
                          <a:spcPts val="0"/>
                        </a:spcAft>
                        <a:buFont typeface="Symbol" panose="05050102010706020507" pitchFamily="18" charset="2"/>
                        <a:buChar char=""/>
                      </a:pPr>
                      <a:r>
                        <a:rPr lang="es-ES_tradnl" sz="800" dirty="0">
                          <a:effectLst/>
                        </a:rPr>
                        <a:t>El cliente no conoce sus datos </a:t>
                      </a:r>
                      <a:endParaRPr lang="es-CO" sz="800" dirty="0">
                        <a:effectLst/>
                      </a:endParaRPr>
                    </a:p>
                    <a:p>
                      <a:pPr marL="342900" lvl="0" indent="-342900">
                        <a:spcAft>
                          <a:spcPts val="0"/>
                        </a:spcAft>
                        <a:buFont typeface="Symbol" panose="05050102010706020507" pitchFamily="18" charset="2"/>
                        <a:buChar char=""/>
                      </a:pPr>
                      <a:r>
                        <a:rPr lang="es-ES_tradnl" sz="800" dirty="0">
                          <a:effectLst/>
                        </a:rPr>
                        <a:t>El cliente no tiene todos los datos </a:t>
                      </a:r>
                      <a:endParaRPr lang="es-CO" sz="800" dirty="0">
                        <a:effectLst/>
                      </a:endParaRPr>
                    </a:p>
                    <a:p>
                      <a:pPr marL="342900" lvl="0" indent="-342900">
                        <a:spcAft>
                          <a:spcPts val="0"/>
                        </a:spcAft>
                        <a:buFont typeface="Symbol" panose="05050102010706020507" pitchFamily="18" charset="2"/>
                        <a:buChar char=""/>
                      </a:pPr>
                      <a:r>
                        <a:rPr lang="es-ES_tradnl" sz="800" dirty="0">
                          <a:effectLst/>
                        </a:rPr>
                        <a:t>El registro ya este echo </a:t>
                      </a:r>
                      <a:endParaRPr lang="es-CO" sz="800" dirty="0">
                        <a:effectLst/>
                      </a:endParaRPr>
                    </a:p>
                    <a:p>
                      <a:pPr marL="342900" lvl="0" indent="-342900">
                        <a:spcAft>
                          <a:spcPts val="0"/>
                        </a:spcAft>
                        <a:buFont typeface="Symbol" panose="05050102010706020507" pitchFamily="18" charset="2"/>
                        <a:buChar char=""/>
                      </a:pPr>
                      <a:r>
                        <a:rPr lang="es-ES_tradnl" sz="800" dirty="0">
                          <a:effectLst/>
                        </a:rPr>
                        <a:t>El cliente no sabe como hacer un registro  </a:t>
                      </a:r>
                      <a:endParaRPr lang="es-CO" sz="800" dirty="0">
                        <a:effectLst/>
                        <a:latin typeface="Calibri" panose="020F0502020204030204" pitchFamily="34" charset="0"/>
                        <a:ea typeface="Times New Roman" panose="02020603050405020304" pitchFamily="18" charset="0"/>
                        <a:cs typeface="Calibri Light" panose="020F0302020204030204" pitchFamily="34" charset="0"/>
                      </a:endParaRPr>
                    </a:p>
                  </a:txBody>
                  <a:tcPr marL="48520" marR="48520" marT="0" marB="0"/>
                </a:tc>
                <a:extLst>
                  <a:ext uri="{0D108BD9-81ED-4DB2-BD59-A6C34878D82A}">
                    <a16:rowId xmlns:a16="http://schemas.microsoft.com/office/drawing/2014/main" val="760495255"/>
                  </a:ext>
                </a:extLst>
              </a:tr>
              <a:tr h="247291">
                <a:tc gridSpan="2">
                  <a:txBody>
                    <a:bodyPr/>
                    <a:lstStyle/>
                    <a:p>
                      <a:pPr>
                        <a:spcAft>
                          <a:spcPts val="0"/>
                        </a:spcAft>
                      </a:pPr>
                      <a:r>
                        <a:rPr lang="es-ES_tradnl" sz="800">
                          <a:effectLst/>
                        </a:rPr>
                        <a:t>Post Condiciones:</a:t>
                      </a:r>
                      <a:endParaRPr lang="es-CO"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marL="342900" lvl="0" indent="-342900">
                        <a:spcAft>
                          <a:spcPts val="0"/>
                        </a:spcAft>
                        <a:buFont typeface="Symbol" panose="05050102010706020507" pitchFamily="18" charset="2"/>
                        <a:buChar char=""/>
                      </a:pPr>
                      <a:r>
                        <a:rPr lang="es-ES_tradnl" sz="800" dirty="0">
                          <a:effectLst/>
                        </a:rPr>
                        <a:t>Puede iniciar sesión sin problema </a:t>
                      </a:r>
                      <a:endParaRPr lang="es-CO" sz="800" dirty="0">
                        <a:effectLst/>
                        <a:latin typeface="Calibri" panose="020F0502020204030204" pitchFamily="34" charset="0"/>
                        <a:ea typeface="Times New Roman" panose="02020603050405020304" pitchFamily="18" charset="0"/>
                        <a:cs typeface="Calibri Light" panose="020F0302020204030204" pitchFamily="34" charset="0"/>
                      </a:endParaRPr>
                    </a:p>
                  </a:txBody>
                  <a:tcPr marL="48520" marR="48520" marT="0" marB="0"/>
                </a:tc>
                <a:extLst>
                  <a:ext uri="{0D108BD9-81ED-4DB2-BD59-A6C34878D82A}">
                    <a16:rowId xmlns:a16="http://schemas.microsoft.com/office/drawing/2014/main" val="331205729"/>
                  </a:ext>
                </a:extLst>
              </a:tr>
              <a:tr h="150242">
                <a:tc gridSpan="2">
                  <a:txBody>
                    <a:bodyPr/>
                    <a:lstStyle/>
                    <a:p>
                      <a:pPr>
                        <a:spcAft>
                          <a:spcPts val="0"/>
                        </a:spcAft>
                      </a:pPr>
                      <a:r>
                        <a:rPr lang="es-ES_tradnl" sz="800" dirty="0">
                          <a:effectLst/>
                        </a:rPr>
                        <a:t>Frecuencia esperada</a:t>
                      </a:r>
                      <a:endParaRPr lang="es-CO"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tc hMerge="1">
                  <a:txBody>
                    <a:bodyPr/>
                    <a:lstStyle/>
                    <a:p>
                      <a:endParaRPr lang="es-CO"/>
                    </a:p>
                  </a:txBody>
                  <a:tcPr/>
                </a:tc>
                <a:tc>
                  <a:txBody>
                    <a:bodyPr/>
                    <a:lstStyle/>
                    <a:p>
                      <a:pPr marL="457200">
                        <a:spcAft>
                          <a:spcPts val="0"/>
                        </a:spcAft>
                      </a:pPr>
                      <a:r>
                        <a:rPr lang="es-ES_tradnl" sz="800" dirty="0">
                          <a:effectLst/>
                        </a:rPr>
                        <a:t>100 veces al día </a:t>
                      </a:r>
                      <a:endParaRPr lang="es-CO"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520" marR="48520" marT="0" marB="0"/>
                </a:tc>
                <a:extLst>
                  <a:ext uri="{0D108BD9-81ED-4DB2-BD59-A6C34878D82A}">
                    <a16:rowId xmlns:a16="http://schemas.microsoft.com/office/drawing/2014/main" val="2466302971"/>
                  </a:ext>
                </a:extLst>
              </a:tr>
            </a:tbl>
          </a:graphicData>
        </a:graphic>
      </p:graphicFrame>
      <p:sp>
        <p:nvSpPr>
          <p:cNvPr id="4" name="Rectangle 1">
            <a:extLst>
              <a:ext uri="{FF2B5EF4-FFF2-40B4-BE49-F238E27FC236}">
                <a16:creationId xmlns:a16="http://schemas.microsoft.com/office/drawing/2014/main" id="{E773C7AB-037C-48DF-9341-802A1FCF54AC}"/>
              </a:ext>
            </a:extLst>
          </p:cNvPr>
          <p:cNvSpPr>
            <a:spLocks noChangeArrowheads="1"/>
          </p:cNvSpPr>
          <p:nvPr/>
        </p:nvSpPr>
        <p:spPr bwMode="auto">
          <a:xfrm>
            <a:off x="2368264" y="1930782"/>
            <a:ext cx="9803114" cy="49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5" name="Flecha: a la derecha 4">
            <a:hlinkClick r:id="rId2" action="ppaction://hlinkfile"/>
            <a:extLst>
              <a:ext uri="{FF2B5EF4-FFF2-40B4-BE49-F238E27FC236}">
                <a16:creationId xmlns:a16="http://schemas.microsoft.com/office/drawing/2014/main" id="{BF748AB6-2124-4668-B65E-692356B5D3C7}"/>
              </a:ext>
            </a:extLst>
          </p:cNvPr>
          <p:cNvSpPr/>
          <p:nvPr/>
        </p:nvSpPr>
        <p:spPr>
          <a:xfrm>
            <a:off x="7278987" y="5517412"/>
            <a:ext cx="880274" cy="49154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97246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584880" y="142336"/>
            <a:ext cx="8319969" cy="133666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ES" b="1" i="1" dirty="0">
                <a:solidFill>
                  <a:schemeClr val="bg1"/>
                </a:solidFill>
                <a:latin typeface="Abadi" panose="020B0604020104020204" pitchFamily="34" charset="0"/>
              </a:rPr>
              <a:t>Planteamiento del problema</a:t>
            </a:r>
            <a:endParaRPr lang="es-CO" b="1" dirty="0">
              <a:solidFill>
                <a:schemeClr val="bg1"/>
              </a:solidFill>
            </a:endParaRPr>
          </a:p>
        </p:txBody>
      </p:sp>
      <p:sp>
        <p:nvSpPr>
          <p:cNvPr id="2" name="CuadroTexto 1">
            <a:extLst>
              <a:ext uri="{FF2B5EF4-FFF2-40B4-BE49-F238E27FC236}">
                <a16:creationId xmlns:a16="http://schemas.microsoft.com/office/drawing/2014/main" id="{65D75888-339B-416B-9DB9-E5B455BA7C56}"/>
              </a:ext>
            </a:extLst>
          </p:cNvPr>
          <p:cNvSpPr txBox="1"/>
          <p:nvPr/>
        </p:nvSpPr>
        <p:spPr>
          <a:xfrm>
            <a:off x="1364566" y="2546252"/>
            <a:ext cx="7019779" cy="3770142"/>
          </a:xfrm>
          <a:prstGeom prst="rect">
            <a:avLst/>
          </a:prstGeom>
        </p:spPr>
        <p:txBody>
          <a:bodyPr vert="horz" wrap="square" lIns="91440" tIns="45720" rIns="91440" bIns="45720" rtlCol="0" anchor="ctr">
            <a:noAutofit/>
          </a:bodyPr>
          <a:lstStyle/>
          <a:p>
            <a:pPr algn="l"/>
            <a:endParaRPr lang="es-CO" b="1" dirty="0">
              <a:solidFill>
                <a:srgbClr val="92D050"/>
              </a:solidFill>
            </a:endParaRPr>
          </a:p>
        </p:txBody>
      </p:sp>
      <p:sp>
        <p:nvSpPr>
          <p:cNvPr id="3" name="CuadroTexto 2">
            <a:extLst>
              <a:ext uri="{FF2B5EF4-FFF2-40B4-BE49-F238E27FC236}">
                <a16:creationId xmlns:a16="http://schemas.microsoft.com/office/drawing/2014/main" id="{5714F8BB-81EF-428C-AB5B-B662024A6505}"/>
              </a:ext>
            </a:extLst>
          </p:cNvPr>
          <p:cNvSpPr txBox="1"/>
          <p:nvPr/>
        </p:nvSpPr>
        <p:spPr>
          <a:xfrm>
            <a:off x="900332" y="2293034"/>
            <a:ext cx="7877907" cy="4262511"/>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7" name="CuadroTexto 6">
            <a:extLst>
              <a:ext uri="{FF2B5EF4-FFF2-40B4-BE49-F238E27FC236}">
                <a16:creationId xmlns:a16="http://schemas.microsoft.com/office/drawing/2014/main" id="{99682851-C4CD-47AF-A7EB-EECAF028EC9A}"/>
              </a:ext>
            </a:extLst>
          </p:cNvPr>
          <p:cNvSpPr txBox="1"/>
          <p:nvPr/>
        </p:nvSpPr>
        <p:spPr>
          <a:xfrm>
            <a:off x="1026942" y="1828800"/>
            <a:ext cx="7596553" cy="4487594"/>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8" name="CuadroTexto 7">
            <a:extLst>
              <a:ext uri="{FF2B5EF4-FFF2-40B4-BE49-F238E27FC236}">
                <a16:creationId xmlns:a16="http://schemas.microsoft.com/office/drawing/2014/main" id="{AE4582C8-F4E5-4997-B2A0-29956A57DF9B}"/>
              </a:ext>
            </a:extLst>
          </p:cNvPr>
          <p:cNvSpPr txBox="1"/>
          <p:nvPr/>
        </p:nvSpPr>
        <p:spPr>
          <a:xfrm>
            <a:off x="351693" y="2349303"/>
            <a:ext cx="8270731" cy="3967091"/>
          </a:xfrm>
          <a:prstGeom prst="rect">
            <a:avLst/>
          </a:prstGeom>
        </p:spPr>
        <p:txBody>
          <a:bodyPr vert="horz" wrap="square" lIns="91440" tIns="45720" rIns="91440" bIns="45720" rtlCol="0" anchor="ctr">
            <a:noAutofit/>
          </a:bodyPr>
          <a:lstStyle/>
          <a:p>
            <a:endParaRPr lang="es-ES" dirty="0">
              <a:latin typeface="Calibri Light" panose="020F0302020204030204" pitchFamily="34" charset="0"/>
              <a:cs typeface="Calibri Light" panose="020F0302020204030204" pitchFamily="34" charset="0"/>
            </a:endParaRPr>
          </a:p>
          <a:p>
            <a:endParaRPr lang="es-ES" dirty="0">
              <a:latin typeface="Calibri Light" panose="020F0302020204030204" pitchFamily="34" charset="0"/>
              <a:cs typeface="Calibri Light" panose="020F0302020204030204" pitchFamily="34" charset="0"/>
            </a:endParaRPr>
          </a:p>
          <a:p>
            <a:endParaRPr lang="es-ES" dirty="0">
              <a:latin typeface="Calibri Light" panose="020F0302020204030204" pitchFamily="34" charset="0"/>
              <a:cs typeface="Calibri Light" panose="020F0302020204030204" pitchFamily="34" charset="0"/>
            </a:endParaRPr>
          </a:p>
          <a:p>
            <a:endParaRPr lang="es-ES" sz="1400" dirty="0">
              <a:solidFill>
                <a:srgbClr val="080808"/>
              </a:solidFill>
              <a:latin typeface="Calibri Light" panose="020F0302020204030204" pitchFamily="34" charset="0"/>
              <a:cs typeface="Calibri Light" panose="020F0302020204030204" pitchFamily="34" charset="0"/>
            </a:endParaRPr>
          </a:p>
          <a:p>
            <a:r>
              <a:rPr lang="es-ES" sz="1600" dirty="0">
                <a:solidFill>
                  <a:srgbClr val="080808"/>
                </a:solidFill>
                <a:latin typeface="Calibri Light" panose="020F0302020204030204" pitchFamily="34" charset="0"/>
                <a:cs typeface="Calibri Light" panose="020F0302020204030204" pitchFamily="34" charset="0"/>
              </a:rPr>
              <a:t>La empresa </a:t>
            </a:r>
            <a:r>
              <a:rPr lang="es-ES" sz="1600" b="1" dirty="0">
                <a:solidFill>
                  <a:srgbClr val="080808"/>
                </a:solidFill>
                <a:latin typeface="Calibri Light" panose="020F0302020204030204" pitchFamily="34" charset="0"/>
                <a:cs typeface="Calibri Light" panose="020F0302020204030204" pitchFamily="34" charset="0"/>
              </a:rPr>
              <a:t>Restaurante el Rancho </a:t>
            </a:r>
            <a:r>
              <a:rPr lang="es-ES" sz="1600" dirty="0">
                <a:solidFill>
                  <a:srgbClr val="080808"/>
                </a:solidFill>
                <a:latin typeface="Calibri Light" panose="020F0302020204030204" pitchFamily="34" charset="0"/>
                <a:cs typeface="Calibri Light" panose="020F0302020204030204" pitchFamily="34" charset="0"/>
              </a:rPr>
              <a:t>es una empresa que se encarga de hacer comidas rápidas, ubicada en la estación general Santander.</a:t>
            </a:r>
          </a:p>
          <a:p>
            <a:r>
              <a:rPr lang="es-ES" sz="1600" dirty="0">
                <a:solidFill>
                  <a:srgbClr val="080808"/>
                </a:solidFill>
                <a:latin typeface="Calibri Light" panose="020F0302020204030204" pitchFamily="34" charset="0"/>
                <a:cs typeface="Calibri Light" panose="020F0302020204030204" pitchFamily="34" charset="0"/>
              </a:rPr>
              <a:t>Con las actividades de levantamiento de información que fueron realizadas se encontraron algunas falencias en la empresa y necesidades.</a:t>
            </a:r>
          </a:p>
          <a:p>
            <a:r>
              <a:rPr lang="es-ES" sz="1600" dirty="0">
                <a:solidFill>
                  <a:srgbClr val="080808"/>
                </a:solidFill>
                <a:latin typeface="Calibri Light" panose="020F0302020204030204" pitchFamily="34" charset="0"/>
                <a:cs typeface="Calibri Light" panose="020F0302020204030204" pitchFamily="34" charset="0"/>
              </a:rPr>
              <a:t>Se ha  identificado  que la empresa tiene la necesidad de  un aplicativo web que ayude a la empresa a dar mas prioridad al cliente, para solucionar este problema pensamos en un aplicativo web que permita notificar al cliente de nuevos productos,  que el cliente califique el servicio de la empresa ya que es importante saber si los clientes están satisfechos,  que los clientes puedan saber de las ofertas sin tener que ir al establecimiento . la idea es que los clientes que utilicen esta aplicativo web se les notifique los nuevos descuentos que hay para ellos. Esto puede solucionar el problema a la  falta de información que tienen los clientes de la empresa</a:t>
            </a:r>
            <a:r>
              <a:rPr lang="es-ES" sz="1400" dirty="0">
                <a:latin typeface="Calibri Light" panose="020F0302020204030204" pitchFamily="34" charset="0"/>
                <a:cs typeface="Calibri Light" panose="020F0302020204030204" pitchFamily="34" charset="0"/>
              </a:rPr>
              <a:t>. </a:t>
            </a:r>
          </a:p>
          <a:p>
            <a:endParaRPr lang="es-ES" dirty="0">
              <a:latin typeface="Calibri Light" panose="020F0302020204030204" pitchFamily="34" charset="0"/>
              <a:cs typeface="Calibri Light" panose="020F0302020204030204" pitchFamily="34" charset="0"/>
            </a:endParaRPr>
          </a:p>
          <a:p>
            <a:pPr algn="ctr"/>
            <a:r>
              <a:rPr lang="es-CO" dirty="0"/>
              <a:t>¿ como un aplicativo web </a:t>
            </a:r>
            <a:r>
              <a:rPr lang="es-ES" dirty="0">
                <a:latin typeface="Arial Rounded MT Bold" panose="020F0704030504030204" pitchFamily="34" charset="0"/>
              </a:rPr>
              <a:t>haría más eficiente el proceso de atención al cliente del RESTAURANTE EL RANCHO? </a:t>
            </a:r>
            <a:endParaRPr lang="es-CO" dirty="0"/>
          </a:p>
          <a:p>
            <a:pPr algn="ctr"/>
            <a:endParaRPr lang="es-ES" dirty="0">
              <a:latin typeface="Calibri Light" panose="020F0302020204030204" pitchFamily="34" charset="0"/>
              <a:cs typeface="Calibri Light" panose="020F0302020204030204" pitchFamily="34" charset="0"/>
            </a:endParaRPr>
          </a:p>
          <a:p>
            <a:pPr algn="l"/>
            <a:endParaRPr lang="es-CO" sz="8000" b="1" dirty="0">
              <a:solidFill>
                <a:srgbClr val="92D050"/>
              </a:solidFill>
            </a:endParaRPr>
          </a:p>
        </p:txBody>
      </p:sp>
    </p:spTree>
    <p:extLst>
      <p:ext uri="{BB962C8B-B14F-4D97-AF65-F5344CB8AC3E}">
        <p14:creationId xmlns:p14="http://schemas.microsoft.com/office/powerpoint/2010/main" val="220180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6600" dirty="0">
              <a:solidFill>
                <a:schemeClr val="bg1"/>
              </a:solidFill>
            </a:endParaRPr>
          </a:p>
        </p:txBody>
      </p:sp>
      <p:sp>
        <p:nvSpPr>
          <p:cNvPr id="22" name="Título 1"/>
          <p:cNvSpPr txBox="1">
            <a:spLocks/>
          </p:cNvSpPr>
          <p:nvPr/>
        </p:nvSpPr>
        <p:spPr>
          <a:xfrm>
            <a:off x="1615969" y="2551364"/>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6600" dirty="0">
              <a:solidFill>
                <a:srgbClr val="92D050"/>
              </a:solidFill>
            </a:endParaRPr>
          </a:p>
        </p:txBody>
      </p:sp>
      <p:sp>
        <p:nvSpPr>
          <p:cNvPr id="6" name="Google Shape;641;p16"/>
          <p:cNvSpPr txBox="1">
            <a:spLocks/>
          </p:cNvSpPr>
          <p:nvPr/>
        </p:nvSpPr>
        <p:spPr>
          <a:xfrm>
            <a:off x="980063" y="582587"/>
            <a:ext cx="4412100" cy="633547"/>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3600" i="1" dirty="0">
                <a:solidFill>
                  <a:schemeClr val="bg1"/>
                </a:solidFill>
                <a:latin typeface="Abadi" panose="020B0604020104020204" pitchFamily="34" charset="0"/>
              </a:rPr>
              <a:t>Justificación</a:t>
            </a:r>
          </a:p>
        </p:txBody>
      </p:sp>
      <p:sp>
        <p:nvSpPr>
          <p:cNvPr id="8" name="Google Shape;642;p16"/>
          <p:cNvSpPr txBox="1">
            <a:spLocks/>
          </p:cNvSpPr>
          <p:nvPr/>
        </p:nvSpPr>
        <p:spPr>
          <a:xfrm>
            <a:off x="395948" y="2208628"/>
            <a:ext cx="8223774" cy="4174414"/>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CO" sz="1600" dirty="0">
                <a:latin typeface="Calibri Light" panose="020F0302020204030204" pitchFamily="34" charset="0"/>
                <a:cs typeface="Calibri Light" panose="020F0302020204030204" pitchFamily="34" charset="0"/>
              </a:rPr>
              <a:t>A partir del análisis de la problemática identificada en la empresa RESTAURANTE DEL RANCHO.</a:t>
            </a:r>
          </a:p>
          <a:p>
            <a:pPr marL="0" indent="0">
              <a:buFont typeface="Arial"/>
              <a:buNone/>
            </a:pPr>
            <a:r>
              <a:rPr lang="es-CO" sz="1600" dirty="0">
                <a:latin typeface="Calibri Light" panose="020F0302020204030204" pitchFamily="34" charset="0"/>
                <a:cs typeface="Calibri Light" panose="020F0302020204030204" pitchFamily="34" charset="0"/>
              </a:rPr>
              <a:t>Pensando en dicha necesidad , este proyecto se justifica desde los procesos que deben ser mejorados en la empresa, es importante que  tenga medios por los cuales pueda ser conocida, pueda ofrecer una mejor atención a sus clientes, esto brindara una ayuda para:</a:t>
            </a:r>
          </a:p>
          <a:p>
            <a:pPr marL="0" indent="0">
              <a:buFont typeface="Arial"/>
              <a:buNone/>
            </a:pPr>
            <a:endParaRPr lang="es-CO" sz="1600" dirty="0">
              <a:latin typeface="Calibri Light" panose="020F0302020204030204" pitchFamily="34" charset="0"/>
              <a:cs typeface="Calibri Light" panose="020F0302020204030204" pitchFamily="34" charset="0"/>
            </a:endParaRPr>
          </a:p>
          <a:p>
            <a:pPr marL="285750" indent="-285750"/>
            <a:r>
              <a:rPr lang="es-CO" sz="1600" dirty="0">
                <a:latin typeface="Calibri Light" panose="020F0302020204030204" pitchFamily="34" charset="0"/>
                <a:cs typeface="Calibri Light" panose="020F0302020204030204" pitchFamily="34" charset="0"/>
              </a:rPr>
              <a:t> los clientes:  por que así es una forma mas fácil de disfrutar de los productos y pueden expresar lo que piensan de la empresa.</a:t>
            </a:r>
          </a:p>
          <a:p>
            <a:pPr marL="285750" indent="-285750"/>
            <a:r>
              <a:rPr lang="es-CO" sz="1600" dirty="0">
                <a:latin typeface="Calibri Light" panose="020F0302020204030204" pitchFamily="34" charset="0"/>
                <a:cs typeface="Calibri Light" panose="020F0302020204030204" pitchFamily="34" charset="0"/>
              </a:rPr>
              <a:t> la empresa:  si sus clientes están satisfechos ellos lo comentaran con mas personas tendrán as clientes y crecerán mas como empresa.</a:t>
            </a:r>
          </a:p>
          <a:p>
            <a:pPr marL="285750" indent="-285750"/>
            <a:r>
              <a:rPr lang="es-CO" sz="1600" dirty="0">
                <a:latin typeface="Calibri Light" panose="020F0302020204030204" pitchFamily="34" charset="0"/>
                <a:cs typeface="Calibri Light" panose="020F0302020204030204" pitchFamily="34" charset="0"/>
              </a:rPr>
              <a:t>Aprendices: se estará ganando conocimiento y practica</a:t>
            </a:r>
          </a:p>
          <a:p>
            <a:pPr marL="285750" indent="-285750"/>
            <a:endParaRPr lang="es-CO" sz="1600" dirty="0">
              <a:latin typeface="Calibri Light" panose="020F0302020204030204" pitchFamily="34" charset="0"/>
              <a:cs typeface="Calibri Light" panose="020F0302020204030204" pitchFamily="34" charset="0"/>
            </a:endParaRPr>
          </a:p>
          <a:p>
            <a:pPr marL="0" indent="0">
              <a:buFont typeface="Arial"/>
              <a:buNone/>
            </a:pPr>
            <a:r>
              <a:rPr lang="es-CO" sz="1600" dirty="0">
                <a:latin typeface="Calibri Light" panose="020F0302020204030204" pitchFamily="34" charset="0"/>
                <a:cs typeface="Calibri Light" panose="020F0302020204030204" pitchFamily="34" charset="0"/>
              </a:rPr>
              <a:t>se cuenta con la tecnología, con los conocimientos que hemos adquirido y con la recolección de información que se le realizo a la empresa, Para el logro de sus objetivos y mejorar el rendimiento en la calidad de la atención al cliente , es necesario construir un sistema de información que permita apoyar las procesos que allí se realizan, al contar con información oportuna y veraz  permite a los empleados  realizar el proceso con el cliente más rápidamente.</a:t>
            </a:r>
          </a:p>
          <a:p>
            <a:pPr marL="0" indent="0">
              <a:spcBef>
                <a:spcPts val="600"/>
              </a:spcBef>
              <a:buFont typeface="Arial"/>
              <a:buNone/>
            </a:pPr>
            <a:endParaRPr lang="es-CO" sz="1800" b="1" dirty="0"/>
          </a:p>
        </p:txBody>
      </p:sp>
    </p:spTree>
    <p:extLst>
      <p:ext uri="{BB962C8B-B14F-4D97-AF65-F5344CB8AC3E}">
        <p14:creationId xmlns:p14="http://schemas.microsoft.com/office/powerpoint/2010/main" val="30699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O" sz="4800" b="1" dirty="0">
              <a:solidFill>
                <a:schemeClr val="bg1"/>
              </a:solidFill>
            </a:endParaRPr>
          </a:p>
        </p:txBody>
      </p:sp>
      <p:graphicFrame>
        <p:nvGraphicFramePr>
          <p:cNvPr id="13" name="12 Gráfico"/>
          <p:cNvGraphicFramePr>
            <a:graphicFrameLocks/>
          </p:cNvGraphicFramePr>
          <p:nvPr>
            <p:extLst>
              <p:ext uri="{D42A27DB-BD31-4B8C-83A1-F6EECF244321}">
                <p14:modId xmlns:p14="http://schemas.microsoft.com/office/powerpoint/2010/main" val="1690563801"/>
              </p:ext>
            </p:extLst>
          </p:nvPr>
        </p:nvGraphicFramePr>
        <p:xfrm>
          <a:off x="489554" y="2301777"/>
          <a:ext cx="8164891" cy="4004441"/>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655;p18"/>
          <p:cNvSpPr txBox="1">
            <a:spLocks/>
          </p:cNvSpPr>
          <p:nvPr/>
        </p:nvSpPr>
        <p:spPr>
          <a:xfrm>
            <a:off x="1927205" y="2301777"/>
            <a:ext cx="5497800" cy="29856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 b="1" dirty="0">
                <a:latin typeface="Abadi" panose="020B0604020104020204" pitchFamily="34" charset="0"/>
              </a:rPr>
              <a:t>Objetivo General</a:t>
            </a:r>
          </a:p>
          <a:p>
            <a:pPr marL="0" indent="0">
              <a:buFont typeface="Arial"/>
              <a:buNone/>
            </a:pPr>
            <a:endParaRPr lang="es-ES" sz="1400" b="1" dirty="0">
              <a:latin typeface="Abadi" panose="020B0604020104020204" pitchFamily="34" charset="0"/>
            </a:endParaRPr>
          </a:p>
          <a:p>
            <a:pPr marL="285750" indent="-285750" algn="ctr">
              <a:buFont typeface="Wingdings" panose="05000000000000000000" pitchFamily="2" charset="2"/>
              <a:buChar char="ü"/>
            </a:pPr>
            <a:r>
              <a:rPr lang="es-ES" sz="2000" dirty="0">
                <a:latin typeface="Calibri Light" panose="020F0302020204030204" pitchFamily="34" charset="0"/>
                <a:cs typeface="Calibri Light" panose="020F0302020204030204" pitchFamily="34" charset="0"/>
              </a:rPr>
              <a:t>Implementar un aplicativo web que apoye los </a:t>
            </a:r>
            <a:r>
              <a:rPr lang="es-ES" sz="2400" dirty="0">
                <a:latin typeface="Calibri Light" panose="020F0302020204030204" pitchFamily="34" charset="0"/>
                <a:cs typeface="Calibri Light" panose="020F0302020204030204" pitchFamily="34" charset="0"/>
              </a:rPr>
              <a:t>procesos</a:t>
            </a:r>
            <a:r>
              <a:rPr lang="es-ES" sz="2000" dirty="0">
                <a:latin typeface="Calibri Light" panose="020F0302020204030204" pitchFamily="34" charset="0"/>
                <a:cs typeface="Calibri Light" panose="020F0302020204030204" pitchFamily="34" charset="0"/>
              </a:rPr>
              <a:t> de atención al cliente en la empresa RESTAURANTE EL RANCHO.</a:t>
            </a:r>
            <a:endParaRPr lang="es-CO" sz="2000" dirty="0">
              <a:latin typeface="Calibri Light" panose="020F0302020204030204" pitchFamily="34" charset="0"/>
              <a:cs typeface="Calibri Light" panose="020F0302020204030204" pitchFamily="34" charset="0"/>
            </a:endParaRPr>
          </a:p>
          <a:p>
            <a:pPr marL="0" indent="0">
              <a:buFont typeface="Arial"/>
              <a:buNone/>
            </a:pPr>
            <a:endParaRPr lang="es-ES" b="1" dirty="0">
              <a:latin typeface="Abadi" panose="020B0604020104020204" pitchFamily="34" charset="0"/>
            </a:endParaRPr>
          </a:p>
        </p:txBody>
      </p:sp>
    </p:spTree>
    <p:extLst>
      <p:ext uri="{BB962C8B-B14F-4D97-AF65-F5344CB8AC3E}">
        <p14:creationId xmlns:p14="http://schemas.microsoft.com/office/powerpoint/2010/main" val="165897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txBox="1">
            <a:spLocks/>
          </p:cNvSpPr>
          <p:nvPr/>
        </p:nvSpPr>
        <p:spPr>
          <a:xfrm>
            <a:off x="460460" y="204716"/>
            <a:ext cx="8431292" cy="14827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O" sz="4800" b="1" dirty="0">
              <a:solidFill>
                <a:schemeClr val="bg1"/>
              </a:solidFill>
            </a:endParaRPr>
          </a:p>
        </p:txBody>
      </p:sp>
      <p:sp>
        <p:nvSpPr>
          <p:cNvPr id="5" name="Google Shape;661;p19"/>
          <p:cNvSpPr txBox="1">
            <a:spLocks/>
          </p:cNvSpPr>
          <p:nvPr/>
        </p:nvSpPr>
        <p:spPr>
          <a:xfrm>
            <a:off x="1957979" y="448956"/>
            <a:ext cx="6455700" cy="668100"/>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ES" dirty="0"/>
              <a:t>	</a:t>
            </a:r>
            <a:r>
              <a:rPr lang="es-ES" sz="3200" i="1" dirty="0">
                <a:solidFill>
                  <a:schemeClr val="bg1"/>
                </a:solidFill>
                <a:latin typeface="Abadi" panose="020B0604020104020204" pitchFamily="34" charset="0"/>
              </a:rPr>
              <a:t>Objetivos específicos</a:t>
            </a:r>
            <a:r>
              <a:rPr lang="es-ES" dirty="0"/>
              <a:t>.</a:t>
            </a:r>
          </a:p>
        </p:txBody>
      </p:sp>
      <p:sp>
        <p:nvSpPr>
          <p:cNvPr id="6" name="Google Shape;662;p19"/>
          <p:cNvSpPr txBox="1">
            <a:spLocks/>
          </p:cNvSpPr>
          <p:nvPr/>
        </p:nvSpPr>
        <p:spPr>
          <a:xfrm>
            <a:off x="1251360" y="2157840"/>
            <a:ext cx="6455700" cy="3623744"/>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Gestionar en el sistema la información de los descuentos</a:t>
            </a:r>
          </a:p>
          <a:p>
            <a:pPr marL="546100" lvl="1" indent="0">
              <a:buFont typeface="Arial"/>
              <a:buNone/>
            </a:pPr>
            <a:endParaRPr lang="es-CO" sz="20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Gestionar el proceso de calificación a la empresa.</a:t>
            </a:r>
          </a:p>
          <a:p>
            <a:pPr marL="546100" lvl="1" indent="0">
              <a:buFont typeface="Arial"/>
              <a:buNone/>
            </a:pPr>
            <a:endParaRPr lang="es-CO" sz="20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Gestionar el  procesos de nuevos productos</a:t>
            </a:r>
          </a:p>
          <a:p>
            <a:pPr lvl="1"/>
            <a:endParaRPr lang="es-CO" sz="20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Generar informes de las actividades de la empresa EL RANCHO.</a:t>
            </a:r>
          </a:p>
          <a:p>
            <a:pPr lvl="1">
              <a:buFont typeface="Wingdings" panose="05000000000000000000" pitchFamily="2" charset="2"/>
              <a:buChar char="ü"/>
            </a:pPr>
            <a:endParaRPr lang="es-CO" sz="20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Gestionar la recepción de peticiones o solicitudes de los clientes.</a:t>
            </a:r>
          </a:p>
          <a:p>
            <a:pPr marL="457200" indent="-368300">
              <a:spcBef>
                <a:spcPts val="600"/>
              </a:spcBef>
              <a:buSzPts val="2200"/>
              <a:buFont typeface="Arial"/>
              <a:buChar char="◂"/>
            </a:pPr>
            <a:endParaRPr lang="es-CO" dirty="0"/>
          </a:p>
        </p:txBody>
      </p:sp>
    </p:spTree>
    <p:extLst>
      <p:ext uri="{BB962C8B-B14F-4D97-AF65-F5344CB8AC3E}">
        <p14:creationId xmlns:p14="http://schemas.microsoft.com/office/powerpoint/2010/main" val="55030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Rectángulo 17"/>
          <p:cNvSpPr/>
          <p:nvPr/>
        </p:nvSpPr>
        <p:spPr>
          <a:xfrm rot="21249494">
            <a:off x="3354284" y="-350929"/>
            <a:ext cx="6082096" cy="778834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8" name="17 Rectángulo"/>
          <p:cNvSpPr/>
          <p:nvPr/>
        </p:nvSpPr>
        <p:spPr>
          <a:xfrm>
            <a:off x="-1042648" y="184179"/>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9" name="Título 1"/>
          <p:cNvSpPr txBox="1">
            <a:spLocks/>
          </p:cNvSpPr>
          <p:nvPr/>
        </p:nvSpPr>
        <p:spPr>
          <a:xfrm>
            <a:off x="3484193" y="2576122"/>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6600" dirty="0">
              <a:solidFill>
                <a:srgbClr val="0099A5"/>
              </a:solidFill>
            </a:endParaRPr>
          </a:p>
        </p:txBody>
      </p:sp>
      <p:sp>
        <p:nvSpPr>
          <p:cNvPr id="16" name="Título 1"/>
          <p:cNvSpPr txBox="1">
            <a:spLocks/>
          </p:cNvSpPr>
          <p:nvPr/>
        </p:nvSpPr>
        <p:spPr>
          <a:xfrm>
            <a:off x="460460" y="458670"/>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6600" dirty="0">
              <a:solidFill>
                <a:schemeClr val="bg1"/>
              </a:solidFill>
            </a:endParaRPr>
          </a:p>
        </p:txBody>
      </p:sp>
      <p:sp>
        <p:nvSpPr>
          <p:cNvPr id="12" name="Google Shape;668;p20"/>
          <p:cNvSpPr txBox="1">
            <a:spLocks/>
          </p:cNvSpPr>
          <p:nvPr/>
        </p:nvSpPr>
        <p:spPr>
          <a:xfrm>
            <a:off x="2263817" y="624761"/>
            <a:ext cx="3556049" cy="544793"/>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3600" i="1" dirty="0">
                <a:solidFill>
                  <a:schemeClr val="bg1"/>
                </a:solidFill>
                <a:latin typeface="Abadi" panose="020B0604020104020204" pitchFamily="34" charset="0"/>
              </a:rPr>
              <a:t>Alcance</a:t>
            </a:r>
          </a:p>
        </p:txBody>
      </p:sp>
      <p:sp>
        <p:nvSpPr>
          <p:cNvPr id="14" name="Google Shape;669;p20"/>
          <p:cNvSpPr txBox="1">
            <a:spLocks/>
          </p:cNvSpPr>
          <p:nvPr/>
        </p:nvSpPr>
        <p:spPr>
          <a:xfrm>
            <a:off x="1146528" y="2290825"/>
            <a:ext cx="6850943" cy="333153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v"/>
            </a:pPr>
            <a:r>
              <a:rPr lang="es-CO" sz="2000" dirty="0">
                <a:latin typeface="Calibri Light" panose="020F0302020204030204" pitchFamily="34" charset="0"/>
                <a:cs typeface="Calibri Light" panose="020F0302020204030204" pitchFamily="34" charset="0"/>
              </a:rPr>
              <a:t>Creada para RESTURANTE DEL RANCHO, tendrá una duración de un año, se apoyara el área de información para el cliente de la empresa en innovaciones y promociones para ellos</a:t>
            </a:r>
          </a:p>
          <a:p>
            <a:pPr>
              <a:buFont typeface="Wingdings" panose="05000000000000000000" pitchFamily="2" charset="2"/>
              <a:buChar char="v"/>
            </a:pPr>
            <a:r>
              <a:rPr lang="es-CO" sz="2000" dirty="0">
                <a:latin typeface="Calibri Light" panose="020F0302020204030204" pitchFamily="34" charset="0"/>
                <a:cs typeface="Calibri Light" panose="020F0302020204030204" pitchFamily="34" charset="0"/>
              </a:rPr>
              <a:t>Las funcionalidades principales de este software </a:t>
            </a:r>
          </a:p>
          <a:p>
            <a:pPr>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Permitir que los clientes califiquen a la empresa.</a:t>
            </a:r>
          </a:p>
          <a:p>
            <a:pPr>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Enviar notificaciones a los clientes  sobre nuevos productos.</a:t>
            </a:r>
          </a:p>
          <a:p>
            <a:pPr>
              <a:buFont typeface="Wingdings" panose="05000000000000000000" pitchFamily="2" charset="2"/>
              <a:buChar char="ü"/>
            </a:pPr>
            <a:r>
              <a:rPr lang="es-CO" sz="2000" dirty="0">
                <a:latin typeface="Calibri Light" panose="020F0302020204030204" pitchFamily="34" charset="0"/>
                <a:cs typeface="Calibri Light" panose="020F0302020204030204" pitchFamily="34" charset="0"/>
              </a:rPr>
              <a:t>Notificar promociones en los productos a los clientes.</a:t>
            </a:r>
          </a:p>
          <a:p>
            <a:pPr marL="285750" lvl="1">
              <a:spcBef>
                <a:spcPts val="600"/>
              </a:spcBef>
              <a:buFont typeface="Wingdings" pitchFamily="2" charset="2"/>
              <a:buChar char="ü"/>
            </a:pPr>
            <a:r>
              <a:rPr lang="es-CO" sz="2000" dirty="0">
                <a:solidFill>
                  <a:schemeClr val="tx1">
                    <a:lumMod val="75000"/>
                    <a:lumOff val="25000"/>
                  </a:schemeClr>
                </a:solidFill>
                <a:latin typeface="Calibri Light" panose="020F0302020204030204" pitchFamily="34" charset="0"/>
                <a:cs typeface="Calibri Light" panose="020F0302020204030204" pitchFamily="34" charset="0"/>
              </a:rPr>
              <a:t>Notificar la recepción de peticiones o solicitudes de los clientes al administrador.</a:t>
            </a:r>
          </a:p>
          <a:p>
            <a:pPr marL="0" indent="0">
              <a:buFont typeface="Arial"/>
              <a:buNone/>
            </a:pPr>
            <a:endParaRPr lang="es-CO"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48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9;p21"/>
          <p:cNvSpPr txBox="1">
            <a:spLocks/>
          </p:cNvSpPr>
          <p:nvPr/>
        </p:nvSpPr>
        <p:spPr>
          <a:xfrm>
            <a:off x="436728" y="712608"/>
            <a:ext cx="6455700" cy="668100"/>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3200" i="1">
                <a:latin typeface="Abadi" panose="020B0604020104020204" pitchFamily="34" charset="0"/>
              </a:rPr>
              <a:t>Recolección de datos</a:t>
            </a:r>
            <a:endParaRPr lang="es-CO" sz="3200" i="1" dirty="0">
              <a:latin typeface="Abadi" panose="020B0604020104020204" pitchFamily="34" charset="0"/>
            </a:endParaRPr>
          </a:p>
        </p:txBody>
      </p:sp>
      <p:sp>
        <p:nvSpPr>
          <p:cNvPr id="3" name="Marcador de texto 4">
            <a:extLst>
              <a:ext uri="{FF2B5EF4-FFF2-40B4-BE49-F238E27FC236}">
                <a16:creationId xmlns:a16="http://schemas.microsoft.com/office/drawing/2014/main" id="{2F6BCCF7-70CB-414A-8518-BE344A7A5914}"/>
              </a:ext>
            </a:extLst>
          </p:cNvPr>
          <p:cNvSpPr txBox="1">
            <a:spLocks/>
          </p:cNvSpPr>
          <p:nvPr/>
        </p:nvSpPr>
        <p:spPr>
          <a:xfrm>
            <a:off x="964504" y="2105826"/>
            <a:ext cx="7402881" cy="21404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v"/>
            </a:pPr>
            <a:r>
              <a:rPr lang="es-CO" sz="2400" dirty="0"/>
              <a:t>Se realizaron preguntas con el objetivo  de poder reconocer si la empresa tiene problemas y así buscar una solución para ello.</a:t>
            </a:r>
          </a:p>
          <a:p>
            <a:endParaRPr lang="es-CO" dirty="0"/>
          </a:p>
        </p:txBody>
      </p:sp>
      <p:pic>
        <p:nvPicPr>
          <p:cNvPr id="4" name="Imagen 10">
            <a:extLst>
              <a:ext uri="{FF2B5EF4-FFF2-40B4-BE49-F238E27FC236}">
                <a16:creationId xmlns:a16="http://schemas.microsoft.com/office/drawing/2014/main" id="{04A65CFC-75BE-4576-984B-2491A78D56FE}"/>
              </a:ext>
            </a:extLst>
          </p:cNvPr>
          <p:cNvPicPr>
            <a:picLocks noChangeAspect="1"/>
          </p:cNvPicPr>
          <p:nvPr/>
        </p:nvPicPr>
        <p:blipFill rotWithShape="1">
          <a:blip r:embed="rId2"/>
          <a:srcRect l="14921" t="48684" r="45127" b="4665"/>
          <a:stretch/>
        </p:blipFill>
        <p:spPr>
          <a:xfrm>
            <a:off x="628542" y="4246323"/>
            <a:ext cx="3036036" cy="1993147"/>
          </a:xfrm>
          <a:prstGeom prst="rect">
            <a:avLst/>
          </a:prstGeom>
        </p:spPr>
      </p:pic>
      <p:pic>
        <p:nvPicPr>
          <p:cNvPr id="5" name="Imagen 9">
            <a:extLst>
              <a:ext uri="{FF2B5EF4-FFF2-40B4-BE49-F238E27FC236}">
                <a16:creationId xmlns:a16="http://schemas.microsoft.com/office/drawing/2014/main" id="{97E8828E-CD9C-4ECC-BBDC-CCDC1573EC25}"/>
              </a:ext>
            </a:extLst>
          </p:cNvPr>
          <p:cNvPicPr>
            <a:picLocks noChangeAspect="1"/>
          </p:cNvPicPr>
          <p:nvPr/>
        </p:nvPicPr>
        <p:blipFill rotWithShape="1">
          <a:blip r:embed="rId3"/>
          <a:srcRect l="7913" t="15503" r="32001" b="6651"/>
          <a:stretch/>
        </p:blipFill>
        <p:spPr>
          <a:xfrm>
            <a:off x="4547014" y="4246323"/>
            <a:ext cx="2615777" cy="1905320"/>
          </a:xfrm>
          <a:prstGeom prst="rect">
            <a:avLst/>
          </a:prstGeom>
        </p:spPr>
      </p:pic>
    </p:spTree>
    <p:extLst>
      <p:ext uri="{BB962C8B-B14F-4D97-AF65-F5344CB8AC3E}">
        <p14:creationId xmlns:p14="http://schemas.microsoft.com/office/powerpoint/2010/main" val="255205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8D3D1-8766-4876-9087-24C8CFDE23AF}"/>
              </a:ext>
            </a:extLst>
          </p:cNvPr>
          <p:cNvSpPr txBox="1">
            <a:spLocks/>
          </p:cNvSpPr>
          <p:nvPr/>
        </p:nvSpPr>
        <p:spPr>
          <a:xfrm>
            <a:off x="1375739" y="552995"/>
            <a:ext cx="6455700" cy="6681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3200" i="1">
                <a:latin typeface="Abadi" panose="020B0604020104020204" pitchFamily="34" charset="0"/>
              </a:rPr>
              <a:t>Preguntas</a:t>
            </a:r>
            <a:endParaRPr lang="es-CO" sz="3200" i="1" dirty="0">
              <a:latin typeface="Abadi" panose="020B0604020104020204" pitchFamily="34" charset="0"/>
            </a:endParaRPr>
          </a:p>
        </p:txBody>
      </p:sp>
      <p:sp>
        <p:nvSpPr>
          <p:cNvPr id="3" name="Marcador de texto 2">
            <a:extLst>
              <a:ext uri="{FF2B5EF4-FFF2-40B4-BE49-F238E27FC236}">
                <a16:creationId xmlns:a16="http://schemas.microsoft.com/office/drawing/2014/main" id="{8599A6EC-8AA4-49F2-9E25-43B793470A6C}"/>
              </a:ext>
            </a:extLst>
          </p:cNvPr>
          <p:cNvSpPr txBox="1">
            <a:spLocks/>
          </p:cNvSpPr>
          <p:nvPr/>
        </p:nvSpPr>
        <p:spPr>
          <a:xfrm>
            <a:off x="1065623" y="2285873"/>
            <a:ext cx="7262874" cy="392229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600" b="1" dirty="0">
                <a:latin typeface="Calibri Light" panose="020F0302020204030204" pitchFamily="34" charset="0"/>
                <a:cs typeface="Calibri Light" panose="020F0302020204030204" pitchFamily="34" charset="0"/>
              </a:rPr>
              <a:t>Denos una descripción de lo que se realiza en la empresa </a:t>
            </a:r>
          </a:p>
          <a:p>
            <a:pPr marL="114300" indent="0">
              <a:buFont typeface="Arial"/>
              <a:buNone/>
            </a:pPr>
            <a:r>
              <a:rPr lang="es-ES" sz="1600" dirty="0">
                <a:latin typeface="Calibri Light" panose="020F0302020204030204" pitchFamily="34" charset="0"/>
                <a:cs typeface="Calibri Light" panose="020F0302020204030204" pitchFamily="34" charset="0"/>
              </a:rPr>
              <a:t>          R/Aquí realizamos la venta de cualquier clase de comidas</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¿Su empresa maneja páginas web?</a:t>
            </a:r>
          </a:p>
          <a:p>
            <a:pPr marL="114300" indent="0">
              <a:buFont typeface="Arial"/>
              <a:buNone/>
            </a:pPr>
            <a:r>
              <a:rPr lang="es-ES" sz="1600" dirty="0">
                <a:latin typeface="Calibri Light" panose="020F0302020204030204" pitchFamily="34" charset="0"/>
                <a:cs typeface="Calibri Light" panose="020F0302020204030204" pitchFamily="34" charset="0"/>
              </a:rPr>
              <a:t>          R/No, pero habíamos estado pensando en crear una</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¿Su establecimiento cuenta con el servicio de domicilios?</a:t>
            </a:r>
          </a:p>
          <a:p>
            <a:pPr marL="114300" indent="0">
              <a:buFont typeface="Arial"/>
              <a:buNone/>
            </a:pPr>
            <a:r>
              <a:rPr lang="es-ES" sz="1600" dirty="0">
                <a:latin typeface="Calibri Light" panose="020F0302020204030204" pitchFamily="34" charset="0"/>
                <a:cs typeface="Calibri Light" panose="020F0302020204030204" pitchFamily="34" charset="0"/>
              </a:rPr>
              <a:t>           R/Si cuenta con ese servicio y se realiza a través de llamada</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¿Le gustaría que su empresa sea calificada por sus clientes? </a:t>
            </a:r>
          </a:p>
          <a:p>
            <a:pPr marL="114300" indent="0" algn="ctr">
              <a:buFont typeface="Arial"/>
              <a:buNone/>
            </a:pPr>
            <a:r>
              <a:rPr lang="es-ES" sz="1600" dirty="0">
                <a:latin typeface="Calibri Light" panose="020F0302020204030204" pitchFamily="34" charset="0"/>
                <a:cs typeface="Calibri Light" panose="020F0302020204030204" pitchFamily="34" charset="0"/>
              </a:rPr>
              <a:t>            R/Si seria muy bueno ya que podríamos mejorar esas falencias que nosotros no notamos</a:t>
            </a:r>
            <a:endParaRPr lang="es-CO" sz="1600" dirty="0">
              <a:latin typeface="Calibri Light" panose="020F0302020204030204" pitchFamily="34" charset="0"/>
              <a:cs typeface="Calibri Light" panose="020F0302020204030204" pitchFamily="34" charset="0"/>
            </a:endParaRPr>
          </a:p>
          <a:p>
            <a:r>
              <a:rPr lang="es-ES" sz="1600" b="1" dirty="0">
                <a:latin typeface="Calibri Light" panose="020F0302020204030204" pitchFamily="34" charset="0"/>
                <a:cs typeface="Calibri Light" panose="020F0302020204030204" pitchFamily="34" charset="0"/>
              </a:rPr>
              <a:t>¿cómo considera que es el servicio de su empresa?</a:t>
            </a:r>
          </a:p>
          <a:p>
            <a:pPr marL="114300" indent="0" algn="ctr">
              <a:buFont typeface="Arial"/>
              <a:buNone/>
            </a:pPr>
            <a:r>
              <a:rPr lang="es-ES" sz="1600" dirty="0">
                <a:latin typeface="Calibri Light" panose="020F0302020204030204" pitchFamily="34" charset="0"/>
                <a:cs typeface="Calibri Light" panose="020F0302020204030204" pitchFamily="34" charset="0"/>
              </a:rPr>
              <a:t>        R/ yo considero que es bueno pero se que se puede mejorar, por eso me interesa la idea de     que los  clientes nos califiquen</a:t>
            </a:r>
            <a:endParaRPr lang="es-CO" sz="1600" dirty="0"/>
          </a:p>
        </p:txBody>
      </p:sp>
    </p:spTree>
    <p:extLst>
      <p:ext uri="{BB962C8B-B14F-4D97-AF65-F5344CB8AC3E}">
        <p14:creationId xmlns:p14="http://schemas.microsoft.com/office/powerpoint/2010/main" val="25760739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1615</TotalTime>
  <Words>1765</Words>
  <Application>Microsoft Office PowerPoint</Application>
  <PresentationFormat>Presentación en pantalla (4:3)</PresentationFormat>
  <Paragraphs>309</Paragraphs>
  <Slides>29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Abadi</vt:lpstr>
      <vt:lpstr>Arial</vt:lpstr>
      <vt:lpstr>Arial Rounded MT Bold</vt:lpstr>
      <vt:lpstr>Calibri</vt:lpstr>
      <vt:lpstr>Calibri Light</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164</cp:revision>
  <dcterms:created xsi:type="dcterms:W3CDTF">2014-06-25T16:18:26Z</dcterms:created>
  <dcterms:modified xsi:type="dcterms:W3CDTF">2019-06-26T13:04:20Z</dcterms:modified>
</cp:coreProperties>
</file>