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31"/>
  </p:notesMasterIdLst>
  <p:handoutMasterIdLst>
    <p:handoutMasterId r:id="rId32"/>
  </p:handoutMasterIdLst>
  <p:sldIdLst>
    <p:sldId id="323" r:id="rId2"/>
    <p:sldId id="325" r:id="rId3"/>
    <p:sldId id="326" r:id="rId4"/>
    <p:sldId id="277" r:id="rId5"/>
    <p:sldId id="352" r:id="rId6"/>
    <p:sldId id="303" r:id="rId7"/>
    <p:sldId id="300" r:id="rId8"/>
    <p:sldId id="324" r:id="rId9"/>
    <p:sldId id="327" r:id="rId10"/>
    <p:sldId id="328" r:id="rId11"/>
    <p:sldId id="355" r:id="rId12"/>
    <p:sldId id="330" r:id="rId13"/>
    <p:sldId id="331" r:id="rId14"/>
    <p:sldId id="332" r:id="rId15"/>
    <p:sldId id="333" r:id="rId16"/>
    <p:sldId id="334" r:id="rId17"/>
    <p:sldId id="337" r:id="rId18"/>
    <p:sldId id="338" r:id="rId19"/>
    <p:sldId id="339" r:id="rId20"/>
    <p:sldId id="340" r:id="rId21"/>
    <p:sldId id="341" r:id="rId22"/>
    <p:sldId id="343" r:id="rId23"/>
    <p:sldId id="347" r:id="rId24"/>
    <p:sldId id="344" r:id="rId25"/>
    <p:sldId id="346" r:id="rId26"/>
    <p:sldId id="349" r:id="rId27"/>
    <p:sldId id="348" r:id="rId28"/>
    <p:sldId id="353" r:id="rId29"/>
    <p:sldId id="354" r:id="rId3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99A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5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2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ovallea:Library:Caches:TemporaryItems:Outlook%20Temp:Datos%20Educaci&#243;n%20Superior%20y%20Formaci&#243;n%20Profesio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5"/>
    </mc:Choice>
    <mc:Fallback>
      <c:style val="15"/>
    </mc:Fallback>
  </mc:AlternateContent>
  <c:chart>
    <c:autoTitleDeleted val="1"/>
    <c:plotArea>
      <c:layout/>
      <c:barChart>
        <c:barDir val="col"/>
        <c:grouping val="stack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39"/>
        <c:overlap val="100"/>
        <c:axId val="37040128"/>
        <c:axId val="37041664"/>
      </c:barChart>
      <c:catAx>
        <c:axId val="3704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4800" b="1">
                <a:solidFill>
                  <a:schemeClr val="accent5">
                    <a:lumMod val="75000"/>
                  </a:schemeClr>
                </a:solidFill>
              </a:defRPr>
            </a:pPr>
            <a:endParaRPr lang="es-CO"/>
          </a:p>
        </c:txPr>
        <c:crossAx val="37041664"/>
        <c:crosses val="autoZero"/>
        <c:auto val="1"/>
        <c:lblAlgn val="ctr"/>
        <c:lblOffset val="100"/>
        <c:noMultiLvlLbl val="0"/>
      </c:catAx>
      <c:valAx>
        <c:axId val="37041664"/>
        <c:scaling>
          <c:orientation val="minMax"/>
        </c:scaling>
        <c:delete val="1"/>
        <c:axPos val="l"/>
        <c:numFmt formatCode="_(* #,##0.0_);_(* \(#,##0.0\);_(* &quot;-&quot;??_);_(@_)" sourceLinked="1"/>
        <c:majorTickMark val="none"/>
        <c:minorTickMark val="none"/>
        <c:tickLblPos val="nextTo"/>
        <c:crossAx val="37040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CO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3/07/2019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29A7F-9FEB-453B-A6C7-DA986B5A2E4A}" type="datetimeFigureOut">
              <a:rPr lang="es-CO" smtClean="0"/>
              <a:t>3/07/2019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B61B9-6E10-43E1-9675-6B3291A89B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8680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B61B9-6E10-43E1-9675-6B3291A89BAA}" type="slidenum">
              <a:rPr lang="es-CO" smtClean="0"/>
              <a:t>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3009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BCDC9-2FE3-4184-9F6F-561E21B4B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CE7D9B-C4CE-4AF8-B75E-5E8BD1C93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22DEA4-B392-4A2C-85FA-F33EA49C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C5F167-ACD0-4200-A453-5504A210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565607-1BB6-43BC-9E18-5D5BF210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154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2131D-2886-4B0B-BF5C-FBED6E8F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86B660-1193-4022-BE27-C7B2471DD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55A14D-DFFF-41C9-BA17-E8025171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F1FDB0-F1C2-4C0C-AD10-4437C953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F4DBAB-3A25-4097-858F-5297F447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273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8F9F91-C43C-421E-B561-CD6A5CBBE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D93114-6D5E-455A-B4EE-02FEB45B9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A14902-64CD-4E94-83D6-D0D49915C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F8D933-6DA9-46AF-AA6E-A54FAD45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2A2F5C-0A70-49CB-971F-A4511F9A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709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13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749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22ADC-A1B3-4003-B72A-5CED794C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F390EF-676F-4A62-89CE-306068D9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F2BA3E-10E4-4639-9B00-4E87EA51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C7A300-4963-4A17-8280-CD7FF0FC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5B0550-6C1C-455D-A95C-0FF05E14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A790F-B71D-4CED-91F1-EB471288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5F8470-0A23-4C73-9532-4238B7922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2BEC5D-C691-414F-A24B-E5F6BB81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BAD796-9290-496F-BBF0-DF1BF52B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717088-85DC-46E9-918F-0AB40806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4B379-5585-4887-A0F9-01AC158A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386A7B-E657-4903-BACA-0CC415766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CA6410-F108-468F-B050-96562C47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82A5C3-4482-4983-B9AE-FBD1711C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48C63B-885B-49AB-B0F8-C67A697C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D1078-5AF3-4275-A9DF-40AE219D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EB74C7-620A-4747-B77E-EAE105FB9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F2CA2D-9F76-40B8-B632-F31DF0B1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E4DA3F-8C01-432C-B212-310E5F6C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8BEB36-A59D-4E47-A1F1-C9C0816D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715F9-A4A3-4A5C-8D96-DCD4FAC6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489CB0-2FBA-42A5-9031-AC5668BE6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DA14BC-33AE-485F-ABC4-CC4D6A17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B29D80-1F00-486E-9ADE-9F555D1D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377724-56C7-4E0F-AEEA-137BFECB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99037-4268-4C05-9ACF-ECEA3569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F31C8D-CDDA-417E-8E47-50F3BF57B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8222B8-D5BC-4E8B-83AB-F5D8CBA7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4B32CF-FCE6-4F83-A680-17EF88A9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F3F2A5-564E-4E20-9490-B919EDCB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275BB-5C51-4FE8-B343-4A8BF410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EE368-9314-423F-B2A1-16B15798F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53D9DB-18EE-4BBB-B2E9-2FB2D378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584C0C-383A-4CFB-9304-D30B196C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A4C9FB-9BF6-4C83-8801-0F5E3F88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406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F7987-75C8-47D4-9F34-5288EACA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FC0DEF-9345-47DE-8DDE-31BAA2941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233807-868D-45E1-BC4B-E1229723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7DE8A-821E-4FDC-B13B-EB2BC857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26D47B-165A-4723-8D7B-F10EF6E0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C960A-9FC7-42D7-AA32-601EF0E5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2F08A3-2563-4EE4-826F-B1E3588CD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E2986A-E96F-4559-973F-B8BDB6E1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A67C8F-BFCB-4D98-AAA4-E05712A0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4EEC76-65FA-472B-A23C-B4DC103F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E909D-E828-4772-A161-FD993058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F8EE61-4C7A-4D46-9796-BC53ADF07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2788B5-0255-46BF-A7DF-95AAD423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B1906E-2390-40A7-9724-67AE79EE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61DD20-BB32-4EED-872D-901B86BF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5D67E-C20B-4260-B0EA-21E9D81A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74D732-FC71-4571-8ADA-6C8D5085D3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FC9E43-6F3C-4496-951A-4626EF65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042072-4463-40B1-999D-14909888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2DFCD8-C836-4E9C-AFE4-C32248BD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A642D-A576-4472-9231-EF13F9A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E9C53B-7498-4C33-AD2E-9D2F4D060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E2C7A5-5777-4ED0-9639-3E5B393C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8191B0-B8F0-4615-BA89-ED8310B4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76E1CE-0569-46CF-A3BB-D45EFFD5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47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0A691-6145-4F2B-96BF-8A1FBFEA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7E8102-8BEB-4185-84B5-47A6F6FAB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B08A56-1188-4A82-AAA6-7737CB301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BB93D9-2797-416D-A270-2AFD22B5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070A91-C79B-4459-B55B-ECBAD1B8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51EDC8-9DED-4CED-9AB1-917FE87C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70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31A3D-AB6E-43F9-B343-660D78B6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8CAA01-3CEA-4249-B02B-681B50301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DC7884-5F52-4FAD-BE99-35BC5871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88B8B3-A242-4D07-BCBA-2B42612ED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A61F6F-B311-48BC-8373-D561D8B0A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AE5EF1-8E11-454D-B814-932B14CA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7126AE-2012-4F1D-AC2B-7C1DF848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84B407-D509-4F64-B540-CA033EE2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76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356E4-BFFB-4F23-9264-F51C3D71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0FAF23-3042-44B1-9FBE-0738A2F2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E0C5D1-83AD-44DC-95DD-A4FCF25B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59C9A0-6D47-4515-9881-92A97E04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73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E6B499-B6FE-408D-8DE4-F1004E03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53959D-8B58-485B-9A56-5BA33401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D5DB4D-1361-4016-A95B-02D65AD4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748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64D30-FA2C-4A82-9024-2C5243F8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E869F3-7AF4-4DDC-AF91-DCEDB2030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DE5BE1-D46D-464E-B808-086031E7B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074A0A-53F8-4B0F-BF04-AB0015F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6F0ACE-9347-4C77-8045-10112656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0D94DB-2024-438F-A3F4-596814D5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32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F2C82-B2F3-4741-97FD-7ED20229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44D6A9-7BAE-4451-84D4-B33E601F8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73C3C4-01DB-4DFE-B244-F67C87200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D364CF-B28E-45A0-A841-04685FCB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7C254A-EFD0-413C-955B-1E099CBA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ABB96A-D328-4A6E-B2FF-10E82280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484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270F02-5E41-4954-9E33-7787C597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E51D4C-7D03-4AC5-93F0-4AB5D1ADC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E33086-052B-4AE9-9C83-91E06CD99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BEDD05-D68B-4A4C-8713-A2A36512C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6C6927-441A-4409-BA2D-49F9CE2BD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44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50" r:id="rId14"/>
    <p:sldLayoutId id="2147483658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PAS%20DE%20PROCESOS.vpp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../resuelto%20requerimientos%20iee%20830.docx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nuevo.vpp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CASOS%20DE%20USO%20EXTENDIDO.docx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94013" y="827682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CO" sz="4000" b="1" dirty="0">
                <a:solidFill>
                  <a:schemeClr val="accent5">
                    <a:lumMod val="75000"/>
                  </a:schemeClr>
                </a:solidFill>
              </a:rPr>
              <a:t>RESTAURANTE DEL RANCHO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970750" y="2141950"/>
            <a:ext cx="3256768" cy="124007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es-CO" sz="2000" b="1" dirty="0">
                <a:solidFill>
                  <a:schemeClr val="bg1"/>
                </a:solidFill>
              </a:rPr>
              <a:t>Wendy Castañeda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s-CO" sz="2000" b="1" dirty="0">
                <a:solidFill>
                  <a:schemeClr val="bg1"/>
                </a:solidFill>
              </a:rPr>
              <a:t>Karen Aldana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s-CO" sz="2000" b="1" dirty="0">
                <a:solidFill>
                  <a:schemeClr val="bg1"/>
                </a:solidFill>
              </a:rPr>
              <a:t>Johnny Ricardo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s-CO" sz="2000" b="1" dirty="0">
                <a:solidFill>
                  <a:schemeClr val="bg1"/>
                </a:solidFill>
              </a:rPr>
              <a:t>Edwin Castelblanco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8D3D1-8766-4876-9087-24C8CFDE23AF}"/>
              </a:ext>
            </a:extLst>
          </p:cNvPr>
          <p:cNvSpPr txBox="1">
            <a:spLocks/>
          </p:cNvSpPr>
          <p:nvPr/>
        </p:nvSpPr>
        <p:spPr>
          <a:xfrm>
            <a:off x="1375739" y="552995"/>
            <a:ext cx="6455700" cy="6681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i="1">
                <a:latin typeface="Abadi" panose="020B0604020104020204" pitchFamily="34" charset="0"/>
              </a:rPr>
              <a:t>Preguntas</a:t>
            </a:r>
            <a:endParaRPr lang="es-CO" sz="3200" i="1" dirty="0">
              <a:latin typeface="Abadi" panose="020B0604020104020204" pitchFamily="34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99A6EC-8AA4-49F2-9E25-43B793470A6C}"/>
              </a:ext>
            </a:extLst>
          </p:cNvPr>
          <p:cNvSpPr txBox="1">
            <a:spLocks/>
          </p:cNvSpPr>
          <p:nvPr/>
        </p:nvSpPr>
        <p:spPr>
          <a:xfrm>
            <a:off x="1065623" y="2285873"/>
            <a:ext cx="7262874" cy="39222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Denos una descripción de lo que se realiza en la empresa </a:t>
            </a:r>
          </a:p>
          <a:p>
            <a:r>
              <a:rPr lang="es-E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¿Su empresa maneja páginas web?</a:t>
            </a:r>
          </a:p>
          <a:p>
            <a:r>
              <a:rPr lang="es-E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¿Su establecimiento cuenta con el servicio de domicilios?</a:t>
            </a:r>
            <a:r>
              <a:rPr lang="es-E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 </a:t>
            </a:r>
            <a:endParaRPr lang="es-CO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s-E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¿cómo considera que es el servicio de su empresa?</a:t>
            </a:r>
          </a:p>
          <a:p>
            <a:r>
              <a:rPr lang="es-E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¿Le gustaría mejorar el servicio  de los clientes en su empresa?</a:t>
            </a:r>
          </a:p>
          <a:p>
            <a:r>
              <a:rPr lang="es-E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¿ utilizan algún proceso de calificación?</a:t>
            </a:r>
          </a:p>
          <a:p>
            <a:r>
              <a:rPr lang="es-E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¿Cómo se realiza la comunicación con los clientes?</a:t>
            </a:r>
          </a:p>
          <a:p>
            <a:r>
              <a:rPr lang="es-E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¿cómo es el proceso cuando se recibe una queja?</a:t>
            </a:r>
            <a:r>
              <a:rPr lang="es-E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</a:t>
            </a:r>
            <a:endParaRPr lang="es-CO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s-E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¿Qué cree usted que le hace falta a su empresa para mejorar?</a:t>
            </a:r>
          </a:p>
        </p:txBody>
      </p:sp>
    </p:spTree>
    <p:extLst>
      <p:ext uri="{BB962C8B-B14F-4D97-AF65-F5344CB8AC3E}">
        <p14:creationId xmlns:p14="http://schemas.microsoft.com/office/powerpoint/2010/main" val="257607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5328BFCA-8D3D-4BB5-A8BB-61B4AEC79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55" t="24803" r="9545" b="11058"/>
          <a:stretch/>
        </p:blipFill>
        <p:spPr>
          <a:xfrm>
            <a:off x="289112" y="1717961"/>
            <a:ext cx="8565776" cy="475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89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5;p23"/>
          <p:cNvSpPr txBox="1">
            <a:spLocks/>
          </p:cNvSpPr>
          <p:nvPr/>
        </p:nvSpPr>
        <p:spPr>
          <a:xfrm>
            <a:off x="1642140" y="469601"/>
            <a:ext cx="3892200" cy="9392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2800" i="1">
                <a:latin typeface="Abadi" panose="020B0604020104020204" pitchFamily="34" charset="0"/>
              </a:rPr>
              <a:t>Requisitos Funcionales</a:t>
            </a:r>
            <a:endParaRPr lang="es-ES" sz="2800" i="1" dirty="0">
              <a:latin typeface="Abadi" panose="020B0604020104020204" pitchFamily="34" charset="0"/>
            </a:endParaRPr>
          </a:p>
        </p:txBody>
      </p:sp>
      <p:sp>
        <p:nvSpPr>
          <p:cNvPr id="3" name="Google Shape;706;p23"/>
          <p:cNvSpPr txBox="1">
            <a:spLocks/>
          </p:cNvSpPr>
          <p:nvPr/>
        </p:nvSpPr>
        <p:spPr>
          <a:xfrm>
            <a:off x="665018" y="2501178"/>
            <a:ext cx="8007927" cy="3887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s-CO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El sistema debe permitir que el cliente califique el servicio de la empresa y adjuntar opiniones de los comensales.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El sistema debe tener la capacidad de generar notificaciones informando a los clientes de nuevos productos  y promociones.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El sistema debe mantener actualizada la carta de productos.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s-CO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El sistema debe permitir el registro de usuario para poder utilizar las funcionalidades del sistema.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s-CO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El sistema debe permitir que el cliente realice reservaciones.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s-CO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5066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61701-F741-4152-90C1-C473A7DDA9ED}"/>
              </a:ext>
            </a:extLst>
          </p:cNvPr>
          <p:cNvSpPr txBox="1">
            <a:spLocks/>
          </p:cNvSpPr>
          <p:nvPr/>
        </p:nvSpPr>
        <p:spPr>
          <a:xfrm>
            <a:off x="1353295" y="440340"/>
            <a:ext cx="4424698" cy="94390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i="1">
                <a:latin typeface="Abadi" panose="020B0604020104020204" pitchFamily="34" charset="0"/>
              </a:rPr>
              <a:t>Requisitos No funcionales</a:t>
            </a:r>
            <a:endParaRPr lang="es-CO" sz="2800" i="1" dirty="0">
              <a:latin typeface="Abadi" panose="020B0604020104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FD1582E-1EB3-4DBC-AC06-A1DF6627AA12}"/>
              </a:ext>
            </a:extLst>
          </p:cNvPr>
          <p:cNvSpPr txBox="1"/>
          <p:nvPr/>
        </p:nvSpPr>
        <p:spPr>
          <a:xfrm>
            <a:off x="1108364" y="2549236"/>
            <a:ext cx="63453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dirty="0"/>
              <a:t> el sistema debe tener una disponibilidad de 7 días y 24 horas para los usuarios.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CO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ES_tradnl" dirty="0"/>
              <a:t>  El sistema debe disponer de una documentación fácilmente actualizable que permita realizar operaciones de mantenimiento con el menor esfuerzo posible</a:t>
            </a:r>
          </a:p>
          <a:p>
            <a:pPr lvl="0"/>
            <a:endParaRPr lang="es-CO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dirty="0"/>
              <a:t>El sistema debe tener una interfaz de uso intuitiva y sencilla</a:t>
            </a:r>
            <a:endParaRPr lang="es-CO" dirty="0"/>
          </a:p>
          <a:p>
            <a:endParaRPr lang="es-CO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93164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60183" y="643004"/>
            <a:ext cx="2956142" cy="9018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Diagramas BPMN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7CC3DC-BF96-48C7-AD45-F33FD97E3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4" t="31540" r="3484" b="13484"/>
          <a:stretch/>
        </p:blipFill>
        <p:spPr>
          <a:xfrm>
            <a:off x="152400" y="2396838"/>
            <a:ext cx="8866092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22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EACBAEC-F6E3-42DE-B7AA-7A52C70A9D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81" t="46092" r="16934" b="26959"/>
          <a:stretch/>
        </p:blipFill>
        <p:spPr>
          <a:xfrm>
            <a:off x="0" y="2736272"/>
            <a:ext cx="9166494" cy="214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07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mbo 1">
            <a:hlinkClick r:id="rId2" action="ppaction://hlinkfile"/>
            <a:extLst>
              <a:ext uri="{FF2B5EF4-FFF2-40B4-BE49-F238E27FC236}">
                <a16:creationId xmlns:a16="http://schemas.microsoft.com/office/drawing/2014/main" id="{4C410275-7339-4570-A2E6-06BEC0F21CA4}"/>
              </a:ext>
            </a:extLst>
          </p:cNvPr>
          <p:cNvSpPr/>
          <p:nvPr/>
        </p:nvSpPr>
        <p:spPr>
          <a:xfrm>
            <a:off x="4142509" y="5652655"/>
            <a:ext cx="928255" cy="928254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5547255-A935-4AA7-834E-A5F5830642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85" t="54446" r="3637" b="11329"/>
          <a:stretch/>
        </p:blipFill>
        <p:spPr>
          <a:xfrm>
            <a:off x="0" y="2729345"/>
            <a:ext cx="9195921" cy="227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86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02;p59"/>
          <p:cNvSpPr txBox="1"/>
          <p:nvPr/>
        </p:nvSpPr>
        <p:spPr>
          <a:xfrm>
            <a:off x="-86242" y="943195"/>
            <a:ext cx="7407469" cy="400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500"/>
              <a:buFont typeface="Calibri"/>
              <a:buNone/>
            </a:pPr>
            <a:r>
              <a:rPr lang="e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REQUERIMIENTOS</a:t>
            </a:r>
            <a:r>
              <a:rPr lang="es" sz="20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FUNCIONALES Y NO FUNCIONALES (IEEE830)</a:t>
            </a: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B876FB7-C1B8-415B-82E9-A8A3A500B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299487"/>
              </p:ext>
            </p:extLst>
          </p:nvPr>
        </p:nvGraphicFramePr>
        <p:xfrm>
          <a:off x="1086168" y="1869217"/>
          <a:ext cx="7525846" cy="49515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57907">
                  <a:extLst>
                    <a:ext uri="{9D8B030D-6E8A-4147-A177-3AD203B41FA5}">
                      <a16:colId xmlns:a16="http://schemas.microsoft.com/office/drawing/2014/main" val="510330893"/>
                    </a:ext>
                  </a:extLst>
                </a:gridCol>
                <a:gridCol w="4667939">
                  <a:extLst>
                    <a:ext uri="{9D8B030D-6E8A-4147-A177-3AD203B41FA5}">
                      <a16:colId xmlns:a16="http://schemas.microsoft.com/office/drawing/2014/main" val="1906553470"/>
                    </a:ext>
                  </a:extLst>
                </a:gridCol>
              </a:tblGrid>
              <a:tr h="20883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Requerimientos funcionales  (IEEE830)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73647"/>
                  </a:ext>
                </a:extLst>
              </a:tr>
              <a:tr h="427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Identificación 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 requerimiento: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RF01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4785264"/>
                  </a:ext>
                </a:extLst>
              </a:tr>
              <a:tr h="427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09650" algn="l"/>
                          <a:tab pos="2047875" algn="l"/>
                        </a:tabLst>
                      </a:pPr>
                      <a:r>
                        <a:rPr lang="es-CO" sz="1400" dirty="0">
                          <a:effectLst/>
                        </a:rPr>
                        <a:t>Nombre 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09650" algn="l"/>
                          <a:tab pos="2047875" algn="l"/>
                        </a:tabLst>
                      </a:pPr>
                      <a:r>
                        <a:rPr lang="es-CO" sz="1400" dirty="0">
                          <a:effectLst/>
                        </a:rPr>
                        <a:t> requerimiento:	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47875" algn="l"/>
                        </a:tabLst>
                      </a:pPr>
                      <a:r>
                        <a:rPr lang="es-CO" sz="1400" dirty="0">
                          <a:effectLst/>
                        </a:rPr>
                        <a:t>Gestión de usuario.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6795775"/>
                  </a:ext>
                </a:extLst>
              </a:tr>
              <a:tr h="427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Características: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crear diferentes perfiles de usuario, tanto para los proveedores como para los usuarios de la empresa.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3565995"/>
                  </a:ext>
                </a:extLst>
              </a:tr>
              <a:tr h="21752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23925" algn="l"/>
                        </a:tabLst>
                      </a:pPr>
                      <a:r>
                        <a:rPr lang="es-CO" sz="1400" dirty="0">
                          <a:effectLst/>
                        </a:rPr>
                        <a:t>Descripción 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23925" algn="l"/>
                        </a:tabLst>
                      </a:pPr>
                      <a:r>
                        <a:rPr lang="es-CO" sz="1400" dirty="0">
                          <a:effectLst/>
                        </a:rPr>
                        <a:t> requerimiento: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el sistema debe permitir la gestión de usuarios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•registrar usuario 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•Registro de empleado 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•iniciar cesión  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•Cerrar cesión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 •consultar usuarios  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 •actualizar información de usuario 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•recuperar cuenta 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•Inhabilitar usuarios 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 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3793386"/>
                  </a:ext>
                </a:extLst>
              </a:tr>
              <a:tr h="645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Requerimiento NO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 funcional: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•RNF01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•RNF02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•RNF03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0978038"/>
                  </a:ext>
                </a:extLst>
              </a:tr>
              <a:tr h="427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Prioridad 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 requerimiento: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ALTA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6925730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9E82A58F-AC90-480C-B766-81AA1C04D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75" y="2055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1385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02;p59"/>
          <p:cNvSpPr txBox="1"/>
          <p:nvPr/>
        </p:nvSpPr>
        <p:spPr>
          <a:xfrm>
            <a:off x="-86242" y="943195"/>
            <a:ext cx="7407469" cy="400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500"/>
              <a:buFont typeface="Calibri"/>
              <a:buNone/>
            </a:pPr>
            <a:r>
              <a:rPr lang="e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REQUERIMIENTOS</a:t>
            </a:r>
            <a:r>
              <a:rPr lang="es" sz="20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FUNCIONALES Y NO FUNCIONALES (IEEE830</a:t>
            </a:r>
            <a:r>
              <a:rPr lang="es" sz="2000" b="1" i="0" u="none" strike="noStrike" cap="none" dirty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00BAEC2-C791-453B-9C8C-2CBA80B84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23433"/>
              </p:ext>
            </p:extLst>
          </p:nvPr>
        </p:nvGraphicFramePr>
        <p:xfrm>
          <a:off x="1169709" y="1913205"/>
          <a:ext cx="7407469" cy="46948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12952">
                  <a:extLst>
                    <a:ext uri="{9D8B030D-6E8A-4147-A177-3AD203B41FA5}">
                      <a16:colId xmlns:a16="http://schemas.microsoft.com/office/drawing/2014/main" val="3130894091"/>
                    </a:ext>
                  </a:extLst>
                </a:gridCol>
                <a:gridCol w="4594517">
                  <a:extLst>
                    <a:ext uri="{9D8B030D-6E8A-4147-A177-3AD203B41FA5}">
                      <a16:colId xmlns:a16="http://schemas.microsoft.com/office/drawing/2014/main" val="3343754052"/>
                    </a:ext>
                  </a:extLst>
                </a:gridCol>
              </a:tblGrid>
              <a:tr h="371706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Requerimientos funcionales (IEEE830)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01242"/>
                  </a:ext>
                </a:extLst>
              </a:tr>
              <a:tr h="6742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Identificación 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 requerimiento: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RF02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3810555"/>
                  </a:ext>
                </a:extLst>
              </a:tr>
              <a:tr h="6742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09650" algn="l"/>
                          <a:tab pos="2047875" algn="l"/>
                        </a:tabLst>
                      </a:pPr>
                      <a:r>
                        <a:rPr lang="es-CO" sz="1600" dirty="0">
                          <a:effectLst/>
                        </a:rPr>
                        <a:t>Nombre 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09650" algn="l"/>
                          <a:tab pos="2047875" algn="l"/>
                        </a:tabLst>
                      </a:pPr>
                      <a:r>
                        <a:rPr lang="es-CO" sz="1600" dirty="0">
                          <a:effectLst/>
                        </a:rPr>
                        <a:t> requerimiento:	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47875" algn="l"/>
                        </a:tabLst>
                      </a:pPr>
                      <a:r>
                        <a:rPr lang="es-CO" sz="1600" dirty="0">
                          <a:effectLst/>
                        </a:rPr>
                        <a:t>Calificar servicio y adjuntar opiniones.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8558872"/>
                  </a:ext>
                </a:extLst>
              </a:tr>
              <a:tr h="3295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Características: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Se podrá calificar el servicio y adjuntar opiniones sobre esto.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9034134"/>
                  </a:ext>
                </a:extLst>
              </a:tr>
              <a:tr h="6742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23925" algn="l"/>
                        </a:tabLst>
                      </a:pPr>
                      <a:r>
                        <a:rPr lang="es-CO" sz="1600">
                          <a:effectLst/>
                        </a:rPr>
                        <a:t>Descripción 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23925" algn="l"/>
                        </a:tabLst>
                      </a:pPr>
                      <a:r>
                        <a:rPr lang="es-CO" sz="1600">
                          <a:effectLst/>
                        </a:rPr>
                        <a:t> requerimiento: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el sistema debe permitir la gestión de calificaciones y opiniones que serán notificadas al administrador del sistema.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7258314"/>
                  </a:ext>
                </a:extLst>
              </a:tr>
              <a:tr h="10190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Requerimiento NO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 funcional: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•RNF01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•RNF02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•RNF03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7081168"/>
                  </a:ext>
                </a:extLst>
              </a:tr>
              <a:tr h="6742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Prioridad 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 requerimiento: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ALTA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2327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499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02;p59"/>
          <p:cNvSpPr txBox="1"/>
          <p:nvPr/>
        </p:nvSpPr>
        <p:spPr>
          <a:xfrm>
            <a:off x="-86242" y="930669"/>
            <a:ext cx="7407469" cy="400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500"/>
              <a:buFont typeface="Calibri"/>
              <a:buNone/>
            </a:pPr>
            <a:r>
              <a:rPr lang="e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REQUERIMIENTOS</a:t>
            </a:r>
            <a:r>
              <a:rPr lang="es" sz="20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FUNCIONALES Y NO FUNCIONALES (IEEE830)</a:t>
            </a: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1A5855C-0864-4B61-B7EA-D8C5337E9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49762"/>
              </p:ext>
            </p:extLst>
          </p:nvPr>
        </p:nvGraphicFramePr>
        <p:xfrm>
          <a:off x="626012" y="2236763"/>
          <a:ext cx="7891976" cy="434691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96942">
                  <a:extLst>
                    <a:ext uri="{9D8B030D-6E8A-4147-A177-3AD203B41FA5}">
                      <a16:colId xmlns:a16="http://schemas.microsoft.com/office/drawing/2014/main" val="2077720925"/>
                    </a:ext>
                  </a:extLst>
                </a:gridCol>
                <a:gridCol w="4895034">
                  <a:extLst>
                    <a:ext uri="{9D8B030D-6E8A-4147-A177-3AD203B41FA5}">
                      <a16:colId xmlns:a16="http://schemas.microsoft.com/office/drawing/2014/main" val="3254111310"/>
                    </a:ext>
                  </a:extLst>
                </a:gridCol>
              </a:tblGrid>
              <a:tr h="282812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Requerimientos funcionales (IEEE830)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53273"/>
                  </a:ext>
                </a:extLst>
              </a:tr>
              <a:tr h="5787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Identificación 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 requerimiento: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RF03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1583237"/>
                  </a:ext>
                </a:extLst>
              </a:tr>
              <a:tr h="5787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09650" algn="l"/>
                          <a:tab pos="2047875" algn="l"/>
                        </a:tabLst>
                      </a:pPr>
                      <a:r>
                        <a:rPr lang="es-CO" sz="1600">
                          <a:effectLst/>
                        </a:rPr>
                        <a:t>Nombre 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09650" algn="l"/>
                          <a:tab pos="2047875" algn="l"/>
                        </a:tabLst>
                      </a:pPr>
                      <a:r>
                        <a:rPr lang="es-CO" sz="1600">
                          <a:effectLst/>
                        </a:rPr>
                        <a:t> requerimiento:	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47875" algn="l"/>
                        </a:tabLst>
                      </a:pPr>
                      <a:r>
                        <a:rPr lang="es-CO" sz="1600" dirty="0">
                          <a:effectLst/>
                        </a:rPr>
                        <a:t>Gestión de notificaciones.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4238273"/>
                  </a:ext>
                </a:extLst>
              </a:tr>
              <a:tr h="2828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Características: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Se podrán enviar notificaciones a los usuarios registrados.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3010275"/>
                  </a:ext>
                </a:extLst>
              </a:tr>
              <a:tr h="1170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23925" algn="l"/>
                        </a:tabLst>
                      </a:pPr>
                      <a:r>
                        <a:rPr lang="es-CO" sz="1600">
                          <a:effectLst/>
                        </a:rPr>
                        <a:t>Descripción 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23925" algn="l"/>
                        </a:tabLst>
                      </a:pPr>
                      <a:r>
                        <a:rPr lang="es-CO" sz="1600">
                          <a:effectLst/>
                        </a:rPr>
                        <a:t> requerimiento: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el sistema debe permitir la gestión de notificaciones a los usuarios y al administrador del sistema.</a:t>
                      </a:r>
                      <a:endParaRPr lang="es-CO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•notificar nuevos productos.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•notificar nuevas promociones.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4483942"/>
                  </a:ext>
                </a:extLst>
              </a:tr>
              <a:tr h="874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Requerimiento NO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 funcional: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•RNF01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•RNF02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•RNF03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2278546"/>
                  </a:ext>
                </a:extLst>
              </a:tr>
              <a:tr h="5787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Prioridad 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 requerimiento: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ALTA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7573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02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514193" y="247313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endParaRPr lang="es-CO" sz="3600" b="1" dirty="0">
              <a:solidFill>
                <a:schemeClr val="bg1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E4F2E3C-5C06-48D1-948B-04509AFD6BD1}"/>
              </a:ext>
            </a:extLst>
          </p:cNvPr>
          <p:cNvSpPr/>
          <p:nvPr/>
        </p:nvSpPr>
        <p:spPr>
          <a:xfrm>
            <a:off x="1853011" y="2376197"/>
            <a:ext cx="56648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88000"/>
            <a:r>
              <a:rPr lang="es-ES" sz="2800" b="1" i="1" dirty="0"/>
              <a:t>SISTEMA DE GESTIÓN </a:t>
            </a:r>
            <a:r>
              <a:rPr lang="es-ES" sz="2800" b="1" i="1" dirty="0">
                <a:cs typeface="Calibri Light" panose="020F0302020204030204" pitchFamily="34" charset="0"/>
              </a:rPr>
              <a:t> DE ATENCIÓN AL CLIENTE EN LA EMPRESA RESTAURANTE EL RANCHO</a:t>
            </a:r>
            <a:r>
              <a:rPr lang="es-ES" sz="2800" b="1" dirty="0">
                <a:cs typeface="Calibri Light" panose="020F0302020204030204" pitchFamily="34" charset="0"/>
              </a:rPr>
              <a:t>.</a:t>
            </a:r>
            <a:endParaRPr lang="es-CO" sz="28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1ED73DD-D4D1-4B25-A4C0-0FDA8F820DED}"/>
              </a:ext>
            </a:extLst>
          </p:cNvPr>
          <p:cNvSpPr txBox="1"/>
          <p:nvPr/>
        </p:nvSpPr>
        <p:spPr>
          <a:xfrm>
            <a:off x="1026942" y="4572000"/>
            <a:ext cx="1674055" cy="16037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95BC34C-C705-4AF1-B5F6-9C97827C710B}"/>
              </a:ext>
            </a:extLst>
          </p:cNvPr>
          <p:cNvSpPr txBox="1"/>
          <p:nvPr/>
        </p:nvSpPr>
        <p:spPr>
          <a:xfrm>
            <a:off x="741664" y="4830452"/>
            <a:ext cx="1772529" cy="10410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l"/>
            <a:r>
              <a:rPr lang="es-CO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SGAC</a:t>
            </a:r>
          </a:p>
        </p:txBody>
      </p:sp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02;p59"/>
          <p:cNvSpPr txBox="1"/>
          <p:nvPr/>
        </p:nvSpPr>
        <p:spPr>
          <a:xfrm>
            <a:off x="-86242" y="943195"/>
            <a:ext cx="7407469" cy="400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500"/>
              <a:buFont typeface="Calibri"/>
              <a:buNone/>
            </a:pPr>
            <a:r>
              <a:rPr lang="e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REQUERIMIENTOS</a:t>
            </a:r>
            <a:r>
              <a:rPr lang="es" sz="20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FUNCIONALES Y NO FUNCIONALES (IEEE830)</a:t>
            </a: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9856380-68A6-48F6-A28E-C2A550CF6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415261"/>
              </p:ext>
            </p:extLst>
          </p:nvPr>
        </p:nvGraphicFramePr>
        <p:xfrm>
          <a:off x="990943" y="2090332"/>
          <a:ext cx="7891975" cy="47135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96941">
                  <a:extLst>
                    <a:ext uri="{9D8B030D-6E8A-4147-A177-3AD203B41FA5}">
                      <a16:colId xmlns:a16="http://schemas.microsoft.com/office/drawing/2014/main" val="2942569823"/>
                    </a:ext>
                  </a:extLst>
                </a:gridCol>
                <a:gridCol w="4895034">
                  <a:extLst>
                    <a:ext uri="{9D8B030D-6E8A-4147-A177-3AD203B41FA5}">
                      <a16:colId xmlns:a16="http://schemas.microsoft.com/office/drawing/2014/main" val="552451185"/>
                    </a:ext>
                  </a:extLst>
                </a:gridCol>
              </a:tblGrid>
              <a:tr h="297258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Requerimientos funcionales (IEEE830)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82025"/>
                  </a:ext>
                </a:extLst>
              </a:tr>
              <a:tr h="637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Identificación 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 requerimiento: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RF04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2966518"/>
                  </a:ext>
                </a:extLst>
              </a:tr>
              <a:tr h="637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09650" algn="l"/>
                          <a:tab pos="2047875" algn="l"/>
                        </a:tabLst>
                      </a:pPr>
                      <a:r>
                        <a:rPr lang="es-CO" sz="1600" dirty="0">
                          <a:effectLst/>
                        </a:rPr>
                        <a:t>Nombre 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09650" algn="l"/>
                          <a:tab pos="2047875" algn="l"/>
                        </a:tabLst>
                      </a:pPr>
                      <a:r>
                        <a:rPr lang="es-CO" sz="1600" dirty="0">
                          <a:effectLst/>
                        </a:rPr>
                        <a:t> requerimiento:	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47875" algn="l"/>
                        </a:tabLst>
                      </a:pPr>
                      <a:r>
                        <a:rPr lang="es-CO" sz="1600" dirty="0">
                          <a:effectLst/>
                        </a:rPr>
                        <a:t>Actualización de menú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1597799"/>
                  </a:ext>
                </a:extLst>
              </a:tr>
              <a:tr h="311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Características: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Se podrán actualizar la carta de comidas para los usuarios.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239769"/>
                  </a:ext>
                </a:extLst>
              </a:tr>
              <a:tr h="9628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23925" algn="l"/>
                        </a:tabLst>
                      </a:pPr>
                      <a:r>
                        <a:rPr lang="es-CO" sz="1600">
                          <a:effectLst/>
                        </a:rPr>
                        <a:t>Descripción 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23925" algn="l"/>
                        </a:tabLst>
                      </a:pPr>
                      <a:r>
                        <a:rPr lang="es-CO" sz="1600">
                          <a:effectLst/>
                        </a:rPr>
                        <a:t> requerimiento: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el sistema debe permitir la actualización para que los usuarios estén informados de los nuevos productos en la empresa.</a:t>
                      </a:r>
                      <a:endParaRPr lang="es-CO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 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967724"/>
                  </a:ext>
                </a:extLst>
              </a:tr>
              <a:tr h="9628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Requerimiento NO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 funcional: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•RNF01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•RNF02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•RNF03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2806014"/>
                  </a:ext>
                </a:extLst>
              </a:tr>
              <a:tr h="637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Prioridad 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 requerimiento: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ALTA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395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614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02;p59"/>
          <p:cNvSpPr txBox="1"/>
          <p:nvPr/>
        </p:nvSpPr>
        <p:spPr>
          <a:xfrm>
            <a:off x="-86242" y="943195"/>
            <a:ext cx="7407469" cy="400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500"/>
              <a:buFont typeface="Calibri"/>
              <a:buNone/>
            </a:pPr>
            <a:r>
              <a:rPr lang="e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REQUERIMIENTOS</a:t>
            </a:r>
            <a:r>
              <a:rPr lang="es" sz="20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FUNCIONALES Y NO FUNCIONALES (IEEE830)</a:t>
            </a: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E28D708-1E1A-4486-BD22-1E2D6CC8D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68437"/>
              </p:ext>
            </p:extLst>
          </p:nvPr>
        </p:nvGraphicFramePr>
        <p:xfrm>
          <a:off x="857469" y="2243548"/>
          <a:ext cx="7766026" cy="41162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9113">
                  <a:extLst>
                    <a:ext uri="{9D8B030D-6E8A-4147-A177-3AD203B41FA5}">
                      <a16:colId xmlns:a16="http://schemas.microsoft.com/office/drawing/2014/main" val="848200867"/>
                    </a:ext>
                  </a:extLst>
                </a:gridCol>
                <a:gridCol w="4816913">
                  <a:extLst>
                    <a:ext uri="{9D8B030D-6E8A-4147-A177-3AD203B41FA5}">
                      <a16:colId xmlns:a16="http://schemas.microsoft.com/office/drawing/2014/main" val="3415422168"/>
                    </a:ext>
                  </a:extLst>
                </a:gridCol>
              </a:tblGrid>
              <a:tr h="30863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Requerimientos funcionales (IEEE830)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809861"/>
                  </a:ext>
                </a:extLst>
              </a:tr>
              <a:tr h="6315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Identificación 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 requerimiento: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RF05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8592450"/>
                  </a:ext>
                </a:extLst>
              </a:tr>
              <a:tr h="473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09650" algn="l"/>
                          <a:tab pos="2047875" algn="l"/>
                        </a:tabLst>
                      </a:pPr>
                      <a:r>
                        <a:rPr lang="es-CO" sz="1600" dirty="0">
                          <a:effectLst/>
                        </a:rPr>
                        <a:t>Nombre 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09650" algn="l"/>
                          <a:tab pos="2047875" algn="l"/>
                        </a:tabLst>
                      </a:pPr>
                      <a:r>
                        <a:rPr lang="es-CO" sz="1600" dirty="0">
                          <a:effectLst/>
                        </a:rPr>
                        <a:t> requerimiento:	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47875" algn="l"/>
                        </a:tabLst>
                      </a:pPr>
                      <a:r>
                        <a:rPr lang="es-CO" sz="1600" dirty="0">
                          <a:effectLst/>
                        </a:rPr>
                        <a:t>Reservaciones.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112550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Características: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Se podrán realizar reservaciones del servicio.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917786"/>
                  </a:ext>
                </a:extLst>
              </a:tr>
              <a:tr h="7100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23925" algn="l"/>
                        </a:tabLst>
                      </a:pPr>
                      <a:r>
                        <a:rPr lang="es-CO" sz="1600">
                          <a:effectLst/>
                        </a:rPr>
                        <a:t>Descripción 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23925" algn="l"/>
                        </a:tabLst>
                      </a:pPr>
                      <a:r>
                        <a:rPr lang="es-CO" sz="1600">
                          <a:effectLst/>
                        </a:rPr>
                        <a:t> requerimiento: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el sistema debe permitir que los clientes hagan reservaciones con anticipación.</a:t>
                      </a:r>
                      <a:endParaRPr lang="es-CO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 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9079424"/>
                  </a:ext>
                </a:extLst>
              </a:tr>
              <a:tr h="9544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Requerimiento NO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 funcional: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•RNF01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•RNF02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•RNF03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0188487"/>
                  </a:ext>
                </a:extLst>
              </a:tr>
              <a:tr h="6315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Prioridad 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 requerimiento: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MEDIA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0909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683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2;p59"/>
          <p:cNvSpPr txBox="1"/>
          <p:nvPr/>
        </p:nvSpPr>
        <p:spPr>
          <a:xfrm>
            <a:off x="-86242" y="943195"/>
            <a:ext cx="7407469" cy="400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500"/>
              <a:buFont typeface="Calibri"/>
              <a:buNone/>
            </a:pPr>
            <a:r>
              <a:rPr lang="e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REQUERIMIENTOS</a:t>
            </a:r>
            <a:r>
              <a:rPr lang="es" sz="20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FUNCIONALES Y NO FUNCIONALES (IEEE830)</a:t>
            </a: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1057434-6267-4D04-AB54-5FC579395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899033"/>
              </p:ext>
            </p:extLst>
          </p:nvPr>
        </p:nvGraphicFramePr>
        <p:xfrm>
          <a:off x="1715597" y="2255041"/>
          <a:ext cx="6598409" cy="333524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05716">
                  <a:extLst>
                    <a:ext uri="{9D8B030D-6E8A-4147-A177-3AD203B41FA5}">
                      <a16:colId xmlns:a16="http://schemas.microsoft.com/office/drawing/2014/main" val="647252325"/>
                    </a:ext>
                  </a:extLst>
                </a:gridCol>
                <a:gridCol w="4092693">
                  <a:extLst>
                    <a:ext uri="{9D8B030D-6E8A-4147-A177-3AD203B41FA5}">
                      <a16:colId xmlns:a16="http://schemas.microsoft.com/office/drawing/2014/main" val="1135211893"/>
                    </a:ext>
                  </a:extLst>
                </a:gridCol>
              </a:tblGrid>
              <a:tr h="39184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Requerimientos no funcionales (IEEE830)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253086"/>
                  </a:ext>
                </a:extLst>
              </a:tr>
              <a:tr h="5886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Identificación 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 requerimiento: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RNF01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0470628"/>
                  </a:ext>
                </a:extLst>
              </a:tr>
              <a:tr h="532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09650" algn="l"/>
                          <a:tab pos="2047875" algn="l"/>
                        </a:tabLst>
                      </a:pPr>
                      <a:r>
                        <a:rPr lang="es-CO" sz="1600" dirty="0">
                          <a:effectLst/>
                        </a:rPr>
                        <a:t>Nombre 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09650" algn="l"/>
                          <a:tab pos="2047875" algn="l"/>
                        </a:tabLst>
                      </a:pPr>
                      <a:r>
                        <a:rPr lang="es-CO" sz="1600" dirty="0">
                          <a:effectLst/>
                        </a:rPr>
                        <a:t> requerimiento:	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47875" algn="l"/>
                        </a:tabLst>
                      </a:pPr>
                      <a:r>
                        <a:rPr lang="es-CO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Disponibilidad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6567043"/>
                  </a:ext>
                </a:extLst>
              </a:tr>
              <a:tr h="3918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Características: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/>
                        <a:t>tendrá una disponibilidad de 7 días y 24 horas para los usuarios.</a:t>
                      </a:r>
                      <a:r>
                        <a:rPr lang="es-CO" sz="1600" dirty="0">
                          <a:effectLst/>
                        </a:rPr>
                        <a:t>.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9339630"/>
                  </a:ext>
                </a:extLst>
              </a:tr>
              <a:tr h="801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23925" algn="l"/>
                        </a:tabLst>
                      </a:pPr>
                      <a:r>
                        <a:rPr lang="es-CO" sz="1600" dirty="0">
                          <a:effectLst/>
                        </a:rPr>
                        <a:t>Descripción 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23925" algn="l"/>
                        </a:tabLst>
                      </a:pPr>
                      <a:r>
                        <a:rPr lang="es-CO" sz="1600" dirty="0">
                          <a:effectLst/>
                        </a:rPr>
                        <a:t> requerimiento: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El sistema debe permitir  a los usuarios ingresar en cualquier momento.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3960142"/>
                  </a:ext>
                </a:extLst>
              </a:tr>
              <a:tr h="2250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Prioridad 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 requerimiento: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ALTA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4684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50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1725A60-0303-4055-A0B2-F61182284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155112"/>
              </p:ext>
            </p:extLst>
          </p:nvPr>
        </p:nvGraphicFramePr>
        <p:xfrm>
          <a:off x="1603057" y="2424783"/>
          <a:ext cx="6964168" cy="335666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22579">
                  <a:extLst>
                    <a:ext uri="{9D8B030D-6E8A-4147-A177-3AD203B41FA5}">
                      <a16:colId xmlns:a16="http://schemas.microsoft.com/office/drawing/2014/main" val="3006252389"/>
                    </a:ext>
                  </a:extLst>
                </a:gridCol>
                <a:gridCol w="4341589">
                  <a:extLst>
                    <a:ext uri="{9D8B030D-6E8A-4147-A177-3AD203B41FA5}">
                      <a16:colId xmlns:a16="http://schemas.microsoft.com/office/drawing/2014/main" val="946918390"/>
                    </a:ext>
                  </a:extLst>
                </a:gridCol>
              </a:tblGrid>
              <a:tr h="317638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Requerimientos no funcionales (IEEE830)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25716"/>
                  </a:ext>
                </a:extLst>
              </a:tr>
              <a:tr h="6500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Identificación 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 requerimiento: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RNF02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1430063"/>
                  </a:ext>
                </a:extLst>
              </a:tr>
              <a:tr h="6500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09650" algn="l"/>
                          <a:tab pos="2047875" algn="l"/>
                        </a:tabLst>
                      </a:pPr>
                      <a:r>
                        <a:rPr lang="es-CO" sz="1600">
                          <a:effectLst/>
                        </a:rPr>
                        <a:t>Nombre 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09650" algn="l"/>
                          <a:tab pos="2047875" algn="l"/>
                        </a:tabLst>
                      </a:pPr>
                      <a:r>
                        <a:rPr lang="es-CO" sz="1600">
                          <a:effectLst/>
                        </a:rPr>
                        <a:t> requerimiento:	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047875" algn="l"/>
                        </a:tabLst>
                        <a:defRPr/>
                      </a:pPr>
                      <a:r>
                        <a:rPr lang="es-ES_tradnl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Fiabilidad</a:t>
                      </a:r>
                      <a:endParaRPr lang="es-CO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6212070"/>
                  </a:ext>
                </a:extLst>
              </a:tr>
              <a:tr h="3176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Características: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Estará disponible para los usuarios.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5535793"/>
                  </a:ext>
                </a:extLst>
              </a:tr>
              <a:tr h="5858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23925" algn="l"/>
                        </a:tabLst>
                      </a:pPr>
                      <a:r>
                        <a:rPr lang="es-CO" sz="1600">
                          <a:effectLst/>
                        </a:rPr>
                        <a:t>Descripción 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23925" algn="l"/>
                        </a:tabLst>
                      </a:pPr>
                      <a:r>
                        <a:rPr lang="es-CO" sz="1600">
                          <a:effectLst/>
                        </a:rPr>
                        <a:t> requerimiento: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sistema debe tener una interfaz de uso intuitiva y sencilla.</a:t>
                      </a:r>
                      <a:endParaRPr lang="es-CO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5116733"/>
                  </a:ext>
                </a:extLst>
              </a:tr>
              <a:tr h="6500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Prioridad 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 requerimiento: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ALTA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725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273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2;p59"/>
          <p:cNvSpPr txBox="1"/>
          <p:nvPr/>
        </p:nvSpPr>
        <p:spPr>
          <a:xfrm>
            <a:off x="-86242" y="943195"/>
            <a:ext cx="7407469" cy="400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500"/>
              <a:buFont typeface="Calibri"/>
              <a:buNone/>
            </a:pPr>
            <a:r>
              <a:rPr lang="e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REQUERIMIENTOS</a:t>
            </a:r>
            <a:r>
              <a:rPr lang="es" sz="20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FUNCIONALES Y NO FUNCIONALES (IEEE830)</a:t>
            </a: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C7158D6-9B8D-44F7-B530-C24BA3365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15378"/>
              </p:ext>
            </p:extLst>
          </p:nvPr>
        </p:nvGraphicFramePr>
        <p:xfrm>
          <a:off x="272072" y="2435350"/>
          <a:ext cx="6849164" cy="370738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0939">
                  <a:extLst>
                    <a:ext uri="{9D8B030D-6E8A-4147-A177-3AD203B41FA5}">
                      <a16:colId xmlns:a16="http://schemas.microsoft.com/office/drawing/2014/main" val="3564062513"/>
                    </a:ext>
                  </a:extLst>
                </a:gridCol>
                <a:gridCol w="4248225">
                  <a:extLst>
                    <a:ext uri="{9D8B030D-6E8A-4147-A177-3AD203B41FA5}">
                      <a16:colId xmlns:a16="http://schemas.microsoft.com/office/drawing/2014/main" val="3523407252"/>
                    </a:ext>
                  </a:extLst>
                </a:gridCol>
              </a:tblGrid>
              <a:tr h="242883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Requerimientos no funcionales (IEEE830)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77154"/>
                  </a:ext>
                </a:extLst>
              </a:tr>
              <a:tr h="4970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Identificación 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 requerimiento: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RNF03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8012148"/>
                  </a:ext>
                </a:extLst>
              </a:tr>
              <a:tr h="4880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09650" algn="l"/>
                          <a:tab pos="2047875" algn="l"/>
                        </a:tabLst>
                      </a:pPr>
                      <a:r>
                        <a:rPr lang="es-CO" sz="1600">
                          <a:effectLst/>
                        </a:rPr>
                        <a:t>Nombre 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09650" algn="l"/>
                          <a:tab pos="2047875" algn="l"/>
                        </a:tabLst>
                      </a:pPr>
                      <a:r>
                        <a:rPr lang="es-CO" sz="1600">
                          <a:effectLst/>
                        </a:rPr>
                        <a:t> requerimiento:	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47875" algn="l"/>
                        </a:tabLst>
                      </a:pPr>
                      <a:r>
                        <a:rPr lang="es-CO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actualización.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9088462"/>
                  </a:ext>
                </a:extLst>
              </a:tr>
              <a:tr h="4970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Características: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Tendrá una fácil actualización de datos.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0463188"/>
                  </a:ext>
                </a:extLst>
              </a:tr>
              <a:tr h="13683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23925" algn="l"/>
                        </a:tabLst>
                      </a:pPr>
                      <a:r>
                        <a:rPr lang="es-CO" sz="1600">
                          <a:effectLst/>
                        </a:rPr>
                        <a:t>Descripción 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23925" algn="l"/>
                        </a:tabLst>
                      </a:pPr>
                      <a:r>
                        <a:rPr lang="es-CO" sz="1600">
                          <a:effectLst/>
                        </a:rPr>
                        <a:t> requerimiento: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_tradnl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sistema debe disponer de una documentación fácilmente actualizable que permita realizar operaciones de mantenimiento con el menor esfuerzo posible</a:t>
                      </a:r>
                      <a:endParaRPr lang="es-CO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_tradnl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s-CO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9415267"/>
                  </a:ext>
                </a:extLst>
              </a:tr>
              <a:tr h="4970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Prioridad 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 requerimiento: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ALTA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5091925"/>
                  </a:ext>
                </a:extLst>
              </a:tr>
            </a:tbl>
          </a:graphicData>
        </a:graphic>
      </p:graphicFrame>
      <p:sp>
        <p:nvSpPr>
          <p:cNvPr id="3" name="Rombo 2">
            <a:hlinkClick r:id="rId2" action="ppaction://hlinkfile"/>
            <a:extLst>
              <a:ext uri="{FF2B5EF4-FFF2-40B4-BE49-F238E27FC236}">
                <a16:creationId xmlns:a16="http://schemas.microsoft.com/office/drawing/2014/main" id="{91658DDA-2EA1-4F46-BBA5-3F7B80FA273C}"/>
              </a:ext>
            </a:extLst>
          </p:cNvPr>
          <p:cNvSpPr/>
          <p:nvPr/>
        </p:nvSpPr>
        <p:spPr>
          <a:xfrm>
            <a:off x="7426036" y="4128655"/>
            <a:ext cx="1108364" cy="113607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9977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4;p63"/>
          <p:cNvSpPr txBox="1"/>
          <p:nvPr/>
        </p:nvSpPr>
        <p:spPr>
          <a:xfrm>
            <a:off x="963378" y="3400295"/>
            <a:ext cx="7407469" cy="115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500"/>
              <a:buFont typeface="Calibri"/>
              <a:buNone/>
            </a:pPr>
            <a:r>
              <a:rPr lang="es" sz="4400" b="1" i="1" u="none" strike="noStrike" cap="none" dirty="0">
                <a:latin typeface="Calibri"/>
                <a:ea typeface="Calibri"/>
                <a:cs typeface="Calibri"/>
                <a:sym typeface="Calibri"/>
              </a:rPr>
              <a:t>DIAGRAMA DE CASO DE USO</a:t>
            </a:r>
            <a:endParaRPr sz="4400" i="1" dirty="0"/>
          </a:p>
        </p:txBody>
      </p:sp>
    </p:spTree>
    <p:extLst>
      <p:ext uri="{BB962C8B-B14F-4D97-AF65-F5344CB8AC3E}">
        <p14:creationId xmlns:p14="http://schemas.microsoft.com/office/powerpoint/2010/main" val="2073637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4143590-384E-4518-B824-6C5105F2B2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654" b="10303"/>
          <a:stretch/>
        </p:blipFill>
        <p:spPr>
          <a:xfrm>
            <a:off x="0" y="-27285"/>
            <a:ext cx="7079673" cy="6885285"/>
          </a:xfrm>
          <a:prstGeom prst="rect">
            <a:avLst/>
          </a:prstGeom>
        </p:spPr>
      </p:pic>
      <p:sp>
        <p:nvSpPr>
          <p:cNvPr id="6" name="Rombo 5">
            <a:hlinkClick r:id="rId3" action="ppaction://hlinkfile"/>
            <a:extLst>
              <a:ext uri="{FF2B5EF4-FFF2-40B4-BE49-F238E27FC236}">
                <a16:creationId xmlns:a16="http://schemas.microsoft.com/office/drawing/2014/main" id="{416EF868-186B-4CD7-9AEC-065FA9B9C39D}"/>
              </a:ext>
            </a:extLst>
          </p:cNvPr>
          <p:cNvSpPr/>
          <p:nvPr/>
        </p:nvSpPr>
        <p:spPr>
          <a:xfrm>
            <a:off x="7578437" y="3117272"/>
            <a:ext cx="1025236" cy="1025237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1009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0A857EA-682D-4583-9079-CEB88829E8EB}"/>
              </a:ext>
            </a:extLst>
          </p:cNvPr>
          <p:cNvSpPr/>
          <p:nvPr/>
        </p:nvSpPr>
        <p:spPr>
          <a:xfrm>
            <a:off x="984739" y="211013"/>
            <a:ext cx="7174522" cy="15615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latin typeface="+mj-lt"/>
              </a:rPr>
              <a:t>CASOS DE USO EXTENDIDOS.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CB553F3-CC5D-461B-AAE6-F08A662C4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674286"/>
              </p:ext>
            </p:extLst>
          </p:nvPr>
        </p:nvGraphicFramePr>
        <p:xfrm>
          <a:off x="1532711" y="2048100"/>
          <a:ext cx="4940899" cy="449650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80638">
                  <a:extLst>
                    <a:ext uri="{9D8B030D-6E8A-4147-A177-3AD203B41FA5}">
                      <a16:colId xmlns:a16="http://schemas.microsoft.com/office/drawing/2014/main" val="3783793839"/>
                    </a:ext>
                  </a:extLst>
                </a:gridCol>
                <a:gridCol w="2192971">
                  <a:extLst>
                    <a:ext uri="{9D8B030D-6E8A-4147-A177-3AD203B41FA5}">
                      <a16:colId xmlns:a16="http://schemas.microsoft.com/office/drawing/2014/main" val="3796087773"/>
                    </a:ext>
                  </a:extLst>
                </a:gridCol>
                <a:gridCol w="2167290">
                  <a:extLst>
                    <a:ext uri="{9D8B030D-6E8A-4147-A177-3AD203B41FA5}">
                      <a16:colId xmlns:a16="http://schemas.microsoft.com/office/drawing/2014/main" val="224328802"/>
                    </a:ext>
                  </a:extLst>
                </a:gridCol>
              </a:tblGrid>
              <a:tr h="15024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Referencia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20" marR="4852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96950" algn="l"/>
                        </a:tabLst>
                      </a:pPr>
                      <a:r>
                        <a:rPr lang="es-ES_tradnl" sz="800">
                          <a:effectLst/>
                        </a:rPr>
                        <a:t>CU 001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20" marR="48520" marT="0" marB="0"/>
                </a:tc>
                <a:extLst>
                  <a:ext uri="{0D108BD9-81ED-4DB2-BD59-A6C34878D82A}">
                    <a16:rowId xmlns:a16="http://schemas.microsoft.com/office/drawing/2014/main" val="4094221871"/>
                  </a:ext>
                </a:extLst>
              </a:tr>
              <a:tr h="153686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Caso de Uso: 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20" marR="4852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800" dirty="0">
                          <a:effectLst/>
                        </a:rPr>
                        <a:t>Registro de usuarios </a:t>
                      </a:r>
                      <a:endParaRPr lang="es-CO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20" marR="48520" marT="0" marB="0"/>
                </a:tc>
                <a:extLst>
                  <a:ext uri="{0D108BD9-81ED-4DB2-BD59-A6C34878D82A}">
                    <a16:rowId xmlns:a16="http://schemas.microsoft.com/office/drawing/2014/main" val="1802243819"/>
                  </a:ext>
                </a:extLst>
              </a:tr>
              <a:tr h="15024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Fecha: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20" marR="4852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21/06/19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20" marR="48520" marT="0" marB="0"/>
                </a:tc>
                <a:extLst>
                  <a:ext uri="{0D108BD9-81ED-4DB2-BD59-A6C34878D82A}">
                    <a16:rowId xmlns:a16="http://schemas.microsoft.com/office/drawing/2014/main" val="30873565"/>
                  </a:ext>
                </a:extLst>
              </a:tr>
              <a:tr h="15024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Versión: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20" marR="4852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1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20" marR="48520" marT="0" marB="0"/>
                </a:tc>
                <a:extLst>
                  <a:ext uri="{0D108BD9-81ED-4DB2-BD59-A6C34878D82A}">
                    <a16:rowId xmlns:a16="http://schemas.microsoft.com/office/drawing/2014/main" val="3988630765"/>
                  </a:ext>
                </a:extLst>
              </a:tr>
              <a:tr h="15024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Autor: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20" marR="4852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Analista: Jhonny, Edwin 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20" marR="48520" marT="0" marB="0"/>
                </a:tc>
                <a:extLst>
                  <a:ext uri="{0D108BD9-81ED-4DB2-BD59-A6C34878D82A}">
                    <a16:rowId xmlns:a16="http://schemas.microsoft.com/office/drawing/2014/main" val="2095323533"/>
                  </a:ext>
                </a:extLst>
              </a:tr>
              <a:tr h="15024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Actor: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20" marR="4852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Cliente, empleado 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20" marR="48520" marT="0" marB="0"/>
                </a:tc>
                <a:extLst>
                  <a:ext uri="{0D108BD9-81ED-4DB2-BD59-A6C34878D82A}">
                    <a16:rowId xmlns:a16="http://schemas.microsoft.com/office/drawing/2014/main" val="935396386"/>
                  </a:ext>
                </a:extLst>
              </a:tr>
              <a:tr h="15024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Tipo de caso: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20" marR="4852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Primaria 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20" marR="48520" marT="0" marB="0"/>
                </a:tc>
                <a:extLst>
                  <a:ext uri="{0D108BD9-81ED-4DB2-BD59-A6C34878D82A}">
                    <a16:rowId xmlns:a16="http://schemas.microsoft.com/office/drawing/2014/main" val="3618134277"/>
                  </a:ext>
                </a:extLst>
              </a:tr>
              <a:tr h="450727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Descripción: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20" marR="4852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El registro se realizará para poder realizar unas funciones como recibir notificaciones y hacer reservaciones.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20" marR="48520" marT="0" marB="0"/>
                </a:tc>
                <a:extLst>
                  <a:ext uri="{0D108BD9-81ED-4DB2-BD59-A6C34878D82A}">
                    <a16:rowId xmlns:a16="http://schemas.microsoft.com/office/drawing/2014/main" val="1563121881"/>
                  </a:ext>
                </a:extLst>
              </a:tr>
              <a:tr h="222582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Referencias cruzadas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20" marR="4852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Casos de uso con que se relaciona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20" marR="485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800">
                          <a:effectLst/>
                        </a:rPr>
                        <a:t> </a:t>
                      </a:r>
                      <a:endParaRPr lang="es-CO" sz="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800">
                          <a:effectLst/>
                        </a:rPr>
                        <a:t>Extiende: </a:t>
                      </a:r>
                      <a:endParaRPr lang="es-CO" sz="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800">
                          <a:effectLst/>
                        </a:rPr>
                        <a:t> 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20" marR="48520" marT="0" marB="0"/>
                </a:tc>
                <a:extLst>
                  <a:ext uri="{0D108BD9-81ED-4DB2-BD59-A6C34878D82A}">
                    <a16:rowId xmlns:a16="http://schemas.microsoft.com/office/drawing/2014/main" val="1576125998"/>
                  </a:ext>
                </a:extLst>
              </a:tr>
              <a:tr h="34087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Requerimientos funcionales 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20" marR="4852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RF 001: E</a:t>
                      </a:r>
                      <a:r>
                        <a:rPr lang="es-ES" sz="800">
                          <a:effectLst/>
                        </a:rPr>
                        <a:t>l sistema debe permitir el registro de usuarios.</a:t>
                      </a:r>
                      <a:endParaRPr lang="es-CO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 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20" marR="48520" marT="0" marB="0"/>
                </a:tc>
                <a:extLst>
                  <a:ext uri="{0D108BD9-81ED-4DB2-BD59-A6C34878D82A}">
                    <a16:rowId xmlns:a16="http://schemas.microsoft.com/office/drawing/2014/main" val="98978238"/>
                  </a:ext>
                </a:extLst>
              </a:tr>
              <a:tr h="15024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Precondiciones: 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20" marR="4852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 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20" marR="48520" marT="0" marB="0"/>
                </a:tc>
                <a:extLst>
                  <a:ext uri="{0D108BD9-81ED-4DB2-BD59-A6C34878D82A}">
                    <a16:rowId xmlns:a16="http://schemas.microsoft.com/office/drawing/2014/main" val="192420354"/>
                  </a:ext>
                </a:extLst>
              </a:tr>
              <a:tr h="80958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Flujo Principal, Básico o Normal(Escenario Principal):</a:t>
                      </a:r>
                      <a:endParaRPr lang="es-CO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20" marR="4852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1.ingresar al aplicativo </a:t>
                      </a:r>
                      <a:endParaRPr lang="es-CO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2.ingresar apartado de registro </a:t>
                      </a:r>
                      <a:endParaRPr lang="es-CO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3.registrarce </a:t>
                      </a:r>
                      <a:endParaRPr lang="es-CO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4.ingresar datos </a:t>
                      </a:r>
                      <a:endParaRPr lang="es-CO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5.finalizar registro </a:t>
                      </a:r>
                      <a:endParaRPr lang="es-CO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6.iniciar sesión 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20" marR="48520" marT="0" marB="0"/>
                </a:tc>
                <a:extLst>
                  <a:ext uri="{0D108BD9-81ED-4DB2-BD59-A6C34878D82A}">
                    <a16:rowId xmlns:a16="http://schemas.microsoft.com/office/drawing/2014/main" val="2637550963"/>
                  </a:ext>
                </a:extLst>
              </a:tr>
              <a:tr h="67875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Flujos alternativos (Excepciones)</a:t>
                      </a:r>
                      <a:endParaRPr lang="es-CO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20" marR="4852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800" dirty="0">
                          <a:effectLst/>
                        </a:rPr>
                        <a:t>El cliente no pudo hacer el registro </a:t>
                      </a:r>
                      <a:endParaRPr lang="es-CO" sz="8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800" dirty="0">
                          <a:effectLst/>
                        </a:rPr>
                        <a:t>El cliente no conoce sus datos </a:t>
                      </a:r>
                      <a:endParaRPr lang="es-CO" sz="8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800" dirty="0">
                          <a:effectLst/>
                        </a:rPr>
                        <a:t>El cliente no tiene todos los datos </a:t>
                      </a:r>
                      <a:endParaRPr lang="es-CO" sz="8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800" dirty="0">
                          <a:effectLst/>
                        </a:rPr>
                        <a:t>El registro ya este echo </a:t>
                      </a:r>
                      <a:endParaRPr lang="es-CO" sz="8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800" dirty="0">
                          <a:effectLst/>
                        </a:rPr>
                        <a:t>El cliente no sabe como hacer un registro  </a:t>
                      </a:r>
                      <a:endParaRPr lang="es-CO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48520" marR="48520" marT="0" marB="0"/>
                </a:tc>
                <a:extLst>
                  <a:ext uri="{0D108BD9-81ED-4DB2-BD59-A6C34878D82A}">
                    <a16:rowId xmlns:a16="http://schemas.microsoft.com/office/drawing/2014/main" val="760495255"/>
                  </a:ext>
                </a:extLst>
              </a:tr>
              <a:tr h="247291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Post Condiciones: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20" marR="4852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800" dirty="0">
                          <a:effectLst/>
                        </a:rPr>
                        <a:t>Puede iniciar sesión sin problema </a:t>
                      </a:r>
                      <a:endParaRPr lang="es-CO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48520" marR="48520" marT="0" marB="0"/>
                </a:tc>
                <a:extLst>
                  <a:ext uri="{0D108BD9-81ED-4DB2-BD59-A6C34878D82A}">
                    <a16:rowId xmlns:a16="http://schemas.microsoft.com/office/drawing/2014/main" val="331205729"/>
                  </a:ext>
                </a:extLst>
              </a:tr>
              <a:tr h="15024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Frecuencia esperada</a:t>
                      </a:r>
                      <a:endParaRPr lang="es-CO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20" marR="4852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100 veces al día </a:t>
                      </a:r>
                      <a:endParaRPr lang="es-CO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20" marR="48520" marT="0" marB="0"/>
                </a:tc>
                <a:extLst>
                  <a:ext uri="{0D108BD9-81ED-4DB2-BD59-A6C34878D82A}">
                    <a16:rowId xmlns:a16="http://schemas.microsoft.com/office/drawing/2014/main" val="246630297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773C7AB-037C-48DF-9341-802A1FCF5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264" y="1930782"/>
            <a:ext cx="9803114" cy="49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5 Rombo">
            <a:hlinkClick r:id="rId2" action="ppaction://hlinkfile"/>
          </p:cNvPr>
          <p:cNvSpPr/>
          <p:nvPr/>
        </p:nvSpPr>
        <p:spPr>
          <a:xfrm>
            <a:off x="7269821" y="3915508"/>
            <a:ext cx="1030117" cy="984738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2467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E10C5ED-D6F2-4D5A-9890-6289AC117236}"/>
              </a:ext>
            </a:extLst>
          </p:cNvPr>
          <p:cNvSpPr txBox="1"/>
          <p:nvPr/>
        </p:nvSpPr>
        <p:spPr>
          <a:xfrm>
            <a:off x="956602" y="829994"/>
            <a:ext cx="6654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solidFill>
                  <a:schemeClr val="bg1"/>
                </a:solidFill>
              </a:rPr>
              <a:t>GitHub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AD7ECB-43EA-4F8E-A6F7-230F15262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7" t="9023" r="13846" b="28314"/>
          <a:stretch/>
        </p:blipFill>
        <p:spPr>
          <a:xfrm>
            <a:off x="114447" y="2174241"/>
            <a:ext cx="8915105" cy="405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53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3BA098E-4254-4D7B-BF99-666766398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46" t="34745" r="14616" b="34608"/>
          <a:stretch/>
        </p:blipFill>
        <p:spPr>
          <a:xfrm>
            <a:off x="84264" y="1478865"/>
            <a:ext cx="9059736" cy="279771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33DC6CB-26AB-4DDB-B798-50FF6197F3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00" t="74149" r="37077" b="18189"/>
          <a:stretch/>
        </p:blipFill>
        <p:spPr>
          <a:xfrm>
            <a:off x="182738" y="4428689"/>
            <a:ext cx="4487736" cy="62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6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584880" y="142336"/>
            <a:ext cx="8319969" cy="1336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ES" b="1" i="1" dirty="0">
                <a:solidFill>
                  <a:schemeClr val="bg1"/>
                </a:solidFill>
                <a:latin typeface="Abadi" panose="020B0604020104020204" pitchFamily="34" charset="0"/>
              </a:rPr>
              <a:t>Planteamiento del problema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5D75888-339B-416B-9DB9-E5B455BA7C56}"/>
              </a:ext>
            </a:extLst>
          </p:cNvPr>
          <p:cNvSpPr txBox="1"/>
          <p:nvPr/>
        </p:nvSpPr>
        <p:spPr>
          <a:xfrm>
            <a:off x="1364566" y="2546252"/>
            <a:ext cx="7019779" cy="37701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b="1" dirty="0">
              <a:solidFill>
                <a:srgbClr val="92D05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14F8BB-81EF-428C-AB5B-B662024A6505}"/>
              </a:ext>
            </a:extLst>
          </p:cNvPr>
          <p:cNvSpPr txBox="1"/>
          <p:nvPr/>
        </p:nvSpPr>
        <p:spPr>
          <a:xfrm>
            <a:off x="900332" y="2293034"/>
            <a:ext cx="7877907" cy="426251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9682851-C4CD-47AF-A7EB-EECAF028EC9A}"/>
              </a:ext>
            </a:extLst>
          </p:cNvPr>
          <p:cNvSpPr txBox="1"/>
          <p:nvPr/>
        </p:nvSpPr>
        <p:spPr>
          <a:xfrm>
            <a:off x="1026942" y="1828800"/>
            <a:ext cx="7596553" cy="44875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E4582C8-F4E5-4997-B2A0-29956A57DF9B}"/>
              </a:ext>
            </a:extLst>
          </p:cNvPr>
          <p:cNvSpPr txBox="1"/>
          <p:nvPr/>
        </p:nvSpPr>
        <p:spPr>
          <a:xfrm>
            <a:off x="365761" y="2373551"/>
            <a:ext cx="8270731" cy="37701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s-E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s-E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s-E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s-ES" sz="1400" dirty="0">
              <a:solidFill>
                <a:srgbClr val="080808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s-E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La empresa restaurante el rancho, es una empresa que se encarga de hacer comidas rápidas, ubicada en la estación general Santander.</a:t>
            </a:r>
          </a:p>
          <a:p>
            <a:r>
              <a:rPr lang="es-E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Con las actividades de levantamiento de información que fueron realizadas se encontraron algunas falencias y necesidades en la empresa.</a:t>
            </a:r>
          </a:p>
          <a:p>
            <a:r>
              <a:rPr lang="es-E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Se ha  identificado  que la empresa no cuenta con un sistema que permita la retroalimentación de los clientes, </a:t>
            </a:r>
            <a:r>
              <a:rPr lang="es-ES" dirty="0">
                <a:latin typeface="+mj-lt"/>
              </a:rPr>
              <a:t>un servicio de calidad y que permita mantener elevado constantemente la satisfacción del cliente</a:t>
            </a:r>
            <a:r>
              <a:rPr lang="es-ES" dirty="0"/>
              <a:t>. </a:t>
            </a:r>
            <a:endParaRPr lang="es-E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s-E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s-CO" dirty="0"/>
              <a:t>¿ </a:t>
            </a:r>
            <a:r>
              <a:rPr lang="es-CO" sz="2000" dirty="0"/>
              <a:t>como un aplicativo web haría mas eficiente el proceso de atención al clientes del restaurante el rancho</a:t>
            </a:r>
            <a:r>
              <a:rPr lang="es-CO" dirty="0"/>
              <a:t>?</a:t>
            </a:r>
            <a:endParaRPr lang="es-E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80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6046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6600" dirty="0">
              <a:solidFill>
                <a:schemeClr val="bg1"/>
              </a:solidFill>
            </a:endParaRP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615969" y="2551364"/>
            <a:ext cx="56598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6600" dirty="0">
              <a:solidFill>
                <a:srgbClr val="92D050"/>
              </a:solidFill>
            </a:endParaRPr>
          </a:p>
        </p:txBody>
      </p:sp>
      <p:sp>
        <p:nvSpPr>
          <p:cNvPr id="6" name="Google Shape;641;p16"/>
          <p:cNvSpPr txBox="1">
            <a:spLocks/>
          </p:cNvSpPr>
          <p:nvPr/>
        </p:nvSpPr>
        <p:spPr>
          <a:xfrm>
            <a:off x="980063" y="582587"/>
            <a:ext cx="4412100" cy="6335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CO" sz="3600" i="1" dirty="0">
                <a:solidFill>
                  <a:schemeClr val="bg1"/>
                </a:solidFill>
                <a:latin typeface="Abadi" panose="020B0604020104020204" pitchFamily="34" charset="0"/>
              </a:rPr>
              <a:t>Justificación</a:t>
            </a:r>
          </a:p>
        </p:txBody>
      </p:sp>
      <p:sp>
        <p:nvSpPr>
          <p:cNvPr id="8" name="Google Shape;642;p16"/>
          <p:cNvSpPr txBox="1">
            <a:spLocks/>
          </p:cNvSpPr>
          <p:nvPr/>
        </p:nvSpPr>
        <p:spPr>
          <a:xfrm>
            <a:off x="395948" y="2008095"/>
            <a:ext cx="8223774" cy="41744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CO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 partir del análisis de la problemática identificada en la empresa restaurante el rancho.</a:t>
            </a:r>
          </a:p>
          <a:p>
            <a:pPr marL="0" indent="0">
              <a:buFont typeface="Arial"/>
              <a:buNone/>
            </a:pPr>
            <a:r>
              <a:rPr lang="es-CO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Pensando en dicha necesidad , este proyecto se justifica desde los procesos que deben ser mejorados en la empresa que pueda ofrecer una mejor atención a sus clientes, esto será un beneficio para:</a:t>
            </a:r>
          </a:p>
          <a:p>
            <a:pPr marL="0" indent="0">
              <a:buFont typeface="Arial"/>
              <a:buNone/>
            </a:pPr>
            <a:endParaRPr lang="es-CO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/>
            <a:r>
              <a:rPr lang="es-CO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los clientes:  por que así es una forma mas fácil de conocer los productos  y pueden expresar lo que piensan de la empresa.</a:t>
            </a:r>
          </a:p>
          <a:p>
            <a:pPr marL="285750" indent="-285750"/>
            <a:r>
              <a:rPr lang="es-CO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la empresa:  si sus clientes están satisfechos ellos lo comentaran con mas personas tendrán mas clientes y podrán saber que se puede mejorar en la empresa crecerán mas como empresa.</a:t>
            </a:r>
          </a:p>
          <a:p>
            <a:pPr marL="285750" indent="-285750"/>
            <a:r>
              <a:rPr lang="es-CO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Aprendices: se estará ganando conocimiento y practica</a:t>
            </a:r>
          </a:p>
          <a:p>
            <a:pPr marL="285750" indent="-285750"/>
            <a:endParaRPr lang="es-CO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339B55F-B968-44A3-B7A2-6C7F81C451F2}"/>
              </a:ext>
            </a:extLst>
          </p:cNvPr>
          <p:cNvSpPr txBox="1"/>
          <p:nvPr/>
        </p:nvSpPr>
        <p:spPr>
          <a:xfrm>
            <a:off x="374073" y="2660073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Este sistema será creado para alcanzar el objetivo y mejorar el rendimiento en la calidad de la atención al cliente, que </a:t>
            </a:r>
            <a:r>
              <a:rPr lang="es-ES" sz="2000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permita notificar al cliente de nuevos productos y promociones , realice reservaciones, califique el servicio de la empresa ya que es importante saber si los clientes están satisfechos.</a:t>
            </a:r>
            <a:endParaRPr lang="es-E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90D0F72-C86B-4972-A646-A97E6C4E480B}"/>
              </a:ext>
            </a:extLst>
          </p:cNvPr>
          <p:cNvSpPr/>
          <p:nvPr/>
        </p:nvSpPr>
        <p:spPr>
          <a:xfrm>
            <a:off x="2396836" y="522137"/>
            <a:ext cx="3906982" cy="1011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i="1" dirty="0">
                <a:latin typeface="Abadi" panose="020B0604020104020204" pitchFamily="34" charset="0"/>
              </a:rPr>
              <a:t>Justificación</a:t>
            </a:r>
            <a:r>
              <a:rPr lang="es-CO" sz="36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457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graphicFrame>
        <p:nvGraphicFramePr>
          <p:cNvPr id="13" name="1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563801"/>
              </p:ext>
            </p:extLst>
          </p:nvPr>
        </p:nvGraphicFramePr>
        <p:xfrm>
          <a:off x="489554" y="2301777"/>
          <a:ext cx="8164891" cy="4004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Google Shape;655;p18"/>
          <p:cNvSpPr txBox="1">
            <a:spLocks/>
          </p:cNvSpPr>
          <p:nvPr/>
        </p:nvSpPr>
        <p:spPr>
          <a:xfrm>
            <a:off x="1927205" y="2301777"/>
            <a:ext cx="54978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s-ES" b="1" dirty="0">
                <a:latin typeface="Abadi" panose="020B0604020104020204" pitchFamily="34" charset="0"/>
              </a:rPr>
              <a:t>Objetivo General</a:t>
            </a:r>
          </a:p>
          <a:p>
            <a:pPr marL="0" indent="0">
              <a:buFont typeface="Arial"/>
              <a:buNone/>
            </a:pPr>
            <a:endParaRPr lang="es-ES" sz="1400" b="1" dirty="0">
              <a:latin typeface="Abadi" panose="020B060402010402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E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Implementar un sistema  que apoye los procesos de atención al cliente en la empresa restaurante el rancho.</a:t>
            </a:r>
            <a:endParaRPr lang="es-CO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Font typeface="Arial"/>
              <a:buNone/>
            </a:pPr>
            <a:endParaRPr lang="es-ES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97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60460" y="204716"/>
            <a:ext cx="8431292" cy="148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CO" sz="4800" b="1" dirty="0">
              <a:solidFill>
                <a:schemeClr val="bg1"/>
              </a:solidFill>
            </a:endParaRPr>
          </a:p>
        </p:txBody>
      </p:sp>
      <p:sp>
        <p:nvSpPr>
          <p:cNvPr id="5" name="Google Shape;661;p19"/>
          <p:cNvSpPr txBox="1">
            <a:spLocks/>
          </p:cNvSpPr>
          <p:nvPr/>
        </p:nvSpPr>
        <p:spPr>
          <a:xfrm>
            <a:off x="1957979" y="448956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ES" dirty="0"/>
              <a:t>	</a:t>
            </a:r>
            <a:r>
              <a:rPr lang="es-ES" sz="3200" i="1" dirty="0">
                <a:solidFill>
                  <a:schemeClr val="bg1"/>
                </a:solidFill>
                <a:latin typeface="Abadi" panose="020B0604020104020204" pitchFamily="34" charset="0"/>
              </a:rPr>
              <a:t>Objetivos específicos</a:t>
            </a:r>
            <a:endParaRPr lang="es-ES" dirty="0"/>
          </a:p>
        </p:txBody>
      </p:sp>
      <p:sp>
        <p:nvSpPr>
          <p:cNvPr id="6" name="Google Shape;662;p19"/>
          <p:cNvSpPr txBox="1">
            <a:spLocks/>
          </p:cNvSpPr>
          <p:nvPr/>
        </p:nvSpPr>
        <p:spPr>
          <a:xfrm>
            <a:off x="460460" y="1945551"/>
            <a:ext cx="8431292" cy="4935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ü"/>
            </a:pPr>
            <a:r>
              <a:rPr lang="es-CO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Gestionar en el sistema la información de los descuentos.</a:t>
            </a:r>
          </a:p>
          <a:p>
            <a:pPr marL="457200" lvl="1" indent="0">
              <a:buNone/>
            </a:pPr>
            <a:endParaRPr lang="es-CO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s-CO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Gestionar un informe de calificaciones.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s-CO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s-CO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Gestionar el  procesos de nuevos productos.</a:t>
            </a:r>
          </a:p>
          <a:p>
            <a:pPr marL="457200" lvl="1" indent="0">
              <a:buNone/>
            </a:pPr>
            <a:endParaRPr lang="es-CO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s-CO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Gestionar  un  mecanismo para recibir y dar respuesta a peticiones o solicitudes de los clientes.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s-CO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s-CO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Gestionar un mecanismo para que los clientes puedan hacer sus reservaciones.</a:t>
            </a:r>
          </a:p>
          <a:p>
            <a:pPr marL="457200" indent="-368300">
              <a:spcBef>
                <a:spcPts val="600"/>
              </a:spcBef>
              <a:buSzPts val="2200"/>
              <a:buFont typeface="Arial"/>
              <a:buChar char="◂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5030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7"/>
          <p:cNvSpPr/>
          <p:nvPr/>
        </p:nvSpPr>
        <p:spPr>
          <a:xfrm rot="21249494">
            <a:off x="3354284" y="-350929"/>
            <a:ext cx="6082096" cy="77883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"/>
          <p:cNvSpPr/>
          <p:nvPr/>
        </p:nvSpPr>
        <p:spPr>
          <a:xfrm>
            <a:off x="-1042648" y="184179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484193" y="2576122"/>
            <a:ext cx="56598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6600" dirty="0">
              <a:solidFill>
                <a:srgbClr val="0099A5"/>
              </a:solidFill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60460" y="458670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6600" dirty="0">
              <a:solidFill>
                <a:schemeClr val="bg1"/>
              </a:solidFill>
            </a:endParaRPr>
          </a:p>
        </p:txBody>
      </p:sp>
      <p:sp>
        <p:nvSpPr>
          <p:cNvPr id="12" name="Google Shape;668;p20"/>
          <p:cNvSpPr txBox="1">
            <a:spLocks/>
          </p:cNvSpPr>
          <p:nvPr/>
        </p:nvSpPr>
        <p:spPr>
          <a:xfrm>
            <a:off x="2263817" y="624761"/>
            <a:ext cx="3556049" cy="5447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CO" sz="3600" i="1" dirty="0">
                <a:solidFill>
                  <a:schemeClr val="bg1"/>
                </a:solidFill>
                <a:latin typeface="Abadi" panose="020B0604020104020204" pitchFamily="34" charset="0"/>
              </a:rPr>
              <a:t>Alcance</a:t>
            </a:r>
          </a:p>
        </p:txBody>
      </p:sp>
      <p:sp>
        <p:nvSpPr>
          <p:cNvPr id="14" name="Google Shape;669;p20"/>
          <p:cNvSpPr txBox="1">
            <a:spLocks/>
          </p:cNvSpPr>
          <p:nvPr/>
        </p:nvSpPr>
        <p:spPr>
          <a:xfrm>
            <a:off x="460460" y="2163447"/>
            <a:ext cx="8572704" cy="4846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s-CO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Creada para RESTURANTE DEL RANCHO, tendrá una duración de un año, se apoyara el área de información para el cliente de la empresa en innovaciones y promociones para ellos.</a:t>
            </a:r>
          </a:p>
          <a:p>
            <a:pPr marL="0" indent="0">
              <a:buNone/>
            </a:pPr>
            <a:endParaRPr lang="es-CO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CO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Las funcionalidades principales de este software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Permitir que los clientes califiquen a la empresa.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Enviar notificaciones a los clientes  sobre nuevos productos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Notificar promociones en los productos a los clientes.</a:t>
            </a:r>
          </a:p>
          <a:p>
            <a:pPr marL="285750" lvl="1">
              <a:spcBef>
                <a:spcPts val="600"/>
              </a:spcBef>
              <a:buFont typeface="Wingdings" pitchFamily="2" charset="2"/>
              <a:buChar char="ü"/>
            </a:pPr>
            <a:r>
              <a:rPr lang="es-CO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Notificar la recepción de peticiones o solicitudes de los clientes al administrador.</a:t>
            </a:r>
          </a:p>
          <a:p>
            <a:pPr marL="285750" lvl="1">
              <a:spcBef>
                <a:spcPts val="600"/>
              </a:spcBef>
              <a:buFont typeface="Wingdings" pitchFamily="2" charset="2"/>
              <a:buChar char="ü"/>
            </a:pPr>
            <a:r>
              <a:rPr lang="es-CO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Permitir que los clientes realicen reservaciones.</a:t>
            </a:r>
          </a:p>
          <a:p>
            <a:pPr marL="0" indent="0">
              <a:buFont typeface="Arial"/>
              <a:buNone/>
            </a:pPr>
            <a:endParaRPr lang="es-CO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87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89;p21"/>
          <p:cNvSpPr txBox="1">
            <a:spLocks/>
          </p:cNvSpPr>
          <p:nvPr/>
        </p:nvSpPr>
        <p:spPr>
          <a:xfrm>
            <a:off x="436728" y="712608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CO" sz="3200" i="1">
                <a:latin typeface="Abadi" panose="020B0604020104020204" pitchFamily="34" charset="0"/>
              </a:rPr>
              <a:t>Recolección de datos</a:t>
            </a:r>
            <a:endParaRPr lang="es-CO" sz="3200" i="1" dirty="0">
              <a:latin typeface="Abadi" panose="020B0604020104020204" pitchFamily="34" charset="0"/>
            </a:endParaRPr>
          </a:p>
        </p:txBody>
      </p:sp>
      <p:sp>
        <p:nvSpPr>
          <p:cNvPr id="3" name="Marcador de texto 4">
            <a:extLst>
              <a:ext uri="{FF2B5EF4-FFF2-40B4-BE49-F238E27FC236}">
                <a16:creationId xmlns:a16="http://schemas.microsoft.com/office/drawing/2014/main" id="{2F6BCCF7-70CB-414A-8518-BE344A7A5914}"/>
              </a:ext>
            </a:extLst>
          </p:cNvPr>
          <p:cNvSpPr txBox="1">
            <a:spLocks/>
          </p:cNvSpPr>
          <p:nvPr/>
        </p:nvSpPr>
        <p:spPr>
          <a:xfrm>
            <a:off x="964504" y="2105826"/>
            <a:ext cx="7402881" cy="21404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s-CO" sz="2000" dirty="0"/>
              <a:t>Se realizo una entrevista con el objetivo  de poder reconocer si la empresa tiene problemas y así buscar una solución para ello.</a:t>
            </a:r>
          </a:p>
          <a:p>
            <a:endParaRPr lang="es-CO" dirty="0"/>
          </a:p>
        </p:txBody>
      </p:sp>
      <p:pic>
        <p:nvPicPr>
          <p:cNvPr id="4" name="Imagen 10">
            <a:extLst>
              <a:ext uri="{FF2B5EF4-FFF2-40B4-BE49-F238E27FC236}">
                <a16:creationId xmlns:a16="http://schemas.microsoft.com/office/drawing/2014/main" id="{04A65CFC-75BE-4576-984B-2491A78D5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1" t="48684" r="45127" b="4665"/>
          <a:stretch/>
        </p:blipFill>
        <p:spPr>
          <a:xfrm>
            <a:off x="436728" y="3535232"/>
            <a:ext cx="3985415" cy="2616411"/>
          </a:xfrm>
          <a:prstGeom prst="rect">
            <a:avLst/>
          </a:prstGeom>
        </p:spPr>
      </p:pic>
      <p:pic>
        <p:nvPicPr>
          <p:cNvPr id="5" name="Imagen 9">
            <a:extLst>
              <a:ext uri="{FF2B5EF4-FFF2-40B4-BE49-F238E27FC236}">
                <a16:creationId xmlns:a16="http://schemas.microsoft.com/office/drawing/2014/main" id="{97E8828E-CD9C-4ECC-BBDC-CCDC1573EC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3" t="15503" r="32001" b="6651"/>
          <a:stretch/>
        </p:blipFill>
        <p:spPr>
          <a:xfrm>
            <a:off x="4547014" y="3505760"/>
            <a:ext cx="3632482" cy="264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51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2619</TotalTime>
  <Words>1463</Words>
  <Application>Microsoft Office PowerPoint</Application>
  <PresentationFormat>Presentación en pantalla (4:3)</PresentationFormat>
  <Paragraphs>287</Paragraphs>
  <Slides>29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Abadi</vt:lpstr>
      <vt:lpstr>Arial</vt:lpstr>
      <vt:lpstr>Calibri</vt:lpstr>
      <vt:lpstr>Calibri Light</vt:lpstr>
      <vt:lpstr>Symbol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APRENDIZ</cp:lastModifiedBy>
  <cp:revision>198</cp:revision>
  <dcterms:created xsi:type="dcterms:W3CDTF">2014-06-25T16:18:26Z</dcterms:created>
  <dcterms:modified xsi:type="dcterms:W3CDTF">2019-07-03T16:06:52Z</dcterms:modified>
</cp:coreProperties>
</file>