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8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notesMasters/notesMaster1.xml" Type="http://schemas.openxmlformats.org/officeDocument/2006/relationships/notesMaster"/><Relationship Id="rId39" Target="theme/theme2.xml" Type="http://schemas.openxmlformats.org/officeDocument/2006/relationships/theme"/><Relationship Id="rId4" Target="theme/theme1.xml" Type="http://schemas.openxmlformats.org/officeDocument/2006/relationships/theme"/><Relationship Id="rId40" Target="notesSlides/notesSlide1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0974" y="3426642"/>
            <a:ext cx="16408332" cy="989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80"/>
              </a:lnSpc>
            </a:pPr>
            <a:r>
              <a:rPr lang="en-US" sz="8000" spc="40">
                <a:solidFill>
                  <a:srgbClr val="2B2C30"/>
                </a:solidFill>
                <a:latin typeface="Playfair Display"/>
              </a:rPr>
              <a:t>Final Project - Group 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239971"/>
            <a:ext cx="7862435" cy="29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</a:rPr>
              <a:t>R11943153    朱柏誠</a:t>
            </a:r>
          </a:p>
          <a:p>
            <a:pPr>
              <a:lnSpc>
                <a:spcPts val="59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</a:rPr>
              <a:t>R12921068    吳凱濠</a:t>
            </a:r>
          </a:p>
          <a:p>
            <a:pPr>
              <a:lnSpc>
                <a:spcPts val="59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</a:rPr>
              <a:t>M11202162    王薇婷</a:t>
            </a:r>
          </a:p>
          <a:p>
            <a:pPr>
              <a:lnSpc>
                <a:spcPts val="599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55169" y="3013391"/>
            <a:ext cx="6384838" cy="6539527"/>
          </a:xfrm>
          <a:custGeom>
            <a:avLst/>
            <a:gdLst/>
            <a:ahLst/>
            <a:cxnLst/>
            <a:rect r="r" b="b" t="t" l="l"/>
            <a:pathLst>
              <a:path h="6539527" w="6384838">
                <a:moveTo>
                  <a:pt x="0" y="0"/>
                </a:moveTo>
                <a:lnTo>
                  <a:pt x="6384838" y="0"/>
                </a:lnTo>
                <a:lnTo>
                  <a:pt x="6384838" y="6539527"/>
                </a:lnTo>
                <a:lnTo>
                  <a:pt x="0" y="6539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117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4618" y="550178"/>
            <a:ext cx="9809617" cy="90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FPGA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6568" y="1775615"/>
            <a:ext cx="17643673" cy="280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Jupyter Notebook Execution Results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296568" y="2936542"/>
          <a:ext cx="10345455" cy="3975254"/>
        </p:xfrm>
        <a:graphic>
          <a:graphicData uri="http://schemas.openxmlformats.org/drawingml/2006/table">
            <a:tbl>
              <a:tblPr/>
              <a:tblGrid>
                <a:gridCol w="1294483"/>
                <a:gridCol w="1344245"/>
                <a:gridCol w="1984509"/>
                <a:gridCol w="2511689"/>
                <a:gridCol w="3210528"/>
              </a:tblGrid>
              <a:tr h="795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Task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Lab6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Lab6 + sdram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Lab6 + sdram + fir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Lab6 + sdram + fir + mm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Fir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418357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273181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7429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7929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Qsort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17835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13254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14097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13048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Matmul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46472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29653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28078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2241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0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Overall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564654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396884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116907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</a:rPr>
                        <a:t>93749</a:t>
                      </a:r>
                      <a:endParaRPr lang="en-US" sz="1100"/>
                    </a:p>
                  </a:txBody>
                  <a:tcPr marL="179035" marR="179035" marT="179035" marB="179035" anchor="ctr">
                    <a:lnL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37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296568" y="7989342"/>
          <a:ext cx="3526042" cy="1983399"/>
        </p:xfrm>
        <a:graphic>
          <a:graphicData uri="http://schemas.openxmlformats.org/drawingml/2006/table">
            <a:tbl>
              <a:tblPr/>
              <a:tblGrid>
                <a:gridCol w="1763021"/>
                <a:gridCol w="1763021"/>
              </a:tblGrid>
              <a:tr h="9916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9"/>
                        </a:lnSpc>
                        <a:defRPr/>
                      </a:pPr>
                      <a:r>
                        <a:rPr lang="en-US" sz="1928">
                          <a:solidFill>
                            <a:srgbClr val="000000"/>
                          </a:solidFill>
                          <a:latin typeface="Public Sans"/>
                        </a:rPr>
                        <a:t>With Os</a:t>
                      </a:r>
                      <a:endParaRPr lang="en-US" sz="1100"/>
                    </a:p>
                  </a:txBody>
                  <a:tcPr marL="91824" marR="91824" marT="91824" marB="91824" anchor="ctr">
                    <a:lnL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9"/>
                        </a:lnSpc>
                        <a:defRPr/>
                      </a:pPr>
                      <a:r>
                        <a:rPr lang="en-US" sz="1928">
                          <a:solidFill>
                            <a:srgbClr val="000000"/>
                          </a:solidFill>
                          <a:latin typeface="Public Sans"/>
                        </a:rPr>
                        <a:t>Without Os</a:t>
                      </a:r>
                      <a:endParaRPr lang="en-US" sz="1100"/>
                    </a:p>
                  </a:txBody>
                  <a:tcPr marL="91824" marR="91824" marT="91824" marB="91824" anchor="ctr">
                    <a:lnL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6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9"/>
                        </a:lnSpc>
                        <a:defRPr/>
                      </a:pPr>
                      <a:r>
                        <a:rPr lang="en-US" sz="1928">
                          <a:solidFill>
                            <a:srgbClr val="000000"/>
                          </a:solidFill>
                          <a:latin typeface="Public Sans"/>
                        </a:rPr>
                        <a:t>~93749</a:t>
                      </a:r>
                      <a:endParaRPr lang="en-US" sz="1100"/>
                    </a:p>
                  </a:txBody>
                  <a:tcPr marL="91824" marR="91824" marT="91824" marB="91824" anchor="ctr">
                    <a:lnL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9"/>
                        </a:lnSpc>
                        <a:defRPr/>
                      </a:pPr>
                      <a:r>
                        <a:rPr lang="en-US" sz="1928">
                          <a:solidFill>
                            <a:srgbClr val="000000"/>
                          </a:solidFill>
                          <a:latin typeface="Public Sans"/>
                        </a:rPr>
                        <a:t>~358109</a:t>
                      </a:r>
                      <a:endParaRPr lang="en-US" sz="1100"/>
                    </a:p>
                  </a:txBody>
                  <a:tcPr marL="91824" marR="91824" marT="91824" marB="91824" anchor="ctr">
                    <a:lnL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7547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844618" y="550216"/>
            <a:ext cx="9809617" cy="90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Execution time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09498"/>
            <a:ext cx="17643673" cy="68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Each task execution time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063260"/>
            <a:ext cx="17643673" cy="68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-Os argument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44618" y="550216"/>
            <a:ext cx="7870047" cy="90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2164" y="2670175"/>
            <a:ext cx="17643673" cy="491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SDRAM prefetch</a:t>
            </a:r>
          </a:p>
          <a:p>
            <a:pPr>
              <a:lnSpc>
                <a:spcPts val="5599"/>
              </a:lnSpc>
            </a:pPr>
          </a:p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MM implementation with hardware design</a:t>
            </a:r>
          </a:p>
          <a:p>
            <a:pPr>
              <a:lnSpc>
                <a:spcPts val="5599"/>
              </a:lnSpc>
            </a:pPr>
          </a:p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FIR implementation with hardware design</a:t>
            </a:r>
          </a:p>
          <a:p>
            <a:pPr>
              <a:lnSpc>
                <a:spcPts val="5599"/>
              </a:lnSpc>
            </a:pPr>
          </a:p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Gcc argument -Os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34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7804" y="2219322"/>
            <a:ext cx="7312392" cy="7537043"/>
          </a:xfrm>
          <a:custGeom>
            <a:avLst/>
            <a:gdLst/>
            <a:ahLst/>
            <a:cxnLst/>
            <a:rect r="r" b="b" t="t" l="l"/>
            <a:pathLst>
              <a:path h="7537043" w="7312392">
                <a:moveTo>
                  <a:pt x="0" y="0"/>
                </a:moveTo>
                <a:lnTo>
                  <a:pt x="7312392" y="0"/>
                </a:lnTo>
                <a:lnTo>
                  <a:pt x="7312392" y="7537043"/>
                </a:lnTo>
                <a:lnTo>
                  <a:pt x="0" y="7537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4618" y="550159"/>
            <a:ext cx="7870047" cy="90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Block Design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12462" y="3586112"/>
            <a:ext cx="10263075" cy="6339194"/>
          </a:xfrm>
          <a:custGeom>
            <a:avLst/>
            <a:gdLst/>
            <a:ahLst/>
            <a:cxnLst/>
            <a:rect r="r" b="b" t="t" l="l"/>
            <a:pathLst>
              <a:path h="6339194" w="10263075">
                <a:moveTo>
                  <a:pt x="0" y="0"/>
                </a:moveTo>
                <a:lnTo>
                  <a:pt x="10263076" y="0"/>
                </a:lnTo>
                <a:lnTo>
                  <a:pt x="10263076" y="6339194"/>
                </a:lnTo>
                <a:lnTo>
                  <a:pt x="0" y="6339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4618" y="550216"/>
            <a:ext cx="7870047" cy="90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SDRAM prefetch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2164" y="2670175"/>
            <a:ext cx="17643673" cy="280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Controller stay in idle state only 1 cycle , guess next addr is +4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44618" y="550216"/>
            <a:ext cx="9809617" cy="90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MM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2164" y="2670175"/>
            <a:ext cx="17643673" cy="491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Computing the result by hardware</a:t>
            </a:r>
          </a:p>
          <a:p>
            <a:pPr>
              <a:lnSpc>
                <a:spcPts val="5599"/>
              </a:lnSpc>
            </a:pPr>
          </a:p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 Set up matrix when reset is insert</a:t>
            </a:r>
          </a:p>
          <a:p>
            <a:pPr>
              <a:lnSpc>
                <a:spcPts val="5599"/>
              </a:lnSpc>
            </a:pPr>
          </a:p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Directly output the data by wishbone rather than AXI interface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44618" y="550216"/>
            <a:ext cx="9809617" cy="90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FIR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2164" y="2670175"/>
            <a:ext cx="17643673" cy="350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Change for loop from int i = 0 ~ 63 to int i = 1 ~ 64, can reduce cycles</a:t>
            </a:r>
          </a:p>
          <a:p>
            <a:pPr>
              <a:lnSpc>
                <a:spcPts val="5599"/>
              </a:lnSpc>
            </a:pPr>
          </a:p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Without checking x and y in software</a:t>
            </a:r>
          </a:p>
          <a:p>
            <a:pPr>
              <a:lnSpc>
                <a:spcPts val="5599"/>
              </a:lnSpc>
            </a:pPr>
          </a:p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From y ready to send next x about 14T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47984" y="1965815"/>
            <a:ext cx="7482328" cy="2633397"/>
          </a:xfrm>
          <a:custGeom>
            <a:avLst/>
            <a:gdLst/>
            <a:ahLst/>
            <a:cxnLst/>
            <a:rect r="r" b="b" t="t" l="l"/>
            <a:pathLst>
              <a:path h="2633397" w="7482328">
                <a:moveTo>
                  <a:pt x="0" y="0"/>
                </a:moveTo>
                <a:lnTo>
                  <a:pt x="7482328" y="0"/>
                </a:lnTo>
                <a:lnTo>
                  <a:pt x="7482328" y="2633397"/>
                </a:lnTo>
                <a:lnTo>
                  <a:pt x="0" y="2633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2852" b="-11014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4618" y="550216"/>
            <a:ext cx="9809617" cy="90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FIR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3368" y="1880090"/>
            <a:ext cx="7024616" cy="3507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for (</a:t>
            </a:r>
            <a:r>
              <a:rPr lang="en-US" sz="3999">
                <a:solidFill>
                  <a:srgbClr val="FF5757"/>
                </a:solidFill>
                <a:latin typeface="Public Sans"/>
              </a:rPr>
              <a:t>i = 1</a:t>
            </a:r>
            <a:r>
              <a:rPr lang="en-US" sz="3999">
                <a:solidFill>
                  <a:srgbClr val="2B2C30"/>
                </a:solidFill>
                <a:latin typeface="Public Sans"/>
              </a:rPr>
              <a:t>; i &lt;= 64; i++)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{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  reg_x = i;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  outputsignal[i - 1] = reg_y;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3368" y="5750331"/>
            <a:ext cx="7024616" cy="3507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"/>
              </a:rPr>
              <a:t>for (</a:t>
            </a:r>
            <a:r>
              <a:rPr lang="en-US" sz="3999">
                <a:solidFill>
                  <a:srgbClr val="FF5757"/>
                </a:solidFill>
                <a:latin typeface="Public Sans"/>
              </a:rPr>
              <a:t>i = 0</a:t>
            </a:r>
            <a:r>
              <a:rPr lang="en-US" sz="3999">
                <a:solidFill>
                  <a:srgbClr val="000000"/>
                </a:solidFill>
                <a:latin typeface="Public Sans"/>
              </a:rPr>
              <a:t>; i &lt; 64; i++)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"/>
              </a:rPr>
              <a:t>{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"/>
              </a:rPr>
              <a:t>  reg_x = i + 1;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"/>
              </a:rPr>
              <a:t>  outputsignal[i] = reg_y;</a:t>
            </a:r>
          </a:p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ublic Sans"/>
              </a:rPr>
              <a:t>}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147984" y="5836056"/>
            <a:ext cx="7482328" cy="2652482"/>
          </a:xfrm>
          <a:custGeom>
            <a:avLst/>
            <a:gdLst/>
            <a:ahLst/>
            <a:cxnLst/>
            <a:rect r="r" b="b" t="t" l="l"/>
            <a:pathLst>
              <a:path h="2652482" w="7482328">
                <a:moveTo>
                  <a:pt x="0" y="0"/>
                </a:moveTo>
                <a:lnTo>
                  <a:pt x="7482328" y="0"/>
                </a:lnTo>
                <a:lnTo>
                  <a:pt x="7482328" y="2652482"/>
                </a:lnTo>
                <a:lnTo>
                  <a:pt x="0" y="2652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" t="-108666" r="-42867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957299"/>
            <a:ext cx="11006942" cy="4929870"/>
          </a:xfrm>
          <a:custGeom>
            <a:avLst/>
            <a:gdLst/>
            <a:ahLst/>
            <a:cxnLst/>
            <a:rect r="r" b="b" t="t" l="l"/>
            <a:pathLst>
              <a:path h="4929870" w="11006942">
                <a:moveTo>
                  <a:pt x="0" y="0"/>
                </a:moveTo>
                <a:lnTo>
                  <a:pt x="11006942" y="0"/>
                </a:lnTo>
                <a:lnTo>
                  <a:pt x="11006942" y="4929870"/>
                </a:lnTo>
                <a:lnTo>
                  <a:pt x="0" y="4929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4618" y="550216"/>
            <a:ext cx="9809617" cy="90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FIR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2164" y="2340299"/>
            <a:ext cx="17643673" cy="280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350  ns (14T)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32053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44618" y="550216"/>
            <a:ext cx="9809617" cy="90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51"/>
              </a:lnSpc>
              <a:spcBef>
                <a:spcPct val="0"/>
              </a:spcBef>
            </a:pPr>
            <a:r>
              <a:rPr lang="en-US" sz="5654" spc="28">
                <a:solidFill>
                  <a:srgbClr val="2B2C30"/>
                </a:solidFill>
                <a:latin typeface="Playfair Display"/>
              </a:rPr>
              <a:t>Gcc argument -Os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2164" y="2670175"/>
            <a:ext cx="17643673" cy="491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Optimize argument for gcc compiler</a:t>
            </a:r>
          </a:p>
          <a:p>
            <a:pPr>
              <a:lnSpc>
                <a:spcPts val="5599"/>
              </a:lnSpc>
            </a:pPr>
          </a:p>
          <a:p>
            <a:pPr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</a:rPr>
              <a:t>-Os is optimize for embedded system or memory limited environment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DAF41iqFdYE</dc:identifier>
  <dcterms:modified xsi:type="dcterms:W3CDTF">2011-08-01T06:04:30Z</dcterms:modified>
  <cp:revision>1</cp:revision>
  <dc:title>Blue and White Minimal Professional Business Project Presentation  副本 的複本</dc:title>
</cp:coreProperties>
</file>