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026C-FF90-FB8A-648C-86A955BD8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FC40C-CE79-7DC5-4355-11A774CC2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837C-EE36-F0A6-919F-6542C94E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ECA5A-15C7-23F2-E2FD-B9273CC0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89D0-693B-2DC8-F08E-80065B5D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1868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A542-6FD1-81A9-D7A6-74A0E09ED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7BBC64-6909-FE05-D13A-AA8ABEEB8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85C96-BF59-51AD-D1AA-575DEB1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2C71-A64F-46AE-0A87-5DA595D6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C16AF-C77A-AF21-39E7-BFEE22B9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375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9524AE-94E4-70FE-E314-DFD54A4640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CBD06-D5E9-8504-38C5-4643CAE1F7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41598-DED0-577C-8C2E-CEEB1A01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671A-10B0-D121-9D4C-54BC3397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7D46B-4528-DD7B-38CA-0036791BA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71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58683-1EB5-9FD1-822B-528069BAA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901E3-4825-21BE-D0FB-26D32140D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C8CAC-1A82-4C04-D3DB-B160EE6E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651E-7E35-9D60-BFC1-3B10F4FE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44536-476F-427C-7A20-9863B02A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06CA-730A-F5C8-ED54-0E201057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4259-0C61-B7C9-E3F3-732DA58E6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4A52-8133-9052-120B-5CC221B9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3C333-D184-28B7-E717-E28A3FEF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C0EF9-CD7E-D79B-FA1A-41322A4E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51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BF7E-3546-2609-1088-622219413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21D84-AF86-9507-9A0B-C6DEB0418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9E981-20FC-B654-825B-FEF99F84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93FDC-B0A1-1B03-5453-29BEB0FE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1BBC6-4C18-100A-3A50-7CCEB3F2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044CA-74C6-C9F4-7315-BBB03607E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271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944D9-6995-CC84-EAB8-05254222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144F-0D42-2852-3E6C-EB053B694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30BFE-A29E-2D27-86CF-449C6FA26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597117-1D4F-EC41-EBBE-3D5C18E7F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6642F-7949-DB35-7900-40A951938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CF3F9D-6E40-EA0F-5D6D-1A7345BE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44E95F-0A9A-778B-B641-5C14E7BF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7805A-E45D-8E27-E307-319F9FE2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41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691E3-9F27-05B5-E0C9-09433E58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C5EC5-DA50-1A91-6874-AABE6745F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ECA3D0-5942-E87B-8962-4F9CC50E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573DDD-E4AB-8674-6D32-933CD78E5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73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DF57CC-8234-79D8-0066-FB8DB3D1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DC33D0-31F7-2875-7930-E11F0AC4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FB990-E0E8-ECC5-D0F3-09328DE1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9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66EF0-D1E9-69D3-D19D-77DF754C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73BE-91E5-F74D-3790-B8A4D40C9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D12AF-4A8B-E68C-4392-60B5BA7E3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A6968-CA90-05EA-8C6E-CC0167B0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43528-B2F3-857C-6E80-C1B6FB5A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D9F87-9A7C-6CD2-500B-FC14EC75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224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1A457-D311-63AB-E6C8-935F2CDED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34A01-F938-087D-9544-619B658C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37AF22-C718-5FFB-B751-465B8A0F4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E988D-5077-063C-65BD-177307CA1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4010-0FD3-0D0C-B256-952D893B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E7DE-4C2F-88DB-DB50-ED197598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192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746EB3-35E2-BAA7-9225-8C6342739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18C4C-3307-6931-9160-6448B9F7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C756A-5662-B239-B0F0-8F9B665FA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B6335-659D-4498-BED3-F606DD486D99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2813-E890-4A40-472F-7A31247FA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202F-AE7E-C24F-786E-FA0F5AF6B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C0736-87C0-4673-B625-5E06205E13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69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uk/government/publications/the-magenta-book" TargetMode="External"/><Relationship Id="rId2" Type="http://schemas.openxmlformats.org/officeDocument/2006/relationships/hyperlink" Target="https://doi.org/10.1016/j.socscimed.2017.12.00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26F73-B080-0AF9-72B7-F0F6A255CE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Useful references</a:t>
            </a:r>
            <a:br>
              <a:rPr lang="en-GB" dirty="0"/>
            </a:br>
            <a:r>
              <a:rPr lang="en-GB" dirty="0"/>
              <a:t>One is a randomised control trial in Ghana.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71C91-BDFF-60FB-DC7A-3531BE0EDB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Jihye Kim, Wendy Olsen, Mohammed Ibrahim  (2023), Effect of Social Engagements (Child Clubs, Mentoring) on the Reduction of Teenage Pregnancy In … Ghana, with Good </a:t>
            </a:r>
            <a:r>
              <a:rPr lang="en-GB" dirty="0" err="1"/>
              <a:t>Neighbors</a:t>
            </a:r>
            <a:r>
              <a:rPr lang="en-GB" dirty="0"/>
              <a:t> Ghana. URL https://www.goodneighbours-uk.org/wp-content/uploads/2024/02/Final-report-for-baseline-study_25May2023.pdf</a:t>
            </a:r>
          </a:p>
        </p:txBody>
      </p:sp>
    </p:spTree>
    <p:extLst>
      <p:ext uri="{BB962C8B-B14F-4D97-AF65-F5344CB8AC3E}">
        <p14:creationId xmlns:p14="http://schemas.microsoft.com/office/powerpoint/2010/main" val="4059226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ADB8-ADFD-9AF7-A68E-79BCD74E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Textbook type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EF75A-CC31-ED76-C824-20807603F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sz="2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Creswell, John W., and Vicki L. Plano Clark (2018), </a:t>
            </a:r>
            <a:r>
              <a:rPr lang="en-GB" sz="2800" i="1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Designing and Conducting Mixed Methods Research,</a:t>
            </a:r>
            <a:r>
              <a:rPr lang="en-GB" sz="2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3</a:t>
            </a:r>
            <a:r>
              <a:rPr lang="en-GB" sz="2800" baseline="300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rd</a:t>
            </a:r>
            <a:r>
              <a:rPr lang="en-GB" sz="2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" panose="020B0502040204020203" pitchFamily="34" charset="0"/>
              </a:rPr>
              <a:t> ed., London:  Sage. </a:t>
            </a:r>
            <a:endParaRPr lang="en-GB" sz="2800" dirty="0">
              <a:solidFill>
                <a:schemeClr val="accent1">
                  <a:lumMod val="10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alt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Deaton, Angus, and Nancy Cartwright (2018), Understanding And Misunderstanding Randomized Controlled Trials, </a:t>
            </a:r>
            <a:r>
              <a:rPr lang="en-GB" altLang="en-US" sz="2800" i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Social Science &amp; Medicine </a:t>
            </a:r>
            <a:r>
              <a:rPr lang="en-GB" alt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210, 2–21, </a:t>
            </a:r>
            <a:r>
              <a:rPr lang="en-GB" altLang="en-US" sz="2800" dirty="0">
                <a:solidFill>
                  <a:schemeClr val="accent1">
                    <a:lumMod val="10000"/>
                  </a:schemeClr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https://doi.org/10.1016/j.socscimed.2017.12.005</a:t>
            </a:r>
            <a:r>
              <a:rPr lang="en-GB" altLang="en-US" sz="28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</a:t>
            </a:r>
          </a:p>
          <a:p>
            <a:pPr algn="just"/>
            <a:endParaRPr lang="en-GB" sz="28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2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W.K. (2022), </a:t>
            </a:r>
            <a:r>
              <a:rPr lang="en-GB" sz="28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Systematic Mixed Methods Research for Social Scientists. </a:t>
            </a:r>
            <a:r>
              <a:rPr lang="en-GB" sz="2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London:  Palgrave. </a:t>
            </a:r>
          </a:p>
          <a:p>
            <a:pPr algn="just"/>
            <a:endParaRPr lang="en-GB" sz="28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2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 (2012) </a:t>
            </a:r>
            <a:r>
              <a:rPr lang="en-GB" sz="28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Data Collection: Key Trends and Methods in Social Research</a:t>
            </a:r>
            <a:r>
              <a:rPr lang="en-GB" sz="2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, London: Sage.</a:t>
            </a:r>
          </a:p>
          <a:p>
            <a:pPr algn="just"/>
            <a:endParaRPr lang="en-GB" sz="28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endParaRPr lang="en-GB" altLang="en-US" sz="3200" i="1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altLang="en-US" sz="3200" i="1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The Magenta Book </a:t>
            </a:r>
            <a:r>
              <a:rPr lang="en-GB" altLang="en-US" sz="32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– UK Government, HM Treasury, URL </a:t>
            </a:r>
            <a:r>
              <a:rPr lang="en-GB" altLang="en-US" sz="3200" dirty="0">
                <a:solidFill>
                  <a:schemeClr val="accent1">
                    <a:lumMod val="10000"/>
                  </a:schemeClr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https://www.gov.uk/government/publications/the-magenta-book</a:t>
            </a:r>
            <a:r>
              <a:rPr lang="en-GB" altLang="en-US" sz="320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(2025)</a:t>
            </a:r>
          </a:p>
          <a:p>
            <a:pPr algn="just"/>
            <a:endParaRPr lang="en-GB" altLang="en-US" sz="3200" dirty="0">
              <a:solidFill>
                <a:schemeClr val="tx2"/>
              </a:solidFill>
              <a:latin typeface="+mj-lt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911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EB90E-BB04-3FA2-93A3-DE7517E9C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64476" cy="1325563"/>
          </a:xfrm>
        </p:spPr>
        <p:txBody>
          <a:bodyPr>
            <a:normAutofit/>
          </a:bodyPr>
          <a:lstStyle/>
          <a:p>
            <a:r>
              <a:rPr lang="en-GB" dirty="0"/>
              <a:t>Other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DC8C3-58FB-8C8D-9EF6-935E8EAF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332" y="1068946"/>
            <a:ext cx="4351986" cy="519816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GB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 (2019) “Social Statistics Using Strategic Structuralism and Pluralism”, in </a:t>
            </a:r>
            <a:r>
              <a:rPr lang="en-GB" sz="20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Contemporary Philosophy and Social Science: An Interdisciplinary Dialogue, </a:t>
            </a:r>
            <a:r>
              <a:rPr lang="en-GB" sz="2000" b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eds. </a:t>
            </a:r>
            <a:r>
              <a:rPr lang="en-GB" sz="2000" b="0" i="0" u="none" strike="noStrike" baseline="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Nagatsu</a:t>
            </a:r>
            <a:r>
              <a:rPr lang="en-GB" sz="20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 and </a:t>
            </a:r>
            <a:r>
              <a:rPr lang="en-GB" sz="2000" b="0" i="0" u="none" strike="noStrike" baseline="0" dirty="0" err="1">
                <a:solidFill>
                  <a:schemeClr val="accent1">
                    <a:lumMod val="10000"/>
                  </a:schemeClr>
                </a:solidFill>
                <a:latin typeface="+mj-lt"/>
              </a:rPr>
              <a:t>Ruzzene</a:t>
            </a:r>
            <a:r>
              <a:rPr lang="en-GB" sz="20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 London: Bloomsbury.</a:t>
            </a:r>
          </a:p>
          <a:p>
            <a:pPr algn="just"/>
            <a:endParaRPr lang="en-GB" sz="20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  <a:p>
            <a:pPr algn="just"/>
            <a:r>
              <a:rPr lang="en-GB" sz="20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Olsen, Wendy, and Jamie Morgan (2005) “A Critical Epistemology Of Analytical Statistics: Addressing the sceptical realist”, </a:t>
            </a:r>
            <a:r>
              <a:rPr lang="en-GB" sz="2000" b="0" i="1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Journal for the Theory of Social Behaviour</a:t>
            </a:r>
            <a:r>
              <a:rPr lang="en-GB" sz="20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, 35:3, 255–284</a:t>
            </a:r>
            <a:r>
              <a:rPr lang="en-GB" sz="2800" b="0" i="0" u="none" strike="noStrike" baseline="0" dirty="0">
                <a:solidFill>
                  <a:schemeClr val="accent1">
                    <a:lumMod val="10000"/>
                  </a:schemeClr>
                </a:solidFill>
                <a:latin typeface="+mj-lt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A0A6F-7C6C-FC8C-0B90-EEE565092C93}"/>
              </a:ext>
            </a:extLst>
          </p:cNvPr>
          <p:cNvSpPr txBox="1"/>
          <p:nvPr/>
        </p:nvSpPr>
        <p:spPr>
          <a:xfrm>
            <a:off x="6492815" y="2925178"/>
            <a:ext cx="394514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4AB0A9"/>
              </a:buClr>
            </a:pPr>
            <a:r>
              <a:rPr lang="en-GB" sz="1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Downward, P. and A. Mearman (2007). "</a:t>
            </a:r>
            <a:r>
              <a:rPr lang="en-GB" sz="1800" dirty="0" err="1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Retroduction</a:t>
            </a:r>
            <a:r>
              <a:rPr lang="en-GB" sz="1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as Mixed-Methods Triangulation in Economic Research: Reorienting economics into social science." </a:t>
            </a:r>
            <a:r>
              <a:rPr lang="en-GB" sz="1800" i="1" dirty="0" err="1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Camb</a:t>
            </a:r>
            <a:r>
              <a:rPr lang="en-GB" sz="1800" i="1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 J. Econ</a:t>
            </a:r>
            <a:r>
              <a:rPr lang="en-GB" sz="1800" u="sng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GB" sz="1800" dirty="0">
                <a:solidFill>
                  <a:schemeClr val="accent1">
                    <a:lumMod val="1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31(1): 77-99.</a:t>
            </a:r>
          </a:p>
          <a:p>
            <a:pPr algn="just"/>
            <a:endParaRPr lang="en-GB" sz="1800" b="0" i="0" u="none" strike="noStrike" baseline="0" dirty="0">
              <a:solidFill>
                <a:schemeClr val="accent1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5175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317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Useful references One is a randomised control trial in Ghana. </vt:lpstr>
      <vt:lpstr>Textbook type materials</vt:lpstr>
      <vt:lpstr>Other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Wendy Olsen</dc:creator>
  <cp:lastModifiedBy>Wendy Olsen</cp:lastModifiedBy>
  <cp:revision>2</cp:revision>
  <dcterms:created xsi:type="dcterms:W3CDTF">2025-02-24T09:17:14Z</dcterms:created>
  <dcterms:modified xsi:type="dcterms:W3CDTF">2025-02-28T09:13:23Z</dcterms:modified>
</cp:coreProperties>
</file>