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0A9"/>
    <a:srgbClr val="A2D8CE"/>
    <a:srgbClr val="C298C8"/>
    <a:srgbClr val="AA70B3"/>
    <a:srgbClr val="8C419A"/>
    <a:srgbClr val="DBC2DE"/>
    <a:srgbClr val="C9E8E1"/>
    <a:srgbClr val="E4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7" d="100"/>
          <a:sy n="27" d="100"/>
        </p:scale>
        <p:origin x="1077" y="45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426B2-79EE-49E3-A9A1-4787D0CEF62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7B96E727-0217-4ABD-A0ED-F86AE15BCDBB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6 Regions</a:t>
          </a:r>
        </a:p>
      </dgm:t>
    </dgm:pt>
    <dgm:pt modelId="{AA6164E6-B21C-4969-BDD7-B560FE857432}" type="parTrans" cxnId="{A83CF1BF-DDAF-43A4-AD3F-0460C2765FB9}">
      <dgm:prSet/>
      <dgm:spPr/>
      <dgm:t>
        <a:bodyPr/>
        <a:lstStyle/>
        <a:p>
          <a:endParaRPr lang="en-IN"/>
        </a:p>
      </dgm:t>
    </dgm:pt>
    <dgm:pt modelId="{57FA62D1-3AF0-4C84-A916-91549130009E}" type="sibTrans" cxnId="{A83CF1BF-DDAF-43A4-AD3F-0460C2765FB9}">
      <dgm:prSet/>
      <dgm:spPr/>
      <dgm:t>
        <a:bodyPr/>
        <a:lstStyle/>
        <a:p>
          <a:endParaRPr lang="en-IN"/>
        </a:p>
      </dgm:t>
    </dgm:pt>
    <dgm:pt modelId="{79D35A1D-DF9A-47AC-9406-509F9B1DB74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sz="2200" kern="1200" dirty="0"/>
            <a:t>20 </a:t>
          </a:r>
          <a:r>
            <a:rPr lang="en-IN" sz="2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Schools</a:t>
          </a:r>
        </a:p>
      </dgm:t>
    </dgm:pt>
    <dgm:pt modelId="{DD359EAB-FAAA-45B9-AFEE-D15B46364F71}" type="parTrans" cxnId="{C8AF3025-3B04-4EC6-8AC8-A98183465382}">
      <dgm:prSet/>
      <dgm:spPr/>
      <dgm:t>
        <a:bodyPr/>
        <a:lstStyle/>
        <a:p>
          <a:endParaRPr lang="en-IN"/>
        </a:p>
      </dgm:t>
    </dgm:pt>
    <dgm:pt modelId="{534BADE2-32F9-4CA7-AEF6-D4EB1AE2CDE4}" type="sibTrans" cxnId="{C8AF3025-3B04-4EC6-8AC8-A98183465382}">
      <dgm:prSet/>
      <dgm:spPr/>
      <dgm:t>
        <a:bodyPr/>
        <a:lstStyle/>
        <a:p>
          <a:endParaRPr lang="en-IN"/>
        </a:p>
      </dgm:t>
    </dgm:pt>
    <dgm:pt modelId="{644540D9-E908-479F-9D71-65CEC8C582F3}">
      <dgm:prSet phldrT="[Text]"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IN" dirty="0"/>
            <a:t>2655 Students</a:t>
          </a:r>
        </a:p>
      </dgm:t>
    </dgm:pt>
    <dgm:pt modelId="{10CCFEE4-241A-41FB-8980-0269843CB6B2}" type="parTrans" cxnId="{28333040-E516-4878-8FEA-116F32F277D9}">
      <dgm:prSet/>
      <dgm:spPr/>
      <dgm:t>
        <a:bodyPr/>
        <a:lstStyle/>
        <a:p>
          <a:endParaRPr lang="en-IN"/>
        </a:p>
      </dgm:t>
    </dgm:pt>
    <dgm:pt modelId="{E5A8FE1A-F588-473F-8E33-C001CA12237A}" type="sibTrans" cxnId="{28333040-E516-4878-8FEA-116F32F277D9}">
      <dgm:prSet/>
      <dgm:spPr/>
      <dgm:t>
        <a:bodyPr/>
        <a:lstStyle/>
        <a:p>
          <a:endParaRPr lang="en-IN"/>
        </a:p>
      </dgm:t>
    </dgm:pt>
    <dgm:pt modelId="{4F48434D-01E4-4F42-A600-6890A9C657B7}" type="pres">
      <dgm:prSet presAssocID="{FF7426B2-79EE-49E3-A9A1-4787D0CEF626}" presName="Name0" presStyleCnt="0">
        <dgm:presLayoutVars>
          <dgm:resizeHandles/>
        </dgm:presLayoutVars>
      </dgm:prSet>
      <dgm:spPr/>
    </dgm:pt>
    <dgm:pt modelId="{9BBC6A3E-D2AD-4034-B68D-DE629BB3F39E}" type="pres">
      <dgm:prSet presAssocID="{7B96E727-0217-4ABD-A0ED-F86AE15BCDBB}" presName="text" presStyleLbl="node1" presStyleIdx="0" presStyleCnt="3" custScaleX="124005">
        <dgm:presLayoutVars>
          <dgm:bulletEnabled val="1"/>
        </dgm:presLayoutVars>
      </dgm:prSet>
      <dgm:spPr/>
    </dgm:pt>
    <dgm:pt modelId="{9CEEE1AF-7170-40EA-A4D6-B8DFA6032185}" type="pres">
      <dgm:prSet presAssocID="{57FA62D1-3AF0-4C84-A916-91549130009E}" presName="space" presStyleCnt="0"/>
      <dgm:spPr/>
    </dgm:pt>
    <dgm:pt modelId="{3240BE52-0F55-47CF-8BD4-C241634A217E}" type="pres">
      <dgm:prSet presAssocID="{79D35A1D-DF9A-47AC-9406-509F9B1DB746}" presName="text" presStyleLbl="node1" presStyleIdx="1" presStyleCnt="3" custScaleX="201628" custScaleY="106016">
        <dgm:presLayoutVars>
          <dgm:bulletEnabled val="1"/>
        </dgm:presLayoutVars>
      </dgm:prSet>
      <dgm:spPr/>
    </dgm:pt>
    <dgm:pt modelId="{2A9DCA3E-5EC7-4EDF-9944-616FE3307667}" type="pres">
      <dgm:prSet presAssocID="{534BADE2-32F9-4CA7-AEF6-D4EB1AE2CDE4}" presName="space" presStyleCnt="0"/>
      <dgm:spPr/>
    </dgm:pt>
    <dgm:pt modelId="{07231C0C-537B-4D7B-8B4E-CF9E13D9D057}" type="pres">
      <dgm:prSet presAssocID="{644540D9-E908-479F-9D71-65CEC8C582F3}" presName="text" presStyleLbl="node1" presStyleIdx="2" presStyleCnt="3">
        <dgm:presLayoutVars>
          <dgm:bulletEnabled val="1"/>
        </dgm:presLayoutVars>
      </dgm:prSet>
      <dgm:spPr/>
    </dgm:pt>
  </dgm:ptLst>
  <dgm:cxnLst>
    <dgm:cxn modelId="{DA99D215-DB83-43CF-8BD6-27C888672E60}" type="presOf" srcId="{79D35A1D-DF9A-47AC-9406-509F9B1DB746}" destId="{3240BE52-0F55-47CF-8BD4-C241634A217E}" srcOrd="0" destOrd="0" presId="urn:diagrams.loki3.com/VaryingWidthList"/>
    <dgm:cxn modelId="{C692131F-1166-45F7-949D-F801A63D086A}" type="presOf" srcId="{644540D9-E908-479F-9D71-65CEC8C582F3}" destId="{07231C0C-537B-4D7B-8B4E-CF9E13D9D057}" srcOrd="0" destOrd="0" presId="urn:diagrams.loki3.com/VaryingWidthList"/>
    <dgm:cxn modelId="{C8AF3025-3B04-4EC6-8AC8-A98183465382}" srcId="{FF7426B2-79EE-49E3-A9A1-4787D0CEF626}" destId="{79D35A1D-DF9A-47AC-9406-509F9B1DB746}" srcOrd="1" destOrd="0" parTransId="{DD359EAB-FAAA-45B9-AFEE-D15B46364F71}" sibTransId="{534BADE2-32F9-4CA7-AEF6-D4EB1AE2CDE4}"/>
    <dgm:cxn modelId="{28333040-E516-4878-8FEA-116F32F277D9}" srcId="{FF7426B2-79EE-49E3-A9A1-4787D0CEF626}" destId="{644540D9-E908-479F-9D71-65CEC8C582F3}" srcOrd="2" destOrd="0" parTransId="{10CCFEE4-241A-41FB-8980-0269843CB6B2}" sibTransId="{E5A8FE1A-F588-473F-8E33-C001CA12237A}"/>
    <dgm:cxn modelId="{D78FCA5C-8080-4CD1-9B28-925ECDB92096}" type="presOf" srcId="{7B96E727-0217-4ABD-A0ED-F86AE15BCDBB}" destId="{9BBC6A3E-D2AD-4034-B68D-DE629BB3F39E}" srcOrd="0" destOrd="0" presId="urn:diagrams.loki3.com/VaryingWidthList"/>
    <dgm:cxn modelId="{F81A0C8B-1193-4DEE-A9EA-28F58DE916F1}" type="presOf" srcId="{FF7426B2-79EE-49E3-A9A1-4787D0CEF626}" destId="{4F48434D-01E4-4F42-A600-6890A9C657B7}" srcOrd="0" destOrd="0" presId="urn:diagrams.loki3.com/VaryingWidthList"/>
    <dgm:cxn modelId="{A83CF1BF-DDAF-43A4-AD3F-0460C2765FB9}" srcId="{FF7426B2-79EE-49E3-A9A1-4787D0CEF626}" destId="{7B96E727-0217-4ABD-A0ED-F86AE15BCDBB}" srcOrd="0" destOrd="0" parTransId="{AA6164E6-B21C-4969-BDD7-B560FE857432}" sibTransId="{57FA62D1-3AF0-4C84-A916-91549130009E}"/>
    <dgm:cxn modelId="{C89631F5-8BD0-422E-9897-6F3FB5BA5C65}" type="presParOf" srcId="{4F48434D-01E4-4F42-A600-6890A9C657B7}" destId="{9BBC6A3E-D2AD-4034-B68D-DE629BB3F39E}" srcOrd="0" destOrd="0" presId="urn:diagrams.loki3.com/VaryingWidthList"/>
    <dgm:cxn modelId="{D95A1467-EB9B-4671-9279-6741924F207B}" type="presParOf" srcId="{4F48434D-01E4-4F42-A600-6890A9C657B7}" destId="{9CEEE1AF-7170-40EA-A4D6-B8DFA6032185}" srcOrd="1" destOrd="0" presId="urn:diagrams.loki3.com/VaryingWidthList"/>
    <dgm:cxn modelId="{73D05686-DB7F-493E-8803-95DF83DE5230}" type="presParOf" srcId="{4F48434D-01E4-4F42-A600-6890A9C657B7}" destId="{3240BE52-0F55-47CF-8BD4-C241634A217E}" srcOrd="2" destOrd="0" presId="urn:diagrams.loki3.com/VaryingWidthList"/>
    <dgm:cxn modelId="{E7AFEC21-CF2C-47EA-A970-CC8AAA732E30}" type="presParOf" srcId="{4F48434D-01E4-4F42-A600-6890A9C657B7}" destId="{2A9DCA3E-5EC7-4EDF-9944-616FE3307667}" srcOrd="3" destOrd="0" presId="urn:diagrams.loki3.com/VaryingWidthList"/>
    <dgm:cxn modelId="{E5E93277-D1EA-4A52-AF05-9A1DBE903684}" type="presParOf" srcId="{4F48434D-01E4-4F42-A600-6890A9C657B7}" destId="{07231C0C-537B-4D7B-8B4E-CF9E13D9D057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413B3-9647-45EA-8BEC-6E3DE9194A4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D037D64-9ABA-49CF-9402-76FFD9DFB68A}">
      <dgm:prSet phldrT="[Text]"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IN" dirty="0"/>
            <a:t>Student</a:t>
          </a:r>
        </a:p>
      </dgm:t>
    </dgm:pt>
    <dgm:pt modelId="{12896812-8650-4FC3-BF6A-06F5E74FC2AA}" type="parTrans" cxnId="{4865B95F-2901-4B70-B5BF-99DE672A50BF}">
      <dgm:prSet/>
      <dgm:spPr/>
      <dgm:t>
        <a:bodyPr/>
        <a:lstStyle/>
        <a:p>
          <a:endParaRPr lang="en-IN"/>
        </a:p>
      </dgm:t>
    </dgm:pt>
    <dgm:pt modelId="{7AD1B376-0ECC-494A-806F-54E76463B3F9}" type="sibTrans" cxnId="{4865B95F-2901-4B70-B5BF-99DE672A50BF}">
      <dgm:prSet/>
      <dgm:spPr/>
      <dgm:t>
        <a:bodyPr/>
        <a:lstStyle/>
        <a:p>
          <a:endParaRPr lang="en-IN"/>
        </a:p>
      </dgm:t>
    </dgm:pt>
    <dgm:pt modelId="{58B28B30-D9E6-4BD8-ABD8-DAE7610262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/>
            <a:t>School ID</a:t>
          </a:r>
        </a:p>
      </dgm:t>
    </dgm:pt>
    <dgm:pt modelId="{42177DA9-9D30-41B6-A6F6-C1EB323E7853}" type="parTrans" cxnId="{2F1B90C1-A745-4DCE-8D05-189644D914C9}">
      <dgm:prSet/>
      <dgm:spPr/>
      <dgm:t>
        <a:bodyPr/>
        <a:lstStyle/>
        <a:p>
          <a:endParaRPr lang="en-IN"/>
        </a:p>
      </dgm:t>
    </dgm:pt>
    <dgm:pt modelId="{C0518E38-71A5-45D6-915E-9DB0235E4717}" type="sibTrans" cxnId="{2F1B90C1-A745-4DCE-8D05-189644D914C9}">
      <dgm:prSet/>
      <dgm:spPr/>
      <dgm:t>
        <a:bodyPr/>
        <a:lstStyle/>
        <a:p>
          <a:endParaRPr lang="en-IN"/>
        </a:p>
      </dgm:t>
    </dgm:pt>
    <dgm:pt modelId="{A4BBEADB-00B1-4CD6-A177-8E151343612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Region Id</a:t>
          </a:r>
        </a:p>
      </dgm:t>
    </dgm:pt>
    <dgm:pt modelId="{58AFF04F-DF23-4E53-91C7-8515E19072B2}" type="parTrans" cxnId="{7B8FD77A-BB2A-4168-9C1C-A56D6FC1D8FE}">
      <dgm:prSet/>
      <dgm:spPr/>
      <dgm:t>
        <a:bodyPr/>
        <a:lstStyle/>
        <a:p>
          <a:endParaRPr lang="en-IN"/>
        </a:p>
      </dgm:t>
    </dgm:pt>
    <dgm:pt modelId="{5DE5D14D-0794-4432-9469-4D421235D631}" type="sibTrans" cxnId="{7B8FD77A-BB2A-4168-9C1C-A56D6FC1D8FE}">
      <dgm:prSet/>
      <dgm:spPr/>
      <dgm:t>
        <a:bodyPr/>
        <a:lstStyle/>
        <a:p>
          <a:endParaRPr lang="en-IN"/>
        </a:p>
      </dgm:t>
    </dgm:pt>
    <dgm:pt modelId="{C7487439-654E-4A5C-8584-F4FC7CCDA833}" type="pres">
      <dgm:prSet presAssocID="{981413B3-9647-45EA-8BEC-6E3DE9194A46}" presName="Name0" presStyleCnt="0">
        <dgm:presLayoutVars>
          <dgm:resizeHandles/>
        </dgm:presLayoutVars>
      </dgm:prSet>
      <dgm:spPr/>
    </dgm:pt>
    <dgm:pt modelId="{F6FA0CE2-F963-4536-ADD9-4A215120A558}" type="pres">
      <dgm:prSet presAssocID="{6D037D64-9ABA-49CF-9402-76FFD9DFB68A}" presName="text" presStyleLbl="node1" presStyleIdx="0" presStyleCnt="3" custScaleX="127123">
        <dgm:presLayoutVars>
          <dgm:bulletEnabled val="1"/>
        </dgm:presLayoutVars>
      </dgm:prSet>
      <dgm:spPr/>
    </dgm:pt>
    <dgm:pt modelId="{4B0E2058-A99C-45B5-AD95-63B1F8EEC270}" type="pres">
      <dgm:prSet presAssocID="{7AD1B376-0ECC-494A-806F-54E76463B3F9}" presName="space" presStyleCnt="0"/>
      <dgm:spPr/>
    </dgm:pt>
    <dgm:pt modelId="{473DF2E1-3D5F-47A1-8E62-ABE2664A8977}" type="pres">
      <dgm:prSet presAssocID="{58B28B30-D9E6-4BD8-ABD8-DAE76102622E}" presName="text" presStyleLbl="node1" presStyleIdx="1" presStyleCnt="3">
        <dgm:presLayoutVars>
          <dgm:bulletEnabled val="1"/>
        </dgm:presLayoutVars>
      </dgm:prSet>
      <dgm:spPr/>
    </dgm:pt>
    <dgm:pt modelId="{68FBB876-4057-46A5-A81C-7A9B65F753E0}" type="pres">
      <dgm:prSet presAssocID="{C0518E38-71A5-45D6-915E-9DB0235E4717}" presName="space" presStyleCnt="0"/>
      <dgm:spPr/>
    </dgm:pt>
    <dgm:pt modelId="{8BE5863F-19B7-412C-BD55-FE76A4FE29B6}" type="pres">
      <dgm:prSet presAssocID="{A4BBEADB-00B1-4CD6-A177-8E1513436121}" presName="text" presStyleLbl="node1" presStyleIdx="2" presStyleCnt="3" custScaleX="100039">
        <dgm:presLayoutVars>
          <dgm:bulletEnabled val="1"/>
        </dgm:presLayoutVars>
      </dgm:prSet>
      <dgm:spPr/>
    </dgm:pt>
  </dgm:ptLst>
  <dgm:cxnLst>
    <dgm:cxn modelId="{E529AB07-1005-41E6-B098-00E5F533B091}" type="presOf" srcId="{58B28B30-D9E6-4BD8-ABD8-DAE76102622E}" destId="{473DF2E1-3D5F-47A1-8E62-ABE2664A8977}" srcOrd="0" destOrd="0" presId="urn:diagrams.loki3.com/VaryingWidthList"/>
    <dgm:cxn modelId="{59A73618-E5A8-46D4-95EA-3B8CB3AF489B}" type="presOf" srcId="{6D037D64-9ABA-49CF-9402-76FFD9DFB68A}" destId="{F6FA0CE2-F963-4536-ADD9-4A215120A558}" srcOrd="0" destOrd="0" presId="urn:diagrams.loki3.com/VaryingWidthList"/>
    <dgm:cxn modelId="{4865B95F-2901-4B70-B5BF-99DE672A50BF}" srcId="{981413B3-9647-45EA-8BEC-6E3DE9194A46}" destId="{6D037D64-9ABA-49CF-9402-76FFD9DFB68A}" srcOrd="0" destOrd="0" parTransId="{12896812-8650-4FC3-BF6A-06F5E74FC2AA}" sibTransId="{7AD1B376-0ECC-494A-806F-54E76463B3F9}"/>
    <dgm:cxn modelId="{84049A57-7591-4C6D-A1A7-F2755371251A}" type="presOf" srcId="{981413B3-9647-45EA-8BEC-6E3DE9194A46}" destId="{C7487439-654E-4A5C-8584-F4FC7CCDA833}" srcOrd="0" destOrd="0" presId="urn:diagrams.loki3.com/VaryingWidthList"/>
    <dgm:cxn modelId="{7B8FD77A-BB2A-4168-9C1C-A56D6FC1D8FE}" srcId="{981413B3-9647-45EA-8BEC-6E3DE9194A46}" destId="{A4BBEADB-00B1-4CD6-A177-8E1513436121}" srcOrd="2" destOrd="0" parTransId="{58AFF04F-DF23-4E53-91C7-8515E19072B2}" sibTransId="{5DE5D14D-0794-4432-9469-4D421235D631}"/>
    <dgm:cxn modelId="{33E841AA-6EE7-4EBD-AEC5-FDC00255D391}" type="presOf" srcId="{A4BBEADB-00B1-4CD6-A177-8E1513436121}" destId="{8BE5863F-19B7-412C-BD55-FE76A4FE29B6}" srcOrd="0" destOrd="0" presId="urn:diagrams.loki3.com/VaryingWidthList"/>
    <dgm:cxn modelId="{2F1B90C1-A745-4DCE-8D05-189644D914C9}" srcId="{981413B3-9647-45EA-8BEC-6E3DE9194A46}" destId="{58B28B30-D9E6-4BD8-ABD8-DAE76102622E}" srcOrd="1" destOrd="0" parTransId="{42177DA9-9D30-41B6-A6F6-C1EB323E7853}" sibTransId="{C0518E38-71A5-45D6-915E-9DB0235E4717}"/>
    <dgm:cxn modelId="{2691A7EF-E857-4484-AAFE-BC028F5544C2}" type="presParOf" srcId="{C7487439-654E-4A5C-8584-F4FC7CCDA833}" destId="{F6FA0CE2-F963-4536-ADD9-4A215120A558}" srcOrd="0" destOrd="0" presId="urn:diagrams.loki3.com/VaryingWidthList"/>
    <dgm:cxn modelId="{00887B4F-67E4-4E70-B32C-E20B2980CC6E}" type="presParOf" srcId="{C7487439-654E-4A5C-8584-F4FC7CCDA833}" destId="{4B0E2058-A99C-45B5-AD95-63B1F8EEC270}" srcOrd="1" destOrd="0" presId="urn:diagrams.loki3.com/VaryingWidthList"/>
    <dgm:cxn modelId="{EE2C676F-820B-4E40-8BBB-F8B3693872FB}" type="presParOf" srcId="{C7487439-654E-4A5C-8584-F4FC7CCDA833}" destId="{473DF2E1-3D5F-47A1-8E62-ABE2664A8977}" srcOrd="2" destOrd="0" presId="urn:diagrams.loki3.com/VaryingWidthList"/>
    <dgm:cxn modelId="{E15CBA30-B8B4-4923-8B68-98096B00BACD}" type="presParOf" srcId="{C7487439-654E-4A5C-8584-F4FC7CCDA833}" destId="{68FBB876-4057-46A5-A81C-7A9B65F753E0}" srcOrd="3" destOrd="0" presId="urn:diagrams.loki3.com/VaryingWidthList"/>
    <dgm:cxn modelId="{40C95224-18CA-4AA8-B1DF-CA049E02F50A}" type="presParOf" srcId="{C7487439-654E-4A5C-8584-F4FC7CCDA833}" destId="{8BE5863F-19B7-412C-BD55-FE76A4FE29B6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6A3E-D2AD-4034-B68D-DE629BB3F39E}">
      <dsp:nvSpPr>
        <dsp:cNvPr id="0" name=""/>
        <dsp:cNvSpPr/>
      </dsp:nvSpPr>
      <dsp:spPr>
        <a:xfrm>
          <a:off x="186370" y="122"/>
          <a:ext cx="2399496" cy="73167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6 Regions</a:t>
          </a:r>
        </a:p>
      </dsp:txBody>
      <dsp:txXfrm>
        <a:off x="186370" y="122"/>
        <a:ext cx="2399496" cy="731675"/>
      </dsp:txXfrm>
    </dsp:sp>
    <dsp:sp modelId="{3240BE52-0F55-47CF-8BD4-C241634A217E}">
      <dsp:nvSpPr>
        <dsp:cNvPr id="0" name=""/>
        <dsp:cNvSpPr/>
      </dsp:nvSpPr>
      <dsp:spPr>
        <a:xfrm>
          <a:off x="251961" y="768381"/>
          <a:ext cx="2268315" cy="775693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20 </a:t>
          </a:r>
          <a:r>
            <a:rPr lang="en-IN" sz="2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Schools</a:t>
          </a:r>
        </a:p>
      </dsp:txBody>
      <dsp:txXfrm>
        <a:off x="251961" y="768381"/>
        <a:ext cx="2268315" cy="775693"/>
      </dsp:txXfrm>
    </dsp:sp>
    <dsp:sp modelId="{07231C0C-537B-4D7B-8B4E-CF9E13D9D057}">
      <dsp:nvSpPr>
        <dsp:cNvPr id="0" name=""/>
        <dsp:cNvSpPr/>
      </dsp:nvSpPr>
      <dsp:spPr>
        <a:xfrm>
          <a:off x="36119" y="1580658"/>
          <a:ext cx="2700000" cy="731675"/>
        </a:xfrm>
        <a:prstGeom prst="rect">
          <a:avLst/>
        </a:prstGeom>
        <a:solidFill>
          <a:schemeClr val="accent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2655 Students</a:t>
          </a:r>
        </a:p>
      </dsp:txBody>
      <dsp:txXfrm>
        <a:off x="36119" y="1580658"/>
        <a:ext cx="2700000" cy="73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A0CE2-F963-4536-ADD9-4A215120A558}">
      <dsp:nvSpPr>
        <dsp:cNvPr id="0" name=""/>
        <dsp:cNvSpPr/>
      </dsp:nvSpPr>
      <dsp:spPr>
        <a:xfrm>
          <a:off x="145638" y="1129"/>
          <a:ext cx="2517035" cy="745225"/>
        </a:xfrm>
        <a:prstGeom prst="rect">
          <a:avLst/>
        </a:prstGeom>
        <a:solidFill>
          <a:schemeClr val="accent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Student</a:t>
          </a:r>
        </a:p>
      </dsp:txBody>
      <dsp:txXfrm>
        <a:off x="145638" y="1129"/>
        <a:ext cx="2517035" cy="745225"/>
      </dsp:txXfrm>
    </dsp:sp>
    <dsp:sp modelId="{473DF2E1-3D5F-47A1-8E62-ABE2664A8977}">
      <dsp:nvSpPr>
        <dsp:cNvPr id="0" name=""/>
        <dsp:cNvSpPr/>
      </dsp:nvSpPr>
      <dsp:spPr>
        <a:xfrm>
          <a:off x="189156" y="783615"/>
          <a:ext cx="2430000" cy="745225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School ID</a:t>
          </a:r>
        </a:p>
      </dsp:txBody>
      <dsp:txXfrm>
        <a:off x="189156" y="783615"/>
        <a:ext cx="2430000" cy="745225"/>
      </dsp:txXfrm>
    </dsp:sp>
    <dsp:sp modelId="{8BE5863F-19B7-412C-BD55-FE76A4FE29B6}">
      <dsp:nvSpPr>
        <dsp:cNvPr id="0" name=""/>
        <dsp:cNvSpPr/>
      </dsp:nvSpPr>
      <dsp:spPr>
        <a:xfrm>
          <a:off x="211191" y="1566101"/>
          <a:ext cx="2385930" cy="74522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Region Id</a:t>
          </a:r>
        </a:p>
      </dsp:txBody>
      <dsp:txXfrm>
        <a:off x="211191" y="1566101"/>
        <a:ext cx="2385930" cy="74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3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3" y="1212850"/>
            <a:ext cx="4811712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82738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0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9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45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7225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3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9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8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38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B5FFF8F3-4187-C32D-4A22-4F5C8927C1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67200"/>
            <a:ext cx="21386800" cy="25346025"/>
          </a:xfrm>
          <a:prstGeom prst="rect">
            <a:avLst/>
          </a:prstGeom>
          <a:solidFill>
            <a:srgbClr val="C9E8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CFB06A43-CD78-DD39-CD2D-AD30F078FA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1386800" cy="4483100"/>
          </a:xfrm>
          <a:prstGeom prst="rect">
            <a:avLst/>
          </a:prstGeom>
          <a:solidFill>
            <a:srgbClr val="4AB0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BB5D364D-8806-8729-F0DB-B51382C2C1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9541788"/>
            <a:ext cx="21386800" cy="738187"/>
          </a:xfrm>
          <a:prstGeom prst="rect">
            <a:avLst/>
          </a:prstGeom>
          <a:solidFill>
            <a:srgbClr val="4AB0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00">
              <a:solidFill>
                <a:srgbClr val="959597"/>
              </a:solidFill>
              <a:latin typeface="Verdana" panose="020B0604030504040204" pitchFamily="34" charset="0"/>
            </a:endParaRP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id="{8AF4A26B-9BD2-9705-8233-041DA52981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668207" y="26967656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5232" tIns="147616" rIns="295232" bIns="147616"/>
          <a:lstStyle>
            <a:lvl1pPr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800">
                <a:solidFill>
                  <a:srgbClr val="4AB0A9"/>
                </a:solidFill>
                <a:latin typeface="Verdana" panose="020B0604030504040204" pitchFamily="34" charset="0"/>
              </a:rPr>
              <a:t>Template produced at the </a:t>
            </a:r>
            <a:r>
              <a:rPr lang="en-US" altLang="en-US" sz="800" b="1">
                <a:solidFill>
                  <a:srgbClr val="4AB0A9"/>
                </a:solidFill>
                <a:latin typeface="Verdana" panose="020B0604030504040204" pitchFamily="34" charset="0"/>
              </a:rPr>
              <a:t>Graphics Support Workshop</a:t>
            </a:r>
            <a:r>
              <a:rPr lang="en-US" altLang="en-US" sz="800">
                <a:solidFill>
                  <a:srgbClr val="4AB0A9"/>
                </a:solidFill>
                <a:latin typeface="Verdana" panose="020B0604030504040204" pitchFamily="34" charset="0"/>
              </a:rPr>
              <a:t>, Media Services</a:t>
            </a:r>
          </a:p>
        </p:txBody>
      </p:sp>
      <p:pic>
        <p:nvPicPr>
          <p:cNvPr id="1030" name="Picture 6" descr="TAB_allwhite.png">
            <a:extLst>
              <a:ext uri="{FF2B5EF4-FFF2-40B4-BE49-F238E27FC236}">
                <a16:creationId xmlns:a16="http://schemas.microsoft.com/office/drawing/2014/main" id="{63467CA4-DD49-C4EC-F7E4-018C03B746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882650"/>
            <a:ext cx="28892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MS PGothic" panose="020B0600070205080204" pitchFamily="34" charset="-128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MS PGothic" panose="020B0600070205080204" pitchFamily="34" charset="-128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MS PGothic" panose="020B0600070205080204" pitchFamily="34" charset="-128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MS PGothic" panose="020B0600070205080204" pitchFamily="34" charset="-128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1106488" indent="-1106488" algn="l" defTabSz="2952750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2398713" indent="-92233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5167313" indent="-73818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6642100" indent="-738188" algn="l" defTabSz="2952750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7099300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6500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13700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470900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microsoft.com/office/2007/relationships/diagramDrawing" Target="../diagrams/drawing1.xml"/><Relationship Id="rId18" Type="http://schemas.microsoft.com/office/2007/relationships/diagramDrawing" Target="../diagrams/drawing2.xml"/><Relationship Id="rId3" Type="http://schemas.openxmlformats.org/officeDocument/2006/relationships/hyperlink" Target="https://doi.org/10.1016/j.socscimed.2017.12.005" TargetMode="External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1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6" Type="http://schemas.openxmlformats.org/officeDocument/2006/relationships/diagramQuickStyle" Target="../diagrams/quickStyl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jpg"/><Relationship Id="rId15" Type="http://schemas.openxmlformats.org/officeDocument/2006/relationships/diagramLayout" Target="../diagrams/layout2.xml"/><Relationship Id="rId10" Type="http://schemas.openxmlformats.org/officeDocument/2006/relationships/diagramLayout" Target="../diagrams/layout1.xml"/><Relationship Id="rId4" Type="http://schemas.openxmlformats.org/officeDocument/2006/relationships/hyperlink" Target="https://www.gov.uk/government/publications/the-magenta-book" TargetMode="External"/><Relationship Id="rId9" Type="http://schemas.openxmlformats.org/officeDocument/2006/relationships/diagramData" Target="../diagrams/data1.xml"/><Relationship Id="rId1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4">
            <a:extLst>
              <a:ext uri="{FF2B5EF4-FFF2-40B4-BE49-F238E27FC236}">
                <a16:creationId xmlns:a16="http://schemas.microsoft.com/office/drawing/2014/main" id="{6D5EE212-16AE-99FF-B752-36B2C06B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040" y="10747499"/>
            <a:ext cx="6264696" cy="166338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GB" altLang="en-US" sz="5400" dirty="0">
              <a:solidFill>
                <a:srgbClr val="8C419A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GB" altLang="en-US" sz="5400" dirty="0">
                <a:solidFill>
                  <a:srgbClr val="8C419A"/>
                </a:solidFill>
                <a:latin typeface="Verdana" panose="020B0604030504040204" pitchFamily="34" charset="0"/>
              </a:rPr>
              <a:t>4</a:t>
            </a:r>
            <a:r>
              <a:rPr lang="en-GB" altLang="en-US" sz="54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) What’s the Intervention?!</a:t>
            </a:r>
          </a:p>
          <a:p>
            <a:pPr eaLnBrk="1" hangingPunct="1"/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… from 6 to 25 different activities</a:t>
            </a:r>
          </a:p>
          <a:p>
            <a:pPr marL="685800" indent="-685800" eaLnBrk="1" hangingPunct="1">
              <a:buFont typeface="Wingdings" panose="05000000000000000000" pitchFamily="2" charset="2"/>
              <a:buChar char="Ø"/>
            </a:pPr>
            <a:r>
              <a:rPr lang="en-GB" altLang="en-US" sz="54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Who gets it?</a:t>
            </a:r>
          </a:p>
          <a:p>
            <a:pPr eaLnBrk="1" hangingPunct="1"/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The treated group gets all 25 events over 2 years. </a:t>
            </a:r>
          </a:p>
          <a:p>
            <a:pPr marL="685800" indent="-685800" eaLnBrk="1" hangingPunct="1">
              <a:buFont typeface="Wingdings" panose="05000000000000000000" pitchFamily="2" charset="2"/>
              <a:buChar char="Ø"/>
            </a:pPr>
            <a:r>
              <a:rPr lang="en-GB" altLang="en-US" sz="54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Why others don’t get it? </a:t>
            </a:r>
          </a:p>
          <a:p>
            <a:pPr eaLnBrk="1" hangingPunct="1"/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The control group gets 6 of the events. Who decides which 6 they do get? </a:t>
            </a:r>
          </a:p>
          <a:p>
            <a:pPr eaLnBrk="1" hangingPunct="1"/>
            <a:endParaRPr lang="en-GB" altLang="en-US" sz="3200" dirty="0">
              <a:solidFill>
                <a:srgbClr val="8C419A"/>
              </a:solidFill>
              <a:latin typeface="Verdana" panose="020B0604030504040204" pitchFamily="34" charset="0"/>
            </a:endParaRPr>
          </a:p>
          <a:p>
            <a:pPr eaLnBrk="1" hangingPunct="1"/>
            <a:endParaRPr lang="en-GB" altLang="en-US" sz="5400" dirty="0">
              <a:solidFill>
                <a:srgbClr val="8C419A"/>
              </a:solidFill>
              <a:latin typeface="Verdana" panose="020B0604030504040204" pitchFamily="34" charset="0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DA27365-54D0-2611-527E-7767608707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0" y="4814607"/>
            <a:ext cx="7092951" cy="242949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300"/>
              </a:spcBef>
              <a:spcAft>
                <a:spcPts val="1200"/>
              </a:spcAft>
            </a:pPr>
            <a:r>
              <a:rPr lang="en-GB" altLang="en-US" sz="12000" b="1" dirty="0">
                <a:solidFill>
                  <a:schemeClr val="tx1"/>
                </a:solidFill>
                <a:latin typeface="Arial" panose="020B0604020202020204" pitchFamily="34" charset="0"/>
              </a:rPr>
              <a:t>Problem:  </a:t>
            </a:r>
            <a:r>
              <a:rPr lang="en-GB" altLang="en-US" sz="8800" b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Four Challenges</a:t>
            </a:r>
            <a:br>
              <a:rPr lang="en-GB" altLang="en-US" sz="1600" b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1600" b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1)</a:t>
            </a:r>
            <a:r>
              <a:rPr lang="en-GB" altLang="en-US" sz="6000" b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List the Various       Stakeholders</a:t>
            </a:r>
            <a:b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2) Multilevel Power Analysis </a:t>
            </a:r>
            <a: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b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Sampling Problems</a:t>
            </a:r>
            <a:b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48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48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48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48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It is also hard to link the Phase 1 ID number with the questionnaire of Phase 2</a:t>
            </a: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3600" i="1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3) Gender of the </a:t>
            </a:r>
            <a:b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     Interviewers! </a:t>
            </a:r>
            <a:b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6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48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 The safety and training of interviewers; </a:t>
            </a:r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accuracy and completeness of responses</a:t>
            </a:r>
            <a:b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…difficult to know which respondent is a boy in advance</a:t>
            </a:r>
            <a:b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…costly to match gender of interviewer and students</a:t>
            </a:r>
            <a:b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GB" altLang="en-US" sz="48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</a:br>
            <a:br>
              <a:rPr lang="en-GB" altLang="en-US" sz="48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</a:br>
            <a:endParaRPr lang="en-US" altLang="en-US" sz="1600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C4AF3EDB-F525-A8AD-FCAD-BF9785BFB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784" y="4775142"/>
            <a:ext cx="7056784" cy="130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br>
              <a:rPr lang="en-GB" altLang="en-US" sz="1600" dirty="0">
                <a:solidFill>
                  <a:schemeClr val="tx2"/>
                </a:solidFill>
              </a:rPr>
            </a:br>
            <a:r>
              <a:rPr lang="en-GB" altLang="en-US" sz="12000" b="1" dirty="0"/>
              <a:t>Solution:</a:t>
            </a:r>
            <a:r>
              <a:rPr lang="en-GB" altLang="en-US" sz="4400" dirty="0">
                <a:solidFill>
                  <a:schemeClr val="accent6"/>
                </a:solidFill>
              </a:rPr>
              <a:t> </a:t>
            </a:r>
            <a:r>
              <a:rPr lang="en-GB" altLang="en-US" sz="5400" dirty="0">
                <a:solidFill>
                  <a:schemeClr val="accent6"/>
                </a:solidFill>
              </a:rPr>
              <a:t> </a:t>
            </a:r>
          </a:p>
          <a:p>
            <a:pPr eaLnBrk="1" hangingPunct="1"/>
            <a:r>
              <a:rPr lang="en-GB" altLang="en-US" sz="7200" b="1" dirty="0">
                <a:solidFill>
                  <a:schemeClr val="accent6"/>
                </a:solidFill>
              </a:rPr>
              <a:t>Mixed-Methods Teams, Working Collectively</a:t>
            </a:r>
            <a:br>
              <a:rPr lang="en-GB" altLang="en-US" sz="3600" b="1" dirty="0">
                <a:solidFill>
                  <a:srgbClr val="8C419A"/>
                </a:solidFill>
              </a:rPr>
            </a:br>
            <a:r>
              <a:rPr lang="en-GB" altLang="en-US" sz="2800" b="1" dirty="0">
                <a:solidFill>
                  <a:schemeClr val="accent1">
                    <a:lumMod val="25000"/>
                  </a:schemeClr>
                </a:solidFill>
              </a:rPr>
              <a:t>International development can use stakeholder co-researching, not just RCT treatment models. </a:t>
            </a:r>
          </a:p>
          <a:p>
            <a:pPr eaLnBrk="1" hangingPunct="1"/>
            <a:endParaRPr lang="en-GB" altLang="en-US" sz="3600" b="1" dirty="0">
              <a:solidFill>
                <a:srgbClr val="8C419A"/>
              </a:solidFill>
            </a:endParaRPr>
          </a:p>
          <a:p>
            <a:pPr eaLnBrk="1" hangingPunct="1"/>
            <a:r>
              <a:rPr lang="en-GB" altLang="en-US" sz="3600" b="1" dirty="0">
                <a:solidFill>
                  <a:schemeClr val="accent6"/>
                </a:solidFill>
              </a:rPr>
              <a:t>Using Texts and Numbers </a:t>
            </a:r>
          </a:p>
          <a:p>
            <a:pPr eaLnBrk="1" hangingPunct="1"/>
            <a:r>
              <a:rPr lang="en-GB" altLang="en-US" sz="3600" b="1" dirty="0">
                <a:solidFill>
                  <a:schemeClr val="accent6"/>
                </a:solidFill>
              </a:rPr>
              <a:t>(</a:t>
            </a:r>
            <a:r>
              <a:rPr lang="en-GB" altLang="en-US" sz="3600" b="1" dirty="0" err="1">
                <a:solidFill>
                  <a:schemeClr val="accent6"/>
                </a:solidFill>
              </a:rPr>
              <a:t>eg</a:t>
            </a:r>
            <a:r>
              <a:rPr lang="en-GB" altLang="en-US" sz="3600" b="1" dirty="0">
                <a:solidFill>
                  <a:schemeClr val="accent6"/>
                </a:solidFill>
              </a:rPr>
              <a:t> Focus Groups)</a:t>
            </a:r>
            <a:br>
              <a:rPr lang="en-GB" altLang="en-US" sz="1200" b="1" dirty="0">
                <a:solidFill>
                  <a:srgbClr val="8C419A"/>
                </a:solidFill>
              </a:rPr>
            </a:br>
            <a:endParaRPr lang="en-GB" altLang="en-US" sz="3600" b="1" dirty="0">
              <a:solidFill>
                <a:srgbClr val="8C419A"/>
              </a:solidFill>
            </a:endParaRPr>
          </a:p>
          <a:p>
            <a:pPr eaLnBrk="1" hangingPunct="1"/>
            <a:r>
              <a:rPr lang="en-GB" altLang="en-US" sz="2800" b="1" dirty="0">
                <a:solidFill>
                  <a:schemeClr val="accent1">
                    <a:lumMod val="25000"/>
                  </a:schemeClr>
                </a:solidFill>
              </a:rPr>
              <a:t>Mixed-methods projects are a useful part of your career.</a:t>
            </a:r>
          </a:p>
          <a:p>
            <a:pPr eaLnBrk="1" hangingPunct="1"/>
            <a:endParaRPr lang="en-GB" altLang="en-US" sz="2800" b="1" dirty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/>
            <a:r>
              <a:rPr lang="en-GB" altLang="en-US" sz="2800" b="1" dirty="0">
                <a:solidFill>
                  <a:schemeClr val="accent1">
                    <a:lumMod val="25000"/>
                  </a:schemeClr>
                </a:solidFill>
              </a:rPr>
              <a:t>Avoid a fetish of ‘control versus intervention’ groups.</a:t>
            </a:r>
          </a:p>
          <a:p>
            <a:pPr eaLnBrk="1" hangingPunct="1"/>
            <a:r>
              <a:rPr lang="en-GB" altLang="en-US" sz="2800" b="1" dirty="0">
                <a:solidFill>
                  <a:schemeClr val="accent1">
                    <a:lumMod val="25000"/>
                  </a:schemeClr>
                </a:solidFill>
              </a:rPr>
              <a:t>Keep attention on engaged learning</a:t>
            </a:r>
            <a:r>
              <a:rPr lang="en-GB" altLang="en-US" sz="3600" b="1" dirty="0">
                <a:solidFill>
                  <a:schemeClr val="accent1">
                    <a:lumMod val="25000"/>
                  </a:schemeClr>
                </a:solidFill>
              </a:rPr>
              <a:t>. </a:t>
            </a:r>
            <a:endParaRPr lang="en-GB" altLang="en-US" sz="2400" b="1" i="1" dirty="0">
              <a:solidFill>
                <a:srgbClr val="8C419A"/>
              </a:solidFill>
            </a:endParaRPr>
          </a:p>
        </p:txBody>
      </p:sp>
      <p:sp>
        <p:nvSpPr>
          <p:cNvPr id="2053" name="Text Box 606">
            <a:extLst>
              <a:ext uri="{FF2B5EF4-FFF2-40B4-BE49-F238E27FC236}">
                <a16:creationId xmlns:a16="http://schemas.microsoft.com/office/drawing/2014/main" id="{B3B6AD4C-FC9E-F0B4-27E1-71F7BFF5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9784" y="17948299"/>
            <a:ext cx="6707035" cy="891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952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4AB0A9"/>
              </a:buClr>
            </a:pPr>
            <a:r>
              <a:rPr lang="en-GB" altLang="en-US" sz="3600" b="1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Further Reading</a:t>
            </a:r>
          </a:p>
          <a:p>
            <a:pPr eaLnBrk="1" hangingPunct="1">
              <a:spcBef>
                <a:spcPct val="50000"/>
              </a:spcBef>
              <a:buClr>
                <a:srgbClr val="4AB0A9"/>
              </a:buClr>
            </a:pPr>
            <a:r>
              <a:rPr lang="en-GB" altLang="en-US" sz="2000" b="1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This poster has a GITHUB https://github.com/WendyOlsen/HelpRCTwithMixedMethods</a:t>
            </a:r>
          </a:p>
          <a:p>
            <a:pPr eaLnBrk="1" hangingPunct="1">
              <a:spcBef>
                <a:spcPct val="50000"/>
              </a:spcBef>
              <a:buClr>
                <a:srgbClr val="4AB0A9"/>
              </a:buClr>
            </a:pPr>
            <a:r>
              <a:rPr lang="en-GB" sz="14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Creswell, John W., and Vicki L. Plano Clark (2018), </a:t>
            </a:r>
            <a:r>
              <a:rPr lang="en-GB" sz="1400" i="1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Designing and Conducting Mixed Methods Research,</a:t>
            </a:r>
            <a:r>
              <a:rPr lang="en-GB" sz="14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3</a:t>
            </a:r>
            <a:r>
              <a:rPr lang="en-GB" sz="1400" baseline="300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rd</a:t>
            </a:r>
            <a:r>
              <a:rPr lang="en-GB" sz="14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ed., London:  Sage. </a:t>
            </a:r>
            <a:endParaRPr lang="en-GB" sz="1400" dirty="0">
              <a:solidFill>
                <a:schemeClr val="accent1">
                  <a:lumMod val="1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4AB0A9"/>
              </a:buClr>
            </a:pPr>
            <a:r>
              <a:rPr lang="en-GB" altLang="en-US" sz="14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Deaton, Angus, and Nancy Cartwright (2018), Understanding And Misunderstanding Randomized Controlled Trials, </a:t>
            </a:r>
            <a:r>
              <a:rPr lang="en-GB" altLang="en-US" sz="1400" i="1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Social Science &amp; Medicine </a:t>
            </a:r>
            <a:r>
              <a:rPr lang="en-GB" altLang="en-US" sz="14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210, 2–21, </a:t>
            </a:r>
            <a:r>
              <a:rPr lang="en-GB" altLang="en-US" sz="1400" dirty="0">
                <a:solidFill>
                  <a:schemeClr val="accent1">
                    <a:lumMod val="1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https://doi.org/10.1016/j.socscimed.2017.12.005</a:t>
            </a:r>
            <a:r>
              <a:rPr lang="en-GB" altLang="en-US" sz="14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4AB0A9"/>
              </a:buClr>
            </a:pPr>
            <a:r>
              <a:rPr lang="en-GB" sz="14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Downward, P. and A. Mearman (2007). "</a:t>
            </a:r>
            <a:r>
              <a:rPr lang="en-GB" sz="1400" dirty="0" err="1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Retroduction</a:t>
            </a:r>
            <a:r>
              <a:rPr lang="en-GB" sz="14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Mixed-Methods Triangulation in Economic Research: Reorienting economics into social science." </a:t>
            </a:r>
            <a:r>
              <a:rPr lang="en-GB" sz="1400" i="1" dirty="0" err="1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Camb</a:t>
            </a:r>
            <a:r>
              <a:rPr lang="en-GB" sz="1400" i="1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J. Econ</a:t>
            </a:r>
            <a:r>
              <a:rPr lang="en-GB" sz="1400" u="sng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31(1): 77-99.</a:t>
            </a:r>
          </a:p>
          <a:p>
            <a:pPr algn="just"/>
            <a:endParaRPr lang="en-GB" sz="14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Jihye Kim, Wendy Olsen, Mohammed Ibrahim  (2023), </a:t>
            </a:r>
            <a:r>
              <a:rPr lang="en-GB" sz="14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Effect of Social Engagements (Child Clubs, Mentoring) on the Reduction of Teenage Pregnancy In … Ghana</a:t>
            </a:r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, with Good </a:t>
            </a:r>
            <a:r>
              <a:rPr lang="en-GB" sz="1400" b="0" i="0" u="none" strike="noStrike" baseline="0" dirty="0" err="1">
                <a:solidFill>
                  <a:schemeClr val="accent1">
                    <a:lumMod val="10000"/>
                  </a:schemeClr>
                </a:solidFill>
                <a:latin typeface="+mj-lt"/>
              </a:rPr>
              <a:t>Neighbors</a:t>
            </a:r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 Ghana. URL https://www.goodneighbours-uk.org/wp-content/uploads/2024/02/Final-report-for-baseline-study_25May2023.pdf</a:t>
            </a:r>
          </a:p>
          <a:p>
            <a:pPr algn="just"/>
            <a:endParaRPr lang="en-GB" sz="14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Olsen, W.K. (2022), </a:t>
            </a:r>
            <a:r>
              <a:rPr lang="en-GB" sz="14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Systematic Mixed Methods Research for Social Scientists. </a:t>
            </a:r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London:  Palgrave. </a:t>
            </a:r>
          </a:p>
          <a:p>
            <a:pPr algn="just"/>
            <a:endParaRPr lang="en-GB" sz="14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Olsen, Wendy (2012) </a:t>
            </a:r>
            <a:r>
              <a:rPr lang="en-GB" sz="14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Data Collection: Key Trends and Methods in Social Research</a:t>
            </a:r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, London: Sage.</a:t>
            </a:r>
          </a:p>
          <a:p>
            <a:pPr algn="just"/>
            <a:endParaRPr lang="en-GB" sz="14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Olsen, Wendy (2019) “Social Statistics Using Strategic Structuralism and Pluralism”, in </a:t>
            </a:r>
            <a:r>
              <a:rPr lang="en-GB" sz="14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Contemporary Philosophy and Social Science: An Interdisciplinary Dialogue, </a:t>
            </a:r>
            <a:r>
              <a:rPr lang="en-GB" sz="1400" b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eds. </a:t>
            </a:r>
            <a:r>
              <a:rPr lang="en-GB" sz="1400" b="0" i="0" u="none" strike="noStrike" baseline="0" dirty="0" err="1">
                <a:solidFill>
                  <a:schemeClr val="accent1">
                    <a:lumMod val="10000"/>
                  </a:schemeClr>
                </a:solidFill>
                <a:latin typeface="+mj-lt"/>
              </a:rPr>
              <a:t>Nagatsu</a:t>
            </a:r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 and </a:t>
            </a:r>
            <a:r>
              <a:rPr lang="en-GB" sz="1400" b="0" i="0" u="none" strike="noStrike" baseline="0" dirty="0" err="1">
                <a:solidFill>
                  <a:schemeClr val="accent1">
                    <a:lumMod val="10000"/>
                  </a:schemeClr>
                </a:solidFill>
                <a:latin typeface="+mj-lt"/>
              </a:rPr>
              <a:t>Ruzzene</a:t>
            </a:r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. London: Bloomsbury.</a:t>
            </a:r>
          </a:p>
          <a:p>
            <a:pPr algn="just"/>
            <a:endParaRPr lang="en-GB" sz="14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Olsen, Wendy, and Jamie Morgan (2005) “A Critical Epistemology Of Analytical Statistics: Addressing the sceptical realist”, </a:t>
            </a:r>
            <a:r>
              <a:rPr lang="en-GB" sz="14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Journal for the Theory of Social Behaviour</a:t>
            </a:r>
            <a:r>
              <a:rPr lang="en-GB" sz="14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, 35:3, 255–284</a:t>
            </a:r>
            <a:r>
              <a:rPr lang="en-GB" sz="18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n-GB" altLang="en-US" sz="1600" i="1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altLang="en-US" sz="1600" i="1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The Magenta Book </a:t>
            </a:r>
            <a:r>
              <a:rPr lang="en-GB" altLang="en-US" sz="16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– UK Government, HM Treasury, URL </a:t>
            </a:r>
            <a:r>
              <a:rPr lang="en-GB" altLang="en-US" sz="1600" dirty="0">
                <a:solidFill>
                  <a:schemeClr val="accent1">
                    <a:lumMod val="1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https://www.gov.uk/government/publications/the-magenta-book</a:t>
            </a:r>
            <a:r>
              <a:rPr lang="en-GB" altLang="en-US" sz="16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 (2025)</a:t>
            </a:r>
          </a:p>
          <a:p>
            <a:pPr algn="just"/>
            <a:endParaRPr lang="en-GB" alt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CE27E5C-CE49-394C-7340-4695ABDAD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431" y="108987"/>
            <a:ext cx="17018228" cy="443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95275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95275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95275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95275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952750"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9600" b="1" dirty="0">
                <a:cs typeface="Arial" panose="020B0604020202020204" pitchFamily="34" charset="0"/>
              </a:rPr>
              <a:t>A Radical Approach to Social Intervention with Evaluation</a:t>
            </a:r>
          </a:p>
          <a:p>
            <a:pPr eaLnBrk="1" hangingPunct="1"/>
            <a:br>
              <a:rPr lang="en-GB" altLang="en-US" sz="4000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br>
              <a:rPr lang="en-GB" altLang="en-US" sz="1200" b="1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endParaRPr lang="en-US" altLang="en-US" sz="36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3" descr="A person standing in front of a poster&#10;And other public image pictures. The images are from conferences of Radical Statistics. One book cover is shown, Data In Society. ">
            <a:extLst>
              <a:ext uri="{FF2B5EF4-FFF2-40B4-BE49-F238E27FC236}">
                <a16:creationId xmlns:a16="http://schemas.microsoft.com/office/drawing/2014/main" id="{F0F0E299-9779-5023-5F4B-64D9D2815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48" y="27525363"/>
            <a:ext cx="12946675" cy="2754612"/>
          </a:xfrm>
          <a:prstGeom prst="rect">
            <a:avLst/>
          </a:prstGeom>
        </p:spPr>
      </p:pic>
      <p:pic>
        <p:nvPicPr>
          <p:cNvPr id="17" name="Picture 16" descr="Doctor using tablet">
            <a:extLst>
              <a:ext uri="{FF2B5EF4-FFF2-40B4-BE49-F238E27FC236}">
                <a16:creationId xmlns:a16="http://schemas.microsoft.com/office/drawing/2014/main" id="{A9E14EE6-A9AE-AA47-1208-CD028F2BE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288" y="7291115"/>
            <a:ext cx="2029696" cy="6084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27E06B-02A5-7CFA-4259-4B3FC6D5AA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766" t="41002" r="49010" b="27359"/>
          <a:stretch/>
        </p:blipFill>
        <p:spPr>
          <a:xfrm>
            <a:off x="7310563" y="5165025"/>
            <a:ext cx="5831109" cy="2864816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7E6817A-EB19-F892-7BAD-1553C4699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87383"/>
              </p:ext>
            </p:extLst>
          </p:nvPr>
        </p:nvGraphicFramePr>
        <p:xfrm>
          <a:off x="10802813" y="23166969"/>
          <a:ext cx="2880385" cy="3965860"/>
        </p:xfrm>
        <a:graphic>
          <a:graphicData uri="http://schemas.openxmlformats.org/drawingml/2006/table">
            <a:tbl>
              <a:tblPr/>
              <a:tblGrid>
                <a:gridCol w="576077">
                  <a:extLst>
                    <a:ext uri="{9D8B030D-6E8A-4147-A177-3AD203B41FA5}">
                      <a16:colId xmlns:a16="http://schemas.microsoft.com/office/drawing/2014/main" val="4272359098"/>
                    </a:ext>
                  </a:extLst>
                </a:gridCol>
                <a:gridCol w="576077">
                  <a:extLst>
                    <a:ext uri="{9D8B030D-6E8A-4147-A177-3AD203B41FA5}">
                      <a16:colId xmlns:a16="http://schemas.microsoft.com/office/drawing/2014/main" val="1228745279"/>
                    </a:ext>
                  </a:extLst>
                </a:gridCol>
                <a:gridCol w="576077">
                  <a:extLst>
                    <a:ext uri="{9D8B030D-6E8A-4147-A177-3AD203B41FA5}">
                      <a16:colId xmlns:a16="http://schemas.microsoft.com/office/drawing/2014/main" val="420899236"/>
                    </a:ext>
                  </a:extLst>
                </a:gridCol>
                <a:gridCol w="576077">
                  <a:extLst>
                    <a:ext uri="{9D8B030D-6E8A-4147-A177-3AD203B41FA5}">
                      <a16:colId xmlns:a16="http://schemas.microsoft.com/office/drawing/2014/main" val="211134088"/>
                    </a:ext>
                  </a:extLst>
                </a:gridCol>
                <a:gridCol w="576077">
                  <a:extLst>
                    <a:ext uri="{9D8B030D-6E8A-4147-A177-3AD203B41FA5}">
                      <a16:colId xmlns:a16="http://schemas.microsoft.com/office/drawing/2014/main" val="1455014094"/>
                    </a:ext>
                  </a:extLst>
                </a:gridCol>
              </a:tblGrid>
              <a:tr h="3517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SchoolID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NumofClasses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NumBoys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NumGirls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NumToilets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64367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50152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751030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851185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65229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03133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852204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0663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57504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87187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63223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75879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496620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85743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96036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96623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72425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05410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05571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79101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35421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272DACE-9256-7FAB-BA72-86F4AC6143F7}"/>
              </a:ext>
            </a:extLst>
          </p:cNvPr>
          <p:cNvSpPr txBox="1"/>
          <p:nvPr/>
        </p:nvSpPr>
        <p:spPr>
          <a:xfrm>
            <a:off x="7813080" y="20396571"/>
            <a:ext cx="56166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4000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PRACTICAL PROBLEM: Multilevel Case ID Numbers</a:t>
            </a:r>
            <a:endParaRPr lang="en-US" altLang="en-US" sz="36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842393-CB65-BC23-4AFC-9C05BF634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320" y="20036531"/>
            <a:ext cx="4146524" cy="388870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E2F5954-5071-51D6-9AB8-821BA8D3D929}"/>
              </a:ext>
            </a:extLst>
          </p:cNvPr>
          <p:cNvSpPr/>
          <p:nvPr/>
        </p:nvSpPr>
        <p:spPr bwMode="auto">
          <a:xfrm>
            <a:off x="2052440" y="26229219"/>
            <a:ext cx="3132437" cy="117889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Arial" charset="0"/>
              </a:rPr>
              <a:t>Ethics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2F5F51-3CC9-BF7E-4593-03694CF75A68}"/>
              </a:ext>
            </a:extLst>
          </p:cNvPr>
          <p:cNvSpPr/>
          <p:nvPr/>
        </p:nvSpPr>
        <p:spPr bwMode="auto">
          <a:xfrm>
            <a:off x="1332360" y="21404683"/>
            <a:ext cx="4250348" cy="1178894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Arial" charset="0"/>
              </a:rPr>
              <a:t>Privacy</a:t>
            </a:r>
            <a:endParaRPr kumimoji="0" lang="en-GB" sz="5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53507-34CA-4659-ACAF-5C6D4A04A213}"/>
              </a:ext>
            </a:extLst>
          </p:cNvPr>
          <p:cNvSpPr txBox="1"/>
          <p:nvPr/>
        </p:nvSpPr>
        <p:spPr>
          <a:xfrm>
            <a:off x="7286385" y="8274103"/>
            <a:ext cx="65980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/>
              <a:t>Fig. 2 Missing data at Level 1</a:t>
            </a:r>
          </a:p>
          <a:p>
            <a:r>
              <a:rPr lang="en-GB" sz="2000" i="1" dirty="0"/>
              <a:t>(An Indian example is shown. Level 1 individuals are grouped in Level 2 loaner-groups, but some addresses are missing from bank records)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C6F87-425D-CB93-F343-BFD5D86942C4}"/>
              </a:ext>
            </a:extLst>
          </p:cNvPr>
          <p:cNvSpPr txBox="1"/>
          <p:nvPr/>
        </p:nvSpPr>
        <p:spPr>
          <a:xfrm>
            <a:off x="324248" y="2898627"/>
            <a:ext cx="38884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2000" b="1" dirty="0">
                <a:solidFill>
                  <a:schemeClr val="accent1">
                    <a:lumMod val="25000"/>
                  </a:schemeClr>
                </a:solidFill>
                <a:cs typeface="Arial" panose="020B0604020202020204" pitchFamily="34" charset="0"/>
              </a:rPr>
              <a:t>Prof. Wendy Olsen, </a:t>
            </a:r>
            <a:br>
              <a:rPr lang="en-GB" altLang="en-US" sz="2000" b="1" dirty="0">
                <a:solidFill>
                  <a:schemeClr val="accent1">
                    <a:lumMod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accent1">
                    <a:lumMod val="25000"/>
                  </a:schemeClr>
                </a:solidFill>
                <a:cs typeface="Arial" panose="020B0604020202020204" pitchFamily="34" charset="0"/>
              </a:rPr>
              <a:t>Department of Social Statistics, University of Manchester</a:t>
            </a:r>
            <a:br>
              <a:rPr lang="en-GB" altLang="en-US" sz="2800" b="1" dirty="0">
                <a:solidFill>
                  <a:schemeClr val="accent1">
                    <a:lumMod val="25000"/>
                  </a:schemeClr>
                </a:solidFill>
                <a:cs typeface="Arial" panose="020B0604020202020204" pitchFamily="34" charset="0"/>
              </a:rPr>
            </a:br>
            <a:br>
              <a:rPr lang="en-GB" altLang="en-US" sz="1200" i="1" dirty="0">
                <a:solidFill>
                  <a:schemeClr val="accent1">
                    <a:lumMod val="25000"/>
                  </a:schemeClr>
                </a:solidFill>
              </a:rPr>
            </a:br>
            <a:endParaRPr lang="en-GB" sz="20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5C4D-328C-83CC-B15B-D2C3FA43E419}"/>
              </a:ext>
            </a:extLst>
          </p:cNvPr>
          <p:cNvSpPr txBox="1"/>
          <p:nvPr/>
        </p:nvSpPr>
        <p:spPr>
          <a:xfrm>
            <a:off x="11557496" y="3330675"/>
            <a:ext cx="100811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2800" b="1" dirty="0">
                <a:solidFill>
                  <a:schemeClr val="accent1">
                    <a:lumMod val="25000"/>
                  </a:schemeClr>
                </a:solidFill>
                <a:cs typeface="Arial" panose="020B0604020202020204" pitchFamily="34" charset="0"/>
              </a:rPr>
              <a:t>Radical Statistics Conference 2025 – Manchester Metropolitan University</a:t>
            </a:r>
            <a:br>
              <a:rPr lang="en-GB" altLang="en-US" sz="7200" b="1" dirty="0">
                <a:solidFill>
                  <a:schemeClr val="accent1">
                    <a:lumMod val="25000"/>
                  </a:schemeClr>
                </a:solidFill>
                <a:cs typeface="Arial" panose="020B0604020202020204" pitchFamily="34" charset="0"/>
              </a:rPr>
            </a:br>
            <a:br>
              <a:rPr lang="en-GB" altLang="en-US" sz="4000" i="1" dirty="0">
                <a:solidFill>
                  <a:schemeClr val="accent1">
                    <a:lumMod val="25000"/>
                  </a:schemeClr>
                </a:solidFill>
              </a:rPr>
            </a:br>
            <a:endParaRPr lang="en-GB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CC09D-81F1-9533-0F07-194D1BF5B282}"/>
              </a:ext>
            </a:extLst>
          </p:cNvPr>
          <p:cNvSpPr txBox="1"/>
          <p:nvPr/>
        </p:nvSpPr>
        <p:spPr>
          <a:xfrm>
            <a:off x="7597056" y="23420907"/>
            <a:ext cx="3322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2000" i="1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Fig. 3: Clustered Sampling Prep; Level 2 Populations Shown</a:t>
            </a:r>
            <a:endParaRPr lang="en-US" altLang="en-US" sz="2000" i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F3346-BBFB-33BB-1463-6BB2161425BF}"/>
              </a:ext>
            </a:extLst>
          </p:cNvPr>
          <p:cNvSpPr txBox="1"/>
          <p:nvPr/>
        </p:nvSpPr>
        <p:spPr>
          <a:xfrm>
            <a:off x="756296" y="19100427"/>
            <a:ext cx="561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2000" i="1" dirty="0">
                <a:solidFill>
                  <a:schemeClr val="accent1">
                    <a:lumMod val="10000"/>
                  </a:schemeClr>
                </a:solidFill>
                <a:latin typeface="Verdana" panose="020B0604030504040204" pitchFamily="34" charset="0"/>
              </a:rPr>
              <a:t>Figure 1:  Unmatched Phase 2 Students (see Kim, 2023)</a:t>
            </a:r>
            <a:endParaRPr lang="en-US" altLang="en-US" sz="2000" i="1" dirty="0">
              <a:solidFill>
                <a:schemeClr val="accent1">
                  <a:lumMod val="1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05750E-7409-2140-871D-A3BD7EB3BC65}"/>
              </a:ext>
            </a:extLst>
          </p:cNvPr>
          <p:cNvGrpSpPr/>
          <p:nvPr/>
        </p:nvGrpSpPr>
        <p:grpSpPr>
          <a:xfrm>
            <a:off x="396254" y="14699735"/>
            <a:ext cx="6876696" cy="2392668"/>
            <a:chOff x="396254" y="14699735"/>
            <a:chExt cx="6876696" cy="2392668"/>
          </a:xfrm>
        </p:grpSpPr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8C9A8300-1E80-BE7E-567A-EC46841A0BB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970384"/>
                </p:ext>
              </p:extLst>
            </p:nvPr>
          </p:nvGraphicFramePr>
          <p:xfrm>
            <a:off x="4500712" y="14779947"/>
            <a:ext cx="2772238" cy="23124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3FA6E87B-1741-C5EC-5C19-8FC74B3988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96191798"/>
                </p:ext>
              </p:extLst>
            </p:nvPr>
          </p:nvGraphicFramePr>
          <p:xfrm>
            <a:off x="396254" y="14699735"/>
            <a:ext cx="2808313" cy="23124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F5341A-600C-9A69-1AC3-6BD13505E9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60552" y="15211995"/>
              <a:ext cx="1512168" cy="139887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A5D897-133B-3ECC-96A0-F172F06A14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2560" y="14923963"/>
              <a:ext cx="1152128" cy="201622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35479-0584-2BF2-79FA-59AC9DFB5C05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 flipV="1">
              <a:off x="3060552" y="15936175"/>
              <a:ext cx="1440160" cy="2447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004918F-242C-DE63-2A31-EE0E8D331C43}"/>
              </a:ext>
            </a:extLst>
          </p:cNvPr>
          <p:cNvSpPr/>
          <p:nvPr/>
        </p:nvSpPr>
        <p:spPr bwMode="auto">
          <a:xfrm>
            <a:off x="7597056" y="17372235"/>
            <a:ext cx="6048672" cy="2664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952750"/>
            <a:r>
              <a:rPr lang="en-GB" altLang="en-US" sz="4000" dirty="0">
                <a:latin typeface="Verdana" panose="020B0604030504040204" pitchFamily="34" charset="0"/>
              </a:rPr>
              <a:t>Justice! Fairness! Engagement!</a:t>
            </a:r>
          </a:p>
          <a:p>
            <a:pPr marL="0" marR="0" indent="0" algn="l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16A7F65-318C-E2D5-5F08-27CB14256245}"/>
              </a:ext>
            </a:extLst>
          </p:cNvPr>
          <p:cNvSpPr/>
          <p:nvPr/>
        </p:nvSpPr>
        <p:spPr bwMode="auto">
          <a:xfrm>
            <a:off x="7237016" y="9883403"/>
            <a:ext cx="6768752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761</Words>
  <Application>Microsoft Office PowerPoint</Application>
  <PresentationFormat>Custom</PresentationFormat>
  <Paragraphs>157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Verdana</vt:lpstr>
      <vt:lpstr>Wingdings</vt:lpstr>
      <vt:lpstr>Default Design</vt:lpstr>
      <vt:lpstr>Problem:  Four Challenges  1) List the Various       Stakeholders 2) Multilevel Power Analysis   Sampling Problems     It is also hard to link the Phase 1 ID number with the questionnaire of Phase 2           3) Gender of the       Interviewers!      The safety and training of interviewers;  accuracy and completeness of responses  …difficult to know which respondent is a boy in advance …costly to match gender of interviewer and students     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Workshop</dc:creator>
  <cp:lastModifiedBy>Wendy Olsen</cp:lastModifiedBy>
  <cp:revision>49</cp:revision>
  <dcterms:created xsi:type="dcterms:W3CDTF">2005-07-11T13:44:57Z</dcterms:created>
  <dcterms:modified xsi:type="dcterms:W3CDTF">2025-02-28T09:24:26Z</dcterms:modified>
</cp:coreProperties>
</file>