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notesSlides/notesSlide2.xml" ContentType="application/vnd.openxmlformats-officedocument.presentationml.notesSlide+xml"/>
  <Override PartName="/ppt/charts/chart4.xml" ContentType="application/vnd.openxmlformats-officedocument.drawingml.chart+xml"/>
  <Override PartName="/ppt/drawings/drawing4.xml" ContentType="application/vnd.openxmlformats-officedocument.drawingml.chartshapes+xml"/>
  <Override PartName="/ppt/charts/chart5.xml" ContentType="application/vnd.openxmlformats-officedocument.drawingml.chart+xml"/>
  <Override PartName="/ppt/drawings/drawing5.xml" ContentType="application/vnd.openxmlformats-officedocument.drawingml.chartshapes+xml"/>
  <Override PartName="/ppt/charts/chart6.xml" ContentType="application/vnd.openxmlformats-officedocument.drawingml.chart+xml"/>
  <Override PartName="/ppt/drawings/drawing6.xml" ContentType="application/vnd.openxmlformats-officedocument.drawingml.chartshapes+xml"/>
  <Override PartName="/ppt/notesSlides/notesSlide3.xml" ContentType="application/vnd.openxmlformats-officedocument.presentationml.notesSlide+xml"/>
  <Override PartName="/ppt/charts/chart7.xml" ContentType="application/vnd.openxmlformats-officedocument.drawingml.chart+xml"/>
  <Override PartName="/ppt/drawings/drawing7.xml" ContentType="application/vnd.openxmlformats-officedocument.drawingml.chartshapes+xml"/>
  <Override PartName="/ppt/charts/chart8.xml" ContentType="application/vnd.openxmlformats-officedocument.drawingml.chart+xml"/>
  <Override PartName="/ppt/drawings/drawing8.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handoutMasterIdLst>
    <p:handoutMasterId r:id="rId43"/>
  </p:handoutMasterIdLst>
  <p:sldIdLst>
    <p:sldId id="256" r:id="rId2"/>
    <p:sldId id="286" r:id="rId3"/>
    <p:sldId id="285" r:id="rId4"/>
    <p:sldId id="287" r:id="rId5"/>
    <p:sldId id="289" r:id="rId6"/>
    <p:sldId id="290" r:id="rId7"/>
    <p:sldId id="291" r:id="rId8"/>
    <p:sldId id="257" r:id="rId9"/>
    <p:sldId id="295" r:id="rId10"/>
    <p:sldId id="259" r:id="rId11"/>
    <p:sldId id="267" r:id="rId12"/>
    <p:sldId id="284" r:id="rId13"/>
    <p:sldId id="283" r:id="rId14"/>
    <p:sldId id="272" r:id="rId15"/>
    <p:sldId id="293" r:id="rId16"/>
    <p:sldId id="294" r:id="rId17"/>
    <p:sldId id="273" r:id="rId18"/>
    <p:sldId id="258" r:id="rId19"/>
    <p:sldId id="288" r:id="rId20"/>
    <p:sldId id="275" r:id="rId21"/>
    <p:sldId id="280" r:id="rId22"/>
    <p:sldId id="281" r:id="rId23"/>
    <p:sldId id="260" r:id="rId24"/>
    <p:sldId id="268" r:id="rId25"/>
    <p:sldId id="276" r:id="rId26"/>
    <p:sldId id="277" r:id="rId27"/>
    <p:sldId id="269" r:id="rId28"/>
    <p:sldId id="261" r:id="rId29"/>
    <p:sldId id="270" r:id="rId30"/>
    <p:sldId id="271" r:id="rId31"/>
    <p:sldId id="262" r:id="rId32"/>
    <p:sldId id="263" r:id="rId33"/>
    <p:sldId id="279" r:id="rId34"/>
    <p:sldId id="278" r:id="rId35"/>
    <p:sldId id="264" r:id="rId36"/>
    <p:sldId id="265" r:id="rId37"/>
    <p:sldId id="274" r:id="rId38"/>
    <p:sldId id="282" r:id="rId39"/>
    <p:sldId id="266" r:id="rId40"/>
    <p:sldId id="292" r:id="rId41"/>
  </p:sldIdLst>
  <p:sldSz cx="12192000" cy="6858000"/>
  <p:notesSz cx="10234613" cy="71040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1DF973-A715-473F-9C31-19685A40BA09}">
          <p14:sldIdLst>
            <p14:sldId id="256"/>
            <p14:sldId id="286"/>
            <p14:sldId id="285"/>
            <p14:sldId id="287"/>
            <p14:sldId id="289"/>
            <p14:sldId id="290"/>
            <p14:sldId id="291"/>
          </p14:sldIdLst>
        </p14:section>
        <p14:section name="Untitled Section" id="{A7169704-81DA-4BC3-B2F9-7398BF28D9EF}">
          <p14:sldIdLst>
            <p14:sldId id="257"/>
            <p14:sldId id="295"/>
            <p14:sldId id="259"/>
            <p14:sldId id="267"/>
            <p14:sldId id="284"/>
            <p14:sldId id="283"/>
            <p14:sldId id="272"/>
            <p14:sldId id="293"/>
            <p14:sldId id="294"/>
            <p14:sldId id="273"/>
            <p14:sldId id="258"/>
            <p14:sldId id="288"/>
            <p14:sldId id="275"/>
            <p14:sldId id="280"/>
            <p14:sldId id="281"/>
            <p14:sldId id="260"/>
            <p14:sldId id="268"/>
            <p14:sldId id="276"/>
            <p14:sldId id="277"/>
            <p14:sldId id="269"/>
            <p14:sldId id="261"/>
            <p14:sldId id="270"/>
            <p14:sldId id="271"/>
            <p14:sldId id="262"/>
            <p14:sldId id="263"/>
            <p14:sldId id="279"/>
            <p14:sldId id="278"/>
            <p14:sldId id="264"/>
            <p14:sldId id="265"/>
            <p14:sldId id="274"/>
            <p14:sldId id="282"/>
            <p14:sldId id="266"/>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Researcher\Documents\BayesChapter\BasicGreenFigure.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Researcher\Documents\BayesChapter\BasicGreenFigure.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Users\Researcher\Documents\BayesChapter\BasicGreenFigure.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C:\Users\Researcher\Documents\BayesChapter\BasicGreenFigure.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oleObject" Target="file:///C:\Users\Researcher\Documents\BayesChapter\BasicGreenFigure.xlsx"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oleObject" Target="file:///C:\Users\Researcher\Documents\BayesChapter\BasicGreenFigure.xlsx" TargetMode="External"/></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oleObject" Target="file:///C:\DATA\Bayesiantests\BRugFChildlabAggreg1\BGX%20DataCSV.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The known risk of cancer based on a test t</a:t>
            </a:r>
          </a:p>
        </c:rich>
      </c:tx>
      <c:overlay val="0"/>
      <c:spPr>
        <a:noFill/>
        <a:ln>
          <a:noFill/>
        </a:ln>
        <a:effectLst/>
      </c:spPr>
    </c:title>
    <c:autoTitleDeleted val="0"/>
    <c:plotArea>
      <c:layout/>
      <c:barChart>
        <c:barDir val="col"/>
        <c:grouping val="percentStacked"/>
        <c:varyColors val="1"/>
        <c:ser>
          <c:idx val="0"/>
          <c:order val="0"/>
          <c:spPr>
            <a:gradFill>
              <a:gsLst>
                <a:gs pos="0">
                  <a:schemeClr val="accent6">
                    <a:lumMod val="20000"/>
                    <a:lumOff val="80000"/>
                  </a:schemeClr>
                </a:gs>
                <a:gs pos="74000">
                  <a:schemeClr val="accent6">
                    <a:lumMod val="40000"/>
                    <a:lumOff val="60000"/>
                  </a:schemeClr>
                </a:gs>
                <a:gs pos="83000">
                  <a:schemeClr val="accent6">
                    <a:lumMod val="20000"/>
                    <a:lumOff val="80000"/>
                  </a:schemeClr>
                </a:gs>
                <a:gs pos="100000">
                  <a:schemeClr val="accent1">
                    <a:lumMod val="30000"/>
                    <a:lumOff val="70000"/>
                  </a:schemeClr>
                </a:gs>
              </a:gsLst>
              <a:lin ang="5400000" scaled="1"/>
            </a:gradFill>
            <a:ln>
              <a:noFill/>
            </a:ln>
            <a:effectLst/>
          </c:spPr>
          <c:invertIfNegative val="0"/>
          <c:val>
            <c:numRef>
              <c:f>Sheet1!$E$4</c:f>
              <c:numCache>
                <c:formatCode>General</c:formatCode>
                <c:ptCount val="1"/>
                <c:pt idx="0">
                  <c:v>3</c:v>
                </c:pt>
              </c:numCache>
            </c:numRef>
          </c:val>
          <c:extLst>
            <c:ext xmlns:c16="http://schemas.microsoft.com/office/drawing/2014/chart" uri="{C3380CC4-5D6E-409C-BE32-E72D297353CC}">
              <c16:uniqueId val="{00000000-A0ED-4A6F-B9E5-B976E2B95060}"/>
            </c:ext>
          </c:extLst>
        </c:ser>
        <c:ser>
          <c:idx val="1"/>
          <c:order val="1"/>
          <c:spPr>
            <a:gradFill>
              <a:gsLst>
                <a:gs pos="0">
                  <a:schemeClr val="accent6">
                    <a:lumMod val="40000"/>
                    <a:lumOff val="60000"/>
                  </a:schemeClr>
                </a:gs>
                <a:gs pos="66000">
                  <a:schemeClr val="accent6">
                    <a:lumMod val="20000"/>
                    <a:lumOff val="80000"/>
                  </a:schemeClr>
                </a:gs>
                <a:gs pos="83000">
                  <a:schemeClr val="accent6">
                    <a:lumMod val="45000"/>
                    <a:lumOff val="55000"/>
                  </a:schemeClr>
                </a:gs>
                <a:gs pos="100000">
                  <a:schemeClr val="accent6">
                    <a:lumMod val="30000"/>
                    <a:lumOff val="70000"/>
                  </a:schemeClr>
                </a:gs>
              </a:gsLst>
              <a:lin ang="8100000" scaled="1"/>
            </a:gradFill>
            <a:ln>
              <a:noFill/>
            </a:ln>
            <a:effectLst/>
          </c:spPr>
          <c:invertIfNegative val="0"/>
          <c:val>
            <c:numRef>
              <c:f>Sheet1!$E$5</c:f>
              <c:numCache>
                <c:formatCode>General</c:formatCode>
                <c:ptCount val="1"/>
                <c:pt idx="0">
                  <c:v>4</c:v>
                </c:pt>
              </c:numCache>
            </c:numRef>
          </c:val>
          <c:extLst>
            <c:ext xmlns:c16="http://schemas.microsoft.com/office/drawing/2014/chart" uri="{C3380CC4-5D6E-409C-BE32-E72D297353CC}">
              <c16:uniqueId val="{00000001-A0ED-4A6F-B9E5-B976E2B95060}"/>
            </c:ext>
          </c:extLst>
        </c:ser>
        <c:ser>
          <c:idx val="2"/>
          <c:order val="2"/>
          <c:spPr>
            <a:gradFill>
              <a:gsLst>
                <a:gs pos="37000">
                  <a:schemeClr val="accent6">
                    <a:lumMod val="40000"/>
                    <a:lumOff val="60000"/>
                  </a:schemeClr>
                </a:gs>
                <a:gs pos="0">
                  <a:schemeClr val="accent6">
                    <a:lumMod val="40000"/>
                    <a:lumOff val="6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noFill/>
            </a:ln>
            <a:effectLst/>
          </c:spPr>
          <c:invertIfNegative val="0"/>
          <c:val>
            <c:numRef>
              <c:f>Sheet1!$E$6</c:f>
              <c:numCache>
                <c:formatCode>General</c:formatCode>
                <c:ptCount val="1"/>
                <c:pt idx="0">
                  <c:v>3</c:v>
                </c:pt>
              </c:numCache>
            </c:numRef>
          </c:val>
          <c:extLst>
            <c:ext xmlns:c16="http://schemas.microsoft.com/office/drawing/2014/chart" uri="{C3380CC4-5D6E-409C-BE32-E72D297353CC}">
              <c16:uniqueId val="{00000002-A0ED-4A6F-B9E5-B976E2B95060}"/>
            </c:ext>
          </c:extLst>
        </c:ser>
        <c:ser>
          <c:idx val="3"/>
          <c:order val="3"/>
          <c:spPr>
            <a:solidFill>
              <a:schemeClr val="accent4"/>
            </a:soli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invertIfNegative val="0"/>
          <c:dPt>
            <c:idx val="0"/>
            <c:invertIfNegative val="0"/>
            <c:bubble3D val="0"/>
            <c:spPr>
              <a:gradFill>
                <a:gsLst>
                  <a:gs pos="78500">
                    <a:schemeClr val="accent6">
                      <a:lumMod val="20000"/>
                      <a:lumOff val="8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extLst>
              <c:ext xmlns:c16="http://schemas.microsoft.com/office/drawing/2014/chart" uri="{C3380CC4-5D6E-409C-BE32-E72D297353CC}">
                <c16:uniqueId val="{00000004-A0ED-4A6F-B9E5-B976E2B95060}"/>
              </c:ext>
            </c:extLst>
          </c:dPt>
          <c:val>
            <c:numRef>
              <c:f>Sheet1!$E$7</c:f>
              <c:numCache>
                <c:formatCode>General</c:formatCode>
                <c:ptCount val="1"/>
                <c:pt idx="0">
                  <c:v>4</c:v>
                </c:pt>
              </c:numCache>
            </c:numRef>
          </c:val>
          <c:extLst>
            <c:ext xmlns:c16="http://schemas.microsoft.com/office/drawing/2014/chart" uri="{C3380CC4-5D6E-409C-BE32-E72D297353CC}">
              <c16:uniqueId val="{00000005-A0ED-4A6F-B9E5-B976E2B95060}"/>
            </c:ext>
          </c:extLst>
        </c:ser>
        <c:dLbls>
          <c:showLegendKey val="0"/>
          <c:showVal val="0"/>
          <c:showCatName val="0"/>
          <c:showSerName val="0"/>
          <c:showPercent val="0"/>
          <c:showBubbleSize val="0"/>
        </c:dLbls>
        <c:gapWidth val="0"/>
        <c:overlap val="100"/>
        <c:axId val="309638672"/>
        <c:axId val="309642936"/>
      </c:barChart>
      <c:catAx>
        <c:axId val="309638672"/>
        <c:scaling>
          <c:orientation val="minMax"/>
        </c:scaling>
        <c:delete val="1"/>
        <c:axPos val="b"/>
        <c:majorTickMark val="none"/>
        <c:minorTickMark val="none"/>
        <c:tickLblPos val="nextTo"/>
        <c:crossAx val="309642936"/>
        <c:crosses val="autoZero"/>
        <c:auto val="1"/>
        <c:lblAlgn val="ctr"/>
        <c:lblOffset val="100"/>
        <c:noMultiLvlLbl val="0"/>
      </c:catAx>
      <c:valAx>
        <c:axId val="309642936"/>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309638672"/>
        <c:crosses val="autoZero"/>
        <c:crossBetween val="between"/>
      </c:valAx>
      <c:spPr>
        <a:noFill/>
        <a:ln>
          <a:noFill/>
        </a:ln>
        <a:effectLst/>
      </c:spPr>
    </c:plotArea>
    <c:plotVisOnly val="1"/>
    <c:dispBlanksAs val="gap"/>
    <c:showDLblsOverMax val="0"/>
  </c:chart>
  <c:spPr>
    <a:solidFill>
      <a:schemeClr val="accent6">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The known risk of cancer based on a test t</a:t>
            </a:r>
          </a:p>
        </c:rich>
      </c:tx>
      <c:overlay val="0"/>
      <c:spPr>
        <a:noFill/>
        <a:ln>
          <a:noFill/>
        </a:ln>
        <a:effectLst/>
      </c:spPr>
    </c:title>
    <c:autoTitleDeleted val="0"/>
    <c:plotArea>
      <c:layout/>
      <c:barChart>
        <c:barDir val="col"/>
        <c:grouping val="percentStacked"/>
        <c:varyColors val="1"/>
        <c:ser>
          <c:idx val="0"/>
          <c:order val="0"/>
          <c:spPr>
            <a:gradFill>
              <a:gsLst>
                <a:gs pos="0">
                  <a:schemeClr val="accent6">
                    <a:lumMod val="20000"/>
                    <a:lumOff val="80000"/>
                  </a:schemeClr>
                </a:gs>
                <a:gs pos="74000">
                  <a:schemeClr val="accent6">
                    <a:lumMod val="40000"/>
                    <a:lumOff val="60000"/>
                  </a:schemeClr>
                </a:gs>
                <a:gs pos="83000">
                  <a:schemeClr val="accent6">
                    <a:lumMod val="20000"/>
                    <a:lumOff val="80000"/>
                  </a:schemeClr>
                </a:gs>
                <a:gs pos="100000">
                  <a:schemeClr val="accent1">
                    <a:lumMod val="30000"/>
                    <a:lumOff val="70000"/>
                  </a:schemeClr>
                </a:gs>
              </a:gsLst>
              <a:lin ang="5400000" scaled="1"/>
            </a:gradFill>
            <a:ln>
              <a:noFill/>
            </a:ln>
            <a:effectLst/>
          </c:spPr>
          <c:invertIfNegative val="0"/>
          <c:val>
            <c:numRef>
              <c:f>Sheet1!$E$4</c:f>
              <c:numCache>
                <c:formatCode>General</c:formatCode>
                <c:ptCount val="1"/>
                <c:pt idx="0">
                  <c:v>3</c:v>
                </c:pt>
              </c:numCache>
            </c:numRef>
          </c:val>
          <c:extLst>
            <c:ext xmlns:c16="http://schemas.microsoft.com/office/drawing/2014/chart" uri="{C3380CC4-5D6E-409C-BE32-E72D297353CC}">
              <c16:uniqueId val="{00000000-A0ED-4A6F-B9E5-B976E2B95060}"/>
            </c:ext>
          </c:extLst>
        </c:ser>
        <c:ser>
          <c:idx val="1"/>
          <c:order val="1"/>
          <c:spPr>
            <a:gradFill>
              <a:gsLst>
                <a:gs pos="0">
                  <a:schemeClr val="accent6">
                    <a:lumMod val="40000"/>
                    <a:lumOff val="60000"/>
                  </a:schemeClr>
                </a:gs>
                <a:gs pos="66000">
                  <a:schemeClr val="accent6">
                    <a:lumMod val="20000"/>
                    <a:lumOff val="80000"/>
                  </a:schemeClr>
                </a:gs>
                <a:gs pos="83000">
                  <a:schemeClr val="accent6">
                    <a:lumMod val="45000"/>
                    <a:lumOff val="55000"/>
                  </a:schemeClr>
                </a:gs>
                <a:gs pos="100000">
                  <a:schemeClr val="accent6">
                    <a:lumMod val="30000"/>
                    <a:lumOff val="70000"/>
                  </a:schemeClr>
                </a:gs>
              </a:gsLst>
              <a:lin ang="8100000" scaled="1"/>
            </a:gradFill>
            <a:ln>
              <a:noFill/>
            </a:ln>
            <a:effectLst/>
          </c:spPr>
          <c:invertIfNegative val="0"/>
          <c:val>
            <c:numRef>
              <c:f>Sheet1!$E$5</c:f>
              <c:numCache>
                <c:formatCode>General</c:formatCode>
                <c:ptCount val="1"/>
                <c:pt idx="0">
                  <c:v>4</c:v>
                </c:pt>
              </c:numCache>
            </c:numRef>
          </c:val>
          <c:extLst>
            <c:ext xmlns:c16="http://schemas.microsoft.com/office/drawing/2014/chart" uri="{C3380CC4-5D6E-409C-BE32-E72D297353CC}">
              <c16:uniqueId val="{00000001-A0ED-4A6F-B9E5-B976E2B95060}"/>
            </c:ext>
          </c:extLst>
        </c:ser>
        <c:ser>
          <c:idx val="2"/>
          <c:order val="2"/>
          <c:spPr>
            <a:gradFill>
              <a:gsLst>
                <a:gs pos="37000">
                  <a:schemeClr val="accent6">
                    <a:lumMod val="40000"/>
                    <a:lumOff val="60000"/>
                  </a:schemeClr>
                </a:gs>
                <a:gs pos="0">
                  <a:schemeClr val="accent6">
                    <a:lumMod val="40000"/>
                    <a:lumOff val="6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noFill/>
            </a:ln>
            <a:effectLst/>
          </c:spPr>
          <c:invertIfNegative val="0"/>
          <c:val>
            <c:numRef>
              <c:f>Sheet1!$E$6</c:f>
              <c:numCache>
                <c:formatCode>General</c:formatCode>
                <c:ptCount val="1"/>
                <c:pt idx="0">
                  <c:v>3</c:v>
                </c:pt>
              </c:numCache>
            </c:numRef>
          </c:val>
          <c:extLst>
            <c:ext xmlns:c16="http://schemas.microsoft.com/office/drawing/2014/chart" uri="{C3380CC4-5D6E-409C-BE32-E72D297353CC}">
              <c16:uniqueId val="{00000002-A0ED-4A6F-B9E5-B976E2B95060}"/>
            </c:ext>
          </c:extLst>
        </c:ser>
        <c:ser>
          <c:idx val="3"/>
          <c:order val="3"/>
          <c:spPr>
            <a:solidFill>
              <a:schemeClr val="accent4"/>
            </a:soli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invertIfNegative val="0"/>
          <c:dPt>
            <c:idx val="0"/>
            <c:invertIfNegative val="0"/>
            <c:bubble3D val="0"/>
            <c:spPr>
              <a:gradFill>
                <a:gsLst>
                  <a:gs pos="78500">
                    <a:schemeClr val="accent6">
                      <a:lumMod val="20000"/>
                      <a:lumOff val="8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extLst>
              <c:ext xmlns:c16="http://schemas.microsoft.com/office/drawing/2014/chart" uri="{C3380CC4-5D6E-409C-BE32-E72D297353CC}">
                <c16:uniqueId val="{00000004-A0ED-4A6F-B9E5-B976E2B95060}"/>
              </c:ext>
            </c:extLst>
          </c:dPt>
          <c:val>
            <c:numRef>
              <c:f>Sheet1!$E$7</c:f>
              <c:numCache>
                <c:formatCode>General</c:formatCode>
                <c:ptCount val="1"/>
                <c:pt idx="0">
                  <c:v>4</c:v>
                </c:pt>
              </c:numCache>
            </c:numRef>
          </c:val>
          <c:extLst>
            <c:ext xmlns:c16="http://schemas.microsoft.com/office/drawing/2014/chart" uri="{C3380CC4-5D6E-409C-BE32-E72D297353CC}">
              <c16:uniqueId val="{00000005-A0ED-4A6F-B9E5-B976E2B95060}"/>
            </c:ext>
          </c:extLst>
        </c:ser>
        <c:dLbls>
          <c:showLegendKey val="0"/>
          <c:showVal val="0"/>
          <c:showCatName val="0"/>
          <c:showSerName val="0"/>
          <c:showPercent val="0"/>
          <c:showBubbleSize val="0"/>
        </c:dLbls>
        <c:gapWidth val="0"/>
        <c:overlap val="100"/>
        <c:axId val="309638672"/>
        <c:axId val="309642936"/>
      </c:barChart>
      <c:catAx>
        <c:axId val="309638672"/>
        <c:scaling>
          <c:orientation val="minMax"/>
        </c:scaling>
        <c:delete val="1"/>
        <c:axPos val="b"/>
        <c:majorTickMark val="none"/>
        <c:minorTickMark val="none"/>
        <c:tickLblPos val="nextTo"/>
        <c:crossAx val="309642936"/>
        <c:crosses val="autoZero"/>
        <c:auto val="1"/>
        <c:lblAlgn val="ctr"/>
        <c:lblOffset val="100"/>
        <c:noMultiLvlLbl val="0"/>
      </c:catAx>
      <c:valAx>
        <c:axId val="309642936"/>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309638672"/>
        <c:crosses val="autoZero"/>
        <c:crossBetween val="between"/>
      </c:valAx>
      <c:spPr>
        <a:noFill/>
        <a:ln>
          <a:noFill/>
        </a:ln>
        <a:effectLst/>
      </c:spPr>
    </c:plotArea>
    <c:plotVisOnly val="1"/>
    <c:dispBlanksAs val="gap"/>
    <c:showDLblsOverMax val="0"/>
  </c:chart>
  <c:spPr>
    <a:solidFill>
      <a:schemeClr val="accent6">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The known risk of working W based on a</a:t>
            </a:r>
            <a:r>
              <a:rPr lang="en-GB" baseline="0" dirty="0"/>
              <a:t> measure M</a:t>
            </a:r>
            <a:endParaRPr lang="en-GB" dirty="0"/>
          </a:p>
        </c:rich>
      </c:tx>
      <c:overlay val="0"/>
      <c:spPr>
        <a:noFill/>
        <a:ln>
          <a:noFill/>
        </a:ln>
        <a:effectLst/>
      </c:spPr>
    </c:title>
    <c:autoTitleDeleted val="0"/>
    <c:plotArea>
      <c:layout/>
      <c:barChart>
        <c:barDir val="col"/>
        <c:grouping val="percentStacked"/>
        <c:varyColors val="1"/>
        <c:ser>
          <c:idx val="0"/>
          <c:order val="0"/>
          <c:spPr>
            <a:gradFill>
              <a:gsLst>
                <a:gs pos="0">
                  <a:schemeClr val="accent6">
                    <a:lumMod val="20000"/>
                    <a:lumOff val="80000"/>
                  </a:schemeClr>
                </a:gs>
                <a:gs pos="74000">
                  <a:schemeClr val="accent6">
                    <a:lumMod val="40000"/>
                    <a:lumOff val="60000"/>
                  </a:schemeClr>
                </a:gs>
                <a:gs pos="83000">
                  <a:schemeClr val="accent6">
                    <a:lumMod val="20000"/>
                    <a:lumOff val="80000"/>
                  </a:schemeClr>
                </a:gs>
                <a:gs pos="100000">
                  <a:schemeClr val="accent1">
                    <a:lumMod val="30000"/>
                    <a:lumOff val="70000"/>
                  </a:schemeClr>
                </a:gs>
              </a:gsLst>
              <a:lin ang="5400000" scaled="1"/>
            </a:gradFill>
            <a:ln>
              <a:noFill/>
            </a:ln>
            <a:effectLst/>
          </c:spPr>
          <c:invertIfNegative val="0"/>
          <c:val>
            <c:numRef>
              <c:f>Sheet1!$E$4</c:f>
              <c:numCache>
                <c:formatCode>General</c:formatCode>
                <c:ptCount val="1"/>
                <c:pt idx="0">
                  <c:v>3</c:v>
                </c:pt>
              </c:numCache>
            </c:numRef>
          </c:val>
          <c:extLst>
            <c:ext xmlns:c16="http://schemas.microsoft.com/office/drawing/2014/chart" uri="{C3380CC4-5D6E-409C-BE32-E72D297353CC}">
              <c16:uniqueId val="{00000000-E716-4E4A-B1B8-B1537315A0AA}"/>
            </c:ext>
          </c:extLst>
        </c:ser>
        <c:ser>
          <c:idx val="1"/>
          <c:order val="1"/>
          <c:spPr>
            <a:gradFill>
              <a:gsLst>
                <a:gs pos="0">
                  <a:schemeClr val="accent6">
                    <a:lumMod val="40000"/>
                    <a:lumOff val="60000"/>
                  </a:schemeClr>
                </a:gs>
                <a:gs pos="66000">
                  <a:schemeClr val="accent6">
                    <a:lumMod val="20000"/>
                    <a:lumOff val="80000"/>
                  </a:schemeClr>
                </a:gs>
                <a:gs pos="83000">
                  <a:schemeClr val="accent6">
                    <a:lumMod val="45000"/>
                    <a:lumOff val="55000"/>
                  </a:schemeClr>
                </a:gs>
                <a:gs pos="100000">
                  <a:schemeClr val="accent6">
                    <a:lumMod val="30000"/>
                    <a:lumOff val="70000"/>
                  </a:schemeClr>
                </a:gs>
              </a:gsLst>
              <a:lin ang="8100000" scaled="1"/>
            </a:gradFill>
            <a:ln>
              <a:noFill/>
            </a:ln>
            <a:effectLst/>
          </c:spPr>
          <c:invertIfNegative val="0"/>
          <c:val>
            <c:numRef>
              <c:f>Sheet1!$E$5</c:f>
              <c:numCache>
                <c:formatCode>General</c:formatCode>
                <c:ptCount val="1"/>
                <c:pt idx="0">
                  <c:v>4</c:v>
                </c:pt>
              </c:numCache>
            </c:numRef>
          </c:val>
          <c:extLst>
            <c:ext xmlns:c16="http://schemas.microsoft.com/office/drawing/2014/chart" uri="{C3380CC4-5D6E-409C-BE32-E72D297353CC}">
              <c16:uniqueId val="{00000001-E716-4E4A-B1B8-B1537315A0AA}"/>
            </c:ext>
          </c:extLst>
        </c:ser>
        <c:ser>
          <c:idx val="2"/>
          <c:order val="2"/>
          <c:spPr>
            <a:gradFill>
              <a:gsLst>
                <a:gs pos="37000">
                  <a:schemeClr val="accent6">
                    <a:lumMod val="40000"/>
                    <a:lumOff val="60000"/>
                  </a:schemeClr>
                </a:gs>
                <a:gs pos="0">
                  <a:schemeClr val="accent6">
                    <a:lumMod val="40000"/>
                    <a:lumOff val="6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noFill/>
            </a:ln>
            <a:effectLst/>
          </c:spPr>
          <c:invertIfNegative val="0"/>
          <c:val>
            <c:numRef>
              <c:f>Sheet1!$E$6</c:f>
              <c:numCache>
                <c:formatCode>General</c:formatCode>
                <c:ptCount val="1"/>
                <c:pt idx="0">
                  <c:v>3</c:v>
                </c:pt>
              </c:numCache>
            </c:numRef>
          </c:val>
          <c:extLst>
            <c:ext xmlns:c16="http://schemas.microsoft.com/office/drawing/2014/chart" uri="{C3380CC4-5D6E-409C-BE32-E72D297353CC}">
              <c16:uniqueId val="{00000002-E716-4E4A-B1B8-B1537315A0AA}"/>
            </c:ext>
          </c:extLst>
        </c:ser>
        <c:ser>
          <c:idx val="3"/>
          <c:order val="3"/>
          <c:spPr>
            <a:solidFill>
              <a:schemeClr val="accent4"/>
            </a:soli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invertIfNegative val="0"/>
          <c:dPt>
            <c:idx val="0"/>
            <c:invertIfNegative val="0"/>
            <c:bubble3D val="0"/>
            <c:spPr>
              <a:gradFill>
                <a:gsLst>
                  <a:gs pos="78500">
                    <a:schemeClr val="accent6">
                      <a:lumMod val="20000"/>
                      <a:lumOff val="8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extLst>
              <c:ext xmlns:c16="http://schemas.microsoft.com/office/drawing/2014/chart" uri="{C3380CC4-5D6E-409C-BE32-E72D297353CC}">
                <c16:uniqueId val="{00000004-E716-4E4A-B1B8-B1537315A0AA}"/>
              </c:ext>
            </c:extLst>
          </c:dPt>
          <c:val>
            <c:numRef>
              <c:f>Sheet1!$E$7</c:f>
              <c:numCache>
                <c:formatCode>General</c:formatCode>
                <c:ptCount val="1"/>
                <c:pt idx="0">
                  <c:v>4</c:v>
                </c:pt>
              </c:numCache>
            </c:numRef>
          </c:val>
          <c:extLst>
            <c:ext xmlns:c16="http://schemas.microsoft.com/office/drawing/2014/chart" uri="{C3380CC4-5D6E-409C-BE32-E72D297353CC}">
              <c16:uniqueId val="{00000005-E716-4E4A-B1B8-B1537315A0AA}"/>
            </c:ext>
          </c:extLst>
        </c:ser>
        <c:dLbls>
          <c:showLegendKey val="0"/>
          <c:showVal val="0"/>
          <c:showCatName val="0"/>
          <c:showSerName val="0"/>
          <c:showPercent val="0"/>
          <c:showBubbleSize val="0"/>
        </c:dLbls>
        <c:gapWidth val="0"/>
        <c:overlap val="100"/>
        <c:axId val="309638672"/>
        <c:axId val="309642936"/>
      </c:barChart>
      <c:catAx>
        <c:axId val="309638672"/>
        <c:scaling>
          <c:orientation val="minMax"/>
        </c:scaling>
        <c:delete val="1"/>
        <c:axPos val="b"/>
        <c:majorTickMark val="none"/>
        <c:minorTickMark val="none"/>
        <c:tickLblPos val="nextTo"/>
        <c:crossAx val="309642936"/>
        <c:crosses val="autoZero"/>
        <c:auto val="1"/>
        <c:lblAlgn val="ctr"/>
        <c:lblOffset val="100"/>
        <c:noMultiLvlLbl val="0"/>
      </c:catAx>
      <c:valAx>
        <c:axId val="309642936"/>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309638672"/>
        <c:crosses val="autoZero"/>
        <c:crossBetween val="between"/>
      </c:valAx>
      <c:spPr>
        <a:noFill/>
        <a:ln>
          <a:noFill/>
        </a:ln>
        <a:effectLst/>
      </c:spPr>
    </c:plotArea>
    <c:plotVisOnly val="1"/>
    <c:dispBlanksAs val="gap"/>
    <c:showDLblsOverMax val="0"/>
  </c:chart>
  <c:spPr>
    <a:solidFill>
      <a:schemeClr val="accent6">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1"/>
        <c:ser>
          <c:idx val="0"/>
          <c:order val="0"/>
          <c:spPr>
            <a:gradFill>
              <a:gsLst>
                <a:gs pos="0">
                  <a:schemeClr val="accent6">
                    <a:lumMod val="20000"/>
                    <a:lumOff val="80000"/>
                  </a:schemeClr>
                </a:gs>
                <a:gs pos="74000">
                  <a:schemeClr val="accent6">
                    <a:lumMod val="40000"/>
                    <a:lumOff val="60000"/>
                  </a:schemeClr>
                </a:gs>
                <a:gs pos="83000">
                  <a:schemeClr val="accent6">
                    <a:lumMod val="20000"/>
                    <a:lumOff val="80000"/>
                  </a:schemeClr>
                </a:gs>
                <a:gs pos="100000">
                  <a:schemeClr val="accent1">
                    <a:lumMod val="30000"/>
                    <a:lumOff val="70000"/>
                  </a:schemeClr>
                </a:gs>
              </a:gsLst>
              <a:lin ang="5400000" scaled="1"/>
            </a:gradFill>
            <a:ln>
              <a:noFill/>
            </a:ln>
            <a:effectLst/>
          </c:spPr>
          <c:invertIfNegative val="0"/>
          <c:val>
            <c:numRef>
              <c:f>Sheet1!$E$4</c:f>
              <c:numCache>
                <c:formatCode>General</c:formatCode>
                <c:ptCount val="1"/>
                <c:pt idx="0">
                  <c:v>3</c:v>
                </c:pt>
              </c:numCache>
            </c:numRef>
          </c:val>
          <c:extLst>
            <c:ext xmlns:c16="http://schemas.microsoft.com/office/drawing/2014/chart" uri="{C3380CC4-5D6E-409C-BE32-E72D297353CC}">
              <c16:uniqueId val="{00000000-9FA6-4996-81A7-881C0EB51A62}"/>
            </c:ext>
          </c:extLst>
        </c:ser>
        <c:ser>
          <c:idx val="1"/>
          <c:order val="1"/>
          <c:spPr>
            <a:gradFill>
              <a:gsLst>
                <a:gs pos="0">
                  <a:schemeClr val="accent6">
                    <a:lumMod val="40000"/>
                    <a:lumOff val="60000"/>
                  </a:schemeClr>
                </a:gs>
                <a:gs pos="66000">
                  <a:schemeClr val="accent6">
                    <a:lumMod val="20000"/>
                    <a:lumOff val="80000"/>
                  </a:schemeClr>
                </a:gs>
                <a:gs pos="83000">
                  <a:schemeClr val="accent6">
                    <a:lumMod val="45000"/>
                    <a:lumOff val="55000"/>
                  </a:schemeClr>
                </a:gs>
                <a:gs pos="100000">
                  <a:schemeClr val="accent6">
                    <a:lumMod val="30000"/>
                    <a:lumOff val="70000"/>
                  </a:schemeClr>
                </a:gs>
              </a:gsLst>
              <a:lin ang="8100000" scaled="1"/>
            </a:gradFill>
            <a:ln>
              <a:noFill/>
            </a:ln>
            <a:effectLst/>
          </c:spPr>
          <c:invertIfNegative val="0"/>
          <c:val>
            <c:numRef>
              <c:f>Sheet1!$E$5</c:f>
              <c:numCache>
                <c:formatCode>General</c:formatCode>
                <c:ptCount val="1"/>
                <c:pt idx="0">
                  <c:v>4</c:v>
                </c:pt>
              </c:numCache>
            </c:numRef>
          </c:val>
          <c:extLst>
            <c:ext xmlns:c16="http://schemas.microsoft.com/office/drawing/2014/chart" uri="{C3380CC4-5D6E-409C-BE32-E72D297353CC}">
              <c16:uniqueId val="{00000001-9FA6-4996-81A7-881C0EB51A62}"/>
            </c:ext>
          </c:extLst>
        </c:ser>
        <c:ser>
          <c:idx val="2"/>
          <c:order val="2"/>
          <c:spPr>
            <a:gradFill>
              <a:gsLst>
                <a:gs pos="37000">
                  <a:schemeClr val="accent6">
                    <a:lumMod val="40000"/>
                    <a:lumOff val="60000"/>
                  </a:schemeClr>
                </a:gs>
                <a:gs pos="0">
                  <a:schemeClr val="accent6">
                    <a:lumMod val="40000"/>
                    <a:lumOff val="6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noFill/>
            </a:ln>
            <a:effectLst/>
          </c:spPr>
          <c:invertIfNegative val="0"/>
          <c:val>
            <c:numRef>
              <c:f>Sheet1!$E$6</c:f>
              <c:numCache>
                <c:formatCode>General</c:formatCode>
                <c:ptCount val="1"/>
                <c:pt idx="0">
                  <c:v>3</c:v>
                </c:pt>
              </c:numCache>
            </c:numRef>
          </c:val>
          <c:extLst>
            <c:ext xmlns:c16="http://schemas.microsoft.com/office/drawing/2014/chart" uri="{C3380CC4-5D6E-409C-BE32-E72D297353CC}">
              <c16:uniqueId val="{00000002-9FA6-4996-81A7-881C0EB51A62}"/>
            </c:ext>
          </c:extLst>
        </c:ser>
        <c:ser>
          <c:idx val="3"/>
          <c:order val="3"/>
          <c:spPr>
            <a:solidFill>
              <a:schemeClr val="accent4"/>
            </a:soli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invertIfNegative val="0"/>
          <c:dPt>
            <c:idx val="0"/>
            <c:invertIfNegative val="0"/>
            <c:bubble3D val="0"/>
            <c:spPr>
              <a:gradFill>
                <a:gsLst>
                  <a:gs pos="78500">
                    <a:schemeClr val="accent6">
                      <a:lumMod val="20000"/>
                      <a:lumOff val="8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extLst>
              <c:ext xmlns:c16="http://schemas.microsoft.com/office/drawing/2014/chart" uri="{C3380CC4-5D6E-409C-BE32-E72D297353CC}">
                <c16:uniqueId val="{00000004-9FA6-4996-81A7-881C0EB51A62}"/>
              </c:ext>
            </c:extLst>
          </c:dPt>
          <c:val>
            <c:numRef>
              <c:f>Sheet1!$E$7</c:f>
              <c:numCache>
                <c:formatCode>General</c:formatCode>
                <c:ptCount val="1"/>
                <c:pt idx="0">
                  <c:v>4</c:v>
                </c:pt>
              </c:numCache>
            </c:numRef>
          </c:val>
          <c:extLst>
            <c:ext xmlns:c16="http://schemas.microsoft.com/office/drawing/2014/chart" uri="{C3380CC4-5D6E-409C-BE32-E72D297353CC}">
              <c16:uniqueId val="{00000005-9FA6-4996-81A7-881C0EB51A62}"/>
            </c:ext>
          </c:extLst>
        </c:ser>
        <c:dLbls>
          <c:showLegendKey val="0"/>
          <c:showVal val="0"/>
          <c:showCatName val="0"/>
          <c:showSerName val="0"/>
          <c:showPercent val="0"/>
          <c:showBubbleSize val="0"/>
        </c:dLbls>
        <c:gapWidth val="0"/>
        <c:overlap val="100"/>
        <c:axId val="309638672"/>
        <c:axId val="309642936"/>
      </c:barChart>
      <c:catAx>
        <c:axId val="309638672"/>
        <c:scaling>
          <c:orientation val="minMax"/>
        </c:scaling>
        <c:delete val="1"/>
        <c:axPos val="b"/>
        <c:majorTickMark val="none"/>
        <c:minorTickMark val="none"/>
        <c:tickLblPos val="nextTo"/>
        <c:crossAx val="309642936"/>
        <c:crosses val="autoZero"/>
        <c:auto val="1"/>
        <c:lblAlgn val="ctr"/>
        <c:lblOffset val="100"/>
        <c:noMultiLvlLbl val="0"/>
      </c:catAx>
      <c:valAx>
        <c:axId val="309642936"/>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309638672"/>
        <c:crosses val="autoZero"/>
        <c:crossBetween val="between"/>
      </c:valAx>
      <c:spPr>
        <a:noFill/>
        <a:ln>
          <a:noFill/>
        </a:ln>
        <a:effectLst/>
      </c:spPr>
    </c:plotArea>
    <c:plotVisOnly val="1"/>
    <c:dispBlanksAs val="gap"/>
    <c:showDLblsOverMax val="0"/>
  </c:chart>
  <c:spPr>
    <a:solidFill>
      <a:schemeClr val="accent6">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1"/>
        <c:ser>
          <c:idx val="0"/>
          <c:order val="0"/>
          <c:spPr>
            <a:gradFill>
              <a:gsLst>
                <a:gs pos="0">
                  <a:schemeClr val="accent6">
                    <a:lumMod val="20000"/>
                    <a:lumOff val="80000"/>
                  </a:schemeClr>
                </a:gs>
                <a:gs pos="74000">
                  <a:schemeClr val="accent6">
                    <a:lumMod val="40000"/>
                    <a:lumOff val="60000"/>
                  </a:schemeClr>
                </a:gs>
                <a:gs pos="83000">
                  <a:schemeClr val="accent6">
                    <a:lumMod val="20000"/>
                    <a:lumOff val="80000"/>
                  </a:schemeClr>
                </a:gs>
                <a:gs pos="100000">
                  <a:schemeClr val="accent1">
                    <a:lumMod val="30000"/>
                    <a:lumOff val="70000"/>
                  </a:schemeClr>
                </a:gs>
              </a:gsLst>
              <a:lin ang="5400000" scaled="1"/>
            </a:gradFill>
            <a:ln>
              <a:noFill/>
            </a:ln>
            <a:effectLst/>
          </c:spPr>
          <c:invertIfNegative val="0"/>
          <c:val>
            <c:numRef>
              <c:f>Sheet1!$E$4</c:f>
              <c:numCache>
                <c:formatCode>General</c:formatCode>
                <c:ptCount val="1"/>
                <c:pt idx="0">
                  <c:v>3</c:v>
                </c:pt>
              </c:numCache>
            </c:numRef>
          </c:val>
          <c:extLst>
            <c:ext xmlns:c16="http://schemas.microsoft.com/office/drawing/2014/chart" uri="{C3380CC4-5D6E-409C-BE32-E72D297353CC}">
              <c16:uniqueId val="{00000000-AA54-416B-8EA9-C6DDC7A77A33}"/>
            </c:ext>
          </c:extLst>
        </c:ser>
        <c:ser>
          <c:idx val="1"/>
          <c:order val="1"/>
          <c:spPr>
            <a:gradFill>
              <a:gsLst>
                <a:gs pos="0">
                  <a:schemeClr val="accent6">
                    <a:lumMod val="40000"/>
                    <a:lumOff val="60000"/>
                  </a:schemeClr>
                </a:gs>
                <a:gs pos="66000">
                  <a:schemeClr val="accent6">
                    <a:lumMod val="20000"/>
                    <a:lumOff val="80000"/>
                  </a:schemeClr>
                </a:gs>
                <a:gs pos="83000">
                  <a:schemeClr val="accent6">
                    <a:lumMod val="45000"/>
                    <a:lumOff val="55000"/>
                  </a:schemeClr>
                </a:gs>
                <a:gs pos="100000">
                  <a:schemeClr val="accent6">
                    <a:lumMod val="30000"/>
                    <a:lumOff val="70000"/>
                  </a:schemeClr>
                </a:gs>
              </a:gsLst>
              <a:lin ang="8100000" scaled="1"/>
            </a:gradFill>
            <a:ln>
              <a:noFill/>
            </a:ln>
            <a:effectLst/>
          </c:spPr>
          <c:invertIfNegative val="0"/>
          <c:val>
            <c:numRef>
              <c:f>Sheet1!$E$5</c:f>
              <c:numCache>
                <c:formatCode>General</c:formatCode>
                <c:ptCount val="1"/>
                <c:pt idx="0">
                  <c:v>4</c:v>
                </c:pt>
              </c:numCache>
            </c:numRef>
          </c:val>
          <c:extLst>
            <c:ext xmlns:c16="http://schemas.microsoft.com/office/drawing/2014/chart" uri="{C3380CC4-5D6E-409C-BE32-E72D297353CC}">
              <c16:uniqueId val="{00000001-AA54-416B-8EA9-C6DDC7A77A33}"/>
            </c:ext>
          </c:extLst>
        </c:ser>
        <c:ser>
          <c:idx val="2"/>
          <c:order val="2"/>
          <c:spPr>
            <a:gradFill>
              <a:gsLst>
                <a:gs pos="37000">
                  <a:schemeClr val="accent6">
                    <a:lumMod val="40000"/>
                    <a:lumOff val="60000"/>
                  </a:schemeClr>
                </a:gs>
                <a:gs pos="0">
                  <a:schemeClr val="accent6">
                    <a:lumMod val="40000"/>
                    <a:lumOff val="6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noFill/>
            </a:ln>
            <a:effectLst/>
          </c:spPr>
          <c:invertIfNegative val="0"/>
          <c:val>
            <c:numRef>
              <c:f>Sheet1!$E$6</c:f>
              <c:numCache>
                <c:formatCode>General</c:formatCode>
                <c:ptCount val="1"/>
                <c:pt idx="0">
                  <c:v>3</c:v>
                </c:pt>
              </c:numCache>
            </c:numRef>
          </c:val>
          <c:extLst>
            <c:ext xmlns:c16="http://schemas.microsoft.com/office/drawing/2014/chart" uri="{C3380CC4-5D6E-409C-BE32-E72D297353CC}">
              <c16:uniqueId val="{00000002-AA54-416B-8EA9-C6DDC7A77A33}"/>
            </c:ext>
          </c:extLst>
        </c:ser>
        <c:ser>
          <c:idx val="3"/>
          <c:order val="3"/>
          <c:spPr>
            <a:solidFill>
              <a:schemeClr val="accent4"/>
            </a:soli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invertIfNegative val="0"/>
          <c:dPt>
            <c:idx val="0"/>
            <c:invertIfNegative val="0"/>
            <c:bubble3D val="0"/>
            <c:spPr>
              <a:gradFill>
                <a:gsLst>
                  <a:gs pos="78500">
                    <a:schemeClr val="accent6">
                      <a:lumMod val="20000"/>
                      <a:lumOff val="8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extLst>
              <c:ext xmlns:c16="http://schemas.microsoft.com/office/drawing/2014/chart" uri="{C3380CC4-5D6E-409C-BE32-E72D297353CC}">
                <c16:uniqueId val="{00000004-AA54-416B-8EA9-C6DDC7A77A33}"/>
              </c:ext>
            </c:extLst>
          </c:dPt>
          <c:val>
            <c:numRef>
              <c:f>Sheet1!$E$7</c:f>
              <c:numCache>
                <c:formatCode>General</c:formatCode>
                <c:ptCount val="1"/>
                <c:pt idx="0">
                  <c:v>4</c:v>
                </c:pt>
              </c:numCache>
            </c:numRef>
          </c:val>
          <c:extLst>
            <c:ext xmlns:c16="http://schemas.microsoft.com/office/drawing/2014/chart" uri="{C3380CC4-5D6E-409C-BE32-E72D297353CC}">
              <c16:uniqueId val="{00000005-AA54-416B-8EA9-C6DDC7A77A33}"/>
            </c:ext>
          </c:extLst>
        </c:ser>
        <c:dLbls>
          <c:showLegendKey val="0"/>
          <c:showVal val="0"/>
          <c:showCatName val="0"/>
          <c:showSerName val="0"/>
          <c:showPercent val="0"/>
          <c:showBubbleSize val="0"/>
        </c:dLbls>
        <c:gapWidth val="0"/>
        <c:overlap val="100"/>
        <c:axId val="309638672"/>
        <c:axId val="309642936"/>
      </c:barChart>
      <c:catAx>
        <c:axId val="309638672"/>
        <c:scaling>
          <c:orientation val="minMax"/>
        </c:scaling>
        <c:delete val="1"/>
        <c:axPos val="b"/>
        <c:majorTickMark val="none"/>
        <c:minorTickMark val="none"/>
        <c:tickLblPos val="nextTo"/>
        <c:crossAx val="309642936"/>
        <c:crosses val="autoZero"/>
        <c:auto val="1"/>
        <c:lblAlgn val="ctr"/>
        <c:lblOffset val="100"/>
        <c:noMultiLvlLbl val="0"/>
      </c:catAx>
      <c:valAx>
        <c:axId val="309642936"/>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309638672"/>
        <c:crosses val="autoZero"/>
        <c:crossBetween val="between"/>
      </c:valAx>
      <c:spPr>
        <a:noFill/>
        <a:ln>
          <a:noFill/>
        </a:ln>
        <a:effectLst/>
      </c:spPr>
    </c:plotArea>
    <c:plotVisOnly val="1"/>
    <c:dispBlanksAs val="gap"/>
    <c:showDLblsOverMax val="0"/>
  </c:chart>
  <c:spPr>
    <a:solidFill>
      <a:schemeClr val="accent6">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1"/>
        <c:ser>
          <c:idx val="0"/>
          <c:order val="0"/>
          <c:spPr>
            <a:gradFill>
              <a:gsLst>
                <a:gs pos="0">
                  <a:schemeClr val="accent6">
                    <a:lumMod val="20000"/>
                    <a:lumOff val="80000"/>
                  </a:schemeClr>
                </a:gs>
                <a:gs pos="74000">
                  <a:schemeClr val="accent6">
                    <a:lumMod val="40000"/>
                    <a:lumOff val="60000"/>
                  </a:schemeClr>
                </a:gs>
                <a:gs pos="83000">
                  <a:schemeClr val="accent6">
                    <a:lumMod val="20000"/>
                    <a:lumOff val="80000"/>
                  </a:schemeClr>
                </a:gs>
                <a:gs pos="100000">
                  <a:schemeClr val="accent1">
                    <a:lumMod val="30000"/>
                    <a:lumOff val="70000"/>
                  </a:schemeClr>
                </a:gs>
              </a:gsLst>
              <a:lin ang="5400000" scaled="1"/>
            </a:gradFill>
            <a:ln>
              <a:noFill/>
            </a:ln>
            <a:effectLst/>
          </c:spPr>
          <c:invertIfNegative val="0"/>
          <c:val>
            <c:numRef>
              <c:f>Sheet1!$E$4</c:f>
              <c:numCache>
                <c:formatCode>General</c:formatCode>
                <c:ptCount val="1"/>
                <c:pt idx="0">
                  <c:v>3</c:v>
                </c:pt>
              </c:numCache>
            </c:numRef>
          </c:val>
          <c:extLst>
            <c:ext xmlns:c16="http://schemas.microsoft.com/office/drawing/2014/chart" uri="{C3380CC4-5D6E-409C-BE32-E72D297353CC}">
              <c16:uniqueId val="{00000000-A1B3-4A0C-8870-CA09DC4D81FA}"/>
            </c:ext>
          </c:extLst>
        </c:ser>
        <c:ser>
          <c:idx val="1"/>
          <c:order val="1"/>
          <c:spPr>
            <a:gradFill>
              <a:gsLst>
                <a:gs pos="0">
                  <a:schemeClr val="accent6">
                    <a:lumMod val="40000"/>
                    <a:lumOff val="60000"/>
                  </a:schemeClr>
                </a:gs>
                <a:gs pos="66000">
                  <a:schemeClr val="accent6">
                    <a:lumMod val="20000"/>
                    <a:lumOff val="80000"/>
                  </a:schemeClr>
                </a:gs>
                <a:gs pos="83000">
                  <a:schemeClr val="accent6">
                    <a:lumMod val="45000"/>
                    <a:lumOff val="55000"/>
                  </a:schemeClr>
                </a:gs>
                <a:gs pos="100000">
                  <a:schemeClr val="accent6">
                    <a:lumMod val="30000"/>
                    <a:lumOff val="70000"/>
                  </a:schemeClr>
                </a:gs>
              </a:gsLst>
              <a:lin ang="8100000" scaled="1"/>
            </a:gradFill>
            <a:ln>
              <a:noFill/>
            </a:ln>
            <a:effectLst/>
          </c:spPr>
          <c:invertIfNegative val="0"/>
          <c:val>
            <c:numRef>
              <c:f>Sheet1!$E$5</c:f>
              <c:numCache>
                <c:formatCode>General</c:formatCode>
                <c:ptCount val="1"/>
                <c:pt idx="0">
                  <c:v>4</c:v>
                </c:pt>
              </c:numCache>
            </c:numRef>
          </c:val>
          <c:extLst>
            <c:ext xmlns:c16="http://schemas.microsoft.com/office/drawing/2014/chart" uri="{C3380CC4-5D6E-409C-BE32-E72D297353CC}">
              <c16:uniqueId val="{00000001-A1B3-4A0C-8870-CA09DC4D81FA}"/>
            </c:ext>
          </c:extLst>
        </c:ser>
        <c:ser>
          <c:idx val="2"/>
          <c:order val="2"/>
          <c:spPr>
            <a:gradFill>
              <a:gsLst>
                <a:gs pos="37000">
                  <a:schemeClr val="accent6">
                    <a:lumMod val="40000"/>
                    <a:lumOff val="60000"/>
                  </a:schemeClr>
                </a:gs>
                <a:gs pos="0">
                  <a:schemeClr val="accent6">
                    <a:lumMod val="40000"/>
                    <a:lumOff val="6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noFill/>
            </a:ln>
            <a:effectLst/>
          </c:spPr>
          <c:invertIfNegative val="0"/>
          <c:val>
            <c:numRef>
              <c:f>Sheet1!$E$6</c:f>
              <c:numCache>
                <c:formatCode>General</c:formatCode>
                <c:ptCount val="1"/>
                <c:pt idx="0">
                  <c:v>3</c:v>
                </c:pt>
              </c:numCache>
            </c:numRef>
          </c:val>
          <c:extLst>
            <c:ext xmlns:c16="http://schemas.microsoft.com/office/drawing/2014/chart" uri="{C3380CC4-5D6E-409C-BE32-E72D297353CC}">
              <c16:uniqueId val="{00000002-A1B3-4A0C-8870-CA09DC4D81FA}"/>
            </c:ext>
          </c:extLst>
        </c:ser>
        <c:ser>
          <c:idx val="3"/>
          <c:order val="3"/>
          <c:spPr>
            <a:solidFill>
              <a:schemeClr val="accent4"/>
            </a:soli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invertIfNegative val="0"/>
          <c:dPt>
            <c:idx val="0"/>
            <c:invertIfNegative val="0"/>
            <c:bubble3D val="0"/>
            <c:spPr>
              <a:gradFill>
                <a:gsLst>
                  <a:gs pos="78500">
                    <a:schemeClr val="accent6">
                      <a:lumMod val="20000"/>
                      <a:lumOff val="8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extLst>
              <c:ext xmlns:c16="http://schemas.microsoft.com/office/drawing/2014/chart" uri="{C3380CC4-5D6E-409C-BE32-E72D297353CC}">
                <c16:uniqueId val="{00000004-A1B3-4A0C-8870-CA09DC4D81FA}"/>
              </c:ext>
            </c:extLst>
          </c:dPt>
          <c:val>
            <c:numRef>
              <c:f>Sheet1!$E$7</c:f>
              <c:numCache>
                <c:formatCode>General</c:formatCode>
                <c:ptCount val="1"/>
                <c:pt idx="0">
                  <c:v>4</c:v>
                </c:pt>
              </c:numCache>
            </c:numRef>
          </c:val>
          <c:extLst>
            <c:ext xmlns:c16="http://schemas.microsoft.com/office/drawing/2014/chart" uri="{C3380CC4-5D6E-409C-BE32-E72D297353CC}">
              <c16:uniqueId val="{00000005-A1B3-4A0C-8870-CA09DC4D81FA}"/>
            </c:ext>
          </c:extLst>
        </c:ser>
        <c:dLbls>
          <c:showLegendKey val="0"/>
          <c:showVal val="0"/>
          <c:showCatName val="0"/>
          <c:showSerName val="0"/>
          <c:showPercent val="0"/>
          <c:showBubbleSize val="0"/>
        </c:dLbls>
        <c:gapWidth val="0"/>
        <c:overlap val="100"/>
        <c:axId val="309638672"/>
        <c:axId val="309642936"/>
      </c:barChart>
      <c:catAx>
        <c:axId val="309638672"/>
        <c:scaling>
          <c:orientation val="minMax"/>
        </c:scaling>
        <c:delete val="1"/>
        <c:axPos val="b"/>
        <c:majorTickMark val="none"/>
        <c:minorTickMark val="none"/>
        <c:tickLblPos val="nextTo"/>
        <c:crossAx val="309642936"/>
        <c:crosses val="autoZero"/>
        <c:auto val="1"/>
        <c:lblAlgn val="ctr"/>
        <c:lblOffset val="100"/>
        <c:noMultiLvlLbl val="0"/>
      </c:catAx>
      <c:valAx>
        <c:axId val="309642936"/>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309638672"/>
        <c:crosses val="autoZero"/>
        <c:crossBetween val="between"/>
      </c:valAx>
      <c:spPr>
        <a:noFill/>
        <a:ln>
          <a:noFill/>
        </a:ln>
        <a:effectLst/>
      </c:spPr>
    </c:plotArea>
    <c:plotVisOnly val="1"/>
    <c:dispBlanksAs val="gap"/>
    <c:showDLblsOverMax val="0"/>
  </c:chart>
  <c:spPr>
    <a:solidFill>
      <a:schemeClr val="accent6">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1"/>
        <c:ser>
          <c:idx val="0"/>
          <c:order val="0"/>
          <c:spPr>
            <a:gradFill>
              <a:gsLst>
                <a:gs pos="0">
                  <a:schemeClr val="accent6">
                    <a:lumMod val="20000"/>
                    <a:lumOff val="80000"/>
                  </a:schemeClr>
                </a:gs>
                <a:gs pos="74000">
                  <a:schemeClr val="accent6">
                    <a:lumMod val="40000"/>
                    <a:lumOff val="60000"/>
                  </a:schemeClr>
                </a:gs>
                <a:gs pos="83000">
                  <a:schemeClr val="accent6">
                    <a:lumMod val="20000"/>
                    <a:lumOff val="80000"/>
                  </a:schemeClr>
                </a:gs>
                <a:gs pos="100000">
                  <a:schemeClr val="accent1">
                    <a:lumMod val="30000"/>
                    <a:lumOff val="70000"/>
                  </a:schemeClr>
                </a:gs>
              </a:gsLst>
              <a:lin ang="5400000" scaled="1"/>
            </a:gradFill>
            <a:ln>
              <a:noFill/>
            </a:ln>
            <a:effectLst/>
          </c:spPr>
          <c:invertIfNegative val="0"/>
          <c:val>
            <c:numRef>
              <c:f>Sheet1!$E$4</c:f>
              <c:numCache>
                <c:formatCode>General</c:formatCode>
                <c:ptCount val="1"/>
                <c:pt idx="0">
                  <c:v>3</c:v>
                </c:pt>
              </c:numCache>
            </c:numRef>
          </c:val>
          <c:extLst>
            <c:ext xmlns:c16="http://schemas.microsoft.com/office/drawing/2014/chart" uri="{C3380CC4-5D6E-409C-BE32-E72D297353CC}">
              <c16:uniqueId val="{00000000-7D6D-483C-B82D-081F2E3177E7}"/>
            </c:ext>
          </c:extLst>
        </c:ser>
        <c:ser>
          <c:idx val="1"/>
          <c:order val="1"/>
          <c:spPr>
            <a:gradFill>
              <a:gsLst>
                <a:gs pos="0">
                  <a:schemeClr val="accent6">
                    <a:lumMod val="40000"/>
                    <a:lumOff val="60000"/>
                  </a:schemeClr>
                </a:gs>
                <a:gs pos="66000">
                  <a:schemeClr val="accent6">
                    <a:lumMod val="20000"/>
                    <a:lumOff val="80000"/>
                  </a:schemeClr>
                </a:gs>
                <a:gs pos="83000">
                  <a:schemeClr val="accent6">
                    <a:lumMod val="45000"/>
                    <a:lumOff val="55000"/>
                  </a:schemeClr>
                </a:gs>
                <a:gs pos="100000">
                  <a:schemeClr val="accent6">
                    <a:lumMod val="30000"/>
                    <a:lumOff val="70000"/>
                  </a:schemeClr>
                </a:gs>
              </a:gsLst>
              <a:lin ang="8100000" scaled="1"/>
            </a:gradFill>
            <a:ln>
              <a:noFill/>
            </a:ln>
            <a:effectLst/>
          </c:spPr>
          <c:invertIfNegative val="0"/>
          <c:val>
            <c:numRef>
              <c:f>Sheet1!$E$5</c:f>
              <c:numCache>
                <c:formatCode>General</c:formatCode>
                <c:ptCount val="1"/>
                <c:pt idx="0">
                  <c:v>4</c:v>
                </c:pt>
              </c:numCache>
            </c:numRef>
          </c:val>
          <c:extLst>
            <c:ext xmlns:c16="http://schemas.microsoft.com/office/drawing/2014/chart" uri="{C3380CC4-5D6E-409C-BE32-E72D297353CC}">
              <c16:uniqueId val="{00000001-7D6D-483C-B82D-081F2E3177E7}"/>
            </c:ext>
          </c:extLst>
        </c:ser>
        <c:ser>
          <c:idx val="2"/>
          <c:order val="2"/>
          <c:spPr>
            <a:gradFill>
              <a:gsLst>
                <a:gs pos="37000">
                  <a:schemeClr val="accent6">
                    <a:lumMod val="40000"/>
                    <a:lumOff val="60000"/>
                  </a:schemeClr>
                </a:gs>
                <a:gs pos="0">
                  <a:schemeClr val="accent6">
                    <a:lumMod val="40000"/>
                    <a:lumOff val="6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noFill/>
            </a:ln>
            <a:effectLst/>
          </c:spPr>
          <c:invertIfNegative val="0"/>
          <c:val>
            <c:numRef>
              <c:f>Sheet1!$E$6</c:f>
              <c:numCache>
                <c:formatCode>General</c:formatCode>
                <c:ptCount val="1"/>
                <c:pt idx="0">
                  <c:v>3</c:v>
                </c:pt>
              </c:numCache>
            </c:numRef>
          </c:val>
          <c:extLst>
            <c:ext xmlns:c16="http://schemas.microsoft.com/office/drawing/2014/chart" uri="{C3380CC4-5D6E-409C-BE32-E72D297353CC}">
              <c16:uniqueId val="{00000002-7D6D-483C-B82D-081F2E3177E7}"/>
            </c:ext>
          </c:extLst>
        </c:ser>
        <c:ser>
          <c:idx val="3"/>
          <c:order val="3"/>
          <c:spPr>
            <a:solidFill>
              <a:schemeClr val="accent4"/>
            </a:soli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invertIfNegative val="0"/>
          <c:dPt>
            <c:idx val="0"/>
            <c:invertIfNegative val="0"/>
            <c:bubble3D val="0"/>
            <c:spPr>
              <a:gradFill>
                <a:gsLst>
                  <a:gs pos="78500">
                    <a:schemeClr val="accent6">
                      <a:lumMod val="20000"/>
                      <a:lumOff val="8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extLst>
              <c:ext xmlns:c16="http://schemas.microsoft.com/office/drawing/2014/chart" uri="{C3380CC4-5D6E-409C-BE32-E72D297353CC}">
                <c16:uniqueId val="{00000004-7D6D-483C-B82D-081F2E3177E7}"/>
              </c:ext>
            </c:extLst>
          </c:dPt>
          <c:val>
            <c:numRef>
              <c:f>Sheet1!$E$7</c:f>
              <c:numCache>
                <c:formatCode>General</c:formatCode>
                <c:ptCount val="1"/>
                <c:pt idx="0">
                  <c:v>4</c:v>
                </c:pt>
              </c:numCache>
            </c:numRef>
          </c:val>
          <c:extLst>
            <c:ext xmlns:c16="http://schemas.microsoft.com/office/drawing/2014/chart" uri="{C3380CC4-5D6E-409C-BE32-E72D297353CC}">
              <c16:uniqueId val="{00000005-7D6D-483C-B82D-081F2E3177E7}"/>
            </c:ext>
          </c:extLst>
        </c:ser>
        <c:dLbls>
          <c:showLegendKey val="0"/>
          <c:showVal val="0"/>
          <c:showCatName val="0"/>
          <c:showSerName val="0"/>
          <c:showPercent val="0"/>
          <c:showBubbleSize val="0"/>
        </c:dLbls>
        <c:gapWidth val="0"/>
        <c:overlap val="100"/>
        <c:axId val="309638672"/>
        <c:axId val="309642936"/>
      </c:barChart>
      <c:catAx>
        <c:axId val="309638672"/>
        <c:scaling>
          <c:orientation val="minMax"/>
        </c:scaling>
        <c:delete val="1"/>
        <c:axPos val="b"/>
        <c:majorTickMark val="none"/>
        <c:minorTickMark val="none"/>
        <c:tickLblPos val="nextTo"/>
        <c:crossAx val="309642936"/>
        <c:crosses val="autoZero"/>
        <c:auto val="1"/>
        <c:lblAlgn val="ctr"/>
        <c:lblOffset val="100"/>
        <c:noMultiLvlLbl val="0"/>
      </c:catAx>
      <c:valAx>
        <c:axId val="309642936"/>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309638672"/>
        <c:crosses val="autoZero"/>
        <c:crossBetween val="between"/>
      </c:valAx>
      <c:spPr>
        <a:noFill/>
        <a:ln>
          <a:noFill/>
        </a:ln>
        <a:effectLst/>
      </c:spPr>
    </c:plotArea>
    <c:plotVisOnly val="1"/>
    <c:dispBlanksAs val="gap"/>
    <c:showDLblsOverMax val="0"/>
  </c:chart>
  <c:spPr>
    <a:solidFill>
      <a:schemeClr val="accent6">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8901702923334112E-2"/>
          <c:y val="0.10629189802831264"/>
          <c:w val="0.87803897734805614"/>
          <c:h val="0.57883267592901622"/>
        </c:manualLayout>
      </c:layout>
      <c:barChart>
        <c:barDir val="col"/>
        <c:grouping val="clustered"/>
        <c:varyColors val="0"/>
        <c:ser>
          <c:idx val="0"/>
          <c:order val="0"/>
          <c:tx>
            <c:v>Posterior</c:v>
          </c:tx>
          <c:spPr>
            <a:solidFill>
              <a:schemeClr val="accent1">
                <a:lumMod val="90000"/>
              </a:schemeClr>
            </a:solidFill>
          </c:spPr>
          <c:invertIfNegative val="0"/>
          <c:cat>
            <c:numRef>
              <c:f>'Post Plot 1'!$A$1:$A$63</c:f>
              <c:numCache>
                <c:formatCode>0.00</c:formatCode>
                <c:ptCount val="63"/>
                <c:pt idx="0">
                  <c:v>1.7100000381469727</c:v>
                </c:pt>
                <c:pt idx="1">
                  <c:v>1.7200000286102295</c:v>
                </c:pt>
                <c:pt idx="2">
                  <c:v>1.7300000190734863</c:v>
                </c:pt>
                <c:pt idx="3">
                  <c:v>1.7400000095367432</c:v>
                </c:pt>
                <c:pt idx="4">
                  <c:v>1.75</c:v>
                </c:pt>
                <c:pt idx="5">
                  <c:v>1.7599999904632568</c:v>
                </c:pt>
                <c:pt idx="6">
                  <c:v>1.7699999809265137</c:v>
                </c:pt>
                <c:pt idx="7">
                  <c:v>1.7799999713897705</c:v>
                </c:pt>
                <c:pt idx="8">
                  <c:v>1.7899999618530273</c:v>
                </c:pt>
                <c:pt idx="9">
                  <c:v>1.7999999523162842</c:v>
                </c:pt>
                <c:pt idx="10">
                  <c:v>1.809999942779541</c:v>
                </c:pt>
                <c:pt idx="11">
                  <c:v>1.8199999332427979</c:v>
                </c:pt>
                <c:pt idx="12">
                  <c:v>1.8299999237060547</c:v>
                </c:pt>
                <c:pt idx="13">
                  <c:v>1.8399999141693115</c:v>
                </c:pt>
                <c:pt idx="14">
                  <c:v>1.8499999046325684</c:v>
                </c:pt>
                <c:pt idx="15">
                  <c:v>1.8599998950958252</c:v>
                </c:pt>
                <c:pt idx="16">
                  <c:v>1.869999885559082</c:v>
                </c:pt>
                <c:pt idx="17">
                  <c:v>1.8799998760223389</c:v>
                </c:pt>
                <c:pt idx="18">
                  <c:v>1.8899998664855957</c:v>
                </c:pt>
                <c:pt idx="19">
                  <c:v>1.8999998569488525</c:v>
                </c:pt>
                <c:pt idx="20">
                  <c:v>1.9099998474121094</c:v>
                </c:pt>
                <c:pt idx="21">
                  <c:v>1.9199998378753662</c:v>
                </c:pt>
                <c:pt idx="22">
                  <c:v>1.929999828338623</c:v>
                </c:pt>
                <c:pt idx="23">
                  <c:v>1.9399998188018799</c:v>
                </c:pt>
                <c:pt idx="24">
                  <c:v>1.9499998092651367</c:v>
                </c:pt>
                <c:pt idx="25">
                  <c:v>1.9599997997283936</c:v>
                </c:pt>
                <c:pt idx="26">
                  <c:v>1.9699997901916504</c:v>
                </c:pt>
                <c:pt idx="27">
                  <c:v>1.9799997806549072</c:v>
                </c:pt>
                <c:pt idx="28">
                  <c:v>1.9899997711181641</c:v>
                </c:pt>
                <c:pt idx="29">
                  <c:v>1.9999997615814209</c:v>
                </c:pt>
                <c:pt idx="30">
                  <c:v>2.0099997520446777</c:v>
                </c:pt>
                <c:pt idx="31">
                  <c:v>2.0199997425079346</c:v>
                </c:pt>
                <c:pt idx="32">
                  <c:v>2.0299997329711914</c:v>
                </c:pt>
                <c:pt idx="33">
                  <c:v>2.0399997234344482</c:v>
                </c:pt>
                <c:pt idx="34">
                  <c:v>2.0499997138977051</c:v>
                </c:pt>
                <c:pt idx="35">
                  <c:v>2.0599997043609619</c:v>
                </c:pt>
                <c:pt idx="36">
                  <c:v>2.0699996948242188</c:v>
                </c:pt>
                <c:pt idx="37">
                  <c:v>2.0799996852874756</c:v>
                </c:pt>
                <c:pt idx="38">
                  <c:v>2.0899996757507324</c:v>
                </c:pt>
                <c:pt idx="39">
                  <c:v>2.0999996662139893</c:v>
                </c:pt>
                <c:pt idx="40">
                  <c:v>2.1099996566772461</c:v>
                </c:pt>
                <c:pt idx="41">
                  <c:v>2.1199996471405029</c:v>
                </c:pt>
                <c:pt idx="42">
                  <c:v>2.1299996376037598</c:v>
                </c:pt>
                <c:pt idx="43">
                  <c:v>2.1399996280670166</c:v>
                </c:pt>
                <c:pt idx="44">
                  <c:v>2.1499996185302734</c:v>
                </c:pt>
                <c:pt idx="45">
                  <c:v>2.1599996089935303</c:v>
                </c:pt>
                <c:pt idx="46">
                  <c:v>2.1699995994567871</c:v>
                </c:pt>
                <c:pt idx="47">
                  <c:v>2.1799995899200439</c:v>
                </c:pt>
                <c:pt idx="48">
                  <c:v>2.1899995803833008</c:v>
                </c:pt>
                <c:pt idx="49">
                  <c:v>2.1999995708465576</c:v>
                </c:pt>
                <c:pt idx="50">
                  <c:v>2.2099995613098145</c:v>
                </c:pt>
                <c:pt idx="51">
                  <c:v>2.2199995517730713</c:v>
                </c:pt>
                <c:pt idx="52">
                  <c:v>2.2299995422363281</c:v>
                </c:pt>
                <c:pt idx="53">
                  <c:v>2.239999532699585</c:v>
                </c:pt>
                <c:pt idx="54">
                  <c:v>2.2499995231628418</c:v>
                </c:pt>
                <c:pt idx="55">
                  <c:v>2.2599995136260986</c:v>
                </c:pt>
                <c:pt idx="56">
                  <c:v>2.2699995040893555</c:v>
                </c:pt>
                <c:pt idx="57">
                  <c:v>2.2799994945526123</c:v>
                </c:pt>
                <c:pt idx="58">
                  <c:v>2.2899994850158691</c:v>
                </c:pt>
                <c:pt idx="59">
                  <c:v>2.299999475479126</c:v>
                </c:pt>
                <c:pt idx="60">
                  <c:v>2.3099994659423828</c:v>
                </c:pt>
                <c:pt idx="61">
                  <c:v>2.3199994564056396</c:v>
                </c:pt>
                <c:pt idx="62">
                  <c:v>2.3299994468688965</c:v>
                </c:pt>
              </c:numCache>
            </c:numRef>
          </c:cat>
          <c:val>
            <c:numRef>
              <c:f>'Post Plot 1'!$B$1:$B$63</c:f>
              <c:numCache>
                <c:formatCode>General</c:formatCode>
                <c:ptCount val="63"/>
                <c:pt idx="0">
                  <c:v>0</c:v>
                </c:pt>
                <c:pt idx="1">
                  <c:v>0</c:v>
                </c:pt>
                <c:pt idx="2">
                  <c:v>1.6666666666666666E-4</c:v>
                </c:pt>
                <c:pt idx="3">
                  <c:v>1.6666666666666666E-4</c:v>
                </c:pt>
                <c:pt idx="4">
                  <c:v>6.6666666666666664E-4</c:v>
                </c:pt>
                <c:pt idx="5">
                  <c:v>4.1666666666666669E-4</c:v>
                </c:pt>
                <c:pt idx="6">
                  <c:v>7.5000000000000002E-4</c:v>
                </c:pt>
                <c:pt idx="7">
                  <c:v>1.1666666666666668E-3</c:v>
                </c:pt>
                <c:pt idx="8">
                  <c:v>1.9166666666666666E-3</c:v>
                </c:pt>
                <c:pt idx="9">
                  <c:v>2.3333333333333335E-3</c:v>
                </c:pt>
                <c:pt idx="10">
                  <c:v>2.1666666666666666E-3</c:v>
                </c:pt>
                <c:pt idx="11">
                  <c:v>3.5833333333333333E-3</c:v>
                </c:pt>
                <c:pt idx="12">
                  <c:v>4.4166666666666668E-3</c:v>
                </c:pt>
                <c:pt idx="13">
                  <c:v>5.3333333333333332E-3</c:v>
                </c:pt>
                <c:pt idx="14">
                  <c:v>7.5833333333333334E-3</c:v>
                </c:pt>
                <c:pt idx="15">
                  <c:v>1.0999999999999999E-2</c:v>
                </c:pt>
                <c:pt idx="16">
                  <c:v>1.3833333333333333E-2</c:v>
                </c:pt>
                <c:pt idx="17">
                  <c:v>1.5583333333333333E-2</c:v>
                </c:pt>
                <c:pt idx="18">
                  <c:v>1.8249999999999999E-2</c:v>
                </c:pt>
                <c:pt idx="19">
                  <c:v>2.35E-2</c:v>
                </c:pt>
                <c:pt idx="20">
                  <c:v>2.4083333333333335E-2</c:v>
                </c:pt>
                <c:pt idx="21">
                  <c:v>2.7666666666666666E-2</c:v>
                </c:pt>
                <c:pt idx="22">
                  <c:v>3.5000000000000003E-2</c:v>
                </c:pt>
                <c:pt idx="23">
                  <c:v>3.175E-2</c:v>
                </c:pt>
                <c:pt idx="24">
                  <c:v>3.5916666666666666E-2</c:v>
                </c:pt>
                <c:pt idx="25">
                  <c:v>3.966666666666667E-2</c:v>
                </c:pt>
                <c:pt idx="26">
                  <c:v>4.1583333333333333E-2</c:v>
                </c:pt>
                <c:pt idx="27">
                  <c:v>4.3833333333333335E-2</c:v>
                </c:pt>
                <c:pt idx="28">
                  <c:v>4.6583333333333331E-2</c:v>
                </c:pt>
                <c:pt idx="29">
                  <c:v>4.4999999999999998E-2</c:v>
                </c:pt>
                <c:pt idx="30">
                  <c:v>5.1499999999999997E-2</c:v>
                </c:pt>
                <c:pt idx="31">
                  <c:v>4.9000000000000002E-2</c:v>
                </c:pt>
                <c:pt idx="32">
                  <c:v>4.6166666666666668E-2</c:v>
                </c:pt>
                <c:pt idx="33">
                  <c:v>4.7416666666666669E-2</c:v>
                </c:pt>
                <c:pt idx="34">
                  <c:v>4.5666666666666668E-2</c:v>
                </c:pt>
                <c:pt idx="35">
                  <c:v>4.6666666666666669E-2</c:v>
                </c:pt>
                <c:pt idx="36">
                  <c:v>3.6749999999999998E-2</c:v>
                </c:pt>
                <c:pt idx="37">
                  <c:v>3.15E-2</c:v>
                </c:pt>
                <c:pt idx="38">
                  <c:v>2.8333333333333332E-2</c:v>
                </c:pt>
                <c:pt idx="39">
                  <c:v>2.7166666666666665E-2</c:v>
                </c:pt>
                <c:pt idx="40">
                  <c:v>1.925E-2</c:v>
                </c:pt>
                <c:pt idx="41">
                  <c:v>1.8583333333333334E-2</c:v>
                </c:pt>
                <c:pt idx="42">
                  <c:v>1.7333333333333333E-2</c:v>
                </c:pt>
                <c:pt idx="43">
                  <c:v>1.2083333333333333E-2</c:v>
                </c:pt>
                <c:pt idx="44">
                  <c:v>9.1666666666666667E-3</c:v>
                </c:pt>
                <c:pt idx="45">
                  <c:v>6.083333333333333E-3</c:v>
                </c:pt>
                <c:pt idx="46">
                  <c:v>5.9166666666666664E-3</c:v>
                </c:pt>
                <c:pt idx="47">
                  <c:v>4.3333333333333331E-3</c:v>
                </c:pt>
                <c:pt idx="48">
                  <c:v>3.7499999999999999E-3</c:v>
                </c:pt>
                <c:pt idx="49">
                  <c:v>2.4166666666666668E-3</c:v>
                </c:pt>
                <c:pt idx="50">
                  <c:v>1.8333333333333333E-3</c:v>
                </c:pt>
                <c:pt idx="51">
                  <c:v>1.5E-3</c:v>
                </c:pt>
                <c:pt idx="52">
                  <c:v>6.6666666666666664E-4</c:v>
                </c:pt>
                <c:pt idx="53">
                  <c:v>9.1666666666666665E-4</c:v>
                </c:pt>
                <c:pt idx="54">
                  <c:v>6.6666666666666664E-4</c:v>
                </c:pt>
                <c:pt idx="55">
                  <c:v>6.6666666666666664E-4</c:v>
                </c:pt>
                <c:pt idx="56">
                  <c:v>3.3333333333333332E-4</c:v>
                </c:pt>
                <c:pt idx="57">
                  <c:v>1.6666666666666666E-4</c:v>
                </c:pt>
                <c:pt idx="58">
                  <c:v>0</c:v>
                </c:pt>
                <c:pt idx="59">
                  <c:v>8.3333333333333331E-5</c:v>
                </c:pt>
                <c:pt idx="60">
                  <c:v>0</c:v>
                </c:pt>
                <c:pt idx="61">
                  <c:v>8.3333333333333331E-5</c:v>
                </c:pt>
                <c:pt idx="62">
                  <c:v>8.3333333333333331E-5</c:v>
                </c:pt>
              </c:numCache>
            </c:numRef>
          </c:val>
          <c:extLst>
            <c:ext xmlns:c16="http://schemas.microsoft.com/office/drawing/2014/chart" uri="{C3380CC4-5D6E-409C-BE32-E72D297353CC}">
              <c16:uniqueId val="{00000000-036D-4023-8543-D525B4FFE8F3}"/>
            </c:ext>
          </c:extLst>
        </c:ser>
        <c:dLbls>
          <c:showLegendKey val="0"/>
          <c:showVal val="0"/>
          <c:showCatName val="0"/>
          <c:showSerName val="0"/>
          <c:showPercent val="0"/>
          <c:showBubbleSize val="0"/>
        </c:dLbls>
        <c:gapWidth val="0"/>
        <c:axId val="79539584"/>
        <c:axId val="79549952"/>
      </c:barChart>
      <c:scatterChart>
        <c:scatterStyle val="smoothMarker"/>
        <c:varyColors val="0"/>
        <c:ser>
          <c:idx val="1"/>
          <c:order val="1"/>
          <c:tx>
            <c:v>Prior</c:v>
          </c:tx>
          <c:spPr>
            <a:ln w="25400">
              <a:solidFill>
                <a:srgbClr val="000000"/>
              </a:solidFill>
              <a:prstDash val="solid"/>
            </a:ln>
          </c:spPr>
          <c:marker>
            <c:symbol val="none"/>
          </c:marker>
          <c:yVal>
            <c:numRef>
              <c:f>'Post Plot 1'!$C$1:$C$63</c:f>
              <c:numCache>
                <c:formatCode>General</c:formatCode>
                <c:ptCount val="63"/>
                <c:pt idx="0">
                  <c:v>2.2187588911037892E-4</c:v>
                </c:pt>
                <c:pt idx="1">
                  <c:v>2.2187342983670533E-4</c:v>
                </c:pt>
                <c:pt idx="2">
                  <c:v>2.2185902344062924E-4</c:v>
                </c:pt>
                <c:pt idx="3">
                  <c:v>2.2183261171448976E-4</c:v>
                </c:pt>
                <c:pt idx="4">
                  <c:v>2.217941073467955E-4</c:v>
                </c:pt>
                <c:pt idx="5">
                  <c:v>2.2180307132657617E-4</c:v>
                </c:pt>
                <c:pt idx="6">
                  <c:v>2.2179981169756502E-4</c:v>
                </c:pt>
                <c:pt idx="7">
                  <c:v>2.2178427025210112E-4</c:v>
                </c:pt>
                <c:pt idx="8">
                  <c:v>2.2175637423060834E-4</c:v>
                </c:pt>
                <c:pt idx="9">
                  <c:v>2.2177565551828593E-4</c:v>
                </c:pt>
                <c:pt idx="10">
                  <c:v>2.2172284661792219E-4</c:v>
                </c:pt>
                <c:pt idx="11">
                  <c:v>2.2171708405949175E-4</c:v>
                </c:pt>
                <c:pt idx="12">
                  <c:v>2.2169867588672787E-4</c:v>
                </c:pt>
                <c:pt idx="13">
                  <c:v>2.2172719764057547E-4</c:v>
                </c:pt>
                <c:pt idx="14">
                  <c:v>2.2168333816807717E-4</c:v>
                </c:pt>
                <c:pt idx="15">
                  <c:v>2.2168624855112284E-4</c:v>
                </c:pt>
                <c:pt idx="16">
                  <c:v>2.2167625138536096E-4</c:v>
                </c:pt>
                <c:pt idx="17">
                  <c:v>2.2165328846313059E-4</c:v>
                </c:pt>
                <c:pt idx="18">
                  <c:v>2.2161728702485561E-4</c:v>
                </c:pt>
                <c:pt idx="19">
                  <c:v>2.2162779350765049E-4</c:v>
                </c:pt>
                <c:pt idx="20">
                  <c:v>2.2162510140333325E-4</c:v>
                </c:pt>
                <c:pt idx="21">
                  <c:v>2.2160918160807341E-4</c:v>
                </c:pt>
                <c:pt idx="22">
                  <c:v>2.2157994681037962E-4</c:v>
                </c:pt>
                <c:pt idx="23">
                  <c:v>2.2159692889545113E-4</c:v>
                </c:pt>
                <c:pt idx="24">
                  <c:v>2.2154086036607623E-4</c:v>
                </c:pt>
                <c:pt idx="25">
                  <c:v>2.2153087775222957E-4</c:v>
                </c:pt>
                <c:pt idx="26">
                  <c:v>2.2150731820147485E-4</c:v>
                </c:pt>
                <c:pt idx="27">
                  <c:v>2.2152969904709607E-4</c:v>
                </c:pt>
                <c:pt idx="28">
                  <c:v>2.2147875279188156E-4</c:v>
                </c:pt>
                <c:pt idx="29">
                  <c:v>2.2147098206914961E-4</c:v>
                </c:pt>
                <c:pt idx="30">
                  <c:v>2.2145727416500449E-4</c:v>
                </c:pt>
                <c:pt idx="31">
                  <c:v>2.2147868003230542E-4</c:v>
                </c:pt>
                <c:pt idx="32">
                  <c:v>2.2143704700283706E-4</c:v>
                </c:pt>
                <c:pt idx="33">
                  <c:v>2.214303967775777E-4</c:v>
                </c:pt>
                <c:pt idx="34">
                  <c:v>2.2142016678117216E-4</c:v>
                </c:pt>
                <c:pt idx="35">
                  <c:v>2.2138518397696316E-4</c:v>
                </c:pt>
                <c:pt idx="36">
                  <c:v>2.2140609507914633E-4</c:v>
                </c:pt>
                <c:pt idx="37">
                  <c:v>2.2134250320959836E-4</c:v>
                </c:pt>
                <c:pt idx="38">
                  <c:v>2.213346742792055E-4</c:v>
                </c:pt>
                <c:pt idx="39">
                  <c:v>2.2136140614748001E-4</c:v>
                </c:pt>
                <c:pt idx="40">
                  <c:v>2.2132456069812179E-4</c:v>
                </c:pt>
                <c:pt idx="41">
                  <c:v>2.2132215963210911E-4</c:v>
                </c:pt>
                <c:pt idx="42">
                  <c:v>2.2131562582217157E-4</c:v>
                </c:pt>
                <c:pt idx="43">
                  <c:v>2.2128380078356713E-4</c:v>
                </c:pt>
                <c:pt idx="44">
                  <c:v>2.2124771203380078E-4</c:v>
                </c:pt>
                <c:pt idx="45">
                  <c:v>2.2124579118099064E-4</c:v>
                </c:pt>
                <c:pt idx="46">
                  <c:v>2.2123947564978153E-4</c:v>
                </c:pt>
                <c:pt idx="47">
                  <c:v>2.2120759240351617E-4</c:v>
                </c:pt>
                <c:pt idx="48">
                  <c:v>2.2123077360447496E-4</c:v>
                </c:pt>
                <c:pt idx="49">
                  <c:v>2.2116863692644984E-4</c:v>
                </c:pt>
                <c:pt idx="50">
                  <c:v>2.2116144828032702E-4</c:v>
                </c:pt>
                <c:pt idx="51">
                  <c:v>2.2118802007753402E-4</c:v>
                </c:pt>
                <c:pt idx="52">
                  <c:v>2.2115018509794027E-4</c:v>
                </c:pt>
                <c:pt idx="53">
                  <c:v>2.2114597959443927E-4</c:v>
                </c:pt>
                <c:pt idx="54">
                  <c:v>2.211368118878454E-4</c:v>
                </c:pt>
                <c:pt idx="55">
                  <c:v>2.2110155259724706E-4</c:v>
                </c:pt>
                <c:pt idx="56">
                  <c:v>2.2112081933300942E-4</c:v>
                </c:pt>
                <c:pt idx="57">
                  <c:v>2.2105422976892442E-4</c:v>
                </c:pt>
                <c:pt idx="58">
                  <c:v>2.2104202071204782E-4</c:v>
                </c:pt>
                <c:pt idx="59">
                  <c:v>2.2106304822955281E-4</c:v>
                </c:pt>
                <c:pt idx="60">
                  <c:v>2.2101910144556314E-4</c:v>
                </c:pt>
                <c:pt idx="61">
                  <c:v>2.21008260268718E-4</c:v>
                </c:pt>
                <c:pt idx="62">
                  <c:v>2.2099191846791655E-4</c:v>
                </c:pt>
              </c:numCache>
            </c:numRef>
          </c:yVal>
          <c:smooth val="1"/>
          <c:extLst>
            <c:ext xmlns:c16="http://schemas.microsoft.com/office/drawing/2014/chart" uri="{C3380CC4-5D6E-409C-BE32-E72D297353CC}">
              <c16:uniqueId val="{00000001-036D-4023-8543-D525B4FFE8F3}"/>
            </c:ext>
          </c:extLst>
        </c:ser>
        <c:dLbls>
          <c:showLegendKey val="0"/>
          <c:showVal val="0"/>
          <c:showCatName val="0"/>
          <c:showSerName val="0"/>
          <c:showPercent val="0"/>
          <c:showBubbleSize val="0"/>
        </c:dLbls>
        <c:axId val="79539584"/>
        <c:axId val="79549952"/>
      </c:scatterChart>
      <c:catAx>
        <c:axId val="79539584"/>
        <c:scaling>
          <c:orientation val="minMax"/>
        </c:scaling>
        <c:delete val="0"/>
        <c:axPos val="b"/>
        <c:title>
          <c:tx>
            <c:rich>
              <a:bodyPr/>
              <a:lstStyle/>
              <a:p>
                <a:pPr>
                  <a:defRPr/>
                </a:pPr>
                <a:r>
                  <a:rPr lang="en-GB" dirty="0"/>
                  <a:t>Value</a:t>
                </a:r>
              </a:p>
            </c:rich>
          </c:tx>
          <c:overlay val="0"/>
        </c:title>
        <c:numFmt formatCode="0.00" sourceLinked="1"/>
        <c:majorTickMark val="out"/>
        <c:minorTickMark val="none"/>
        <c:tickLblPos val="nextTo"/>
        <c:txPr>
          <a:bodyPr rot="-5400000" vert="horz"/>
          <a:lstStyle/>
          <a:p>
            <a:pPr>
              <a:defRPr/>
            </a:pPr>
            <a:endParaRPr lang="en-US"/>
          </a:p>
        </c:txPr>
        <c:crossAx val="79549952"/>
        <c:crosses val="autoZero"/>
        <c:auto val="1"/>
        <c:lblAlgn val="ctr"/>
        <c:lblOffset val="100"/>
        <c:tickLblSkip val="3"/>
        <c:tickMarkSkip val="1"/>
        <c:noMultiLvlLbl val="0"/>
      </c:catAx>
      <c:valAx>
        <c:axId val="79549952"/>
        <c:scaling>
          <c:orientation val="minMax"/>
          <c:min val="0"/>
        </c:scaling>
        <c:delete val="0"/>
        <c:axPos val="l"/>
        <c:title>
          <c:tx>
            <c:rich>
              <a:bodyPr/>
              <a:lstStyle/>
              <a:p>
                <a:pPr>
                  <a:defRPr/>
                </a:pPr>
                <a:r>
                  <a:rPr lang="en-GB" dirty="0"/>
                  <a:t>Relative Frequency</a:t>
                </a:r>
              </a:p>
            </c:rich>
          </c:tx>
          <c:overlay val="0"/>
        </c:title>
        <c:numFmt formatCode="General" sourceLinked="1"/>
        <c:majorTickMark val="out"/>
        <c:minorTickMark val="none"/>
        <c:tickLblPos val="nextTo"/>
        <c:crossAx val="79539584"/>
        <c:crossesAt val="1"/>
        <c:crossBetween val="between"/>
      </c:valAx>
      <c:spPr>
        <a:noFill/>
        <a:ln w="25400">
          <a:noFill/>
        </a:ln>
      </c:spPr>
    </c:plotArea>
    <c:legend>
      <c:legendPos val="t"/>
      <c:overlay val="0"/>
    </c:legend>
    <c:plotVisOnly val="0"/>
    <c:dispBlanksAs val="gap"/>
    <c:showDLblsOverMax val="0"/>
  </c:chart>
  <c:spPr>
    <a:noFill/>
  </c:spPr>
  <c:externalData r:id="rId1">
    <c:autoUpdate val="0"/>
  </c:externalData>
  <c:userShapes r:id="rId2"/>
</c:chartSpace>
</file>

<file path=ppt/drawings/_rels/drawing8.xml.rels><?xml version="1.0" encoding="UTF-8" standalone="yes"?>
<Relationships xmlns="http://schemas.openxmlformats.org/package/2006/relationships"><Relationship Id="rId1" Type="http://schemas.openxmlformats.org/officeDocument/2006/relationships/image" Target="../media/image14.png"/></Relationships>
</file>

<file path=ppt/drawings/drawing1.xml><?xml version="1.0" encoding="utf-8"?>
<c:userShapes xmlns:c="http://schemas.openxmlformats.org/drawingml/2006/chart">
  <cdr:relSizeAnchor xmlns:cdr="http://schemas.openxmlformats.org/drawingml/2006/chartDrawing">
    <cdr:from>
      <cdr:x>0.25727</cdr:x>
      <cdr:y>0.22131</cdr:y>
    </cdr:from>
    <cdr:to>
      <cdr:x>0.80164</cdr:x>
      <cdr:y>0.31437</cdr:y>
    </cdr:to>
    <cdr:sp macro="" textlink="">
      <cdr:nvSpPr>
        <cdr:cNvPr id="2" name="TextBox 1"/>
        <cdr:cNvSpPr txBox="1"/>
      </cdr:nvSpPr>
      <cdr:spPr>
        <a:xfrm xmlns:a="http://schemas.openxmlformats.org/drawingml/2006/main">
          <a:off x="1176251" y="607102"/>
          <a:ext cx="2488843" cy="2552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dirty="0"/>
            <a:t>The parameters in reality</a:t>
          </a:r>
        </a:p>
      </cdr:txBody>
    </cdr:sp>
  </cdr:relSizeAnchor>
  <cdr:relSizeAnchor xmlns:cdr="http://schemas.openxmlformats.org/drawingml/2006/chartDrawing">
    <cdr:from>
      <cdr:x>0.26511</cdr:x>
      <cdr:y>0.40694</cdr:y>
    </cdr:from>
    <cdr:to>
      <cdr:x>0.80947</cdr:x>
      <cdr:y>0.5</cdr:y>
    </cdr:to>
    <cdr:sp macro="" textlink="">
      <cdr:nvSpPr>
        <cdr:cNvPr id="3" name="TextBox 1"/>
        <cdr:cNvSpPr txBox="1"/>
      </cdr:nvSpPr>
      <cdr:spPr>
        <a:xfrm xmlns:a="http://schemas.openxmlformats.org/drawingml/2006/main">
          <a:off x="1212061" y="1116323"/>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estimated parameters </a:t>
          </a:r>
          <a:r>
            <a:rPr lang="en-GB" sz="1100" dirty="0">
              <a:sym typeface="Symbol" panose="05050102010706020507" pitchFamily="18" charset="2"/>
            </a:rPr>
            <a:t></a:t>
          </a:r>
          <a:r>
            <a:rPr lang="en-GB" sz="1100" dirty="0"/>
            <a:t> = { C, T }</a:t>
          </a:r>
        </a:p>
      </cdr:txBody>
    </cdr:sp>
  </cdr:relSizeAnchor>
  <cdr:relSizeAnchor xmlns:cdr="http://schemas.openxmlformats.org/drawingml/2006/chartDrawing">
    <cdr:from>
      <cdr:x>0.20054</cdr:x>
      <cdr:y>0.62894</cdr:y>
    </cdr:from>
    <cdr:to>
      <cdr:x>0.80947</cdr:x>
      <cdr:y>0.75642</cdr:y>
    </cdr:to>
    <cdr:sp macro="" textlink="">
      <cdr:nvSpPr>
        <cdr:cNvPr id="4" name="TextBox 1"/>
        <cdr:cNvSpPr txBox="1"/>
      </cdr:nvSpPr>
      <cdr:spPr>
        <a:xfrm xmlns:a="http://schemas.openxmlformats.org/drawingml/2006/main">
          <a:off x="916882" y="1725307"/>
          <a:ext cx="2784015" cy="34969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data C and T, and n, the number of trials</a:t>
          </a:r>
        </a:p>
      </cdr:txBody>
    </cdr:sp>
  </cdr:relSizeAnchor>
  <cdr:relSizeAnchor xmlns:cdr="http://schemas.openxmlformats.org/drawingml/2006/chartDrawing">
    <cdr:from>
      <cdr:x>0.32084</cdr:x>
      <cdr:y>0.82453</cdr:y>
    </cdr:from>
    <cdr:to>
      <cdr:x>0.86521</cdr:x>
      <cdr:y>0.91759</cdr:y>
    </cdr:to>
    <cdr:sp macro="" textlink="">
      <cdr:nvSpPr>
        <cdr:cNvPr id="5" name="TextBox 1"/>
        <cdr:cNvSpPr txBox="1"/>
      </cdr:nvSpPr>
      <cdr:spPr>
        <a:xfrm xmlns:a="http://schemas.openxmlformats.org/drawingml/2006/main">
          <a:off x="1466894" y="2261849"/>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Reality</a:t>
          </a:r>
        </a:p>
      </cdr:txBody>
    </cdr:sp>
  </cdr:relSizeAnchor>
</c:userShapes>
</file>

<file path=ppt/drawings/drawing2.xml><?xml version="1.0" encoding="utf-8"?>
<c:userShapes xmlns:c="http://schemas.openxmlformats.org/drawingml/2006/chart">
  <cdr:relSizeAnchor xmlns:cdr="http://schemas.openxmlformats.org/drawingml/2006/chartDrawing">
    <cdr:from>
      <cdr:x>0.25727</cdr:x>
      <cdr:y>0.22131</cdr:y>
    </cdr:from>
    <cdr:to>
      <cdr:x>0.80164</cdr:x>
      <cdr:y>0.31437</cdr:y>
    </cdr:to>
    <cdr:sp macro="" textlink="">
      <cdr:nvSpPr>
        <cdr:cNvPr id="2" name="TextBox 1"/>
        <cdr:cNvSpPr txBox="1"/>
      </cdr:nvSpPr>
      <cdr:spPr>
        <a:xfrm xmlns:a="http://schemas.openxmlformats.org/drawingml/2006/main">
          <a:off x="1176251" y="607102"/>
          <a:ext cx="2488843" cy="2552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dirty="0"/>
            <a:t>The parameters in reality</a:t>
          </a:r>
        </a:p>
      </cdr:txBody>
    </cdr:sp>
  </cdr:relSizeAnchor>
  <cdr:relSizeAnchor xmlns:cdr="http://schemas.openxmlformats.org/drawingml/2006/chartDrawing">
    <cdr:from>
      <cdr:x>0.26511</cdr:x>
      <cdr:y>0.40694</cdr:y>
    </cdr:from>
    <cdr:to>
      <cdr:x>0.80947</cdr:x>
      <cdr:y>0.5</cdr:y>
    </cdr:to>
    <cdr:sp macro="" textlink="">
      <cdr:nvSpPr>
        <cdr:cNvPr id="3" name="TextBox 1"/>
        <cdr:cNvSpPr txBox="1"/>
      </cdr:nvSpPr>
      <cdr:spPr>
        <a:xfrm xmlns:a="http://schemas.openxmlformats.org/drawingml/2006/main">
          <a:off x="1212061" y="1116323"/>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estimated parameters </a:t>
          </a:r>
          <a:r>
            <a:rPr lang="en-GB" sz="1100" dirty="0">
              <a:sym typeface="Symbol" panose="05050102010706020507" pitchFamily="18" charset="2"/>
            </a:rPr>
            <a:t></a:t>
          </a:r>
          <a:r>
            <a:rPr lang="en-GB" sz="1100" dirty="0"/>
            <a:t> = {       }</a:t>
          </a:r>
        </a:p>
      </cdr:txBody>
    </cdr:sp>
  </cdr:relSizeAnchor>
  <cdr:relSizeAnchor xmlns:cdr="http://schemas.openxmlformats.org/drawingml/2006/chartDrawing">
    <cdr:from>
      <cdr:x>0.2651</cdr:x>
      <cdr:y>0.62894</cdr:y>
    </cdr:from>
    <cdr:to>
      <cdr:x>0.80947</cdr:x>
      <cdr:y>0.722</cdr:y>
    </cdr:to>
    <cdr:sp macro="" textlink="">
      <cdr:nvSpPr>
        <cdr:cNvPr id="4" name="TextBox 1"/>
        <cdr:cNvSpPr txBox="1"/>
      </cdr:nvSpPr>
      <cdr:spPr>
        <a:xfrm xmlns:a="http://schemas.openxmlformats.org/drawingml/2006/main">
          <a:off x="1212060" y="1725306"/>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data  on work (actual), assets, labels</a:t>
          </a:r>
        </a:p>
      </cdr:txBody>
    </cdr:sp>
  </cdr:relSizeAnchor>
  <cdr:relSizeAnchor xmlns:cdr="http://schemas.openxmlformats.org/drawingml/2006/chartDrawing">
    <cdr:from>
      <cdr:x>0.32084</cdr:x>
      <cdr:y>0.82453</cdr:y>
    </cdr:from>
    <cdr:to>
      <cdr:x>0.86521</cdr:x>
      <cdr:y>0.91759</cdr:y>
    </cdr:to>
    <cdr:sp macro="" textlink="">
      <cdr:nvSpPr>
        <cdr:cNvPr id="5" name="TextBox 1"/>
        <cdr:cNvSpPr txBox="1"/>
      </cdr:nvSpPr>
      <cdr:spPr>
        <a:xfrm xmlns:a="http://schemas.openxmlformats.org/drawingml/2006/main">
          <a:off x="1466894" y="2261849"/>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Reality</a:t>
          </a:r>
        </a:p>
      </cdr:txBody>
    </cdr:sp>
  </cdr:relSizeAnchor>
</c:userShapes>
</file>

<file path=ppt/drawings/drawing3.xml><?xml version="1.0" encoding="utf-8"?>
<c:userShapes xmlns:c="http://schemas.openxmlformats.org/drawingml/2006/chart">
  <cdr:relSizeAnchor xmlns:cdr="http://schemas.openxmlformats.org/drawingml/2006/chartDrawing">
    <cdr:from>
      <cdr:x>0.25727</cdr:x>
      <cdr:y>0.22131</cdr:y>
    </cdr:from>
    <cdr:to>
      <cdr:x>0.80164</cdr:x>
      <cdr:y>0.31437</cdr:y>
    </cdr:to>
    <cdr:sp macro="" textlink="">
      <cdr:nvSpPr>
        <cdr:cNvPr id="2" name="TextBox 1"/>
        <cdr:cNvSpPr txBox="1"/>
      </cdr:nvSpPr>
      <cdr:spPr>
        <a:xfrm xmlns:a="http://schemas.openxmlformats.org/drawingml/2006/main">
          <a:off x="1176251" y="607102"/>
          <a:ext cx="2488843" cy="2552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dirty="0"/>
            <a:t>The parameters in reality</a:t>
          </a:r>
        </a:p>
      </cdr:txBody>
    </cdr:sp>
  </cdr:relSizeAnchor>
  <cdr:relSizeAnchor xmlns:cdr="http://schemas.openxmlformats.org/drawingml/2006/chartDrawing">
    <cdr:from>
      <cdr:x>0.26511</cdr:x>
      <cdr:y>0.40694</cdr:y>
    </cdr:from>
    <cdr:to>
      <cdr:x>0.80947</cdr:x>
      <cdr:y>0.5</cdr:y>
    </cdr:to>
    <cdr:sp macro="" textlink="">
      <cdr:nvSpPr>
        <cdr:cNvPr id="3" name="TextBox 1"/>
        <cdr:cNvSpPr txBox="1"/>
      </cdr:nvSpPr>
      <cdr:spPr>
        <a:xfrm xmlns:a="http://schemas.openxmlformats.org/drawingml/2006/main">
          <a:off x="1212061" y="1116323"/>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estimated parameters </a:t>
          </a:r>
          <a:r>
            <a:rPr lang="en-GB" sz="1100" dirty="0">
              <a:sym typeface="Symbol" panose="05050102010706020507" pitchFamily="18" charset="2"/>
            </a:rPr>
            <a:t></a:t>
          </a:r>
          <a:r>
            <a:rPr lang="en-GB" sz="1100" dirty="0"/>
            <a:t> = { W, M }</a:t>
          </a:r>
        </a:p>
      </cdr:txBody>
    </cdr:sp>
  </cdr:relSizeAnchor>
  <cdr:relSizeAnchor xmlns:cdr="http://schemas.openxmlformats.org/drawingml/2006/chartDrawing">
    <cdr:from>
      <cdr:x>0.2651</cdr:x>
      <cdr:y>0.62894</cdr:y>
    </cdr:from>
    <cdr:to>
      <cdr:x>0.80947</cdr:x>
      <cdr:y>0.722</cdr:y>
    </cdr:to>
    <cdr:sp macro="" textlink="">
      <cdr:nvSpPr>
        <cdr:cNvPr id="4" name="TextBox 1"/>
        <cdr:cNvSpPr txBox="1"/>
      </cdr:nvSpPr>
      <cdr:spPr>
        <a:xfrm xmlns:a="http://schemas.openxmlformats.org/drawingml/2006/main">
          <a:off x="1212060" y="1725306"/>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data W and M</a:t>
          </a:r>
        </a:p>
      </cdr:txBody>
    </cdr:sp>
  </cdr:relSizeAnchor>
  <cdr:relSizeAnchor xmlns:cdr="http://schemas.openxmlformats.org/drawingml/2006/chartDrawing">
    <cdr:from>
      <cdr:x>0.32084</cdr:x>
      <cdr:y>0.82453</cdr:y>
    </cdr:from>
    <cdr:to>
      <cdr:x>0.86521</cdr:x>
      <cdr:y>0.91759</cdr:y>
    </cdr:to>
    <cdr:sp macro="" textlink="">
      <cdr:nvSpPr>
        <cdr:cNvPr id="5" name="TextBox 1"/>
        <cdr:cNvSpPr txBox="1"/>
      </cdr:nvSpPr>
      <cdr:spPr>
        <a:xfrm xmlns:a="http://schemas.openxmlformats.org/drawingml/2006/main">
          <a:off x="1466894" y="2261849"/>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Reality</a:t>
          </a:r>
        </a:p>
      </cdr:txBody>
    </cdr:sp>
  </cdr:relSizeAnchor>
</c:userShapes>
</file>

<file path=ppt/drawings/drawing4.xml><?xml version="1.0" encoding="utf-8"?>
<c:userShapes xmlns:c="http://schemas.openxmlformats.org/drawingml/2006/chart">
  <cdr:relSizeAnchor xmlns:cdr="http://schemas.openxmlformats.org/drawingml/2006/chartDrawing">
    <cdr:from>
      <cdr:x>0.22781</cdr:x>
      <cdr:y>0.15696</cdr:y>
    </cdr:from>
    <cdr:to>
      <cdr:x>0.77218</cdr:x>
      <cdr:y>0.25002</cdr:y>
    </cdr:to>
    <cdr:sp macro="" textlink="">
      <cdr:nvSpPr>
        <cdr:cNvPr id="2" name="TextBox 1"/>
        <cdr:cNvSpPr txBox="1"/>
      </cdr:nvSpPr>
      <cdr:spPr>
        <a:xfrm xmlns:a="http://schemas.openxmlformats.org/drawingml/2006/main">
          <a:off x="1381469" y="621546"/>
          <a:ext cx="3301058" cy="36851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dirty="0"/>
            <a:t>The parameters in reality</a:t>
          </a:r>
        </a:p>
      </cdr:txBody>
    </cdr:sp>
  </cdr:relSizeAnchor>
  <cdr:relSizeAnchor xmlns:cdr="http://schemas.openxmlformats.org/drawingml/2006/chartDrawing">
    <cdr:from>
      <cdr:x>0.25522</cdr:x>
      <cdr:y>0.35394</cdr:y>
    </cdr:from>
    <cdr:to>
      <cdr:x>0.79958</cdr:x>
      <cdr:y>0.447</cdr:y>
    </cdr:to>
    <cdr:sp macro="" textlink="">
      <cdr:nvSpPr>
        <cdr:cNvPr id="3" name="TextBox 1"/>
        <cdr:cNvSpPr txBox="1"/>
      </cdr:nvSpPr>
      <cdr:spPr>
        <a:xfrm xmlns:a="http://schemas.openxmlformats.org/drawingml/2006/main">
          <a:off x="1547665" y="1401604"/>
          <a:ext cx="3300998" cy="3685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estimated parameters </a:t>
          </a:r>
          <a:r>
            <a:rPr lang="en-GB" sz="1100" dirty="0">
              <a:sym typeface="Symbol" panose="05050102010706020507" pitchFamily="18" charset="2"/>
            </a:rPr>
            <a:t></a:t>
          </a:r>
          <a:r>
            <a:rPr lang="en-GB" sz="1100" dirty="0"/>
            <a:t> = { M, S, </a:t>
          </a:r>
          <a:r>
            <a:rPr lang="en-GB" sz="1100" dirty="0" err="1"/>
            <a:t>Sh</a:t>
          </a:r>
          <a:r>
            <a:rPr lang="en-GB" sz="1100" dirty="0"/>
            <a:t>, R,</a:t>
          </a:r>
        </a:p>
        <a:p xmlns:a="http://schemas.openxmlformats.org/drawingml/2006/main">
          <a:r>
            <a:rPr lang="en-GB" dirty="0"/>
            <a:t>Mu, sigma, tau </a:t>
          </a:r>
          <a:r>
            <a:rPr lang="en-GB" sz="1100" dirty="0"/>
            <a:t>} </a:t>
          </a:r>
          <a:r>
            <a:rPr lang="en-GB" dirty="0"/>
            <a:t>and data Y</a:t>
          </a:r>
          <a:endParaRPr lang="en-GB" sz="1100" dirty="0"/>
        </a:p>
      </cdr:txBody>
    </cdr:sp>
  </cdr:relSizeAnchor>
  <cdr:relSizeAnchor xmlns:cdr="http://schemas.openxmlformats.org/drawingml/2006/chartDrawing">
    <cdr:from>
      <cdr:x>0.2651</cdr:x>
      <cdr:y>0.62894</cdr:y>
    </cdr:from>
    <cdr:to>
      <cdr:x>0.80947</cdr:x>
      <cdr:y>0.722</cdr:y>
    </cdr:to>
    <cdr:sp macro="" textlink="">
      <cdr:nvSpPr>
        <cdr:cNvPr id="4" name="TextBox 1"/>
        <cdr:cNvSpPr txBox="1"/>
      </cdr:nvSpPr>
      <cdr:spPr>
        <a:xfrm xmlns:a="http://schemas.openxmlformats.org/drawingml/2006/main">
          <a:off x="1212060" y="1725306"/>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data Y with all its features</a:t>
          </a:r>
        </a:p>
      </cdr:txBody>
    </cdr:sp>
  </cdr:relSizeAnchor>
  <cdr:relSizeAnchor xmlns:cdr="http://schemas.openxmlformats.org/drawingml/2006/chartDrawing">
    <cdr:from>
      <cdr:x>0.32084</cdr:x>
      <cdr:y>0.82453</cdr:y>
    </cdr:from>
    <cdr:to>
      <cdr:x>0.86521</cdr:x>
      <cdr:y>0.91759</cdr:y>
    </cdr:to>
    <cdr:sp macro="" textlink="">
      <cdr:nvSpPr>
        <cdr:cNvPr id="5" name="TextBox 1"/>
        <cdr:cNvSpPr txBox="1"/>
      </cdr:nvSpPr>
      <cdr:spPr>
        <a:xfrm xmlns:a="http://schemas.openxmlformats.org/drawingml/2006/main">
          <a:off x="1466894" y="2261849"/>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Reality</a:t>
          </a:r>
        </a:p>
      </cdr:txBody>
    </cdr:sp>
  </cdr:relSizeAnchor>
</c:userShapes>
</file>

<file path=ppt/drawings/drawing5.xml><?xml version="1.0" encoding="utf-8"?>
<c:userShapes xmlns:c="http://schemas.openxmlformats.org/drawingml/2006/chart">
  <cdr:relSizeAnchor xmlns:cdr="http://schemas.openxmlformats.org/drawingml/2006/chartDrawing">
    <cdr:from>
      <cdr:x>0.22781</cdr:x>
      <cdr:y>0.15696</cdr:y>
    </cdr:from>
    <cdr:to>
      <cdr:x>0.77218</cdr:x>
      <cdr:y>0.25002</cdr:y>
    </cdr:to>
    <cdr:sp macro="" textlink="">
      <cdr:nvSpPr>
        <cdr:cNvPr id="2" name="TextBox 1"/>
        <cdr:cNvSpPr txBox="1"/>
      </cdr:nvSpPr>
      <cdr:spPr>
        <a:xfrm xmlns:a="http://schemas.openxmlformats.org/drawingml/2006/main">
          <a:off x="1381469" y="621546"/>
          <a:ext cx="3301058" cy="36851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dirty="0"/>
            <a:t>The parameters in reality</a:t>
          </a:r>
        </a:p>
      </cdr:txBody>
    </cdr:sp>
  </cdr:relSizeAnchor>
  <cdr:relSizeAnchor xmlns:cdr="http://schemas.openxmlformats.org/drawingml/2006/chartDrawing">
    <cdr:from>
      <cdr:x>0.25522</cdr:x>
      <cdr:y>0.35394</cdr:y>
    </cdr:from>
    <cdr:to>
      <cdr:x>0.79958</cdr:x>
      <cdr:y>0.447</cdr:y>
    </cdr:to>
    <cdr:sp macro="" textlink="">
      <cdr:nvSpPr>
        <cdr:cNvPr id="3" name="TextBox 1"/>
        <cdr:cNvSpPr txBox="1"/>
      </cdr:nvSpPr>
      <cdr:spPr>
        <a:xfrm xmlns:a="http://schemas.openxmlformats.org/drawingml/2006/main">
          <a:off x="1547665" y="1401604"/>
          <a:ext cx="3300998" cy="3685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estimated parameters </a:t>
          </a:r>
          <a:r>
            <a:rPr lang="en-GB" sz="1100" dirty="0">
              <a:sym typeface="Symbol" panose="05050102010706020507" pitchFamily="18" charset="2"/>
            </a:rPr>
            <a:t></a:t>
          </a:r>
          <a:r>
            <a:rPr lang="en-GB" sz="1100" dirty="0"/>
            <a:t> = { M, S, L, H, </a:t>
          </a:r>
        </a:p>
        <a:p xmlns:a="http://schemas.openxmlformats.org/drawingml/2006/main">
          <a:r>
            <a:rPr lang="en-GB" dirty="0"/>
            <a:t>Mu, sigma      </a:t>
          </a:r>
          <a:r>
            <a:rPr lang="en-GB" sz="1100" dirty="0"/>
            <a:t>} </a:t>
          </a:r>
          <a:r>
            <a:rPr lang="en-GB" dirty="0"/>
            <a:t>and data Y</a:t>
          </a:r>
          <a:endParaRPr lang="en-GB" sz="1100" dirty="0"/>
        </a:p>
      </cdr:txBody>
    </cdr:sp>
  </cdr:relSizeAnchor>
  <cdr:relSizeAnchor xmlns:cdr="http://schemas.openxmlformats.org/drawingml/2006/chartDrawing">
    <cdr:from>
      <cdr:x>0.2651</cdr:x>
      <cdr:y>0.62894</cdr:y>
    </cdr:from>
    <cdr:to>
      <cdr:x>0.80947</cdr:x>
      <cdr:y>0.722</cdr:y>
    </cdr:to>
    <cdr:sp macro="" textlink="">
      <cdr:nvSpPr>
        <cdr:cNvPr id="4" name="TextBox 1"/>
        <cdr:cNvSpPr txBox="1"/>
      </cdr:nvSpPr>
      <cdr:spPr>
        <a:xfrm xmlns:a="http://schemas.openxmlformats.org/drawingml/2006/main">
          <a:off x="1212060" y="1725306"/>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data Y with all its features</a:t>
          </a:r>
        </a:p>
      </cdr:txBody>
    </cdr:sp>
  </cdr:relSizeAnchor>
  <cdr:relSizeAnchor xmlns:cdr="http://schemas.openxmlformats.org/drawingml/2006/chartDrawing">
    <cdr:from>
      <cdr:x>0.32084</cdr:x>
      <cdr:y>0.82453</cdr:y>
    </cdr:from>
    <cdr:to>
      <cdr:x>0.86521</cdr:x>
      <cdr:y>0.91759</cdr:y>
    </cdr:to>
    <cdr:sp macro="" textlink="">
      <cdr:nvSpPr>
        <cdr:cNvPr id="5" name="TextBox 1"/>
        <cdr:cNvSpPr txBox="1"/>
      </cdr:nvSpPr>
      <cdr:spPr>
        <a:xfrm xmlns:a="http://schemas.openxmlformats.org/drawingml/2006/main">
          <a:off x="1466894" y="2261849"/>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Reality</a:t>
          </a:r>
        </a:p>
      </cdr:txBody>
    </cdr:sp>
  </cdr:relSizeAnchor>
</c:userShapes>
</file>

<file path=ppt/drawings/drawing6.xml><?xml version="1.0" encoding="utf-8"?>
<c:userShapes xmlns:c="http://schemas.openxmlformats.org/drawingml/2006/chart">
  <cdr:relSizeAnchor xmlns:cdr="http://schemas.openxmlformats.org/drawingml/2006/chartDrawing">
    <cdr:from>
      <cdr:x>0.22781</cdr:x>
      <cdr:y>0.15696</cdr:y>
    </cdr:from>
    <cdr:to>
      <cdr:x>0.77218</cdr:x>
      <cdr:y>0.25002</cdr:y>
    </cdr:to>
    <cdr:sp macro="" textlink="">
      <cdr:nvSpPr>
        <cdr:cNvPr id="2" name="TextBox 1"/>
        <cdr:cNvSpPr txBox="1"/>
      </cdr:nvSpPr>
      <cdr:spPr>
        <a:xfrm xmlns:a="http://schemas.openxmlformats.org/drawingml/2006/main">
          <a:off x="1381469" y="621546"/>
          <a:ext cx="3301058" cy="36851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dirty="0"/>
            <a:t>The parameters in reality</a:t>
          </a:r>
        </a:p>
      </cdr:txBody>
    </cdr:sp>
  </cdr:relSizeAnchor>
  <cdr:relSizeAnchor xmlns:cdr="http://schemas.openxmlformats.org/drawingml/2006/chartDrawing">
    <cdr:from>
      <cdr:x>0.05525</cdr:x>
      <cdr:y>0.35394</cdr:y>
    </cdr:from>
    <cdr:to>
      <cdr:x>0.97353</cdr:x>
      <cdr:y>0.44968</cdr:y>
    </cdr:to>
    <cdr:sp macro="" textlink="">
      <cdr:nvSpPr>
        <cdr:cNvPr id="3" name="TextBox 1"/>
        <cdr:cNvSpPr txBox="1"/>
      </cdr:nvSpPr>
      <cdr:spPr>
        <a:xfrm xmlns:a="http://schemas.openxmlformats.org/drawingml/2006/main">
          <a:off x="335043" y="1401588"/>
          <a:ext cx="5568454" cy="37910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800" dirty="0"/>
            <a:t>The estimated parameters </a:t>
          </a:r>
          <a:r>
            <a:rPr lang="en-GB" sz="1800" dirty="0">
              <a:sym typeface="Symbol" panose="05050102010706020507" pitchFamily="18" charset="2"/>
            </a:rPr>
            <a:t></a:t>
          </a:r>
          <a:r>
            <a:rPr lang="en-GB" sz="1800" dirty="0"/>
            <a:t> = { </a:t>
          </a:r>
          <a:r>
            <a:rPr lang="en-GB" sz="1800" dirty="0">
              <a:sym typeface="Symbol" panose="05050102010706020507" pitchFamily="18" charset="2"/>
            </a:rPr>
            <a:t></a:t>
          </a:r>
          <a:r>
            <a:rPr lang="en-GB" sz="1800" baseline="-25000" dirty="0">
              <a:sym typeface="Symbol" panose="05050102010706020507" pitchFamily="18" charset="2"/>
            </a:rPr>
            <a:t>1</a:t>
          </a:r>
          <a:r>
            <a:rPr lang="en-GB" sz="1800" dirty="0">
              <a:sym typeface="Symbol" panose="05050102010706020507" pitchFamily="18" charset="2"/>
            </a:rPr>
            <a:t> </a:t>
          </a:r>
          <a:r>
            <a:rPr lang="en-GB" sz="1800" baseline="-25000" dirty="0">
              <a:sym typeface="Symbol" panose="05050102010706020507" pitchFamily="18" charset="2"/>
            </a:rPr>
            <a:t>2</a:t>
          </a:r>
          <a:r>
            <a:rPr lang="en-GB" sz="1800" dirty="0">
              <a:sym typeface="Symbol" panose="05050102010706020507" pitchFamily="18" charset="2"/>
            </a:rPr>
            <a:t> … </a:t>
          </a:r>
          <a:r>
            <a:rPr lang="en-GB" sz="1800" baseline="-25000" dirty="0">
              <a:sym typeface="Symbol" panose="05050102010706020507" pitchFamily="18" charset="2"/>
            </a:rPr>
            <a:t>k</a:t>
          </a:r>
          <a:r>
            <a:rPr lang="en-GB" sz="1800" dirty="0">
              <a:sym typeface="Symbol" panose="05050102010706020507" pitchFamily="18" charset="2"/>
            </a:rPr>
            <a:t>, </a:t>
          </a:r>
          <a:r>
            <a:rPr lang="en-GB" sz="1800" dirty="0"/>
            <a:t>} </a:t>
          </a:r>
        </a:p>
      </cdr:txBody>
    </cdr:sp>
  </cdr:relSizeAnchor>
  <cdr:relSizeAnchor xmlns:cdr="http://schemas.openxmlformats.org/drawingml/2006/chartDrawing">
    <cdr:from>
      <cdr:x>0.2651</cdr:x>
      <cdr:y>0.62894</cdr:y>
    </cdr:from>
    <cdr:to>
      <cdr:x>0.80947</cdr:x>
      <cdr:y>0.722</cdr:y>
    </cdr:to>
    <cdr:sp macro="" textlink="">
      <cdr:nvSpPr>
        <cdr:cNvPr id="4" name="TextBox 1"/>
        <cdr:cNvSpPr txBox="1"/>
      </cdr:nvSpPr>
      <cdr:spPr>
        <a:xfrm xmlns:a="http://schemas.openxmlformats.org/drawingml/2006/main">
          <a:off x="1212060" y="1725306"/>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data Y with all its features</a:t>
          </a:r>
        </a:p>
      </cdr:txBody>
    </cdr:sp>
  </cdr:relSizeAnchor>
  <cdr:relSizeAnchor xmlns:cdr="http://schemas.openxmlformats.org/drawingml/2006/chartDrawing">
    <cdr:from>
      <cdr:x>0.32084</cdr:x>
      <cdr:y>0.82453</cdr:y>
    </cdr:from>
    <cdr:to>
      <cdr:x>0.86521</cdr:x>
      <cdr:y>0.91759</cdr:y>
    </cdr:to>
    <cdr:sp macro="" textlink="">
      <cdr:nvSpPr>
        <cdr:cNvPr id="5" name="TextBox 1"/>
        <cdr:cNvSpPr txBox="1"/>
      </cdr:nvSpPr>
      <cdr:spPr>
        <a:xfrm xmlns:a="http://schemas.openxmlformats.org/drawingml/2006/main">
          <a:off x="1466894" y="2261849"/>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Reality</a:t>
          </a:r>
        </a:p>
      </cdr:txBody>
    </cdr:sp>
  </cdr:relSizeAnchor>
  <cdr:relSizeAnchor xmlns:cdr="http://schemas.openxmlformats.org/drawingml/2006/chartDrawing">
    <cdr:from>
      <cdr:x>0.05525</cdr:x>
      <cdr:y>0.5</cdr:y>
    </cdr:from>
    <cdr:to>
      <cdr:x>0.97353</cdr:x>
      <cdr:y>0.57828</cdr:y>
    </cdr:to>
    <cdr:sp macro="" textlink="">
      <cdr:nvSpPr>
        <cdr:cNvPr id="6" name="TextBox 1"/>
        <cdr:cNvSpPr txBox="1"/>
      </cdr:nvSpPr>
      <cdr:spPr>
        <a:xfrm xmlns:a="http://schemas.openxmlformats.org/drawingml/2006/main">
          <a:off x="335043" y="1979979"/>
          <a:ext cx="5568454" cy="31000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600" dirty="0"/>
            <a:t>It will be the case that </a:t>
          </a:r>
          <a:r>
            <a:rPr lang="en-GB" sz="1600" dirty="0" err="1"/>
            <a:t>var</a:t>
          </a:r>
          <a:r>
            <a:rPr lang="en-GB" sz="1600" dirty="0"/>
            <a:t>(</a:t>
          </a:r>
          <a:r>
            <a:rPr lang="en-GB" sz="1600" dirty="0" err="1"/>
            <a:t>y</a:t>
          </a:r>
          <a:r>
            <a:rPr lang="en-GB" sz="1600" baseline="-25000" dirty="0" err="1"/>
            <a:t>i</a:t>
          </a:r>
          <a:r>
            <a:rPr lang="en-GB" sz="1600" baseline="-25000" dirty="0"/>
            <a:t> </a:t>
          </a:r>
          <a:r>
            <a:rPr lang="en-GB" sz="1600" dirty="0"/>
            <a:t>| (</a:t>
          </a:r>
          <a:r>
            <a:rPr lang="en-GB" sz="1600" dirty="0">
              <a:sym typeface="Symbol" panose="05050102010706020507" pitchFamily="18" charset="2"/>
            </a:rPr>
            <a:t>, X)) = </a:t>
          </a:r>
          <a:r>
            <a:rPr lang="en-GB" sz="1600" baseline="30000" dirty="0">
              <a:sym typeface="Symbol" panose="05050102010706020507" pitchFamily="18" charset="2"/>
            </a:rPr>
            <a:t>2</a:t>
          </a:r>
          <a:r>
            <a:rPr lang="en-GB" sz="1600" dirty="0">
              <a:sym typeface="Symbol" panose="05050102010706020507" pitchFamily="18" charset="2"/>
            </a:rPr>
            <a:t> for all </a:t>
          </a:r>
          <a:r>
            <a:rPr lang="en-GB" sz="1600" dirty="0" err="1">
              <a:sym typeface="Symbol" panose="05050102010706020507" pitchFamily="18" charset="2"/>
            </a:rPr>
            <a:t>i</a:t>
          </a:r>
          <a:r>
            <a:rPr lang="en-GB" sz="1100" dirty="0">
              <a:sym typeface="Symbol" panose="05050102010706020507" pitchFamily="18" charset="2"/>
            </a:rPr>
            <a:t> [by assumption…]</a:t>
          </a:r>
          <a:endParaRPr lang="en-GB" sz="1100" dirty="0"/>
        </a:p>
      </cdr:txBody>
    </cdr:sp>
  </cdr:relSizeAnchor>
</c:userShapes>
</file>

<file path=ppt/drawings/drawing7.xml><?xml version="1.0" encoding="utf-8"?>
<c:userShapes xmlns:c="http://schemas.openxmlformats.org/drawingml/2006/chart">
  <cdr:relSizeAnchor xmlns:cdr="http://schemas.openxmlformats.org/drawingml/2006/chartDrawing">
    <cdr:from>
      <cdr:x>0.22781</cdr:x>
      <cdr:y>0.15696</cdr:y>
    </cdr:from>
    <cdr:to>
      <cdr:x>0.77218</cdr:x>
      <cdr:y>0.25002</cdr:y>
    </cdr:to>
    <cdr:sp macro="" textlink="">
      <cdr:nvSpPr>
        <cdr:cNvPr id="2" name="TextBox 1"/>
        <cdr:cNvSpPr txBox="1"/>
      </cdr:nvSpPr>
      <cdr:spPr>
        <a:xfrm xmlns:a="http://schemas.openxmlformats.org/drawingml/2006/main">
          <a:off x="1381469" y="621546"/>
          <a:ext cx="3301058" cy="36851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dirty="0"/>
            <a:t>The parameters in reality</a:t>
          </a:r>
        </a:p>
      </cdr:txBody>
    </cdr:sp>
  </cdr:relSizeAnchor>
  <cdr:relSizeAnchor xmlns:cdr="http://schemas.openxmlformats.org/drawingml/2006/chartDrawing">
    <cdr:from>
      <cdr:x>0.26016</cdr:x>
      <cdr:y>0.26496</cdr:y>
    </cdr:from>
    <cdr:to>
      <cdr:x>0.80452</cdr:x>
      <cdr:y>0.62856</cdr:y>
    </cdr:to>
    <cdr:sp macro="" textlink="">
      <cdr:nvSpPr>
        <cdr:cNvPr id="3" name="TextBox 1"/>
        <cdr:cNvSpPr txBox="1"/>
      </cdr:nvSpPr>
      <cdr:spPr>
        <a:xfrm xmlns:a="http://schemas.openxmlformats.org/drawingml/2006/main">
          <a:off x="1577633" y="1049235"/>
          <a:ext cx="3300998" cy="1439822"/>
        </a:xfrm>
        <a:prstGeom xmlns:a="http://schemas.openxmlformats.org/drawingml/2006/main" prst="rect">
          <a:avLst/>
        </a:prstGeom>
        <a:ln xmlns:a="http://schemas.openxmlformats.org/drawingml/2006/main" w="15875">
          <a:solidFill>
            <a:schemeClr val="accent1">
              <a:lumMod val="60000"/>
              <a:lumOff val="40000"/>
              <a:alpha val="70000"/>
            </a:schemeClr>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estimated parameters </a:t>
          </a:r>
          <a:r>
            <a:rPr lang="en-GB" sz="1100" dirty="0">
              <a:sym typeface="Symbol" panose="05050102010706020507" pitchFamily="18" charset="2"/>
            </a:rPr>
            <a:t></a:t>
          </a:r>
          <a:r>
            <a:rPr lang="en-GB" sz="1100" dirty="0"/>
            <a:t> =</a:t>
          </a:r>
        </a:p>
        <a:p xmlns:a="http://schemas.openxmlformats.org/drawingml/2006/main">
          <a:r>
            <a:rPr lang="en-GB" dirty="0" err="1"/>
            <a:t>Eq</a:t>
          </a:r>
          <a:r>
            <a:rPr lang="en-GB" dirty="0"/>
            <a:t> 1</a:t>
          </a:r>
          <a:r>
            <a:rPr lang="en-GB" sz="1100" dirty="0"/>
            <a:t> Algebraically earnings = W + S + B </a:t>
          </a:r>
        </a:p>
        <a:p xmlns:a="http://schemas.openxmlformats.org/drawingml/2006/main">
          <a:r>
            <a:rPr lang="en-GB" dirty="0" err="1"/>
            <a:t>Eq</a:t>
          </a:r>
          <a:r>
            <a:rPr lang="en-GB" dirty="0"/>
            <a:t> 2 E is a random variable so we get </a:t>
          </a:r>
          <a:r>
            <a:rPr lang="en-GB" dirty="0" err="1"/>
            <a:t>u</a:t>
          </a:r>
          <a:r>
            <a:rPr lang="en-GB" baseline="-25000" dirty="0" err="1"/>
            <a:t>i</a:t>
          </a:r>
          <a:endParaRPr lang="en-GB" baseline="-25000" dirty="0"/>
        </a:p>
        <a:p xmlns:a="http://schemas.openxmlformats.org/drawingml/2006/main">
          <a:r>
            <a:rPr lang="en-GB" sz="1100" dirty="0" err="1"/>
            <a:t>Eq</a:t>
          </a:r>
          <a:r>
            <a:rPr lang="en-GB" sz="1100" dirty="0"/>
            <a:t> 3 W = lognormal (</a:t>
          </a:r>
          <a:r>
            <a:rPr lang="en-GB" sz="1100" dirty="0">
              <a:sym typeface="Symbol" panose="05050102010706020507" pitchFamily="18" charset="2"/>
            </a:rPr>
            <a:t>X</a:t>
          </a:r>
          <a:r>
            <a:rPr lang="en-GB" sz="1100" baseline="-25000" dirty="0">
              <a:sym typeface="Symbol" panose="05050102010706020507" pitchFamily="18" charset="2"/>
            </a:rPr>
            <a:t>i</a:t>
          </a:r>
          <a:r>
            <a:rPr lang="en-GB" sz="1100" dirty="0">
              <a:sym typeface="Symbol" panose="05050102010706020507" pitchFamily="18" charset="2"/>
            </a:rPr>
            <a:t>) + </a:t>
          </a:r>
          <a:r>
            <a:rPr lang="en-GB" sz="1100" dirty="0" err="1">
              <a:sym typeface="Symbol" panose="05050102010706020507" pitchFamily="18" charset="2"/>
            </a:rPr>
            <a:t>w</a:t>
          </a:r>
          <a:r>
            <a:rPr lang="en-GB" sz="1100" baseline="-25000" dirty="0" err="1">
              <a:sym typeface="Symbol" panose="05050102010706020507" pitchFamily="18" charset="2"/>
            </a:rPr>
            <a:t>i</a:t>
          </a:r>
          <a:endParaRPr lang="en-GB" sz="1100" baseline="-25000" dirty="0">
            <a:sym typeface="Symbol" panose="05050102010706020507" pitchFamily="18" charset="2"/>
          </a:endParaRPr>
        </a:p>
        <a:p xmlns:a="http://schemas.openxmlformats.org/drawingml/2006/main">
          <a:r>
            <a:rPr lang="en-GB" dirty="0" err="1">
              <a:sym typeface="Symbol" panose="05050102010706020507" pitchFamily="18" charset="2"/>
            </a:rPr>
            <a:t>Eq</a:t>
          </a:r>
          <a:r>
            <a:rPr lang="en-GB" dirty="0">
              <a:sym typeface="Symbol" panose="05050102010706020507" pitchFamily="18" charset="2"/>
            </a:rPr>
            <a:t> 4 S = N (</a:t>
          </a:r>
          <a:r>
            <a:rPr lang="en-GB" sz="1100" dirty="0">
              <a:sym typeface="Symbol" panose="05050102010706020507" pitchFamily="18" charset="2"/>
            </a:rPr>
            <a:t></a:t>
          </a:r>
          <a:r>
            <a:rPr lang="en-GB" sz="1100" dirty="0" err="1">
              <a:sym typeface="Symbol" panose="05050102010706020507" pitchFamily="18" charset="2"/>
            </a:rPr>
            <a:t>Z</a:t>
          </a:r>
          <a:r>
            <a:rPr lang="en-GB" sz="1100" baseline="-25000" dirty="0" err="1">
              <a:sym typeface="Symbol" panose="05050102010706020507" pitchFamily="18" charset="2"/>
            </a:rPr>
            <a:t>i</a:t>
          </a:r>
          <a:r>
            <a:rPr lang="en-GB" sz="1100" dirty="0">
              <a:sym typeface="Symbol" panose="05050102010706020507" pitchFamily="18" charset="2"/>
            </a:rPr>
            <a:t>) + </a:t>
          </a:r>
          <a:r>
            <a:rPr lang="en-GB" sz="1100" dirty="0" err="1">
              <a:sym typeface="Symbol" panose="05050102010706020507" pitchFamily="18" charset="2"/>
            </a:rPr>
            <a:t>e</a:t>
          </a:r>
          <a:r>
            <a:rPr lang="en-GB" sz="1100" baseline="-25000" dirty="0" err="1">
              <a:sym typeface="Symbol" panose="05050102010706020507" pitchFamily="18" charset="2"/>
            </a:rPr>
            <a:t>i</a:t>
          </a:r>
          <a:endParaRPr lang="en-GB" sz="1100" baseline="-25000" dirty="0">
            <a:sym typeface="Symbol" panose="05050102010706020507" pitchFamily="18" charset="2"/>
          </a:endParaRPr>
        </a:p>
        <a:p xmlns:a="http://schemas.openxmlformats.org/drawingml/2006/main">
          <a:r>
            <a:rPr lang="en-GB" dirty="0" err="1">
              <a:sym typeface="Symbol" panose="05050102010706020507" pitchFamily="18" charset="2"/>
            </a:rPr>
            <a:t>Eq</a:t>
          </a:r>
          <a:r>
            <a:rPr lang="en-GB" dirty="0">
              <a:sym typeface="Symbol" panose="05050102010706020507" pitchFamily="18" charset="2"/>
            </a:rPr>
            <a:t> 5a B = N(X</a:t>
          </a:r>
          <a:r>
            <a:rPr lang="en-GB" baseline="-25000" dirty="0">
              <a:sym typeface="Symbol" panose="05050102010706020507" pitchFamily="18" charset="2"/>
            </a:rPr>
            <a:t>i</a:t>
          </a:r>
          <a:r>
            <a:rPr lang="en-GB" dirty="0">
              <a:sym typeface="Symbol" panose="05050102010706020507" pitchFamily="18" charset="2"/>
            </a:rPr>
            <a:t> + </a:t>
          </a:r>
          <a:r>
            <a:rPr lang="en-GB" dirty="0" err="1">
              <a:sym typeface="Symbol" panose="05050102010706020507" pitchFamily="18" charset="2"/>
            </a:rPr>
            <a:t>BZ</a:t>
          </a:r>
          <a:r>
            <a:rPr lang="en-GB" baseline="-25000" dirty="0" err="1">
              <a:sym typeface="Symbol" panose="05050102010706020507" pitchFamily="18" charset="2"/>
            </a:rPr>
            <a:t>i</a:t>
          </a:r>
          <a:r>
            <a:rPr lang="en-GB" dirty="0">
              <a:sym typeface="Symbol" panose="05050102010706020507" pitchFamily="18" charset="2"/>
            </a:rPr>
            <a:t>) + </a:t>
          </a:r>
          <a:r>
            <a:rPr lang="en-GB" dirty="0" err="1">
              <a:sym typeface="Symbol" panose="05050102010706020507" pitchFamily="18" charset="2"/>
            </a:rPr>
            <a:t>r</a:t>
          </a:r>
          <a:r>
            <a:rPr lang="en-GB" baseline="-25000" dirty="0" err="1">
              <a:sym typeface="Symbol" panose="05050102010706020507" pitchFamily="18" charset="2"/>
            </a:rPr>
            <a:t>i</a:t>
          </a:r>
          <a:r>
            <a:rPr lang="en-GB" dirty="0">
              <a:sym typeface="Symbol" panose="05050102010706020507" pitchFamily="18" charset="2"/>
            </a:rPr>
            <a:t> or use a t-distribution</a:t>
          </a:r>
        </a:p>
        <a:p xmlns:a="http://schemas.openxmlformats.org/drawingml/2006/main">
          <a:r>
            <a:rPr lang="en-GB" sz="1100" dirty="0" err="1"/>
            <a:t>Eq</a:t>
          </a:r>
          <a:r>
            <a:rPr lang="en-GB" sz="1100" dirty="0"/>
            <a:t> 5b B = T(</a:t>
          </a:r>
          <a:r>
            <a:rPr lang="en-GB" dirty="0">
              <a:sym typeface="Symbol" panose="05050102010706020507" pitchFamily="18" charset="2"/>
            </a:rPr>
            <a:t>X</a:t>
          </a:r>
          <a:r>
            <a:rPr lang="en-GB" baseline="-25000" dirty="0">
              <a:sym typeface="Symbol" panose="05050102010706020507" pitchFamily="18" charset="2"/>
            </a:rPr>
            <a:t>i</a:t>
          </a:r>
          <a:r>
            <a:rPr lang="en-GB" dirty="0">
              <a:sym typeface="Symbol" panose="05050102010706020507" pitchFamily="18" charset="2"/>
            </a:rPr>
            <a:t> + </a:t>
          </a:r>
          <a:r>
            <a:rPr lang="en-GB" dirty="0" err="1">
              <a:sym typeface="Symbol" panose="05050102010706020507" pitchFamily="18" charset="2"/>
            </a:rPr>
            <a:t>BZ</a:t>
          </a:r>
          <a:r>
            <a:rPr lang="en-GB" baseline="-25000" dirty="0" err="1">
              <a:sym typeface="Symbol" panose="05050102010706020507" pitchFamily="18" charset="2"/>
            </a:rPr>
            <a:t>i</a:t>
          </a:r>
          <a:r>
            <a:rPr lang="en-GB" dirty="0">
              <a:sym typeface="Symbol" panose="05050102010706020507" pitchFamily="18" charset="2"/>
            </a:rPr>
            <a:t>) + </a:t>
          </a:r>
          <a:r>
            <a:rPr lang="en-GB" dirty="0" err="1">
              <a:sym typeface="Symbol" panose="05050102010706020507" pitchFamily="18" charset="2"/>
            </a:rPr>
            <a:t>r</a:t>
          </a:r>
          <a:r>
            <a:rPr lang="en-GB" baseline="-25000" dirty="0" err="1">
              <a:sym typeface="Symbol" panose="05050102010706020507" pitchFamily="18" charset="2"/>
            </a:rPr>
            <a:t>i</a:t>
          </a:r>
          <a:endParaRPr lang="en-GB" sz="1100" baseline="-25000" dirty="0"/>
        </a:p>
        <a:p xmlns:a="http://schemas.openxmlformats.org/drawingml/2006/main">
          <a:r>
            <a:rPr lang="en-GB" dirty="0"/>
            <a:t>Each parameter has 2-3 hyperparameters </a:t>
          </a:r>
          <a:r>
            <a:rPr lang="en-GB" sz="1100" dirty="0"/>
            <a:t>} </a:t>
          </a:r>
          <a:r>
            <a:rPr lang="en-GB" dirty="0"/>
            <a:t>and data Y</a:t>
          </a:r>
          <a:endParaRPr lang="en-GB" sz="1100" dirty="0"/>
        </a:p>
      </cdr:txBody>
    </cdr:sp>
  </cdr:relSizeAnchor>
  <cdr:relSizeAnchor xmlns:cdr="http://schemas.openxmlformats.org/drawingml/2006/chartDrawing">
    <cdr:from>
      <cdr:x>0.2651</cdr:x>
      <cdr:y>0.62894</cdr:y>
    </cdr:from>
    <cdr:to>
      <cdr:x>0.80947</cdr:x>
      <cdr:y>0.722</cdr:y>
    </cdr:to>
    <cdr:sp macro="" textlink="">
      <cdr:nvSpPr>
        <cdr:cNvPr id="4" name="TextBox 1"/>
        <cdr:cNvSpPr txBox="1"/>
      </cdr:nvSpPr>
      <cdr:spPr>
        <a:xfrm xmlns:a="http://schemas.openxmlformats.org/drawingml/2006/main">
          <a:off x="1212060" y="1725306"/>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data Y with all its features</a:t>
          </a:r>
        </a:p>
      </cdr:txBody>
    </cdr:sp>
  </cdr:relSizeAnchor>
  <cdr:relSizeAnchor xmlns:cdr="http://schemas.openxmlformats.org/drawingml/2006/chartDrawing">
    <cdr:from>
      <cdr:x>0.32084</cdr:x>
      <cdr:y>0.82453</cdr:y>
    </cdr:from>
    <cdr:to>
      <cdr:x>0.86521</cdr:x>
      <cdr:y>0.91759</cdr:y>
    </cdr:to>
    <cdr:sp macro="" textlink="">
      <cdr:nvSpPr>
        <cdr:cNvPr id="5" name="TextBox 1"/>
        <cdr:cNvSpPr txBox="1"/>
      </cdr:nvSpPr>
      <cdr:spPr>
        <a:xfrm xmlns:a="http://schemas.openxmlformats.org/drawingml/2006/main">
          <a:off x="1466894" y="2261849"/>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Reality</a:t>
          </a:r>
        </a:p>
      </cdr:txBody>
    </cdr:sp>
  </cdr:relSizeAnchor>
</c:userShapes>
</file>

<file path=ppt/drawings/drawing8.xml><?xml version="1.0" encoding="utf-8"?>
<c:userShapes xmlns:c="http://schemas.openxmlformats.org/drawingml/2006/chart">
  <cdr:absSizeAnchor xmlns:cdr="http://schemas.openxmlformats.org/drawingml/2006/chartDrawing">
    <cdr:from>
      <cdr:x>0.08299</cdr:x>
      <cdr:y>0.84223</cdr:y>
    </cdr:from>
    <cdr:ext cx="4730726" cy="480289"/>
    <cdr:pic>
      <cdr:nvPicPr>
        <cdr:cNvPr id="2" name="chart">
          <a:extLst xmlns:a="http://schemas.openxmlformats.org/drawingml/2006/main">
            <a:ext uri="{FF2B5EF4-FFF2-40B4-BE49-F238E27FC236}">
              <a16:creationId xmlns:a16="http://schemas.microsoft.com/office/drawing/2014/main" id="{D4F59690-2709-0000-DD84-A78E32527DBB}"/>
            </a:ext>
          </a:extLst>
        </cdr:cNvPr>
        <cdr:cNvPicPr preferRelativeResize="0">
          <a:picLocks xmlns:a="http://schemas.openxmlformats.org/drawingml/2006/main"/>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502787" y="2564006"/>
          <a:ext cx="4730726" cy="480289"/>
        </a:xfrm>
        <a:prstGeom xmlns:a="http://schemas.openxmlformats.org/drawingml/2006/main" prst="rect">
          <a:avLst/>
        </a:prstGeom>
      </cdr:spPr>
    </cdr:pic>
  </cdr:abs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6115" cy="356346"/>
          </a:xfrm>
          <a:prstGeom prst="rect">
            <a:avLst/>
          </a:prstGeom>
        </p:spPr>
        <p:txBody>
          <a:bodyPr vert="horz" lIns="95088" tIns="47544" rIns="95088" bIns="47544" rtlCol="0"/>
          <a:lstStyle>
            <a:lvl1pPr algn="l">
              <a:defRPr sz="1200"/>
            </a:lvl1pPr>
          </a:lstStyle>
          <a:p>
            <a:r>
              <a:rPr lang="en-GB"/>
              <a:t>Bayesian for Beginners - Wendy Olsen - Univ of Manchester 2018</a:t>
            </a:r>
          </a:p>
        </p:txBody>
      </p:sp>
      <p:sp>
        <p:nvSpPr>
          <p:cNvPr id="3" name="Date Placeholder 2"/>
          <p:cNvSpPr>
            <a:spLocks noGrp="1"/>
          </p:cNvSpPr>
          <p:nvPr>
            <p:ph type="dt" sz="quarter" idx="1"/>
          </p:nvPr>
        </p:nvSpPr>
        <p:spPr>
          <a:xfrm>
            <a:off x="5796109" y="0"/>
            <a:ext cx="4436115" cy="356346"/>
          </a:xfrm>
          <a:prstGeom prst="rect">
            <a:avLst/>
          </a:prstGeom>
        </p:spPr>
        <p:txBody>
          <a:bodyPr vert="horz" lIns="95088" tIns="47544" rIns="95088" bIns="47544" rtlCol="0"/>
          <a:lstStyle>
            <a:lvl1pPr algn="r">
              <a:defRPr sz="1200"/>
            </a:lvl1pPr>
          </a:lstStyle>
          <a:p>
            <a:fld id="{D2C6FB3D-4604-41DC-99EC-42D960BB28DE}" type="datetimeFigureOut">
              <a:rPr lang="en-GB" smtClean="0"/>
              <a:t>03/09/2023</a:t>
            </a:fld>
            <a:endParaRPr lang="en-GB"/>
          </a:p>
        </p:txBody>
      </p:sp>
      <p:sp>
        <p:nvSpPr>
          <p:cNvPr id="4" name="Footer Placeholder 3"/>
          <p:cNvSpPr>
            <a:spLocks noGrp="1"/>
          </p:cNvSpPr>
          <p:nvPr>
            <p:ph type="ftr" sz="quarter" idx="2"/>
          </p:nvPr>
        </p:nvSpPr>
        <p:spPr>
          <a:xfrm>
            <a:off x="0" y="6747718"/>
            <a:ext cx="4436115" cy="356346"/>
          </a:xfrm>
          <a:prstGeom prst="rect">
            <a:avLst/>
          </a:prstGeom>
        </p:spPr>
        <p:txBody>
          <a:bodyPr vert="horz" lIns="95088" tIns="47544" rIns="95088" bIns="47544" rtlCol="0" anchor="b"/>
          <a:lstStyle>
            <a:lvl1pPr algn="l">
              <a:defRPr sz="1200"/>
            </a:lvl1pPr>
          </a:lstStyle>
          <a:p>
            <a:endParaRPr lang="en-GB"/>
          </a:p>
        </p:txBody>
      </p:sp>
      <p:sp>
        <p:nvSpPr>
          <p:cNvPr id="5" name="Slide Number Placeholder 4"/>
          <p:cNvSpPr>
            <a:spLocks noGrp="1"/>
          </p:cNvSpPr>
          <p:nvPr>
            <p:ph type="sldNum" sz="quarter" idx="3"/>
          </p:nvPr>
        </p:nvSpPr>
        <p:spPr>
          <a:xfrm>
            <a:off x="5796109" y="6747718"/>
            <a:ext cx="4436115" cy="356346"/>
          </a:xfrm>
          <a:prstGeom prst="rect">
            <a:avLst/>
          </a:prstGeom>
        </p:spPr>
        <p:txBody>
          <a:bodyPr vert="horz" lIns="95088" tIns="47544" rIns="95088" bIns="47544" rtlCol="0" anchor="b"/>
          <a:lstStyle>
            <a:lvl1pPr algn="r">
              <a:defRPr sz="1200"/>
            </a:lvl1pPr>
          </a:lstStyle>
          <a:p>
            <a:fld id="{2E35B52E-FC77-4153-AB45-9557F5431546}" type="slidenum">
              <a:rPr lang="en-GB" smtClean="0"/>
              <a:t>‹#›</a:t>
            </a:fld>
            <a:endParaRPr lang="en-GB"/>
          </a:p>
        </p:txBody>
      </p:sp>
    </p:spTree>
    <p:extLst>
      <p:ext uri="{BB962C8B-B14F-4D97-AF65-F5344CB8AC3E}">
        <p14:creationId xmlns:p14="http://schemas.microsoft.com/office/powerpoint/2010/main" val="329485543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6115" cy="356346"/>
          </a:xfrm>
          <a:prstGeom prst="rect">
            <a:avLst/>
          </a:prstGeom>
        </p:spPr>
        <p:txBody>
          <a:bodyPr vert="horz" lIns="95088" tIns="47544" rIns="95088" bIns="47544" rtlCol="0"/>
          <a:lstStyle>
            <a:lvl1pPr algn="l">
              <a:defRPr sz="1200"/>
            </a:lvl1pPr>
          </a:lstStyle>
          <a:p>
            <a:r>
              <a:rPr lang="en-GB"/>
              <a:t>Bayesian for Beginners - Wendy Olsen - Univ of Manchester 2018</a:t>
            </a:r>
          </a:p>
        </p:txBody>
      </p:sp>
      <p:sp>
        <p:nvSpPr>
          <p:cNvPr id="3" name="Date Placeholder 2"/>
          <p:cNvSpPr>
            <a:spLocks noGrp="1"/>
          </p:cNvSpPr>
          <p:nvPr>
            <p:ph type="dt" idx="1"/>
          </p:nvPr>
        </p:nvSpPr>
        <p:spPr>
          <a:xfrm>
            <a:off x="5796109" y="0"/>
            <a:ext cx="4436115" cy="356346"/>
          </a:xfrm>
          <a:prstGeom prst="rect">
            <a:avLst/>
          </a:prstGeom>
        </p:spPr>
        <p:txBody>
          <a:bodyPr vert="horz" lIns="95088" tIns="47544" rIns="95088" bIns="47544" rtlCol="0"/>
          <a:lstStyle>
            <a:lvl1pPr algn="r">
              <a:defRPr sz="1200"/>
            </a:lvl1pPr>
          </a:lstStyle>
          <a:p>
            <a:fld id="{C1C8D2C4-2567-4363-B8AF-3180770A83F5}" type="datetimeFigureOut">
              <a:rPr lang="en-GB" smtClean="0"/>
              <a:t>03/09/2023</a:t>
            </a:fld>
            <a:endParaRPr lang="en-GB"/>
          </a:p>
        </p:txBody>
      </p:sp>
      <p:sp>
        <p:nvSpPr>
          <p:cNvPr id="4" name="Slide Image Placeholder 3"/>
          <p:cNvSpPr>
            <a:spLocks noGrp="1" noRot="1" noChangeAspect="1"/>
          </p:cNvSpPr>
          <p:nvPr>
            <p:ph type="sldImg" idx="2"/>
          </p:nvPr>
        </p:nvSpPr>
        <p:spPr>
          <a:xfrm>
            <a:off x="2987675" y="889000"/>
            <a:ext cx="4259263" cy="2397125"/>
          </a:xfrm>
          <a:prstGeom prst="rect">
            <a:avLst/>
          </a:prstGeom>
          <a:noFill/>
          <a:ln w="12700">
            <a:solidFill>
              <a:prstClr val="black"/>
            </a:solidFill>
          </a:ln>
        </p:spPr>
        <p:txBody>
          <a:bodyPr vert="horz" lIns="95088" tIns="47544" rIns="95088" bIns="47544" rtlCol="0" anchor="ctr"/>
          <a:lstStyle/>
          <a:p>
            <a:endParaRPr lang="en-GB"/>
          </a:p>
        </p:txBody>
      </p:sp>
      <p:sp>
        <p:nvSpPr>
          <p:cNvPr id="5" name="Notes Placeholder 4"/>
          <p:cNvSpPr>
            <a:spLocks noGrp="1"/>
          </p:cNvSpPr>
          <p:nvPr>
            <p:ph type="body" sz="quarter" idx="3"/>
          </p:nvPr>
        </p:nvSpPr>
        <p:spPr>
          <a:xfrm>
            <a:off x="1022985" y="3418404"/>
            <a:ext cx="8188646" cy="2798224"/>
          </a:xfrm>
          <a:prstGeom prst="rect">
            <a:avLst/>
          </a:prstGeom>
        </p:spPr>
        <p:txBody>
          <a:bodyPr vert="horz" lIns="95088" tIns="47544" rIns="95088" bIns="4754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747718"/>
            <a:ext cx="4436115" cy="356346"/>
          </a:xfrm>
          <a:prstGeom prst="rect">
            <a:avLst/>
          </a:prstGeom>
        </p:spPr>
        <p:txBody>
          <a:bodyPr vert="horz" lIns="95088" tIns="47544" rIns="95088" bIns="47544" rtlCol="0" anchor="b"/>
          <a:lstStyle>
            <a:lvl1pPr algn="l">
              <a:defRPr sz="1200"/>
            </a:lvl1pPr>
          </a:lstStyle>
          <a:p>
            <a:endParaRPr lang="en-GB"/>
          </a:p>
        </p:txBody>
      </p:sp>
      <p:sp>
        <p:nvSpPr>
          <p:cNvPr id="7" name="Slide Number Placeholder 6"/>
          <p:cNvSpPr>
            <a:spLocks noGrp="1"/>
          </p:cNvSpPr>
          <p:nvPr>
            <p:ph type="sldNum" sz="quarter" idx="5"/>
          </p:nvPr>
        </p:nvSpPr>
        <p:spPr>
          <a:xfrm>
            <a:off x="5796109" y="6747718"/>
            <a:ext cx="4436115" cy="356346"/>
          </a:xfrm>
          <a:prstGeom prst="rect">
            <a:avLst/>
          </a:prstGeom>
        </p:spPr>
        <p:txBody>
          <a:bodyPr vert="horz" lIns="95088" tIns="47544" rIns="95088" bIns="47544" rtlCol="0" anchor="b"/>
          <a:lstStyle>
            <a:lvl1pPr algn="r">
              <a:defRPr sz="1200"/>
            </a:lvl1pPr>
          </a:lstStyle>
          <a:p>
            <a:fld id="{EB083834-4970-49F8-8303-94D295290959}" type="slidenum">
              <a:rPr lang="en-GB" smtClean="0"/>
              <a:t>‹#›</a:t>
            </a:fld>
            <a:endParaRPr lang="en-GB"/>
          </a:p>
        </p:txBody>
      </p:sp>
    </p:spTree>
    <p:extLst>
      <p:ext uri="{BB962C8B-B14F-4D97-AF65-F5344CB8AC3E}">
        <p14:creationId xmlns:p14="http://schemas.microsoft.com/office/powerpoint/2010/main" val="113261143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Prior odds of cancer C</a:t>
            </a:r>
          </a:p>
          <a:p>
            <a:r>
              <a:rPr lang="en-GB" dirty="0"/>
              <a:t>Cancer C</a:t>
            </a:r>
          </a:p>
          <a:p>
            <a:r>
              <a:rPr lang="en-GB" dirty="0"/>
              <a:t>Mammogram measure</a:t>
            </a:r>
          </a:p>
          <a:p>
            <a:r>
              <a:rPr lang="en-GB" dirty="0"/>
              <a:t>Posterior odds of cancer given M</a:t>
            </a:r>
          </a:p>
          <a:p>
            <a:r>
              <a:rPr lang="en-GB" dirty="0"/>
              <a:t>.99</a:t>
            </a:r>
          </a:p>
          <a:p>
            <a:r>
              <a:rPr lang="en-GB" dirty="0"/>
              <a:t>YES</a:t>
            </a:r>
          </a:p>
          <a:p>
            <a:r>
              <a:rPr lang="en-GB" dirty="0"/>
              <a:t>YES</a:t>
            </a:r>
          </a:p>
          <a:p>
            <a:r>
              <a:rPr lang="en-GB" dirty="0"/>
              <a:t>?</a:t>
            </a:r>
          </a:p>
          <a:p>
            <a:r>
              <a:rPr lang="en-GB" dirty="0"/>
              <a:t>.99</a:t>
            </a:r>
          </a:p>
          <a:p>
            <a:r>
              <a:rPr lang="en-GB" dirty="0"/>
              <a:t>YES</a:t>
            </a:r>
          </a:p>
          <a:p>
            <a:r>
              <a:rPr lang="en-GB" dirty="0"/>
              <a:t>NO</a:t>
            </a:r>
          </a:p>
          <a:p>
            <a:r>
              <a:rPr lang="en-GB" dirty="0"/>
              <a:t> </a:t>
            </a:r>
          </a:p>
          <a:p>
            <a:r>
              <a:rPr lang="en-GB" dirty="0"/>
              <a:t>.01</a:t>
            </a:r>
          </a:p>
          <a:p>
            <a:r>
              <a:rPr lang="en-GB" dirty="0"/>
              <a:t>NO</a:t>
            </a:r>
          </a:p>
          <a:p>
            <a:r>
              <a:rPr lang="en-GB" dirty="0"/>
              <a:t>YES</a:t>
            </a:r>
          </a:p>
          <a:p>
            <a:r>
              <a:rPr lang="en-GB" dirty="0"/>
              <a:t>?</a:t>
            </a:r>
          </a:p>
          <a:p>
            <a:r>
              <a:rPr lang="en-GB" dirty="0"/>
              <a:t>.01</a:t>
            </a:r>
          </a:p>
          <a:p>
            <a:r>
              <a:rPr lang="en-GB" dirty="0"/>
              <a:t>NO</a:t>
            </a:r>
          </a:p>
          <a:p>
            <a:r>
              <a:rPr lang="en-GB" dirty="0"/>
              <a:t>NO</a:t>
            </a:r>
          </a:p>
          <a:p>
            <a:r>
              <a:rPr lang="en-GB" dirty="0"/>
              <a:t> </a:t>
            </a:r>
          </a:p>
          <a:p>
            <a:r>
              <a:rPr lang="en-GB" dirty="0"/>
              <a:t> </a:t>
            </a:r>
          </a:p>
          <a:p>
            <a:r>
              <a:rPr lang="en-GB" dirty="0"/>
              <a:t>Suppose if the sensitivity of the mammogram test is 0.8, or 80% of tests can detect the cancerous cells.  Then 												</a:t>
            </a:r>
          </a:p>
          <a:p>
            <a:r>
              <a:rPr lang="en-GB" dirty="0"/>
              <a:t>Prior odds of cancer C</a:t>
            </a:r>
          </a:p>
          <a:p>
            <a:r>
              <a:rPr lang="en-GB" dirty="0"/>
              <a:t>Cancer C</a:t>
            </a:r>
          </a:p>
          <a:p>
            <a:r>
              <a:rPr lang="en-GB" dirty="0"/>
              <a:t>Mammogram measure</a:t>
            </a:r>
          </a:p>
          <a:p>
            <a:r>
              <a:rPr lang="en-GB" dirty="0"/>
              <a:t>Posterior odds of cancer given M</a:t>
            </a:r>
          </a:p>
          <a:p>
            <a:r>
              <a:rPr lang="en-GB" dirty="0"/>
              <a:t>.99</a:t>
            </a:r>
          </a:p>
          <a:p>
            <a:r>
              <a:rPr lang="en-GB" dirty="0"/>
              <a:t>YES</a:t>
            </a:r>
          </a:p>
          <a:p>
            <a:r>
              <a:rPr lang="en-GB" dirty="0"/>
              <a:t>YES</a:t>
            </a:r>
          </a:p>
          <a:p>
            <a:r>
              <a:rPr lang="en-GB" dirty="0"/>
              <a:t> </a:t>
            </a:r>
          </a:p>
          <a:p>
            <a:r>
              <a:rPr lang="en-GB" dirty="0"/>
              <a:t>.99</a:t>
            </a:r>
          </a:p>
          <a:p>
            <a:r>
              <a:rPr lang="en-GB" dirty="0"/>
              <a:t>YES</a:t>
            </a:r>
          </a:p>
          <a:p>
            <a:r>
              <a:rPr lang="en-GB" dirty="0"/>
              <a:t>NO</a:t>
            </a:r>
          </a:p>
          <a:p>
            <a:r>
              <a:rPr lang="en-GB" dirty="0"/>
              <a:t> </a:t>
            </a:r>
          </a:p>
          <a:p>
            <a:r>
              <a:rPr lang="en-GB" dirty="0"/>
              <a:t>.01</a:t>
            </a:r>
          </a:p>
          <a:p>
            <a:r>
              <a:rPr lang="en-GB" dirty="0"/>
              <a:t>NO</a:t>
            </a:r>
          </a:p>
          <a:p>
            <a:r>
              <a:rPr lang="en-GB" dirty="0"/>
              <a:t>YES</a:t>
            </a:r>
          </a:p>
          <a:p>
            <a:r>
              <a:rPr lang="en-GB" dirty="0"/>
              <a:t> </a:t>
            </a:r>
          </a:p>
          <a:p>
            <a:r>
              <a:rPr lang="en-GB" dirty="0"/>
              <a:t>.01</a:t>
            </a:r>
          </a:p>
          <a:p>
            <a:r>
              <a:rPr lang="en-GB" dirty="0"/>
              <a:t>NO</a:t>
            </a:r>
          </a:p>
          <a:p>
            <a:r>
              <a:rPr lang="en-GB" dirty="0"/>
              <a:t>NO</a:t>
            </a:r>
          </a:p>
          <a:p>
            <a:r>
              <a:rPr lang="en-GB" dirty="0"/>
              <a:t> </a:t>
            </a:r>
          </a:p>
          <a:p>
            <a:r>
              <a:rPr lang="en-GB" dirty="0"/>
              <a:t>Source:  I thank yudkowsky.net for this example. 	Accessed 2016.</a:t>
            </a:r>
          </a:p>
          <a:p>
            <a:r>
              <a:rPr lang="en-GB" dirty="0"/>
              <a:t>Overall there will be a risk of having cancer of 8% if you have a positive mammogram test result.</a:t>
            </a:r>
          </a:p>
          <a:p>
            <a:r>
              <a:rPr lang="en-GB" dirty="0"/>
              <a:t>					If we change the conditions of the test, then the resulting probability also changes.</a:t>
            </a:r>
          </a:p>
          <a:p>
            <a:r>
              <a:rPr lang="en-GB" dirty="0"/>
              <a:t>….if we raise the sensitivity of the test, so that it is 95% rather than 80%, then with appositive test result, your real risk of having cancer will be higher.  How much higher?</a:t>
            </a:r>
          </a:p>
          <a:p>
            <a:r>
              <a:rPr lang="en-GB" dirty="0"/>
              <a:t>Also suppose if cancer is more common, it runs in 3% of such women who have this test.</a:t>
            </a:r>
          </a:p>
          <a:p>
            <a:r>
              <a:rPr lang="en-GB" dirty="0"/>
              <a:t>That  may be women over 50 or in a tested group.   Then you get a positive test; what is the real risk of having cancer in such as case?  </a:t>
            </a:r>
          </a:p>
          <a:p>
            <a:r>
              <a:rPr lang="en-GB" dirty="0"/>
              <a:t> </a:t>
            </a:r>
          </a:p>
          <a:p>
            <a:r>
              <a:rPr lang="en-GB" dirty="0"/>
              <a:t> </a:t>
            </a:r>
          </a:p>
          <a:p>
            <a:r>
              <a:rPr lang="en-GB" dirty="0"/>
              <a:t>The answer is in a handout.  The risk of having cancer, given a positive test result, rises with the sensitivity of the test, all else being equal. If tests were perfect there would be no problem, but they do have a certain false positive rate (Type I error risk).  They also have a false negative rate (Type 2 error risk). Bayesian reasoning does better at this than classical or naïve reasoning.</a:t>
            </a:r>
          </a:p>
          <a:p>
            <a:br>
              <a:rPr lang="en-GB" dirty="0"/>
            </a:br>
            <a:r>
              <a:rPr lang="en-GB" dirty="0"/>
              <a:t> </a:t>
            </a:r>
          </a:p>
          <a:p>
            <a:r>
              <a:rPr lang="en-GB" dirty="0"/>
              <a:t> </a:t>
            </a:r>
          </a:p>
          <a:p>
            <a:r>
              <a:rPr lang="en-GB" dirty="0"/>
              <a:t>Example 1, part 2. Let’s take it further and look at getting data on the causes of cancer.  </a:t>
            </a:r>
          </a:p>
          <a:p>
            <a:r>
              <a:rPr lang="en-GB" dirty="0"/>
              <a:t>Reality</a:t>
            </a:r>
          </a:p>
          <a:p>
            <a:r>
              <a:rPr lang="en-GB" dirty="0"/>
              <a:t>Parameters</a:t>
            </a:r>
          </a:p>
          <a:p>
            <a:r>
              <a:rPr lang="en-GB" dirty="0"/>
              <a:t>Results</a:t>
            </a:r>
          </a:p>
          <a:p>
            <a:r>
              <a:rPr lang="en-GB" dirty="0"/>
              <a:t>Cancer or no cancer</a:t>
            </a:r>
          </a:p>
          <a:p>
            <a:r>
              <a:rPr lang="en-GB" dirty="0"/>
              <a:t>Radiation in the air</a:t>
            </a:r>
          </a:p>
          <a:p>
            <a:r>
              <a:rPr lang="en-GB" dirty="0"/>
              <a:t>Genetic tendency to be able to kill off cancerous growths</a:t>
            </a:r>
          </a:p>
          <a:p>
            <a:r>
              <a:rPr lang="en-GB" dirty="0"/>
              <a:t>Cancer age</a:t>
            </a:r>
          </a:p>
          <a:p>
            <a:r>
              <a:rPr lang="en-GB" dirty="0"/>
              <a:t>Cancer size</a:t>
            </a:r>
          </a:p>
          <a:p>
            <a:r>
              <a:rPr lang="en-GB" dirty="0"/>
              <a:t> </a:t>
            </a:r>
          </a:p>
          <a:p>
            <a:r>
              <a:rPr lang="en-GB" dirty="0"/>
              <a:t>Size of the test sample</a:t>
            </a:r>
          </a:p>
          <a:p>
            <a:r>
              <a:rPr lang="en-GB" dirty="0"/>
              <a:t>Overlap of cancerous cells with similar types of cells</a:t>
            </a:r>
          </a:p>
          <a:p>
            <a:r>
              <a:rPr lang="en-GB" dirty="0"/>
              <a:t>Measurement accuracy of instrument or viewer, when reading the </a:t>
            </a:r>
            <a:r>
              <a:rPr lang="en-GB" dirty="0" err="1"/>
              <a:t>xray</a:t>
            </a:r>
            <a:r>
              <a:rPr lang="en-GB" dirty="0"/>
              <a:t> scan images</a:t>
            </a:r>
          </a:p>
          <a:p>
            <a:r>
              <a:rPr lang="en-GB" dirty="0"/>
              <a:t>R</a:t>
            </a:r>
            <a:r>
              <a:rPr lang="en-GB" dirty="0">
                <a:sym typeface="Wingdings" panose="05000000000000000000" pitchFamily="2" charset="2"/>
              </a:rPr>
              <a:t></a:t>
            </a:r>
            <a:r>
              <a:rPr lang="en-GB" dirty="0"/>
              <a:t> C and C is a rare event</a:t>
            </a:r>
          </a:p>
          <a:p>
            <a:r>
              <a:rPr lang="en-GB" dirty="0"/>
              <a:t>G blocks C to greater or lesser extent</a:t>
            </a:r>
          </a:p>
          <a:p>
            <a:r>
              <a:rPr lang="en-GB" dirty="0"/>
              <a:t>The age is associated with size</a:t>
            </a:r>
          </a:p>
          <a:p>
            <a:r>
              <a:rPr lang="en-GB" dirty="0"/>
              <a:t>Size</a:t>
            </a:r>
            <a:r>
              <a:rPr lang="en-GB" dirty="0">
                <a:sym typeface="Wingdings" panose="05000000000000000000" pitchFamily="2" charset="2"/>
              </a:rPr>
              <a:t></a:t>
            </a:r>
            <a:r>
              <a:rPr lang="en-GB" dirty="0"/>
              <a:t> more breakoff cells in test sample</a:t>
            </a:r>
            <a:r>
              <a:rPr lang="en-GB" dirty="0">
                <a:sym typeface="Wingdings" panose="05000000000000000000" pitchFamily="2" charset="2"/>
              </a:rPr>
              <a:t></a:t>
            </a:r>
            <a:r>
              <a:rPr lang="en-GB" dirty="0"/>
              <a:t> more sensitivity</a:t>
            </a:r>
          </a:p>
          <a:p>
            <a:r>
              <a:rPr lang="en-GB" dirty="0"/>
              <a:t>Big sample </a:t>
            </a:r>
            <a:r>
              <a:rPr lang="en-GB" dirty="0">
                <a:sym typeface="Wingdings" panose="05000000000000000000" pitchFamily="2" charset="2"/>
              </a:rPr>
              <a:t></a:t>
            </a:r>
            <a:r>
              <a:rPr lang="en-GB" dirty="0"/>
              <a:t> better sensitivity</a:t>
            </a:r>
          </a:p>
          <a:p>
            <a:r>
              <a:rPr lang="en-GB" dirty="0"/>
              <a:t>Overlap</a:t>
            </a:r>
            <a:r>
              <a:rPr lang="en-GB" dirty="0">
                <a:sym typeface="Wingdings" panose="05000000000000000000" pitchFamily="2" charset="2"/>
              </a:rPr>
              <a:t></a:t>
            </a:r>
            <a:r>
              <a:rPr lang="en-GB" dirty="0"/>
              <a:t> confusion, low sensitivity of the test</a:t>
            </a:r>
          </a:p>
          <a:p>
            <a:r>
              <a:rPr lang="en-GB" dirty="0"/>
              <a:t>Mistake</a:t>
            </a:r>
            <a:r>
              <a:rPr lang="en-GB" dirty="0">
                <a:sym typeface="Wingdings" panose="05000000000000000000" pitchFamily="2" charset="2"/>
              </a:rPr>
              <a:t></a:t>
            </a:r>
            <a:r>
              <a:rPr lang="en-GB" dirty="0"/>
              <a:t> confusion, low sensitivity</a:t>
            </a:r>
          </a:p>
          <a:p>
            <a:r>
              <a:rPr lang="en-GB" dirty="0"/>
              <a:t>Overall a huge model can be built up.  Then we can turn to other cancers.  Each has a different kind of appropriate tests.  In all cases a sensitivity model can be built up.</a:t>
            </a:r>
          </a:p>
          <a:p>
            <a:r>
              <a:rPr lang="en-GB" dirty="0"/>
              <a:t>Think about all the distribution shapes that correspond to the incidence and covariances of the parameters. With Bayesian reasoning, we can even build up a </a:t>
            </a:r>
            <a:r>
              <a:rPr lang="en-GB" b="1" i="1" u="sng" dirty="0"/>
              <a:t>costs function</a:t>
            </a:r>
            <a:r>
              <a:rPr lang="en-GB" dirty="0"/>
              <a:t> of what Sample size to take for testing the presence (%) of cancerous cells in the </a:t>
            </a:r>
            <a:r>
              <a:rPr lang="en-GB" dirty="0" err="1"/>
              <a:t>xray</a:t>
            </a:r>
            <a:r>
              <a:rPr lang="en-GB" dirty="0"/>
              <a:t> image.</a:t>
            </a:r>
          </a:p>
          <a:p>
            <a:endParaRPr lang="en-GB" dirty="0"/>
          </a:p>
        </p:txBody>
      </p:sp>
      <p:sp>
        <p:nvSpPr>
          <p:cNvPr id="4" name="Slide Number Placeholder 3"/>
          <p:cNvSpPr>
            <a:spLocks noGrp="1"/>
          </p:cNvSpPr>
          <p:nvPr>
            <p:ph type="sldNum" sz="quarter" idx="10"/>
          </p:nvPr>
        </p:nvSpPr>
        <p:spPr/>
        <p:txBody>
          <a:bodyPr/>
          <a:lstStyle/>
          <a:p>
            <a:fld id="{EB083834-4970-49F8-8303-94D295290959}" type="slidenum">
              <a:rPr lang="en-GB" smtClean="0"/>
              <a:t>12</a:t>
            </a:fld>
            <a:endParaRPr lang="en-GB"/>
          </a:p>
        </p:txBody>
      </p:sp>
      <p:sp>
        <p:nvSpPr>
          <p:cNvPr id="5" name="Header Placeholder 4"/>
          <p:cNvSpPr>
            <a:spLocks noGrp="1"/>
          </p:cNvSpPr>
          <p:nvPr>
            <p:ph type="hdr" sz="quarter" idx="11"/>
          </p:nvPr>
        </p:nvSpPr>
        <p:spPr/>
        <p:txBody>
          <a:bodyPr/>
          <a:lstStyle/>
          <a:p>
            <a:r>
              <a:rPr lang="en-GB"/>
              <a:t>Bayesian for Beginners - Wendy Olsen - Univ of Manchester 2018</a:t>
            </a:r>
          </a:p>
        </p:txBody>
      </p:sp>
    </p:spTree>
    <p:extLst>
      <p:ext uri="{BB962C8B-B14F-4D97-AF65-F5344CB8AC3E}">
        <p14:creationId xmlns:p14="http://schemas.microsoft.com/office/powerpoint/2010/main" val="179993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sets of parameters refer to </a:t>
            </a:r>
            <a:r>
              <a:rPr lang="en-GB" dirty="0" err="1"/>
              <a:t>Kruschke</a:t>
            </a:r>
            <a:r>
              <a:rPr lang="en-GB" dirty="0"/>
              <a:t>, 2015, Figure 16.2, page 455.</a:t>
            </a:r>
          </a:p>
          <a:p>
            <a:r>
              <a:rPr lang="en-GB" dirty="0" err="1"/>
              <a:t>Kruschke</a:t>
            </a:r>
            <a:r>
              <a:rPr lang="en-GB" dirty="0"/>
              <a:t>, John K. (2015), 2</a:t>
            </a:r>
            <a:r>
              <a:rPr lang="en-GB" baseline="30000" dirty="0"/>
              <a:t>nd</a:t>
            </a:r>
            <a:r>
              <a:rPr lang="en-GB" dirty="0"/>
              <a:t> ed., </a:t>
            </a:r>
            <a:r>
              <a:rPr lang="en-GB" i="0" dirty="0"/>
              <a:t>Doing Bayesian Data Analysis:  A Tutorial With R, JAGS, and STAN, Amsterdam:  Academic Press.</a:t>
            </a:r>
          </a:p>
          <a:p>
            <a:endParaRPr lang="en-GB" dirty="0"/>
          </a:p>
        </p:txBody>
      </p:sp>
      <p:sp>
        <p:nvSpPr>
          <p:cNvPr id="4" name="Slide Number Placeholder 3"/>
          <p:cNvSpPr>
            <a:spLocks noGrp="1"/>
          </p:cNvSpPr>
          <p:nvPr>
            <p:ph type="sldNum" sz="quarter" idx="10"/>
          </p:nvPr>
        </p:nvSpPr>
        <p:spPr/>
        <p:txBody>
          <a:bodyPr/>
          <a:lstStyle/>
          <a:p>
            <a:fld id="{EB083834-4970-49F8-8303-94D295290959}" type="slidenum">
              <a:rPr lang="en-GB" smtClean="0"/>
              <a:t>26</a:t>
            </a:fld>
            <a:endParaRPr lang="en-GB"/>
          </a:p>
        </p:txBody>
      </p:sp>
      <p:sp>
        <p:nvSpPr>
          <p:cNvPr id="5" name="Header Placeholder 4"/>
          <p:cNvSpPr>
            <a:spLocks noGrp="1"/>
          </p:cNvSpPr>
          <p:nvPr>
            <p:ph type="hdr" sz="quarter" idx="11"/>
          </p:nvPr>
        </p:nvSpPr>
        <p:spPr/>
        <p:txBody>
          <a:bodyPr/>
          <a:lstStyle/>
          <a:p>
            <a:r>
              <a:rPr lang="en-GB"/>
              <a:t>Bayesian for Beginners - Wendy Olsen - Univ of Manchester 2018</a:t>
            </a:r>
          </a:p>
        </p:txBody>
      </p:sp>
    </p:spTree>
    <p:extLst>
      <p:ext uri="{BB962C8B-B14F-4D97-AF65-F5344CB8AC3E}">
        <p14:creationId xmlns:p14="http://schemas.microsoft.com/office/powerpoint/2010/main" val="184941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earnings model may be developed like this:</a:t>
            </a:r>
          </a:p>
          <a:p>
            <a:r>
              <a:rPr lang="en-GB" dirty="0"/>
              <a:t>Example 3</a:t>
            </a:r>
          </a:p>
          <a:p>
            <a:r>
              <a:rPr lang="en-GB" dirty="0"/>
              <a:t>Suppose we want to make earnings estimates, but many people in the informal sector have self employment earnings.  We define their earnings as a their monthly ‘take-home pay’ excluding any money they used up to invest in the business or repay business loans.  If they use the money to pay rent on the shop then it wasn’t profit so it’s not take-home pay.  Meanwhile wage-earners get salaries and a few of the people get bonuses.   A bonus is defined as a lump sum, which we measure in per month units but is often received just annually, and can include dividend income.</a:t>
            </a:r>
          </a:p>
          <a:p>
            <a:r>
              <a:rPr lang="en-GB" dirty="0"/>
              <a:t> </a:t>
            </a:r>
          </a:p>
          <a:p>
            <a:r>
              <a:rPr lang="en-GB" dirty="0"/>
              <a:t>Instead of omitting capitalists and self-employed proprietors from the sample, we keep them in. For a household, we split up the household’s take-home pay according to the workers who put time in. Some people have ‘missing data’ but the missing data are randomly spread.</a:t>
            </a:r>
          </a:p>
          <a:p>
            <a:r>
              <a:rPr lang="en-GB" dirty="0"/>
              <a:t>What are the parameters you need to create a model of earnings?</a:t>
            </a:r>
          </a:p>
          <a:p>
            <a:r>
              <a:rPr lang="en-GB" dirty="0"/>
              <a:t>Images of the 3 parts of earnings</a:t>
            </a:r>
          </a:p>
          <a:p>
            <a:pPr lvl="0"/>
            <a:r>
              <a:rPr lang="en-GB" dirty="0"/>
              <a:t>Wages:  </a:t>
            </a:r>
          </a:p>
          <a:p>
            <a:r>
              <a:rPr lang="en-GB" dirty="0"/>
              <a:t> </a:t>
            </a:r>
          </a:p>
          <a:p>
            <a:r>
              <a:rPr lang="en-GB" dirty="0"/>
              <a:t> </a:t>
            </a:r>
          </a:p>
          <a:p>
            <a:r>
              <a:rPr lang="en-GB" dirty="0"/>
              <a:t>(Figure Source:  Wolfram </a:t>
            </a:r>
            <a:r>
              <a:rPr lang="en-GB" dirty="0" err="1"/>
              <a:t>Mathworld</a:t>
            </a:r>
            <a:r>
              <a:rPr lang="en-GB" dirty="0"/>
              <a:t>)</a:t>
            </a:r>
          </a:p>
          <a:p>
            <a:r>
              <a:rPr lang="en-GB" dirty="0"/>
              <a:t> B ) Suppose self-employment earnings have a higher mean, but are spread out more, and also are always nonnegative. (Green image)</a:t>
            </a:r>
          </a:p>
          <a:p>
            <a:r>
              <a:rPr lang="en-GB" dirty="0"/>
              <a:t>C ) Suppose the earnings from bonuses are much higher, and flat, like a t-distribution. (Pale blue image; or place a t-distribution on the axis, centred high up. The ones show are not t distributions.  They are all log-normal distributions which are non symmetric.  That may be wiser.)</a:t>
            </a:r>
          </a:p>
          <a:p>
            <a:r>
              <a:rPr lang="en-GB" dirty="0"/>
              <a:t> </a:t>
            </a:r>
          </a:p>
          <a:p>
            <a:r>
              <a:rPr lang="en-GB" dirty="0"/>
              <a:t> </a:t>
            </a:r>
          </a:p>
          <a:p>
            <a:r>
              <a:rPr lang="en-GB" dirty="0"/>
              <a:t> </a:t>
            </a:r>
          </a:p>
          <a:p>
            <a:r>
              <a:rPr lang="en-GB" dirty="0"/>
              <a:t> </a:t>
            </a:r>
          </a:p>
          <a:p>
            <a:r>
              <a:rPr lang="en-GB" dirty="0"/>
              <a:t> </a:t>
            </a:r>
          </a:p>
          <a:p>
            <a:endParaRPr lang="en-GB" dirty="0"/>
          </a:p>
        </p:txBody>
      </p:sp>
      <p:sp>
        <p:nvSpPr>
          <p:cNvPr id="4" name="Slide Number Placeholder 3"/>
          <p:cNvSpPr>
            <a:spLocks noGrp="1"/>
          </p:cNvSpPr>
          <p:nvPr>
            <p:ph type="sldNum" sz="quarter" idx="10"/>
          </p:nvPr>
        </p:nvSpPr>
        <p:spPr/>
        <p:txBody>
          <a:bodyPr/>
          <a:lstStyle/>
          <a:p>
            <a:fld id="{EB083834-4970-49F8-8303-94D295290959}" type="slidenum">
              <a:rPr lang="en-GB" smtClean="0"/>
              <a:t>34</a:t>
            </a:fld>
            <a:endParaRPr lang="en-GB"/>
          </a:p>
        </p:txBody>
      </p:sp>
      <p:sp>
        <p:nvSpPr>
          <p:cNvPr id="5" name="Header Placeholder 4"/>
          <p:cNvSpPr>
            <a:spLocks noGrp="1"/>
          </p:cNvSpPr>
          <p:nvPr>
            <p:ph type="hdr" sz="quarter" idx="11"/>
          </p:nvPr>
        </p:nvSpPr>
        <p:spPr/>
        <p:txBody>
          <a:bodyPr/>
          <a:lstStyle/>
          <a:p>
            <a:r>
              <a:rPr lang="en-GB"/>
              <a:t>Bayesian for Beginners - Wendy Olsen - Univ of Manchester 2018</a:t>
            </a:r>
          </a:p>
        </p:txBody>
      </p:sp>
    </p:spTree>
    <p:extLst>
      <p:ext uri="{BB962C8B-B14F-4D97-AF65-F5344CB8AC3E}">
        <p14:creationId xmlns:p14="http://schemas.microsoft.com/office/powerpoint/2010/main" val="197882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18AB42-33CD-4164-89FB-140892C2C915}" type="datetime1">
              <a:rPr lang="en-US" smtClean="0"/>
              <a:t>9/3/2023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DCF1AA-09E9-4794-8857-698F87CD9F70}" type="datetime1">
              <a:rPr lang="en-US" smtClean="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3403D-A3B0-44DE-AD3B-7777FCBE670E}" type="datetime1">
              <a:rPr lang="en-US" smtClean="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25D39-1B1F-4234-9B70-AE9065597730}" type="datetime1">
              <a:rPr lang="en-US" smtClean="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ACBDE5-6FC6-4B51-98A6-BD67E16F6485}" type="datetime1">
              <a:rPr lang="en-US" smtClean="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92772B-7DDC-4066-A674-773F1DC1DBA9}" type="datetime1">
              <a:rPr lang="en-US" smtClean="0"/>
              <a:t>9/3/2023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685606-10F5-4304-BF22-06B310501431}" type="datetime1">
              <a:rPr lang="en-US" smtClean="0"/>
              <a:t>9/3/2023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3E0AA0-3A45-440D-9AD4-00B36407B59F}" type="datetime1">
              <a:rPr lang="en-US" smtClean="0"/>
              <a:t>9/3/2023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5738DA-1555-45F3-9005-5593AE2D2021}" type="datetime1">
              <a:rPr lang="en-US" smtClean="0"/>
              <a:t>9/3/2023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B07AC6-38E2-4876-84EE-5E0CD44C5777}" type="datetime1">
              <a:rPr lang="en-US" smtClean="0"/>
              <a:t>9/3/2023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25A23C3-1791-4FA7-B928-0FE9ED06BECE}" type="datetime1">
              <a:rPr lang="en-US" smtClean="0"/>
              <a:t>9/3/2023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3A3E4D7-AAF0-4521-9C1B-5FC946246C4C}" type="datetime1">
              <a:rPr lang="en-US" smtClean="0"/>
              <a:t>9/3/2023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endy.Olsen@Manchester.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ocialsciences.manchester.ac.uk/social-statistics/" TargetMode="External"/><Relationship Id="rId2" Type="http://schemas.openxmlformats.org/officeDocument/2006/relationships/hyperlink" Target="https://www.manchester.ac.uk/study/masters/courses/list/06097/msc-social-research-methods-and-statistic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file:///F:\2017Work\TrainingNotes\ThreeTasksinRUsingDistributions.docx" TargetMode="External"/><Relationship Id="rId1" Type="http://schemas.openxmlformats.org/officeDocument/2006/relationships/slideLayout" Target="../slideLayouts/slideLayout4.xml"/><Relationship Id="rId5" Type="http://schemas.openxmlformats.org/officeDocument/2006/relationships/chart" Target="../charts/chart8.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Introduction to Bayesian reasoning for Beginners *</a:t>
            </a:r>
          </a:p>
        </p:txBody>
      </p:sp>
      <p:sp>
        <p:nvSpPr>
          <p:cNvPr id="3" name="Subtitle 2"/>
          <p:cNvSpPr>
            <a:spLocks noGrp="1"/>
          </p:cNvSpPr>
          <p:nvPr>
            <p:ph type="subTitle" idx="1"/>
          </p:nvPr>
        </p:nvSpPr>
        <p:spPr/>
        <p:txBody>
          <a:bodyPr>
            <a:normAutofit fontScale="62500" lnSpcReduction="20000"/>
          </a:bodyPr>
          <a:lstStyle/>
          <a:p>
            <a:r>
              <a:rPr lang="en-GB" dirty="0"/>
              <a:t>By </a:t>
            </a:r>
            <a:r>
              <a:rPr lang="en-GB" dirty="0" err="1"/>
              <a:t>WendY</a:t>
            </a:r>
            <a:r>
              <a:rPr lang="en-GB" dirty="0"/>
              <a:t> Olsen				2021</a:t>
            </a:r>
          </a:p>
          <a:p>
            <a:endParaRPr lang="en-GB" dirty="0"/>
          </a:p>
          <a:p>
            <a:r>
              <a:rPr lang="en-GB" dirty="0"/>
              <a:t>Contact </a:t>
            </a:r>
            <a:r>
              <a:rPr lang="en-GB" dirty="0">
                <a:hlinkClick r:id="rId2"/>
              </a:rPr>
              <a:t>wendy.Olsen@Manchester.ac.uk</a:t>
            </a:r>
            <a:r>
              <a:rPr lang="en-GB" dirty="0"/>
              <a:t> at the Cathie marsh centre, university of </a:t>
            </a:r>
            <a:r>
              <a:rPr lang="en-GB" dirty="0" err="1"/>
              <a:t>manchester</a:t>
            </a:r>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
        <p:nvSpPr>
          <p:cNvPr id="5" name="Title 1"/>
          <p:cNvSpPr txBox="1">
            <a:spLocks/>
          </p:cNvSpPr>
          <p:nvPr/>
        </p:nvSpPr>
        <p:spPr>
          <a:xfrm>
            <a:off x="2048608" y="5169876"/>
            <a:ext cx="9006244" cy="609663"/>
          </a:xfrm>
          <a:prstGeom prst="rect">
            <a:avLst/>
          </a:prstGeom>
        </p:spPr>
        <p:txBody>
          <a:bodyPr vert="horz" lIns="91440" tIns="45720" rIns="91440" bIns="0" rtlCol="0" anchor="b">
            <a:normAutofit fontScale="37500" lnSpcReduction="200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GB" dirty="0"/>
              <a:t>* Aiming at sociology and economics and related areas of research </a:t>
            </a:r>
          </a:p>
        </p:txBody>
      </p:sp>
      <p:sp>
        <p:nvSpPr>
          <p:cNvPr id="6" name="Rounded Rectangle 5"/>
          <p:cNvSpPr/>
          <p:nvPr/>
        </p:nvSpPr>
        <p:spPr>
          <a:xfrm>
            <a:off x="157018" y="1551709"/>
            <a:ext cx="1891590" cy="405238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OUTLINE</a:t>
            </a:r>
          </a:p>
          <a:p>
            <a:pPr algn="ctr"/>
            <a:endParaRPr lang="en-GB" dirty="0">
              <a:ln w="0"/>
              <a:solidFill>
                <a:schemeClr val="tx1"/>
              </a:solidFill>
              <a:effectLst>
                <a:outerShdw blurRad="38100" dist="19050" dir="2700000" algn="tl" rotWithShape="0">
                  <a:schemeClr val="dk1">
                    <a:alpha val="40000"/>
                  </a:schemeClr>
                </a:outerShdw>
              </a:effectLst>
            </a:endParaRPr>
          </a:p>
          <a:p>
            <a:pPr marL="342900" indent="-342900" algn="ctr">
              <a:buAutoNum type="arabicPeriod"/>
            </a:pPr>
            <a:r>
              <a:rPr lang="en-GB" dirty="0">
                <a:ln w="0"/>
                <a:solidFill>
                  <a:schemeClr val="tx1"/>
                </a:solidFill>
                <a:effectLst>
                  <a:outerShdw blurRad="38100" dist="19050" dir="2700000" algn="tl" rotWithShape="0">
                    <a:schemeClr val="dk1">
                      <a:alpha val="40000"/>
                    </a:schemeClr>
                  </a:outerShdw>
                </a:effectLst>
              </a:rPr>
              <a:t>Basics</a:t>
            </a:r>
          </a:p>
          <a:p>
            <a:pPr marL="342900" indent="-342900" algn="ctr">
              <a:buAutoNum type="arabicPeriod"/>
            </a:pPr>
            <a:r>
              <a:rPr lang="en-GB" dirty="0">
                <a:ln w="0"/>
                <a:solidFill>
                  <a:schemeClr val="tx1"/>
                </a:solidFill>
                <a:effectLst>
                  <a:outerShdw blurRad="38100" dist="19050" dir="2700000" algn="tl" rotWithShape="0">
                    <a:schemeClr val="dk1">
                      <a:alpha val="40000"/>
                    </a:schemeClr>
                  </a:outerShdw>
                </a:effectLst>
              </a:rPr>
              <a:t>Binomial models</a:t>
            </a:r>
          </a:p>
          <a:p>
            <a:pPr marL="342900" indent="-342900" algn="ctr">
              <a:buAutoNum type="arabicPeriod"/>
            </a:pPr>
            <a:r>
              <a:rPr lang="en-GB" dirty="0">
                <a:ln w="0"/>
                <a:solidFill>
                  <a:schemeClr val="tx1"/>
                </a:solidFill>
                <a:effectLst>
                  <a:outerShdw blurRad="38100" dist="19050" dir="2700000" algn="tl" rotWithShape="0">
                    <a:schemeClr val="dk1">
                      <a:alpha val="40000"/>
                    </a:schemeClr>
                  </a:outerShdw>
                </a:effectLst>
              </a:rPr>
              <a:t>Continuous variable models</a:t>
            </a:r>
          </a:p>
        </p:txBody>
      </p:sp>
    </p:spTree>
    <p:extLst>
      <p:ext uri="{BB962C8B-B14F-4D97-AF65-F5344CB8AC3E}">
        <p14:creationId xmlns:p14="http://schemas.microsoft.com/office/powerpoint/2010/main" val="163464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Bayesian models</a:t>
            </a:r>
            <a:br>
              <a:rPr lang="en-GB" dirty="0"/>
            </a:br>
            <a:r>
              <a:rPr lang="en-GB" dirty="0"/>
              <a:t>from a practitioner point of view</a:t>
            </a:r>
          </a:p>
        </p:txBody>
      </p:sp>
      <p:sp>
        <p:nvSpPr>
          <p:cNvPr id="3" name="Content Placeholder 2"/>
          <p:cNvSpPr>
            <a:spLocks noGrp="1"/>
          </p:cNvSpPr>
          <p:nvPr>
            <p:ph idx="1"/>
          </p:nvPr>
        </p:nvSpPr>
        <p:spPr/>
        <p:txBody>
          <a:bodyPr/>
          <a:lstStyle/>
          <a:p>
            <a:r>
              <a:rPr lang="en-GB" dirty="0"/>
              <a:t>As you are learning, the first example is usually a coin toss or fail/succeed of a treatment T. 					(MODEL TYPE 1)</a:t>
            </a:r>
          </a:p>
          <a:p>
            <a:r>
              <a:rPr lang="en-GB" dirty="0"/>
              <a:t>T=0 or T=1 and this is modelled as a single Bernoulli Trial.</a:t>
            </a:r>
          </a:p>
          <a:p>
            <a:r>
              <a:rPr lang="en-GB" dirty="0"/>
              <a:t>The resulting distribution is the probability density function (PDF), and it has a binomial distribution shape.</a:t>
            </a:r>
          </a:p>
          <a:p>
            <a:r>
              <a:rPr lang="en-GB" dirty="0"/>
              <a:t>The cumulative distribution function is very simple.  From this we can read off a probability for a given level of probability of T.</a:t>
            </a:r>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
        <p:nvSpPr>
          <p:cNvPr id="5" name="Rounded Rectangle 5">
            <a:extLst>
              <a:ext uri="{FF2B5EF4-FFF2-40B4-BE49-F238E27FC236}">
                <a16:creationId xmlns:a16="http://schemas.microsoft.com/office/drawing/2014/main" id="{C5F0A059-DD4A-8510-F4EA-0CE6A73F5118}"/>
              </a:ext>
            </a:extLst>
          </p:cNvPr>
          <p:cNvSpPr/>
          <p:nvPr/>
        </p:nvSpPr>
        <p:spPr>
          <a:xfrm>
            <a:off x="157018" y="1551709"/>
            <a:ext cx="1294561" cy="3168563"/>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OUTLINE</a:t>
            </a:r>
          </a:p>
          <a:p>
            <a:pPr algn="ctr"/>
            <a:endParaRPr lang="en-GB" dirty="0">
              <a:ln w="0"/>
              <a:solidFill>
                <a:schemeClr val="tx1"/>
              </a:solidFill>
              <a:effectLst>
                <a:outerShdw blurRad="38100" dist="19050" dir="2700000" algn="tl" rotWithShape="0">
                  <a:schemeClr val="dk1">
                    <a:alpha val="40000"/>
                  </a:schemeClr>
                </a:outerShdw>
              </a:effectLst>
            </a:endParaRPr>
          </a:p>
          <a:p>
            <a:pPr marL="342900" indent="-342900" algn="ctr">
              <a:buAutoNum type="arabicPeriod"/>
            </a:pPr>
            <a:r>
              <a:rPr lang="en-GB" sz="1200" dirty="0">
                <a:ln w="0"/>
                <a:solidFill>
                  <a:schemeClr val="tx1"/>
                </a:solidFill>
                <a:effectLst>
                  <a:outerShdw blurRad="38100" dist="19050" dir="2700000" algn="tl" rotWithShape="0">
                    <a:schemeClr val="dk1">
                      <a:alpha val="40000"/>
                    </a:schemeClr>
                  </a:outerShdw>
                </a:effectLst>
              </a:rPr>
              <a:t>Basics</a:t>
            </a:r>
            <a:endParaRPr lang="en-GB" dirty="0">
              <a:ln w="0"/>
              <a:solidFill>
                <a:schemeClr val="tx1"/>
              </a:solidFill>
              <a:effectLst>
                <a:outerShdw blurRad="38100" dist="19050" dir="2700000" algn="tl" rotWithShape="0">
                  <a:schemeClr val="dk1">
                    <a:alpha val="40000"/>
                  </a:schemeClr>
                </a:outerShdw>
              </a:effectLst>
            </a:endParaRPr>
          </a:p>
          <a:p>
            <a:pPr marL="342900" indent="-342900" algn="ctr">
              <a:buAutoNum type="arabicPeriod"/>
            </a:pPr>
            <a:r>
              <a:rPr lang="en-GB" sz="1600" dirty="0">
                <a:ln w="0"/>
                <a:solidFill>
                  <a:schemeClr val="tx1"/>
                </a:solidFill>
                <a:effectLst>
                  <a:outerShdw blurRad="38100" dist="19050" dir="2700000" algn="tl" rotWithShape="0">
                    <a:schemeClr val="dk1">
                      <a:alpha val="40000"/>
                    </a:schemeClr>
                  </a:outerShdw>
                </a:effectLst>
                <a:highlight>
                  <a:srgbClr val="FFFF00"/>
                </a:highlight>
              </a:rPr>
              <a:t>Binomial models</a:t>
            </a:r>
          </a:p>
          <a:p>
            <a:pPr marL="342900" indent="-342900" algn="ctr">
              <a:buAutoNum type="arabicPeriod"/>
            </a:pPr>
            <a:r>
              <a:rPr lang="en-GB" sz="1200" dirty="0">
                <a:ln w="0"/>
                <a:solidFill>
                  <a:schemeClr val="tx1"/>
                </a:solidFill>
                <a:effectLst>
                  <a:outerShdw blurRad="38100" dist="19050" dir="2700000" algn="tl" rotWithShape="0">
                    <a:schemeClr val="dk1">
                      <a:alpha val="40000"/>
                    </a:schemeClr>
                  </a:outerShdw>
                </a:effectLst>
              </a:rPr>
              <a:t>Continuous variable models</a:t>
            </a:r>
          </a:p>
        </p:txBody>
      </p:sp>
    </p:spTree>
    <p:extLst>
      <p:ext uri="{BB962C8B-B14F-4D97-AF65-F5344CB8AC3E}">
        <p14:creationId xmlns:p14="http://schemas.microsoft.com/office/powerpoint/2010/main" val="1891046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75782" y="2178504"/>
            <a:ext cx="3486150" cy="2152650"/>
          </a:xfrm>
          <a:prstGeom prst="rect">
            <a:avLst/>
          </a:prstGeom>
        </p:spPr>
      </p:pic>
      <p:pic>
        <p:nvPicPr>
          <p:cNvPr id="7" name="Picture 6"/>
          <p:cNvPicPr>
            <a:picLocks noChangeAspect="1"/>
          </p:cNvPicPr>
          <p:nvPr/>
        </p:nvPicPr>
        <p:blipFill>
          <a:blip r:embed="rId3"/>
          <a:stretch>
            <a:fillRect/>
          </a:stretch>
        </p:blipFill>
        <p:spPr>
          <a:xfrm>
            <a:off x="8418268" y="3909489"/>
            <a:ext cx="2981325" cy="1838325"/>
          </a:xfrm>
          <a:prstGeom prst="rect">
            <a:avLst/>
          </a:prstGeom>
        </p:spPr>
      </p:pic>
      <p:sp>
        <p:nvSpPr>
          <p:cNvPr id="2" name="Slide Number Placeholder 1"/>
          <p:cNvSpPr>
            <a:spLocks noGrp="1"/>
          </p:cNvSpPr>
          <p:nvPr>
            <p:ph type="sldNum" sz="quarter" idx="12"/>
          </p:nvPr>
        </p:nvSpPr>
        <p:spPr/>
        <p:txBody>
          <a:bodyPr/>
          <a:lstStyle/>
          <a:p>
            <a:fld id="{6D22F896-40B5-4ADD-8801-0D06FADFA095}" type="slidenum">
              <a:rPr lang="en-US" smtClean="0"/>
              <a:t>11</a:t>
            </a:fld>
            <a:endParaRPr lang="en-US" dirty="0"/>
          </a:p>
        </p:txBody>
      </p:sp>
      <p:pic>
        <p:nvPicPr>
          <p:cNvPr id="3" name="Picture 2"/>
          <p:cNvPicPr>
            <a:picLocks noChangeAspect="1"/>
          </p:cNvPicPr>
          <p:nvPr/>
        </p:nvPicPr>
        <p:blipFill>
          <a:blip r:embed="rId4"/>
          <a:stretch>
            <a:fillRect/>
          </a:stretch>
        </p:blipFill>
        <p:spPr>
          <a:xfrm>
            <a:off x="4947467" y="1044325"/>
            <a:ext cx="4932091" cy="969348"/>
          </a:xfrm>
          <a:prstGeom prst="rect">
            <a:avLst/>
          </a:prstGeom>
        </p:spPr>
      </p:pic>
      <p:pic>
        <p:nvPicPr>
          <p:cNvPr id="4" name="Picture 3"/>
          <p:cNvPicPr>
            <a:picLocks noChangeAspect="1"/>
          </p:cNvPicPr>
          <p:nvPr/>
        </p:nvPicPr>
        <p:blipFill>
          <a:blip r:embed="rId5"/>
          <a:stretch>
            <a:fillRect/>
          </a:stretch>
        </p:blipFill>
        <p:spPr>
          <a:xfrm>
            <a:off x="6016840" y="2020110"/>
            <a:ext cx="6084335" cy="1518036"/>
          </a:xfrm>
          <a:prstGeom prst="rect">
            <a:avLst/>
          </a:prstGeom>
        </p:spPr>
      </p:pic>
      <p:sp>
        <p:nvSpPr>
          <p:cNvPr id="6" name="TextBox 5"/>
          <p:cNvSpPr txBox="1"/>
          <p:nvPr/>
        </p:nvSpPr>
        <p:spPr>
          <a:xfrm>
            <a:off x="424960" y="4507494"/>
            <a:ext cx="6532685" cy="1477328"/>
          </a:xfrm>
          <a:prstGeom prst="rect">
            <a:avLst/>
          </a:prstGeom>
          <a:noFill/>
        </p:spPr>
        <p:txBody>
          <a:bodyPr wrap="square" rtlCol="0">
            <a:spAutoFit/>
          </a:bodyPr>
          <a:lstStyle/>
          <a:p>
            <a:r>
              <a:rPr lang="en-GB" dirty="0"/>
              <a:t>The pdf above does not look like the standard normal pdf.  </a:t>
            </a:r>
          </a:p>
          <a:p>
            <a:endParaRPr lang="en-GB" dirty="0"/>
          </a:p>
          <a:p>
            <a:r>
              <a:rPr lang="en-GB" dirty="0"/>
              <a:t>In Bayesian reasoning we will use up to 12 or 14 distribution types.</a:t>
            </a:r>
          </a:p>
          <a:p>
            <a:r>
              <a:rPr lang="en-GB" dirty="0"/>
              <a:t>Each has a pdf and a </a:t>
            </a:r>
            <a:r>
              <a:rPr lang="en-GB" dirty="0" err="1"/>
              <a:t>cdf</a:t>
            </a:r>
            <a:r>
              <a:rPr lang="en-GB" dirty="0"/>
              <a:t>.  PDF=Probability distribution function.</a:t>
            </a:r>
          </a:p>
          <a:p>
            <a:r>
              <a:rPr lang="en-GB" dirty="0"/>
              <a:t>CDF = the cumulative distribution function.</a:t>
            </a:r>
          </a:p>
        </p:txBody>
      </p:sp>
      <p:sp>
        <p:nvSpPr>
          <p:cNvPr id="8" name="Down Arrow Callout 7"/>
          <p:cNvSpPr/>
          <p:nvPr/>
        </p:nvSpPr>
        <p:spPr>
          <a:xfrm rot="1541547">
            <a:off x="9141524" y="592056"/>
            <a:ext cx="1570893" cy="188676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Parameters n and p</a:t>
            </a:r>
          </a:p>
        </p:txBody>
      </p:sp>
      <p:sp>
        <p:nvSpPr>
          <p:cNvPr id="9" name="Rectangle 8"/>
          <p:cNvSpPr/>
          <p:nvPr/>
        </p:nvSpPr>
        <p:spPr>
          <a:xfrm>
            <a:off x="8176846" y="3833446"/>
            <a:ext cx="3508131" cy="1907931"/>
          </a:xfrm>
          <a:prstGeom prst="rect">
            <a:avLst/>
          </a:prstGeom>
          <a:solidFill>
            <a:schemeClr val="accent1">
              <a:lumMod val="20000"/>
              <a:lumOff val="8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Standard Normal Distribution</a:t>
            </a:r>
            <a:endParaRPr lang="en-GB" dirty="0"/>
          </a:p>
        </p:txBody>
      </p:sp>
      <p:sp>
        <p:nvSpPr>
          <p:cNvPr id="10" name="Rectangle 9"/>
          <p:cNvSpPr/>
          <p:nvPr/>
        </p:nvSpPr>
        <p:spPr>
          <a:xfrm>
            <a:off x="1746090" y="1050762"/>
            <a:ext cx="3863574" cy="3280392"/>
          </a:xfrm>
          <a:prstGeom prst="rect">
            <a:avLst/>
          </a:prstGeom>
          <a:solidFill>
            <a:schemeClr val="accent1">
              <a:lumMod val="20000"/>
              <a:lumOff val="8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ln w="0"/>
                <a:solidFill>
                  <a:schemeClr val="tx1"/>
                </a:solidFill>
                <a:effectLst>
                  <a:outerShdw blurRad="38100" dist="19050" dir="2700000" algn="tl" rotWithShape="0">
                    <a:schemeClr val="dk1">
                      <a:alpha val="40000"/>
                    </a:schemeClr>
                  </a:outerShdw>
                </a:effectLst>
              </a:rPr>
              <a:t>Binomial Distribution</a:t>
            </a:r>
            <a:endParaRPr lang="en-GB" dirty="0"/>
          </a:p>
        </p:txBody>
      </p:sp>
    </p:spTree>
    <p:extLst>
      <p:ext uri="{BB962C8B-B14F-4D97-AF65-F5344CB8AC3E}">
        <p14:creationId xmlns:p14="http://schemas.microsoft.com/office/powerpoint/2010/main" val="74893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hierarchical model of a cancer test result</a:t>
            </a:r>
          </a:p>
        </p:txBody>
      </p:sp>
      <p:sp>
        <p:nvSpPr>
          <p:cNvPr id="3" name="Content Placeholder 2"/>
          <p:cNvSpPr>
            <a:spLocks noGrp="1"/>
          </p:cNvSpPr>
          <p:nvPr>
            <p:ph idx="1"/>
          </p:nvPr>
        </p:nvSpPr>
        <p:spPr/>
        <p:txBody>
          <a:bodyPr/>
          <a:lstStyle/>
          <a:p>
            <a:r>
              <a:rPr lang="en-GB" dirty="0"/>
              <a:t>Cancer test t = 0 or t = 1</a:t>
            </a:r>
          </a:p>
          <a:p>
            <a:endParaRPr lang="en-GB" dirty="0"/>
          </a:p>
          <a:p>
            <a:r>
              <a:rPr lang="en-GB" dirty="0"/>
              <a:t>If you know a parameter, put it into your model.</a:t>
            </a:r>
          </a:p>
          <a:p>
            <a:endParaRPr lang="en-GB" dirty="0"/>
          </a:p>
          <a:p>
            <a:r>
              <a:rPr lang="en-GB" dirty="0"/>
              <a:t>This would be an informed prior</a:t>
            </a:r>
          </a:p>
          <a:p>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graphicFrame>
        <p:nvGraphicFramePr>
          <p:cNvPr id="5" name="Chart 4">
            <a:extLst>
              <a:ext uri="{FF2B5EF4-FFF2-40B4-BE49-F238E27FC236}">
                <a16:creationId xmlns:a16="http://schemas.microsoft.com/office/drawing/2014/main" id="{A5DC62D9-0DA0-4889-9046-B22C254A4C32}"/>
              </a:ext>
            </a:extLst>
          </p:cNvPr>
          <p:cNvGraphicFramePr>
            <a:graphicFrameLocks/>
          </p:cNvGraphicFramePr>
          <p:nvPr>
            <p:extLst>
              <p:ext uri="{D42A27DB-BD31-4B8C-83A1-F6EECF244321}">
                <p14:modId xmlns:p14="http://schemas.microsoft.com/office/powerpoint/2010/main" val="1557382017"/>
              </p:ext>
            </p:extLst>
          </p:nvPr>
        </p:nvGraphicFramePr>
        <p:xfrm>
          <a:off x="6843486" y="2015732"/>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Rounded Corners 8"/>
          <p:cNvSpPr/>
          <p:nvPr/>
        </p:nvSpPr>
        <p:spPr>
          <a:xfrm>
            <a:off x="2986268" y="4433104"/>
            <a:ext cx="2650602" cy="1388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binomial function is funny in having just one parameter p, plus the number of trials, n</a:t>
            </a:r>
          </a:p>
        </p:txBody>
      </p:sp>
    </p:spTree>
    <p:extLst>
      <p:ext uri="{BB962C8B-B14F-4D97-AF65-F5344CB8AC3E}">
        <p14:creationId xmlns:p14="http://schemas.microsoft.com/office/powerpoint/2010/main" val="3513895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13</a:t>
            </a:fld>
            <a:endParaRPr lang="en-US" dirty="0"/>
          </a:p>
        </p:txBody>
      </p:sp>
      <p:sp>
        <p:nvSpPr>
          <p:cNvPr id="3" name="Rectangle 2"/>
          <p:cNvSpPr/>
          <p:nvPr/>
        </p:nvSpPr>
        <p:spPr>
          <a:xfrm>
            <a:off x="4163728" y="3498334"/>
            <a:ext cx="7367872" cy="2031325"/>
          </a:xfrm>
          <a:prstGeom prst="rect">
            <a:avLst/>
          </a:prstGeom>
          <a:ln>
            <a:solidFill>
              <a:schemeClr val="accent1">
                <a:shade val="50000"/>
              </a:schemeClr>
            </a:solidFill>
          </a:ln>
        </p:spPr>
        <p:txBody>
          <a:bodyPr wrap="square">
            <a:spAutoFit/>
          </a:bodyPr>
          <a:lstStyle/>
          <a:p>
            <a:r>
              <a:rPr lang="en-GB" dirty="0"/>
              <a:t>See Exercise 1 and the document containing the results for cancer tests</a:t>
            </a:r>
          </a:p>
          <a:p>
            <a:r>
              <a:rPr lang="en-GB" dirty="0"/>
              <a:t>according to different levels of sensitivity of a mammogram screening test.</a:t>
            </a:r>
          </a:p>
          <a:p>
            <a:endParaRPr lang="en-GB" dirty="0"/>
          </a:p>
          <a:p>
            <a:endParaRPr lang="en-GB" dirty="0"/>
          </a:p>
          <a:p>
            <a:endParaRPr lang="en-GB" dirty="0"/>
          </a:p>
          <a:p>
            <a:endParaRPr lang="en-GB" dirty="0"/>
          </a:p>
          <a:p>
            <a:r>
              <a:rPr lang="en-GB" dirty="0"/>
              <a:t>			Yudkowsky.net/rational/</a:t>
            </a:r>
            <a:r>
              <a:rPr lang="en-GB" dirty="0" err="1"/>
              <a:t>bayes</a:t>
            </a:r>
            <a:r>
              <a:rPr lang="en-GB" dirty="0"/>
              <a:t>/</a:t>
            </a:r>
          </a:p>
        </p:txBody>
      </p:sp>
      <p:sp>
        <p:nvSpPr>
          <p:cNvPr id="4" name="Rectangle 3"/>
          <p:cNvSpPr/>
          <p:nvPr/>
        </p:nvSpPr>
        <p:spPr>
          <a:xfrm>
            <a:off x="1598328" y="628134"/>
            <a:ext cx="7367872" cy="2585323"/>
          </a:xfrm>
          <a:prstGeom prst="rect">
            <a:avLst/>
          </a:prstGeom>
        </p:spPr>
        <p:txBody>
          <a:bodyPr wrap="square">
            <a:spAutoFit/>
          </a:bodyPr>
          <a:lstStyle/>
          <a:p>
            <a:r>
              <a:rPr lang="en-GB" dirty="0"/>
              <a:t>Terminology for Exercise 1:</a:t>
            </a:r>
          </a:p>
          <a:p>
            <a:endParaRPr lang="en-GB" dirty="0"/>
          </a:p>
          <a:p>
            <a:r>
              <a:rPr lang="en-GB" dirty="0"/>
              <a:t>Cowles (2013):</a:t>
            </a:r>
          </a:p>
          <a:p>
            <a:r>
              <a:rPr lang="en-GB" dirty="0"/>
              <a:t>Sensitivity is 0.89 in Bauer (1997).</a:t>
            </a:r>
          </a:p>
          <a:p>
            <a:r>
              <a:rPr lang="en-GB" dirty="0"/>
              <a:t>The probability of a false negative is 1-sensitivity of the test.</a:t>
            </a:r>
          </a:p>
          <a:p>
            <a:endParaRPr lang="en-GB" dirty="0"/>
          </a:p>
          <a:p>
            <a:r>
              <a:rPr lang="en-GB" dirty="0"/>
              <a:t>And</a:t>
            </a:r>
          </a:p>
          <a:p>
            <a:r>
              <a:rPr lang="en-GB" dirty="0"/>
              <a:t>Specificity is 0.94 in Bauer (1997).</a:t>
            </a:r>
          </a:p>
          <a:p>
            <a:r>
              <a:rPr lang="en-GB" dirty="0"/>
              <a:t>The probability of a false positive is 1-specificity.</a:t>
            </a:r>
          </a:p>
        </p:txBody>
      </p:sp>
    </p:spTree>
    <p:extLst>
      <p:ext uri="{BB962C8B-B14F-4D97-AF65-F5344CB8AC3E}">
        <p14:creationId xmlns:p14="http://schemas.microsoft.com/office/powerpoint/2010/main" val="1587414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Essential differences</a:t>
            </a:r>
          </a:p>
        </p:txBody>
      </p:sp>
      <p:sp>
        <p:nvSpPr>
          <p:cNvPr id="3" name="Text Placeholder 2"/>
          <p:cNvSpPr>
            <a:spLocks noGrp="1"/>
          </p:cNvSpPr>
          <p:nvPr>
            <p:ph type="body" idx="1"/>
          </p:nvPr>
        </p:nvSpPr>
        <p:spPr/>
        <p:txBody>
          <a:bodyPr/>
          <a:lstStyle/>
          <a:p>
            <a:r>
              <a:rPr lang="en-GB" dirty="0"/>
              <a:t>Bayesian methods</a:t>
            </a:r>
          </a:p>
        </p:txBody>
      </p:sp>
      <p:sp>
        <p:nvSpPr>
          <p:cNvPr id="4" name="Content Placeholder 3"/>
          <p:cNvSpPr>
            <a:spLocks noGrp="1"/>
          </p:cNvSpPr>
          <p:nvPr>
            <p:ph sz="half" idx="2"/>
          </p:nvPr>
        </p:nvSpPr>
        <p:spPr>
          <a:solidFill>
            <a:schemeClr val="accent1">
              <a:lumMod val="20000"/>
              <a:lumOff val="80000"/>
            </a:schemeClr>
          </a:solidFill>
        </p:spPr>
        <p:txBody>
          <a:bodyPr>
            <a:normAutofit fontScale="92500"/>
          </a:bodyPr>
          <a:lstStyle/>
          <a:p>
            <a:r>
              <a:rPr lang="en-GB" dirty="0"/>
              <a:t>Estimates the probability of a model</a:t>
            </a:r>
          </a:p>
          <a:p>
            <a:r>
              <a:rPr lang="en-GB" dirty="0"/>
              <a:t>For 2 models, it can tell which is more probable</a:t>
            </a:r>
          </a:p>
          <a:p>
            <a:pPr lvl="1"/>
            <a:r>
              <a:rPr lang="en-GB" dirty="0"/>
              <a:t>(BAYES FACTOR) [given some data]</a:t>
            </a:r>
          </a:p>
          <a:p>
            <a:r>
              <a:rPr lang="en-GB" dirty="0"/>
              <a:t>Does not assume the model is correct, so after doing 4 models you can average these</a:t>
            </a:r>
          </a:p>
        </p:txBody>
      </p:sp>
      <p:sp>
        <p:nvSpPr>
          <p:cNvPr id="5" name="Text Placeholder 4"/>
          <p:cNvSpPr>
            <a:spLocks noGrp="1"/>
          </p:cNvSpPr>
          <p:nvPr>
            <p:ph type="body" sz="quarter" idx="3"/>
          </p:nvPr>
        </p:nvSpPr>
        <p:spPr/>
        <p:txBody>
          <a:bodyPr/>
          <a:lstStyle/>
          <a:p>
            <a:r>
              <a:rPr lang="en-GB" dirty="0"/>
              <a:t>The classical hypothesis testing regime</a:t>
            </a:r>
          </a:p>
        </p:txBody>
      </p:sp>
      <p:sp>
        <p:nvSpPr>
          <p:cNvPr id="6" name="Content Placeholder 5"/>
          <p:cNvSpPr>
            <a:spLocks noGrp="1"/>
          </p:cNvSpPr>
          <p:nvPr>
            <p:ph sz="quarter" idx="4"/>
          </p:nvPr>
        </p:nvSpPr>
        <p:spPr>
          <a:solidFill>
            <a:schemeClr val="accent3">
              <a:lumMod val="20000"/>
              <a:lumOff val="80000"/>
            </a:schemeClr>
          </a:solidFill>
        </p:spPr>
        <p:txBody>
          <a:bodyPr>
            <a:normAutofit fontScale="92500"/>
          </a:bodyPr>
          <a:lstStyle/>
          <a:p>
            <a:r>
              <a:rPr lang="en-GB" dirty="0"/>
              <a:t>Assumes error terms are normally distributed</a:t>
            </a:r>
          </a:p>
          <a:p>
            <a:r>
              <a:rPr lang="en-GB" dirty="0"/>
              <a:t>Assumes no correlation of the X’s other than what is modelled</a:t>
            </a:r>
          </a:p>
          <a:p>
            <a:r>
              <a:rPr lang="en-GB" dirty="0"/>
              <a:t>Assumes the correct model</a:t>
            </a:r>
          </a:p>
          <a:p>
            <a:r>
              <a:rPr lang="en-GB" dirty="0"/>
              <a:t>Tests mainly the parameters</a:t>
            </a:r>
          </a:p>
        </p:txBody>
      </p:sp>
      <p:sp>
        <p:nvSpPr>
          <p:cNvPr id="7" name="Slide Number Placeholder 6"/>
          <p:cNvSpPr>
            <a:spLocks noGrp="1"/>
          </p:cNvSpPr>
          <p:nvPr>
            <p:ph type="sldNum" sz="quarter" idx="12"/>
          </p:nvPr>
        </p:nvSpPr>
        <p:spPr/>
        <p:txBody>
          <a:bodyPr/>
          <a:lstStyle/>
          <a:p>
            <a:fld id="{6D22F896-40B5-4ADD-8801-0D06FADFA095}" type="slidenum">
              <a:rPr lang="en-US" smtClean="0"/>
              <a:t>14</a:t>
            </a:fld>
            <a:endParaRPr lang="en-US" dirty="0"/>
          </a:p>
        </p:txBody>
      </p:sp>
      <p:sp>
        <p:nvSpPr>
          <p:cNvPr id="8" name="Rectangle: Rounded Corners 7"/>
          <p:cNvSpPr/>
          <p:nvPr/>
        </p:nvSpPr>
        <p:spPr>
          <a:xfrm>
            <a:off x="480060" y="1285627"/>
            <a:ext cx="9974179" cy="6693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Example:  in a study of pay gaps, Model 1 assumes that the wage is normally distributed, and Model 2 assumes it is gamma distributed.  Model 3 allows wage as a sum of mini-distributions.</a:t>
            </a:r>
          </a:p>
        </p:txBody>
      </p:sp>
    </p:spTree>
    <p:extLst>
      <p:ext uri="{BB962C8B-B14F-4D97-AF65-F5344CB8AC3E}">
        <p14:creationId xmlns:p14="http://schemas.microsoft.com/office/powerpoint/2010/main" val="95095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ON THE BAYES FACTOR APPROACH</a:t>
            </a:r>
          </a:p>
        </p:txBody>
      </p:sp>
      <p:sp>
        <p:nvSpPr>
          <p:cNvPr id="3" name="Text Placeholder 2"/>
          <p:cNvSpPr>
            <a:spLocks noGrp="1"/>
          </p:cNvSpPr>
          <p:nvPr>
            <p:ph type="body" idx="1"/>
          </p:nvPr>
        </p:nvSpPr>
        <p:spPr/>
        <p:txBody>
          <a:bodyPr/>
          <a:lstStyle/>
          <a:p>
            <a:r>
              <a:rPr lang="en-GB" dirty="0"/>
              <a:t>Bayesian methods</a:t>
            </a:r>
          </a:p>
        </p:txBody>
      </p:sp>
      <p:sp>
        <p:nvSpPr>
          <p:cNvPr id="4" name="Content Placeholder 3"/>
          <p:cNvSpPr>
            <a:spLocks noGrp="1"/>
          </p:cNvSpPr>
          <p:nvPr>
            <p:ph sz="half" idx="2"/>
          </p:nvPr>
        </p:nvSpPr>
        <p:spPr>
          <a:solidFill>
            <a:schemeClr val="accent1">
              <a:lumMod val="20000"/>
              <a:lumOff val="80000"/>
            </a:schemeClr>
          </a:solidFill>
        </p:spPr>
        <p:txBody>
          <a:bodyPr>
            <a:normAutofit fontScale="92500" lnSpcReduction="10000"/>
          </a:bodyPr>
          <a:lstStyle/>
          <a:p>
            <a:r>
              <a:rPr lang="en-GB" dirty="0"/>
              <a:t>First calculate the probability of Model 1 given Y, and then the probability of Model 2 given Y.</a:t>
            </a:r>
          </a:p>
          <a:p>
            <a:r>
              <a:rPr lang="en-GB" dirty="0"/>
              <a:t>For 2 models, we can tell which is more probable</a:t>
            </a:r>
          </a:p>
          <a:p>
            <a:pPr lvl="1"/>
            <a:r>
              <a:rPr lang="en-GB" dirty="0"/>
              <a:t>(BAYES FACTOR | given some data)</a:t>
            </a:r>
          </a:p>
          <a:p>
            <a:r>
              <a:rPr lang="en-GB" dirty="0"/>
              <a:t>See Cowles, Ch. 11, </a:t>
            </a:r>
            <a:r>
              <a:rPr lang="en-GB" dirty="0" err="1"/>
              <a:t>pg</a:t>
            </a:r>
            <a:r>
              <a:rPr lang="en-GB" dirty="0"/>
              <a:t> 209</a:t>
            </a:r>
          </a:p>
        </p:txBody>
      </p:sp>
      <p:sp>
        <p:nvSpPr>
          <p:cNvPr id="5" name="Text Placeholder 4"/>
          <p:cNvSpPr>
            <a:spLocks noGrp="1"/>
          </p:cNvSpPr>
          <p:nvPr>
            <p:ph type="body" sz="quarter" idx="3"/>
          </p:nvPr>
        </p:nvSpPr>
        <p:spPr/>
        <p:txBody>
          <a:bodyPr/>
          <a:lstStyle/>
          <a:p>
            <a:r>
              <a:rPr lang="en-GB" dirty="0"/>
              <a:t>The concept of model averaging</a:t>
            </a:r>
          </a:p>
        </p:txBody>
      </p:sp>
      <p:sp>
        <p:nvSpPr>
          <p:cNvPr id="6" name="Content Placeholder 5"/>
          <p:cNvSpPr>
            <a:spLocks noGrp="1"/>
          </p:cNvSpPr>
          <p:nvPr>
            <p:ph sz="quarter" idx="4"/>
          </p:nvPr>
        </p:nvSpPr>
        <p:spPr>
          <a:solidFill>
            <a:schemeClr val="accent3">
              <a:lumMod val="20000"/>
              <a:lumOff val="80000"/>
            </a:schemeClr>
          </a:solidFill>
        </p:spPr>
        <p:txBody>
          <a:bodyPr>
            <a:normAutofit/>
          </a:bodyPr>
          <a:lstStyle/>
          <a:p>
            <a:r>
              <a:rPr lang="en-GB" dirty="0"/>
              <a:t>A Bayesian does not assume the model is correct, so after doing 4 models you can average these</a:t>
            </a:r>
          </a:p>
          <a:p>
            <a:r>
              <a:rPr lang="en-GB" dirty="0"/>
              <a:t>I am unsure this is a good idea, as you have “posited” all four models.</a:t>
            </a:r>
          </a:p>
          <a:p>
            <a:r>
              <a:rPr lang="en-GB" dirty="0"/>
              <a:t>Delphi method is a better idea.</a:t>
            </a:r>
          </a:p>
        </p:txBody>
      </p:sp>
      <p:sp>
        <p:nvSpPr>
          <p:cNvPr id="7" name="Slide Number Placeholder 6"/>
          <p:cNvSpPr>
            <a:spLocks noGrp="1"/>
          </p:cNvSpPr>
          <p:nvPr>
            <p:ph type="sldNum" sz="quarter" idx="12"/>
          </p:nvPr>
        </p:nvSpPr>
        <p:spPr/>
        <p:txBody>
          <a:bodyPr/>
          <a:lstStyle/>
          <a:p>
            <a:fld id="{6D22F896-40B5-4ADD-8801-0D06FADFA095}" type="slidenum">
              <a:rPr lang="en-US" smtClean="0"/>
              <a:t>15</a:t>
            </a:fld>
            <a:endParaRPr lang="en-US" dirty="0"/>
          </a:p>
        </p:txBody>
      </p:sp>
      <p:sp>
        <p:nvSpPr>
          <p:cNvPr id="8" name="Rectangle: Rounded Corners 7"/>
          <p:cNvSpPr/>
          <p:nvPr/>
        </p:nvSpPr>
        <p:spPr>
          <a:xfrm>
            <a:off x="480060" y="1285627"/>
            <a:ext cx="9974179" cy="66935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i="1" dirty="0">
                <a:solidFill>
                  <a:schemeClr val="tx1">
                    <a:lumMod val="95000"/>
                    <a:lumOff val="5000"/>
                  </a:schemeClr>
                </a:solidFill>
              </a:rPr>
              <a:t>This is an optional approach.</a:t>
            </a:r>
          </a:p>
        </p:txBody>
      </p:sp>
    </p:spTree>
    <p:extLst>
      <p:ext uri="{BB962C8B-B14F-4D97-AF65-F5344CB8AC3E}">
        <p14:creationId xmlns:p14="http://schemas.microsoft.com/office/powerpoint/2010/main" val="1282279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Explaining why the </a:t>
            </a:r>
            <a:r>
              <a:rPr lang="en-GB" dirty="0" err="1"/>
              <a:t>bayes</a:t>
            </a:r>
            <a:r>
              <a:rPr lang="en-GB" dirty="0"/>
              <a:t> factor formula works so well</a:t>
            </a:r>
          </a:p>
        </p:txBody>
      </p:sp>
      <p:sp>
        <p:nvSpPr>
          <p:cNvPr id="3" name="Text Placeholder 2"/>
          <p:cNvSpPr>
            <a:spLocks noGrp="1"/>
          </p:cNvSpPr>
          <p:nvPr>
            <p:ph type="body" idx="1"/>
          </p:nvPr>
        </p:nvSpPr>
        <p:spPr/>
        <p:txBody>
          <a:bodyPr/>
          <a:lstStyle/>
          <a:p>
            <a:r>
              <a:rPr lang="en-GB" dirty="0"/>
              <a:t>Prior odds vs posterior odds</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a:bodyPr>
              <a:lstStyle/>
              <a:p>
                <a14:m>
                  <m:oMath xmlns:m="http://schemas.openxmlformats.org/officeDocument/2006/math">
                    <m:f>
                      <m:fPr>
                        <m:ctrlPr>
                          <a:rPr lang="en-GB" i="1" dirty="0" smtClean="0">
                            <a:latin typeface="Cambria Math" panose="02040503050406030204" pitchFamily="18" charset="0"/>
                          </a:rPr>
                        </m:ctrlPr>
                      </m:fPr>
                      <m:num>
                        <m:r>
                          <m:rPr>
                            <m:sty m:val="p"/>
                          </m:rPr>
                          <a:rPr lang="en-GB" i="1" dirty="0">
                            <a:latin typeface="Cambria Math" panose="02040503050406030204" pitchFamily="18" charset="0"/>
                          </a:rPr>
                          <m:t>Pr</m:t>
                        </m:r>
                        <m:r>
                          <a:rPr lang="en-GB" i="1" dirty="0">
                            <a:latin typeface="Cambria Math" panose="02040503050406030204" pitchFamily="18" charset="0"/>
                          </a:rPr>
                          <m:t>(</m:t>
                        </m:r>
                        <m:r>
                          <m:rPr>
                            <m:sty m:val="p"/>
                          </m:rPr>
                          <a:rPr lang="en-GB" i="1" dirty="0">
                            <a:latin typeface="Cambria Math" panose="02040503050406030204" pitchFamily="18" charset="0"/>
                          </a:rPr>
                          <m:t>M</m:t>
                        </m:r>
                        <m:r>
                          <a:rPr lang="en-GB" i="1" baseline="-25000" dirty="0">
                            <a:latin typeface="Cambria Math" panose="02040503050406030204" pitchFamily="18" charset="0"/>
                          </a:rPr>
                          <m:t>1</m:t>
                        </m:r>
                        <m:r>
                          <a:rPr lang="en-GB" i="1" dirty="0">
                            <a:latin typeface="Cambria Math" panose="02040503050406030204" pitchFamily="18" charset="0"/>
                          </a:rPr>
                          <m:t>)</m:t>
                        </m:r>
                      </m:num>
                      <m:den>
                        <m:r>
                          <m:rPr>
                            <m:sty m:val="p"/>
                          </m:rPr>
                          <a:rPr lang="en-GB" b="0" i="0" dirty="0" smtClean="0">
                            <a:latin typeface="Cambria Math" panose="02040503050406030204" pitchFamily="18" charset="0"/>
                          </a:rPr>
                          <m:t>Pr</m:t>
                        </m:r>
                        <m:r>
                          <a:rPr lang="en-GB" b="0" i="1" dirty="0" smtClean="0">
                            <a:latin typeface="Cambria Math" panose="02040503050406030204" pitchFamily="18" charset="0"/>
                          </a:rPr>
                          <m:t>⁡(</m:t>
                        </m:r>
                        <m:r>
                          <m:rPr>
                            <m:sty m:val="p"/>
                          </m:rPr>
                          <a:rPr lang="en-GB" b="0" i="0" dirty="0" smtClean="0">
                            <a:latin typeface="Cambria Math" panose="02040503050406030204" pitchFamily="18" charset="0"/>
                          </a:rPr>
                          <m:t>M</m:t>
                        </m:r>
                        <m:r>
                          <a:rPr lang="en-GB" b="0" i="1" baseline="-25000" dirty="0" smtClean="0">
                            <a:latin typeface="Cambria Math" panose="02040503050406030204" pitchFamily="18" charset="0"/>
                          </a:rPr>
                          <m:t>0</m:t>
                        </m:r>
                        <m:r>
                          <a:rPr lang="en-GB" b="0" i="1" dirty="0" smtClean="0">
                            <a:latin typeface="Cambria Math" panose="02040503050406030204" pitchFamily="18" charset="0"/>
                          </a:rPr>
                          <m:t>)</m:t>
                        </m:r>
                      </m:den>
                    </m:f>
                  </m:oMath>
                </a14:m>
                <a:r>
                  <a:rPr lang="en-GB" dirty="0"/>
                  <a:t> = </a:t>
                </a:r>
                <a14:m>
                  <m:oMath xmlns:m="http://schemas.openxmlformats.org/officeDocument/2006/math">
                    <m:f>
                      <m:fPr>
                        <m:ctrlPr>
                          <a:rPr lang="en-GB" i="1" dirty="0">
                            <a:latin typeface="Cambria Math" panose="02040503050406030204" pitchFamily="18" charset="0"/>
                          </a:rPr>
                        </m:ctrlPr>
                      </m:fPr>
                      <m:num>
                        <m:r>
                          <m:rPr>
                            <m:sty m:val="p"/>
                          </m:rPr>
                          <a:rPr lang="en-GB" i="1" dirty="0">
                            <a:latin typeface="Cambria Math" panose="02040503050406030204" pitchFamily="18" charset="0"/>
                          </a:rPr>
                          <m:t>Pr</m:t>
                        </m:r>
                        <m:r>
                          <a:rPr lang="en-GB" i="1" dirty="0">
                            <a:latin typeface="Cambria Math" panose="02040503050406030204" pitchFamily="18" charset="0"/>
                          </a:rPr>
                          <m:t>(</m:t>
                        </m:r>
                        <m:r>
                          <m:rPr>
                            <m:sty m:val="p"/>
                          </m:rPr>
                          <a:rPr lang="en-GB" b="0" i="0" dirty="0" smtClean="0">
                            <a:latin typeface="Cambria Math" panose="02040503050406030204" pitchFamily="18" charset="0"/>
                          </a:rPr>
                          <m:t>H</m:t>
                        </m:r>
                        <m:r>
                          <a:rPr lang="en-GB" i="1" baseline="-25000" dirty="0">
                            <a:latin typeface="Cambria Math" panose="02040503050406030204" pitchFamily="18" charset="0"/>
                          </a:rPr>
                          <m:t>1</m:t>
                        </m:r>
                        <m:r>
                          <a:rPr lang="en-GB" i="1" dirty="0">
                            <a:latin typeface="Cambria Math" panose="02040503050406030204" pitchFamily="18" charset="0"/>
                          </a:rPr>
                          <m:t>)</m:t>
                        </m:r>
                      </m:num>
                      <m:den>
                        <m:r>
                          <m:rPr>
                            <m:sty m:val="p"/>
                          </m:rPr>
                          <a:rPr lang="en-GB" dirty="0">
                            <a:latin typeface="Cambria Math" panose="02040503050406030204" pitchFamily="18" charset="0"/>
                          </a:rPr>
                          <m:t>Pr</m:t>
                        </m:r>
                        <m:r>
                          <a:rPr lang="en-GB" i="1" dirty="0">
                            <a:latin typeface="Cambria Math" panose="02040503050406030204" pitchFamily="18" charset="0"/>
                          </a:rPr>
                          <m:t>⁡(</m:t>
                        </m:r>
                        <m:r>
                          <m:rPr>
                            <m:sty m:val="p"/>
                          </m:rPr>
                          <a:rPr lang="en-GB" b="0" i="0" dirty="0" smtClean="0">
                            <a:latin typeface="Cambria Math" panose="02040503050406030204" pitchFamily="18" charset="0"/>
                          </a:rPr>
                          <m:t>H</m:t>
                        </m:r>
                        <m:r>
                          <a:rPr lang="en-GB" i="1" baseline="-25000" dirty="0">
                            <a:latin typeface="Cambria Math" panose="02040503050406030204" pitchFamily="18" charset="0"/>
                          </a:rPr>
                          <m:t>0</m:t>
                        </m:r>
                        <m:r>
                          <a:rPr lang="en-GB" i="1" dirty="0">
                            <a:latin typeface="Cambria Math" panose="02040503050406030204" pitchFamily="18" charset="0"/>
                          </a:rPr>
                          <m:t>)</m:t>
                        </m:r>
                      </m:den>
                    </m:f>
                  </m:oMath>
                </a14:m>
                <a:r>
                  <a:rPr lang="en-GB" dirty="0"/>
                  <a:t>  this is the prior odds of model 1 being the true state of affairs in the world.</a:t>
                </a:r>
              </a:p>
              <a:p>
                <a:r>
                  <a:rPr lang="en-GB" dirty="0"/>
                  <a:t>We have assumed there are only 2 possible states of affairs in the world.</a:t>
                </a:r>
              </a:p>
              <a:p>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a:blip r:embed="rId2"/>
                <a:stretch>
                  <a:fillRect l="-1181" r="-394"/>
                </a:stretch>
              </a:blipFill>
            </p:spPr>
            <p:txBody>
              <a:bodyPr/>
              <a:lstStyle/>
              <a:p>
                <a:r>
                  <a:rPr lang="en-GB">
                    <a:noFill/>
                  </a:rPr>
                  <a:t> </a:t>
                </a:r>
              </a:p>
            </p:txBody>
          </p:sp>
        </mc:Fallback>
      </mc:AlternateContent>
      <p:sp>
        <p:nvSpPr>
          <p:cNvPr id="5" name="Text Placeholder 4"/>
          <p:cNvSpPr>
            <a:spLocks noGrp="1"/>
          </p:cNvSpPr>
          <p:nvPr>
            <p:ph type="body" sz="quarter" idx="3"/>
          </p:nvPr>
        </p:nvSpPr>
        <p:spPr/>
        <p:txBody>
          <a:bodyPr/>
          <a:lstStyle/>
          <a:p>
            <a:r>
              <a:rPr lang="en-GB" dirty="0"/>
              <a:t>The posterior odds are:</a:t>
            </a:r>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p:txBody>
              <a:bodyPr>
                <a:normAutofit fontScale="77500" lnSpcReduction="20000"/>
              </a:bodyPr>
              <a:lstStyle/>
              <a:p>
                <a14:m>
                  <m:oMath xmlns:m="http://schemas.openxmlformats.org/officeDocument/2006/math">
                    <m:f>
                      <m:fPr>
                        <m:ctrlPr>
                          <a:rPr lang="en-GB" i="1" dirty="0" smtClean="0">
                            <a:latin typeface="Cambria Math" panose="02040503050406030204" pitchFamily="18" charset="0"/>
                          </a:rPr>
                        </m:ctrlPr>
                      </m:fPr>
                      <m:num>
                        <m:r>
                          <m:rPr>
                            <m:sty m:val="p"/>
                          </m:rPr>
                          <a:rPr lang="en-GB" i="1" dirty="0">
                            <a:latin typeface="Cambria Math" panose="02040503050406030204" pitchFamily="18" charset="0"/>
                          </a:rPr>
                          <m:t>Pr</m:t>
                        </m:r>
                        <m:d>
                          <m:dPr>
                            <m:ctrlPr>
                              <a:rPr lang="en-GB" i="1" dirty="0" smtClean="0">
                                <a:latin typeface="Cambria Math" panose="02040503050406030204" pitchFamily="18" charset="0"/>
                              </a:rPr>
                            </m:ctrlPr>
                          </m:dPr>
                          <m:e>
                            <m:r>
                              <m:rPr>
                                <m:sty m:val="p"/>
                              </m:rPr>
                              <a:rPr lang="en-GB" i="1" dirty="0">
                                <a:latin typeface="Cambria Math" panose="02040503050406030204" pitchFamily="18" charset="0"/>
                              </a:rPr>
                              <m:t>M</m:t>
                            </m:r>
                            <m:r>
                              <a:rPr lang="en-GB" i="1" baseline="-25000" dirty="0">
                                <a:latin typeface="Cambria Math" panose="02040503050406030204" pitchFamily="18" charset="0"/>
                              </a:rPr>
                              <m:t>1</m:t>
                            </m:r>
                            <m:r>
                              <a:rPr lang="en-GB" i="1" dirty="0">
                                <a:latin typeface="Cambria Math" panose="02040503050406030204" pitchFamily="18" charset="0"/>
                              </a:rPr>
                              <m:t>|</m:t>
                            </m:r>
                            <m:r>
                              <a:rPr lang="en-GB" i="1" dirty="0">
                                <a:latin typeface="Cambria Math" panose="02040503050406030204" pitchFamily="18" charset="0"/>
                              </a:rPr>
                              <m:t>𝑦</m:t>
                            </m:r>
                          </m:e>
                        </m:d>
                      </m:num>
                      <m:den>
                        <m:r>
                          <m:rPr>
                            <m:sty m:val="p"/>
                          </m:rPr>
                          <a:rPr lang="en-GB" dirty="0">
                            <a:latin typeface="Cambria Math" panose="02040503050406030204" pitchFamily="18" charset="0"/>
                          </a:rPr>
                          <m:t>Pr</m:t>
                        </m:r>
                        <m:r>
                          <a:rPr lang="en-GB" i="1" dirty="0">
                            <a:latin typeface="Cambria Math" panose="02040503050406030204" pitchFamily="18" charset="0"/>
                          </a:rPr>
                          <m:t>⁡(</m:t>
                        </m:r>
                        <m:r>
                          <m:rPr>
                            <m:sty m:val="p"/>
                          </m:rPr>
                          <a:rPr lang="en-GB" dirty="0">
                            <a:latin typeface="Cambria Math" panose="02040503050406030204" pitchFamily="18" charset="0"/>
                          </a:rPr>
                          <m:t>M</m:t>
                        </m:r>
                        <m:r>
                          <a:rPr lang="en-GB" i="1" baseline="-25000" dirty="0">
                            <a:latin typeface="Cambria Math" panose="02040503050406030204" pitchFamily="18" charset="0"/>
                          </a:rPr>
                          <m:t>0</m:t>
                        </m:r>
                        <m:r>
                          <a:rPr lang="en-GB" i="1" dirty="0">
                            <a:latin typeface="Cambria Math" panose="02040503050406030204" pitchFamily="18" charset="0"/>
                          </a:rPr>
                          <m:t>|</m:t>
                        </m:r>
                        <m:r>
                          <a:rPr lang="en-GB" i="1" dirty="0">
                            <a:latin typeface="Cambria Math" panose="02040503050406030204" pitchFamily="18" charset="0"/>
                          </a:rPr>
                          <m:t>𝑦</m:t>
                        </m:r>
                        <m:r>
                          <a:rPr lang="en-GB" i="1" dirty="0">
                            <a:latin typeface="Cambria Math" panose="02040503050406030204" pitchFamily="18" charset="0"/>
                          </a:rPr>
                          <m:t>)</m:t>
                        </m:r>
                      </m:den>
                    </m:f>
                  </m:oMath>
                </a14:m>
                <a:endParaRPr lang="en-GB" dirty="0"/>
              </a:p>
              <a:p>
                <a:endParaRPr lang="en-GB" dirty="0"/>
              </a:p>
              <a:p>
                <a:r>
                  <a:rPr lang="en-GB" dirty="0"/>
                  <a:t>Looking at this, it has elements that we know, insofar as we know the data y and the distribution formats, range restrictions and relationships.</a:t>
                </a:r>
              </a:p>
              <a:p>
                <a:r>
                  <a:rPr lang="en-GB" dirty="0"/>
                  <a:t>Chapters 1 and 11 of Cowles (2013) contain the mammogram example using Bauer (1997) data </a:t>
                </a:r>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blipFill>
                <a:blip r:embed="rId3"/>
                <a:stretch>
                  <a:fillRect l="-525"/>
                </a:stretch>
              </a:blipFill>
            </p:spPr>
            <p:txBody>
              <a:bodyPr/>
              <a:lstStyle/>
              <a:p>
                <a:r>
                  <a:rPr lang="en-GB">
                    <a:noFill/>
                  </a:rPr>
                  <a:t> </a:t>
                </a:r>
              </a:p>
            </p:txBody>
          </p:sp>
        </mc:Fallback>
      </mc:AlternateContent>
      <p:sp>
        <p:nvSpPr>
          <p:cNvPr id="7" name="Slide Number Placeholder 6"/>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979338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5684145" y="2268028"/>
            <a:ext cx="6086764" cy="2644457"/>
          </a:xfrm>
          <a:solidFill>
            <a:schemeClr val="accent4">
              <a:lumMod val="40000"/>
              <a:lumOff val="60000"/>
            </a:schemeClr>
          </a:solidFill>
          <a:ln>
            <a:solidFill>
              <a:schemeClr val="accent1">
                <a:shade val="50000"/>
              </a:schemeClr>
            </a:solidFill>
          </a:ln>
        </p:spPr>
        <p:txBody>
          <a:bodyPr>
            <a:normAutofit fontScale="77500" lnSpcReduction="20000"/>
          </a:bodyPr>
          <a:lstStyle/>
          <a:p>
            <a:endParaRPr lang="en-GB" dirty="0"/>
          </a:p>
          <a:p>
            <a:r>
              <a:rPr lang="en-GB" dirty="0"/>
              <a:t>P value is the probability of being wrong</a:t>
            </a:r>
          </a:p>
          <a:p>
            <a:r>
              <a:rPr lang="en-GB" dirty="0"/>
              <a:t>The confidence level is the probability of getting this answer, in this 95% range, over many multiple hypothetical repeat samples with replacement from the population</a:t>
            </a:r>
          </a:p>
          <a:p>
            <a:r>
              <a:rPr lang="en-GB" dirty="0"/>
              <a:t>Thus it’s focused on the likelihood of the data, given that the model is perfectly right</a:t>
            </a:r>
          </a:p>
          <a:p>
            <a:r>
              <a:rPr lang="en-GB" dirty="0"/>
              <a:t>Or… given that it’s the true model.</a:t>
            </a:r>
          </a:p>
        </p:txBody>
      </p:sp>
      <p:sp>
        <p:nvSpPr>
          <p:cNvPr id="2" name="Title 1"/>
          <p:cNvSpPr>
            <a:spLocks noGrp="1"/>
          </p:cNvSpPr>
          <p:nvPr>
            <p:ph type="title"/>
          </p:nvPr>
        </p:nvSpPr>
        <p:spPr/>
        <p:txBody>
          <a:bodyPr/>
          <a:lstStyle/>
          <a:p>
            <a:r>
              <a:rPr lang="en-GB" dirty="0"/>
              <a:t>So what are p values? </a:t>
            </a:r>
          </a:p>
        </p:txBody>
      </p:sp>
      <p:sp>
        <p:nvSpPr>
          <p:cNvPr id="3" name="Text Placeholder 2"/>
          <p:cNvSpPr>
            <a:spLocks noGrp="1"/>
          </p:cNvSpPr>
          <p:nvPr>
            <p:ph type="body" idx="1"/>
          </p:nvPr>
        </p:nvSpPr>
        <p:spPr>
          <a:xfrm>
            <a:off x="809881" y="2536786"/>
            <a:ext cx="4645152" cy="801943"/>
          </a:xfrm>
        </p:spPr>
        <p:txBody>
          <a:bodyPr/>
          <a:lstStyle/>
          <a:p>
            <a:r>
              <a:rPr lang="en-GB" dirty="0"/>
              <a:t>Bayesian</a:t>
            </a:r>
          </a:p>
        </p:txBody>
      </p:sp>
      <p:sp>
        <p:nvSpPr>
          <p:cNvPr id="4" name="Content Placeholder 3"/>
          <p:cNvSpPr>
            <a:spLocks noGrp="1"/>
          </p:cNvSpPr>
          <p:nvPr>
            <p:ph sz="half" idx="2"/>
          </p:nvPr>
        </p:nvSpPr>
        <p:spPr>
          <a:xfrm>
            <a:off x="580769" y="2268028"/>
            <a:ext cx="4645152" cy="2644457"/>
          </a:xfrm>
          <a:ln>
            <a:solidFill>
              <a:schemeClr val="accent1">
                <a:shade val="50000"/>
              </a:schemeClr>
            </a:solidFill>
          </a:ln>
        </p:spPr>
        <p:txBody>
          <a:bodyPr>
            <a:normAutofit fontScale="92500" lnSpcReduction="20000"/>
          </a:bodyPr>
          <a:lstStyle/>
          <a:p>
            <a:endParaRPr lang="en-GB" dirty="0"/>
          </a:p>
          <a:p>
            <a:endParaRPr lang="en-GB" dirty="0"/>
          </a:p>
          <a:p>
            <a:endParaRPr lang="en-GB" dirty="0"/>
          </a:p>
          <a:p>
            <a:r>
              <a:rPr lang="en-GB" dirty="0"/>
              <a:t>To them, a P-value is a mythical beast, a simplistic social construction.</a:t>
            </a:r>
          </a:p>
          <a:p>
            <a:r>
              <a:rPr lang="en-GB" dirty="0"/>
              <a:t>I advise we interpret Bayesian approach from a realist meta approach.</a:t>
            </a:r>
          </a:p>
        </p:txBody>
      </p:sp>
      <p:sp>
        <p:nvSpPr>
          <p:cNvPr id="5" name="Text Placeholder 4"/>
          <p:cNvSpPr>
            <a:spLocks noGrp="1"/>
          </p:cNvSpPr>
          <p:nvPr>
            <p:ph type="body" sz="quarter" idx="3"/>
          </p:nvPr>
        </p:nvSpPr>
        <p:spPr>
          <a:xfrm>
            <a:off x="6251021" y="1953992"/>
            <a:ext cx="4645152" cy="802237"/>
          </a:xfrm>
        </p:spPr>
        <p:txBody>
          <a:bodyPr/>
          <a:lstStyle/>
          <a:p>
            <a:r>
              <a:rPr lang="en-GB" dirty="0"/>
              <a:t>Classical reasoning</a:t>
            </a:r>
          </a:p>
        </p:txBody>
      </p:sp>
      <p:sp>
        <p:nvSpPr>
          <p:cNvPr id="7" name="Slide Number Placeholder 6"/>
          <p:cNvSpPr>
            <a:spLocks noGrp="1"/>
          </p:cNvSpPr>
          <p:nvPr>
            <p:ph type="sldNum" sz="quarter" idx="12"/>
          </p:nvPr>
        </p:nvSpPr>
        <p:spPr/>
        <p:txBody>
          <a:bodyPr/>
          <a:lstStyle/>
          <a:p>
            <a:fld id="{6D22F896-40B5-4ADD-8801-0D06FADFA095}" type="slidenum">
              <a:rPr lang="en-US" smtClean="0"/>
              <a:t>17</a:t>
            </a:fld>
            <a:endParaRPr lang="en-US" dirty="0"/>
          </a:p>
        </p:txBody>
      </p:sp>
      <p:sp>
        <p:nvSpPr>
          <p:cNvPr id="8" name="Rectangle 7"/>
          <p:cNvSpPr/>
          <p:nvPr/>
        </p:nvSpPr>
        <p:spPr>
          <a:xfrm>
            <a:off x="4544291" y="5181243"/>
            <a:ext cx="6096000" cy="646331"/>
          </a:xfrm>
          <a:prstGeom prst="rect">
            <a:avLst/>
          </a:prstGeom>
        </p:spPr>
        <p:txBody>
          <a:bodyPr>
            <a:spAutoFit/>
          </a:bodyPr>
          <a:lstStyle/>
          <a:p>
            <a:pPr lvl="4"/>
            <a:r>
              <a:rPr lang="en-GB" dirty="0"/>
              <a:t>We got used to these conditional statements. We can get used to the other.</a:t>
            </a:r>
          </a:p>
        </p:txBody>
      </p:sp>
    </p:spTree>
    <p:extLst>
      <p:ext uri="{BB962C8B-B14F-4D97-AF65-F5344CB8AC3E}">
        <p14:creationId xmlns:p14="http://schemas.microsoft.com/office/powerpoint/2010/main" val="2751534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Second type of model: a hierarchical model of a continuous outcome</a:t>
            </a:r>
          </a:p>
        </p:txBody>
      </p:sp>
      <p:sp>
        <p:nvSpPr>
          <p:cNvPr id="3" name="Content Placeholder 2"/>
          <p:cNvSpPr>
            <a:spLocks noGrp="1"/>
          </p:cNvSpPr>
          <p:nvPr>
            <p:ph idx="1"/>
          </p:nvPr>
        </p:nvSpPr>
        <p:spPr/>
        <p:txBody>
          <a:bodyPr>
            <a:normAutofit fontScale="70000" lnSpcReduction="20000"/>
          </a:bodyPr>
          <a:lstStyle/>
          <a:p>
            <a:r>
              <a:rPr lang="en-GB" dirty="0"/>
              <a:t>Now we can model the probability T as a parameter, which is a continuous random variable.</a:t>
            </a:r>
          </a:p>
          <a:p>
            <a:r>
              <a:rPr lang="en-GB" dirty="0"/>
              <a:t>Its distribution has a mean, mu of T.  We estimate mu by taking E(pdf(T)).</a:t>
            </a:r>
          </a:p>
          <a:p>
            <a:r>
              <a:rPr lang="en-GB" dirty="0"/>
              <a:t>This Probability Density Function (distribution) also has a standard deviation.  Please note, this is</a:t>
            </a:r>
          </a:p>
          <a:p>
            <a:pPr marL="0" indent="0">
              <a:buNone/>
            </a:pPr>
            <a:r>
              <a:rPr lang="en-GB" dirty="0"/>
              <a:t>not a standard error.</a:t>
            </a:r>
          </a:p>
          <a:p>
            <a:pPr lvl="1"/>
            <a:r>
              <a:rPr lang="en-GB" dirty="0"/>
              <a:t>In Bayesian statistics we move away from the concept of standard error.</a:t>
            </a:r>
          </a:p>
          <a:p>
            <a:pPr lvl="1"/>
            <a:r>
              <a:rPr lang="en-GB" dirty="0"/>
              <a:t>The square root of the Var(PDF(T)) is known as the standard deviation</a:t>
            </a:r>
          </a:p>
          <a:p>
            <a:pPr lvl="1"/>
            <a:r>
              <a:rPr lang="en-GB" dirty="0"/>
              <a:t>The algebra of decomposing the variance has to be familiar (Casella and Berger)</a:t>
            </a:r>
          </a:p>
          <a:p>
            <a:r>
              <a:rPr lang="en-GB" dirty="0"/>
              <a:t>We can estimate this standard deviation.  Our notation for it will be Tau of PDF(T).  </a:t>
            </a:r>
          </a:p>
          <a:p>
            <a:r>
              <a:rPr lang="en-GB" dirty="0"/>
              <a:t>The standard deviation of the probability estimator is a measure of the width of the random variable PDF(T)’s distribution.  The new RV, mu, is not the actual value T and it does not have to have a symmetric distribution.  Of course it’s not necessarily a normal distribution. (See red diagrams)</a:t>
            </a:r>
          </a:p>
        </p:txBody>
      </p:sp>
      <p:sp>
        <p:nvSpPr>
          <p:cNvPr id="4" name="Hexagon 3"/>
          <p:cNvSpPr/>
          <p:nvPr/>
        </p:nvSpPr>
        <p:spPr>
          <a:xfrm>
            <a:off x="9332686" y="2438400"/>
            <a:ext cx="2061028" cy="17707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Kass</a:t>
            </a:r>
            <a:r>
              <a:rPr lang="en-GB" dirty="0"/>
              <a:t> and </a:t>
            </a:r>
            <a:r>
              <a:rPr lang="en-GB" dirty="0" err="1"/>
              <a:t>Raftery</a:t>
            </a:r>
            <a:r>
              <a:rPr lang="en-GB" dirty="0"/>
              <a:t> 1995</a:t>
            </a:r>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
        <p:nvSpPr>
          <p:cNvPr id="6" name="Rounded Rectangle 5">
            <a:extLst>
              <a:ext uri="{FF2B5EF4-FFF2-40B4-BE49-F238E27FC236}">
                <a16:creationId xmlns:a16="http://schemas.microsoft.com/office/drawing/2014/main" id="{71A84E45-1A8C-A2AB-AD79-AFD8891644F9}"/>
              </a:ext>
            </a:extLst>
          </p:cNvPr>
          <p:cNvSpPr/>
          <p:nvPr/>
        </p:nvSpPr>
        <p:spPr>
          <a:xfrm>
            <a:off x="157018" y="2544023"/>
            <a:ext cx="1373018" cy="3223033"/>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NEARLY DONE</a:t>
            </a:r>
          </a:p>
          <a:p>
            <a:pPr algn="ctr"/>
            <a:endParaRPr lang="en-GB" dirty="0">
              <a:ln w="0"/>
              <a:solidFill>
                <a:schemeClr val="tx1"/>
              </a:solidFill>
              <a:effectLst>
                <a:outerShdw blurRad="38100" dist="19050" dir="2700000" algn="tl" rotWithShape="0">
                  <a:schemeClr val="dk1">
                    <a:alpha val="40000"/>
                  </a:schemeClr>
                </a:outerShdw>
              </a:effectLst>
            </a:endParaRPr>
          </a:p>
          <a:p>
            <a:pPr marL="342900" indent="-342900" algn="ctr">
              <a:buAutoNum type="arabicPeriod"/>
            </a:pPr>
            <a:r>
              <a:rPr lang="en-GB" sz="1200" dirty="0">
                <a:ln w="0"/>
                <a:solidFill>
                  <a:schemeClr val="tx1"/>
                </a:solidFill>
                <a:effectLst>
                  <a:outerShdw blurRad="38100" dist="19050" dir="2700000" algn="tl" rotWithShape="0">
                    <a:schemeClr val="dk1">
                      <a:alpha val="40000"/>
                    </a:schemeClr>
                  </a:outerShdw>
                </a:effectLst>
              </a:rPr>
              <a:t>Basics</a:t>
            </a:r>
          </a:p>
          <a:p>
            <a:pPr marL="342900" indent="-342900" algn="ctr">
              <a:buAutoNum type="arabicPeriod"/>
            </a:pPr>
            <a:r>
              <a:rPr lang="en-GB" sz="1200" dirty="0">
                <a:ln w="0"/>
                <a:solidFill>
                  <a:schemeClr val="tx1"/>
                </a:solidFill>
                <a:effectLst>
                  <a:outerShdw blurRad="38100" dist="19050" dir="2700000" algn="tl" rotWithShape="0">
                    <a:schemeClr val="dk1">
                      <a:alpha val="40000"/>
                    </a:schemeClr>
                  </a:outerShdw>
                </a:effectLst>
              </a:rPr>
              <a:t>Binomial models</a:t>
            </a:r>
          </a:p>
          <a:p>
            <a:pPr marL="342900" indent="-342900" algn="ctr">
              <a:buAutoNum type="arabicPeriod"/>
            </a:pPr>
            <a:r>
              <a:rPr lang="en-GB" dirty="0">
                <a:ln w="0"/>
                <a:solidFill>
                  <a:schemeClr val="tx1"/>
                </a:solidFill>
                <a:effectLst>
                  <a:outerShdw blurRad="38100" dist="19050" dir="2700000" algn="tl" rotWithShape="0">
                    <a:schemeClr val="dk1">
                      <a:alpha val="40000"/>
                    </a:schemeClr>
                  </a:outerShdw>
                </a:effectLst>
                <a:highlight>
                  <a:srgbClr val="FFFF00"/>
                </a:highlight>
              </a:rPr>
              <a:t>Continuous variable models</a:t>
            </a:r>
          </a:p>
        </p:txBody>
      </p:sp>
    </p:spTree>
    <p:extLst>
      <p:ext uri="{BB962C8B-B14F-4D97-AF65-F5344CB8AC3E}">
        <p14:creationId xmlns:p14="http://schemas.microsoft.com/office/powerpoint/2010/main" val="1319442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diagram for a hierarchical model</a:t>
            </a:r>
          </a:p>
        </p:txBody>
      </p:sp>
      <p:sp>
        <p:nvSpPr>
          <p:cNvPr id="3" name="Content Placeholder 2"/>
          <p:cNvSpPr>
            <a:spLocks noGrp="1"/>
          </p:cNvSpPr>
          <p:nvPr>
            <p:ph idx="1"/>
          </p:nvPr>
        </p:nvSpPr>
        <p:spPr/>
        <p:txBody>
          <a:bodyPr/>
          <a:lstStyle/>
          <a:p>
            <a:r>
              <a:rPr lang="en-GB" dirty="0"/>
              <a:t>‘doodle’ in </a:t>
            </a:r>
            <a:r>
              <a:rPr lang="en-GB" dirty="0" err="1"/>
              <a:t>WinBUGS</a:t>
            </a:r>
            <a:r>
              <a:rPr lang="en-GB" dirty="0"/>
              <a:t> (BUGS means …Gibbs Sampler…which does MCMC sampling… which is a form of simulation to estimate a model)</a:t>
            </a:r>
          </a:p>
          <a:p>
            <a:r>
              <a:rPr lang="en-GB" dirty="0"/>
              <a:t>Outermost layer= </a:t>
            </a:r>
            <a:r>
              <a:rPr lang="en-GB" dirty="0" err="1"/>
              <a:t>hyperpriors</a:t>
            </a:r>
            <a:endParaRPr lang="en-GB" dirty="0"/>
          </a:p>
          <a:p>
            <a:r>
              <a:rPr lang="en-GB" dirty="0"/>
              <a:t>Inner layer = two types of element.</a:t>
            </a:r>
          </a:p>
          <a:p>
            <a:pPr lvl="1"/>
            <a:r>
              <a:rPr lang="en-GB" dirty="0"/>
              <a:t>The Data</a:t>
            </a:r>
          </a:p>
          <a:p>
            <a:pPr lvl="1"/>
            <a:r>
              <a:rPr lang="en-GB" dirty="0"/>
              <a:t>The Parameters</a:t>
            </a:r>
          </a:p>
          <a:p>
            <a:pPr lvl="1"/>
            <a:r>
              <a:rPr lang="en-GB" dirty="0"/>
              <a:t>These in turn will lie in Directed Acyclic Graphs, or in order of causality.</a:t>
            </a:r>
          </a:p>
          <a:p>
            <a:pPr lvl="1"/>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67294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Acknowledgements</a:t>
            </a:r>
          </a:p>
        </p:txBody>
      </p:sp>
      <p:sp>
        <p:nvSpPr>
          <p:cNvPr id="3" name="Content Placeholder 2"/>
          <p:cNvSpPr>
            <a:spLocks noGrp="1"/>
          </p:cNvSpPr>
          <p:nvPr>
            <p:ph idx="1"/>
          </p:nvPr>
        </p:nvSpPr>
        <p:spPr/>
        <p:txBody>
          <a:bodyPr>
            <a:normAutofit fontScale="92500" lnSpcReduction="10000"/>
          </a:bodyPr>
          <a:lstStyle/>
          <a:p>
            <a:pPr algn="ctr">
              <a:buNone/>
            </a:pPr>
            <a:r>
              <a:rPr lang="en-GB" dirty="0"/>
              <a:t>Thank you to </a:t>
            </a:r>
            <a:r>
              <a:rPr lang="pl-PL" altLang="en-US" dirty="0"/>
              <a:t>Arek Wiśniowski</a:t>
            </a:r>
            <a:endParaRPr lang="en-GB" altLang="en-US" dirty="0"/>
          </a:p>
          <a:p>
            <a:pPr algn="ctr">
              <a:buNone/>
            </a:pPr>
            <a:r>
              <a:rPr lang="pl-PL" altLang="en-US" dirty="0"/>
              <a:t>Social Statistics</a:t>
            </a:r>
            <a:endParaRPr lang="en-GB" altLang="en-US" dirty="0"/>
          </a:p>
          <a:p>
            <a:pPr algn="ctr">
              <a:buNone/>
            </a:pPr>
            <a:r>
              <a:rPr lang="en-GB" altLang="en-US" dirty="0"/>
              <a:t>University of Manchester</a:t>
            </a:r>
          </a:p>
          <a:p>
            <a:pPr algn="ctr">
              <a:buNone/>
            </a:pPr>
            <a:endParaRPr lang="en-GB" altLang="en-US" dirty="0"/>
          </a:p>
          <a:p>
            <a:pPr>
              <a:buNone/>
            </a:pPr>
            <a:r>
              <a:rPr lang="en-GB" altLang="en-US" dirty="0"/>
              <a:t>This unit is linked to the MSc In Social Research Methods &amp; Statistics and the </a:t>
            </a:r>
          </a:p>
          <a:p>
            <a:pPr>
              <a:buNone/>
            </a:pPr>
            <a:r>
              <a:rPr lang="en-GB" altLang="en-US" dirty="0"/>
              <a:t>PhD programme in Social Statistics, School of Social Sciences, </a:t>
            </a:r>
            <a:r>
              <a:rPr lang="en-GB" altLang="en-US" dirty="0" err="1"/>
              <a:t>Univ</a:t>
            </a:r>
            <a:r>
              <a:rPr lang="en-GB" altLang="en-US" dirty="0"/>
              <a:t> of Manchester.</a:t>
            </a:r>
          </a:p>
          <a:p>
            <a:pPr>
              <a:buNone/>
            </a:pPr>
            <a:r>
              <a:rPr lang="en-GB" altLang="en-US" dirty="0"/>
              <a:t>See </a:t>
            </a:r>
            <a:r>
              <a:rPr lang="en-GB" altLang="en-US" dirty="0">
                <a:hlinkClick r:id="rId2"/>
              </a:rPr>
              <a:t>https://www.manchester.ac.uk/study/masters/courses/list/06097/msc-social-research-methods-and-statistics/</a:t>
            </a:r>
            <a:r>
              <a:rPr lang="en-GB" altLang="en-US" dirty="0"/>
              <a:t> and </a:t>
            </a:r>
            <a:r>
              <a:rPr lang="en-GB" altLang="en-US" dirty="0">
                <a:hlinkClick r:id="rId3"/>
              </a:rPr>
              <a:t>https://www.socialsciences.manchester.ac.uk/social-statistics/</a:t>
            </a:r>
            <a:r>
              <a:rPr lang="en-GB" alt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938995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 hierarchical model of a labour outcome with formal &amp; informal markets</a:t>
            </a:r>
          </a:p>
        </p:txBody>
      </p:sp>
      <p:sp>
        <p:nvSpPr>
          <p:cNvPr id="3" name="Content Placeholder 2"/>
          <p:cNvSpPr>
            <a:spLocks noGrp="1"/>
          </p:cNvSpPr>
          <p:nvPr>
            <p:ph idx="1"/>
          </p:nvPr>
        </p:nvSpPr>
        <p:spPr/>
        <p:txBody>
          <a:bodyPr>
            <a:normAutofit fontScale="92500" lnSpcReduction="10000"/>
          </a:bodyPr>
          <a:lstStyle/>
          <a:p>
            <a:r>
              <a:rPr lang="en-GB" dirty="0"/>
              <a:t>Labour which is paid no, W = 0 or yes, W = 1</a:t>
            </a:r>
          </a:p>
          <a:p>
            <a:r>
              <a:rPr lang="en-GB" dirty="0"/>
              <a:t>Second part of model:  Which sector they work in.</a:t>
            </a:r>
          </a:p>
          <a:p>
            <a:pPr lvl="1"/>
            <a:r>
              <a:rPr lang="en-GB" dirty="0"/>
              <a:t>Multinomial logit.  A risk for each sector j.</a:t>
            </a:r>
          </a:p>
          <a:p>
            <a:pPr lvl="1"/>
            <a:r>
              <a:rPr lang="en-GB" dirty="0"/>
              <a:t>Third part is gender, Sex=0 (male) or 1 (female)</a:t>
            </a:r>
          </a:p>
          <a:p>
            <a:r>
              <a:rPr lang="en-GB" dirty="0"/>
              <a:t>If you know a parameter, put it into your model.</a:t>
            </a:r>
          </a:p>
          <a:p>
            <a:r>
              <a:rPr lang="en-GB" dirty="0"/>
              <a:t>You may use an </a:t>
            </a:r>
          </a:p>
          <a:p>
            <a:pPr marL="0" indent="0">
              <a:buNone/>
            </a:pPr>
            <a:r>
              <a:rPr lang="en-GB" dirty="0"/>
              <a:t>informed prior</a:t>
            </a:r>
          </a:p>
          <a:p>
            <a:pPr marL="0" indent="0">
              <a:buNone/>
            </a:pPr>
            <a:r>
              <a:rPr lang="en-GB" dirty="0"/>
              <a:t>Or uninformed flat priors</a:t>
            </a:r>
          </a:p>
          <a:p>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graphicFrame>
        <p:nvGraphicFramePr>
          <p:cNvPr id="5" name="Chart 4">
            <a:extLst>
              <a:ext uri="{FF2B5EF4-FFF2-40B4-BE49-F238E27FC236}">
                <a16:creationId xmlns:a16="http://schemas.microsoft.com/office/drawing/2014/main" id="{A5DC62D9-0DA0-4889-9046-B22C254A4C32}"/>
              </a:ext>
            </a:extLst>
          </p:cNvPr>
          <p:cNvGraphicFramePr>
            <a:graphicFrameLocks/>
          </p:cNvGraphicFramePr>
          <p:nvPr>
            <p:extLst>
              <p:ext uri="{D42A27DB-BD31-4B8C-83A1-F6EECF244321}">
                <p14:modId xmlns:p14="http://schemas.microsoft.com/office/powerpoint/2010/main" val="3683534776"/>
              </p:ext>
            </p:extLst>
          </p:nvPr>
        </p:nvGraphicFramePr>
        <p:xfrm>
          <a:off x="6843486" y="2015732"/>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Rounded Corners 8"/>
          <p:cNvSpPr/>
          <p:nvPr/>
        </p:nvSpPr>
        <p:spPr>
          <a:xfrm>
            <a:off x="3960826" y="4239361"/>
            <a:ext cx="2650602" cy="1388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logit function can be found in Generalised Linear Models or in Bayesian models.</a:t>
            </a:r>
          </a:p>
        </p:txBody>
      </p:sp>
      <p:sp>
        <p:nvSpPr>
          <p:cNvPr id="7" name="Rectangle: Rounded Corners 6"/>
          <p:cNvSpPr/>
          <p:nvPr/>
        </p:nvSpPr>
        <p:spPr>
          <a:xfrm>
            <a:off x="6470073" y="4852853"/>
            <a:ext cx="4009432" cy="1388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multinomial logit function combined with Logit would be a structural equation model in Classical Statistical reasoning.</a:t>
            </a:r>
          </a:p>
        </p:txBody>
      </p:sp>
    </p:spTree>
    <p:extLst>
      <p:ext uri="{BB962C8B-B14F-4D97-AF65-F5344CB8AC3E}">
        <p14:creationId xmlns:p14="http://schemas.microsoft.com/office/powerpoint/2010/main" val="578032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BUZZ task</a:t>
            </a:r>
          </a:p>
        </p:txBody>
      </p:sp>
      <p:sp>
        <p:nvSpPr>
          <p:cNvPr id="3" name="Content Placeholder 2"/>
          <p:cNvSpPr>
            <a:spLocks noGrp="1"/>
          </p:cNvSpPr>
          <p:nvPr>
            <p:ph idx="1"/>
          </p:nvPr>
        </p:nvSpPr>
        <p:spPr/>
        <p:txBody>
          <a:bodyPr/>
          <a:lstStyle/>
          <a:p>
            <a:r>
              <a:rPr lang="en-GB" dirty="0"/>
              <a:t>Suppose we want to model labour supply.  We know there is measurement error in the measure of Yes/No work of women (here, work is the paid work women do)</a:t>
            </a:r>
          </a:p>
          <a:p>
            <a:r>
              <a:rPr lang="en-GB" dirty="0"/>
              <a:t>Using words, build a short causal model of the risk of working, given the risk of measuring it wrongly and the reasons why women work. Use a diagram if you wish.</a:t>
            </a:r>
          </a:p>
          <a:p>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21</a:t>
            </a:fld>
            <a:endParaRPr lang="en-US" dirty="0"/>
          </a:p>
        </p:txBody>
      </p:sp>
      <p:sp>
        <p:nvSpPr>
          <p:cNvPr id="5" name="Rectangle: Beveled 4"/>
          <p:cNvSpPr/>
          <p:nvPr/>
        </p:nvSpPr>
        <p:spPr>
          <a:xfrm>
            <a:off x="480060" y="3877519"/>
            <a:ext cx="5237834" cy="210659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Hint:  Why do we care?  Because we could use the time-use survey or local data on women’s real-life decisions to build up estimates for our model.  These would be </a:t>
            </a:r>
            <a:r>
              <a:rPr lang="en-GB" b="1" dirty="0"/>
              <a:t>informative.</a:t>
            </a:r>
            <a:endParaRPr lang="en-GB" dirty="0"/>
          </a:p>
        </p:txBody>
      </p:sp>
    </p:spTree>
    <p:extLst>
      <p:ext uri="{BB962C8B-B14F-4D97-AF65-F5344CB8AC3E}">
        <p14:creationId xmlns:p14="http://schemas.microsoft.com/office/powerpoint/2010/main" val="3410161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ANSWER TO THIS task assuming a linear relationship model for each stage.</a:t>
            </a:r>
          </a:p>
        </p:txBody>
      </p:sp>
      <p:sp>
        <p:nvSpPr>
          <p:cNvPr id="3" name="Content Placeholder 2"/>
          <p:cNvSpPr>
            <a:spLocks noGrp="1"/>
          </p:cNvSpPr>
          <p:nvPr>
            <p:ph idx="1"/>
          </p:nvPr>
        </p:nvSpPr>
        <p:spPr>
          <a:xfrm>
            <a:off x="1451579" y="2015732"/>
            <a:ext cx="3386639" cy="3450613"/>
          </a:xfrm>
          <a:ln>
            <a:solidFill>
              <a:schemeClr val="accent1">
                <a:shade val="50000"/>
              </a:schemeClr>
            </a:solidFill>
          </a:ln>
        </p:spPr>
        <p:txBody>
          <a:bodyPr/>
          <a:lstStyle/>
          <a:p>
            <a:r>
              <a:rPr lang="en-GB" dirty="0" err="1"/>
              <a:t>Tau</a:t>
            </a:r>
            <a:r>
              <a:rPr lang="en-GB" baseline="-25000" dirty="0" err="1">
                <a:sym typeface="Symbol" panose="05050102010706020507" pitchFamily="18" charset="2"/>
              </a:rPr>
              <a:t></a:t>
            </a:r>
            <a:r>
              <a:rPr lang="en-GB" baseline="-25000" dirty="0" err="1"/>
              <a:t>w</a:t>
            </a:r>
            <a:r>
              <a:rPr lang="en-GB" dirty="0"/>
              <a:t>,  </a:t>
            </a:r>
            <a:r>
              <a:rPr lang="en-GB" dirty="0" err="1"/>
              <a:t>Tau</a:t>
            </a:r>
            <a:r>
              <a:rPr lang="en-GB" baseline="-25000" dirty="0" err="1">
                <a:ln w="0"/>
                <a:effectLst>
                  <a:outerShdw blurRad="38100" dist="19050" dir="2700000" algn="tl" rotWithShape="0">
                    <a:schemeClr val="dk1">
                      <a:alpha val="40000"/>
                    </a:schemeClr>
                  </a:outerShdw>
                </a:effectLst>
                <a:sym typeface="Symbol" panose="05050102010706020507" pitchFamily="18" charset="2"/>
              </a:rPr>
              <a:t></a:t>
            </a:r>
            <a:r>
              <a:rPr lang="en-GB" baseline="-25000" dirty="0" err="1"/>
              <a:t>m</a:t>
            </a:r>
            <a:endParaRPr lang="en-GB" baseline="-25000" dirty="0"/>
          </a:p>
        </p:txBody>
      </p:sp>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780921437"/>
              </p:ext>
            </p:extLst>
          </p:nvPr>
        </p:nvGraphicFramePr>
        <p:xfrm>
          <a:off x="6843486" y="2015732"/>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1658661" y="2863273"/>
            <a:ext cx="2972473" cy="15701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en-GB" baseline="-25000" dirty="0">
                <a:ln w="0"/>
                <a:solidFill>
                  <a:schemeClr val="tx1"/>
                </a:solidFill>
                <a:effectLst>
                  <a:outerShdw blurRad="38100" dist="19050" dir="2700000" algn="tl" rotWithShape="0">
                    <a:schemeClr val="dk1">
                      <a:alpha val="40000"/>
                    </a:schemeClr>
                  </a:outerShdw>
                </a:effectLst>
                <a:sym typeface="Symbol" panose="05050102010706020507" pitchFamily="18" charset="2"/>
              </a:rPr>
              <a:t>W</a:t>
            </a:r>
            <a:r>
              <a:rPr lang="en-GB" dirty="0">
                <a:ln w="0"/>
                <a:solidFill>
                  <a:schemeClr val="tx1"/>
                </a:solidFill>
                <a:effectLst>
                  <a:outerShdw blurRad="38100" dist="19050" dir="2700000" algn="tl" rotWithShape="0">
                    <a:schemeClr val="dk1">
                      <a:alpha val="40000"/>
                    </a:schemeClr>
                  </a:outerShdw>
                </a:effectLst>
                <a:sym typeface="Symbol" panose="05050102010706020507" pitchFamily="18" charset="2"/>
              </a:rPr>
              <a:t>, </a:t>
            </a:r>
            <a:r>
              <a:rPr lang="en-GB" baseline="-25000" dirty="0">
                <a:ln w="0"/>
                <a:solidFill>
                  <a:schemeClr val="tx1"/>
                </a:solidFill>
                <a:effectLst>
                  <a:outerShdw blurRad="38100" dist="19050" dir="2700000" algn="tl" rotWithShape="0">
                    <a:schemeClr val="dk1">
                      <a:alpha val="40000"/>
                    </a:schemeClr>
                  </a:outerShdw>
                </a:effectLst>
              </a:rPr>
              <a:t>W</a:t>
            </a:r>
            <a:r>
              <a:rPr lang="en-GB" dirty="0">
                <a:ln w="0"/>
                <a:solidFill>
                  <a:schemeClr val="tx1"/>
                </a:solidFill>
                <a:effectLst>
                  <a:outerShdw blurRad="38100" dist="19050" dir="2700000" algn="tl" rotWithShape="0">
                    <a:schemeClr val="dk1">
                      <a:alpha val="40000"/>
                    </a:schemeClr>
                  </a:outerShdw>
                </a:effectLst>
              </a:rPr>
              <a:t>, </a:t>
            </a:r>
            <a:r>
              <a:rPr lang="en-GB"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en-GB" baseline="-25000" dirty="0">
                <a:ln w="0"/>
                <a:solidFill>
                  <a:schemeClr val="tx1"/>
                </a:solidFill>
                <a:effectLst>
                  <a:outerShdw blurRad="38100" dist="19050" dir="2700000" algn="tl" rotWithShape="0">
                    <a:schemeClr val="dk1">
                      <a:alpha val="40000"/>
                    </a:schemeClr>
                  </a:outerShdw>
                </a:effectLst>
                <a:sym typeface="Symbol" panose="05050102010706020507" pitchFamily="18" charset="2"/>
              </a:rPr>
              <a:t>M</a:t>
            </a:r>
            <a:r>
              <a:rPr lang="en-GB" dirty="0">
                <a:ln w="0"/>
                <a:solidFill>
                  <a:schemeClr val="tx1"/>
                </a:solidFill>
                <a:effectLst>
                  <a:outerShdw blurRad="38100" dist="19050" dir="2700000" algn="tl" rotWithShape="0">
                    <a:schemeClr val="dk1">
                      <a:alpha val="40000"/>
                    </a:schemeClr>
                  </a:outerShdw>
                </a:effectLst>
                <a:sym typeface="Symbol" panose="05050102010706020507" pitchFamily="18" charset="2"/>
              </a:rPr>
              <a:t>, </a:t>
            </a:r>
            <a:r>
              <a:rPr lang="en-GB" baseline="-25000" dirty="0">
                <a:ln w="0"/>
                <a:solidFill>
                  <a:schemeClr val="tx1"/>
                </a:solidFill>
                <a:effectLst>
                  <a:outerShdw blurRad="38100" dist="19050" dir="2700000" algn="tl" rotWithShape="0">
                    <a:schemeClr val="dk1">
                      <a:alpha val="40000"/>
                    </a:schemeClr>
                  </a:outerShdw>
                </a:effectLst>
              </a:rPr>
              <a:t>M</a:t>
            </a:r>
          </a:p>
          <a:p>
            <a:pPr algn="ctr"/>
            <a:r>
              <a:rPr lang="en-GB" baseline="-25000" dirty="0">
                <a:ln w="0"/>
                <a:solidFill>
                  <a:schemeClr val="tx1"/>
                </a:solidFill>
                <a:effectLst>
                  <a:outerShdw blurRad="38100" dist="19050" dir="2700000" algn="tl" rotWithShape="0">
                    <a:schemeClr val="dk1">
                      <a:alpha val="40000"/>
                    </a:schemeClr>
                  </a:outerShdw>
                </a:effectLst>
              </a:rPr>
              <a:t>The risk of hiding her work </a:t>
            </a:r>
          </a:p>
          <a:p>
            <a:pPr algn="ctr"/>
            <a:endParaRPr lang="en-GB" dirty="0">
              <a:ln w="0"/>
              <a:solidFill>
                <a:schemeClr val="tx1"/>
              </a:solidFill>
              <a:effectLst>
                <a:outerShdw blurRad="38100" dist="19050" dir="2700000" algn="tl" rotWithShape="0">
                  <a:schemeClr val="dk1">
                    <a:alpha val="40000"/>
                  </a:schemeClr>
                </a:outerShdw>
              </a:effectLst>
            </a:endParaRPr>
          </a:p>
          <a:p>
            <a:pPr algn="ctr"/>
            <a:r>
              <a:rPr lang="en-GB" dirty="0">
                <a:ln w="0"/>
                <a:solidFill>
                  <a:schemeClr val="tx1"/>
                </a:solidFill>
                <a:effectLst>
                  <a:outerShdw blurRad="38100" dist="19050" dir="2700000" algn="tl" rotWithShape="0">
                    <a:schemeClr val="dk1">
                      <a:alpha val="40000"/>
                    </a:schemeClr>
                  </a:outerShdw>
                </a:effectLst>
              </a:rPr>
              <a:t>Data:  n; w, m, x for </a:t>
            </a:r>
            <a:r>
              <a:rPr lang="en-GB" dirty="0" err="1">
                <a:ln w="0"/>
                <a:solidFill>
                  <a:schemeClr val="tx1"/>
                </a:solidFill>
                <a:effectLst>
                  <a:outerShdw blurRad="38100" dist="19050" dir="2700000" algn="tl" rotWithShape="0">
                    <a:schemeClr val="dk1">
                      <a:alpha val="40000"/>
                    </a:schemeClr>
                  </a:outerShdw>
                </a:effectLst>
              </a:rPr>
              <a:t>i</a:t>
            </a:r>
            <a:r>
              <a:rPr lang="en-GB" dirty="0">
                <a:ln w="0"/>
                <a:solidFill>
                  <a:schemeClr val="tx1"/>
                </a:solidFill>
                <a:effectLst>
                  <a:outerShdw blurRad="38100" dist="19050" dir="2700000" algn="tl" rotWithShape="0">
                    <a:schemeClr val="dk1">
                      <a:alpha val="40000"/>
                    </a:schemeClr>
                  </a:outerShdw>
                </a:effectLst>
              </a:rPr>
              <a:t>=1 to n</a:t>
            </a:r>
          </a:p>
        </p:txBody>
      </p:sp>
      <p:sp>
        <p:nvSpPr>
          <p:cNvPr id="7" name="Content Placeholder 2"/>
          <p:cNvSpPr txBox="1">
            <a:spLocks/>
          </p:cNvSpPr>
          <p:nvPr/>
        </p:nvSpPr>
        <p:spPr>
          <a:xfrm>
            <a:off x="4838216" y="2015732"/>
            <a:ext cx="1900403" cy="3450613"/>
          </a:xfrm>
          <a:prstGeom prst="rect">
            <a:avLst/>
          </a:prstGeom>
          <a:ln>
            <a:solidFill>
              <a:schemeClr val="accent1">
                <a:shade val="50000"/>
              </a:schemeClr>
            </a:solidFill>
          </a:ln>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dirty="0"/>
              <a:t>Whether she says she works is M (0, 1). Whether she really works is W (0, 1). </a:t>
            </a:r>
          </a:p>
          <a:p>
            <a:r>
              <a:rPr lang="en-GB" dirty="0"/>
              <a:t>Wealth is X. </a:t>
            </a:r>
            <a:endParaRPr lang="en-GB" baseline="-25000" dirty="0"/>
          </a:p>
        </p:txBody>
      </p:sp>
    </p:spTree>
    <p:extLst>
      <p:ext uri="{BB962C8B-B14F-4D97-AF65-F5344CB8AC3E}">
        <p14:creationId xmlns:p14="http://schemas.microsoft.com/office/powerpoint/2010/main" val="413356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Third type of model</a:t>
            </a:r>
          </a:p>
        </p:txBody>
      </p:sp>
      <p:sp>
        <p:nvSpPr>
          <p:cNvPr id="3" name="Content Placeholder 2"/>
          <p:cNvSpPr>
            <a:spLocks noGrp="1"/>
          </p:cNvSpPr>
          <p:nvPr>
            <p:ph idx="1"/>
          </p:nvPr>
        </p:nvSpPr>
        <p:spPr/>
        <p:txBody>
          <a:bodyPr>
            <a:normAutofit fontScale="62500" lnSpcReduction="20000"/>
          </a:bodyPr>
          <a:lstStyle/>
          <a:p>
            <a:r>
              <a:rPr lang="en-GB" dirty="0"/>
              <a:t>In a different exercise, we have an outcome Y which is a </a:t>
            </a:r>
            <a:r>
              <a:rPr lang="en-GB" dirty="0">
                <a:ln w="0"/>
                <a:solidFill>
                  <a:schemeClr val="accent1"/>
                </a:solidFill>
                <a:effectLst>
                  <a:outerShdw blurRad="38100" dist="25400" dir="5400000" algn="ctr" rotWithShape="0">
                    <a:srgbClr val="6E747A">
                      <a:alpha val="43000"/>
                    </a:srgbClr>
                  </a:outerShdw>
                </a:effectLst>
              </a:rPr>
              <a:t>continuous </a:t>
            </a:r>
            <a:r>
              <a:rPr lang="en-GB" dirty="0"/>
              <a:t>variable.  As a random variable this has an expectation E(Y) and a variance V(Y) through observations </a:t>
            </a:r>
            <a:r>
              <a:rPr lang="en-GB" dirty="0" err="1"/>
              <a:t>i</a:t>
            </a:r>
            <a:r>
              <a:rPr lang="en-GB" dirty="0"/>
              <a:t>.  Let us suppose the outcome is Y.</a:t>
            </a:r>
          </a:p>
          <a:p>
            <a:r>
              <a:rPr lang="en-GB" dirty="0"/>
              <a:t>We choose a prior function for the shape of the distribution of the parameter mu, again, such that E(pdf(mu)) = mean (Y) over many observations.</a:t>
            </a:r>
          </a:p>
          <a:p>
            <a:r>
              <a:rPr lang="en-GB" dirty="0"/>
              <a:t>In Bayesian Monte Carlo estimation we will simulate the distribution of E(pdf(Y)) and also E(Y) itself, assuming we are right about a posited functional from for the PDF of the hyperparameters and the parameters mu and </a:t>
            </a:r>
            <a:r>
              <a:rPr lang="en-GB" dirty="0" err="1"/>
              <a:t>var</a:t>
            </a:r>
            <a:r>
              <a:rPr lang="en-GB" dirty="0"/>
              <a:t>(Y)</a:t>
            </a:r>
          </a:p>
          <a:p>
            <a:r>
              <a:rPr lang="en-GB" dirty="0"/>
              <a:t>The prior and the maximum likelihood, together, are proportional to the </a:t>
            </a:r>
            <a:r>
              <a:rPr lang="en-GB" b="1" dirty="0"/>
              <a:t>posterior distribution. </a:t>
            </a:r>
            <a:r>
              <a:rPr lang="en-GB" i="1" dirty="0"/>
              <a:t>The functional form we choose for the prior of hyperparameters will hardly affect the resulting distribution shape of PDF(Y), which has many moments.  We can even allow PDF(Y) to have a shape which is a sum of a series of normal distributions, or a sum of individual binomial distributions, and the number of parameters can go up and up, along with hyperparameters like Tau(PDF(mu)).  (sic.  The dispersion of the estimate of the mean of the estimate of the mean)</a:t>
            </a:r>
            <a:endParaRPr lang="en-GB" b="1" dirty="0"/>
          </a:p>
          <a:p>
            <a:r>
              <a:rPr lang="en-GB" dirty="0"/>
              <a:t>The posterior distribution [best estimate], P({mu, tau, Mu(PDF(mu), Tau(PDF(mu))}| D), is not necessarily a symmetric function, nor a normal curve.</a:t>
            </a:r>
          </a:p>
          <a:p>
            <a:pPr lvl="1"/>
            <a:r>
              <a:rPr lang="en-GB" dirty="0"/>
              <a:t>If you knew it was on a normal curve, that knowledge would be useful ‘prior’ information.</a:t>
            </a:r>
          </a:p>
          <a:p>
            <a:pPr lvl="1"/>
            <a:r>
              <a:rPr lang="en-GB" dirty="0"/>
              <a:t>In such a case you can model it with a specific set of parameters, no skewness, no kurtosis, symmetric variation etc.</a:t>
            </a:r>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613023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Tricks</a:t>
            </a:r>
          </a:p>
        </p:txBody>
      </p:sp>
      <p:sp>
        <p:nvSpPr>
          <p:cNvPr id="3" name="Content Placeholder 2"/>
          <p:cNvSpPr>
            <a:spLocks noGrp="1"/>
          </p:cNvSpPr>
          <p:nvPr>
            <p:ph idx="1"/>
          </p:nvPr>
        </p:nvSpPr>
        <p:spPr/>
        <p:txBody>
          <a:bodyPr>
            <a:normAutofit fontScale="92500" lnSpcReduction="20000"/>
          </a:bodyPr>
          <a:lstStyle/>
          <a:p>
            <a:r>
              <a:rPr lang="en-GB" dirty="0"/>
              <a:t>Depending on what we know or surmise about the distribution of Y, we can set up different prior for this pair of hyperparameters:</a:t>
            </a:r>
          </a:p>
          <a:p>
            <a:r>
              <a:rPr lang="en-GB" dirty="0"/>
              <a:t>E(mu) and </a:t>
            </a:r>
            <a:r>
              <a:rPr lang="en-GB" dirty="0" err="1"/>
              <a:t>var</a:t>
            </a:r>
            <a:r>
              <a:rPr lang="en-GB" dirty="0"/>
              <a:t>(mu), where mu is the E(Y) from the PDF we posit for Y. (sic)</a:t>
            </a:r>
          </a:p>
          <a:p>
            <a:pPr lvl="1"/>
            <a:r>
              <a:rPr lang="en-GB" dirty="0"/>
              <a:t>For example beta distribution if Y lies between 0 and 1 [rather than Tobit regression]</a:t>
            </a:r>
          </a:p>
          <a:p>
            <a:pPr lvl="1"/>
            <a:r>
              <a:rPr lang="en-GB" dirty="0"/>
              <a:t>Or a lognormal distribution;  Use a Poisson for PDF(Y) if it’s a migrant count.</a:t>
            </a:r>
          </a:p>
          <a:p>
            <a:pPr lvl="1"/>
            <a:r>
              <a:rPr lang="en-GB" dirty="0"/>
              <a:t>See </a:t>
            </a:r>
            <a:r>
              <a:rPr lang="en-GB" dirty="0" err="1"/>
              <a:t>Arek</a:t>
            </a:r>
            <a:r>
              <a:rPr lang="en-GB" dirty="0"/>
              <a:t> </a:t>
            </a:r>
            <a:r>
              <a:rPr lang="en-GB" dirty="0" err="1"/>
              <a:t>Wisniowski</a:t>
            </a:r>
            <a:r>
              <a:rPr lang="en-GB" dirty="0"/>
              <a:t>, paper on migrants into/out of UK+4 countries, J-RSS-A, 2016.</a:t>
            </a:r>
          </a:p>
          <a:p>
            <a:pPr lvl="1"/>
            <a:r>
              <a:rPr lang="en-GB" dirty="0"/>
              <a:t>Bayesian theory shows that if Y is Poisson then the best hyperparameter distribution is Gamma</a:t>
            </a:r>
          </a:p>
          <a:p>
            <a:pPr lvl="1"/>
            <a:r>
              <a:rPr lang="en-GB" dirty="0"/>
              <a:t>Alternatively you can always use uniform distributions.</a:t>
            </a:r>
          </a:p>
          <a:p>
            <a:r>
              <a:rPr lang="en-GB" dirty="0"/>
              <a:t>Another trick is that if we have 2 or 3 parameters, not just one, it’s not just a ‘Monte Carlo’ Simulation- it’s going to use a Gibbs Sampler [or Metropolis-Hastings] </a:t>
            </a:r>
            <a:r>
              <a:rPr lang="en-GB" dirty="0">
                <a:sym typeface="Wingdings" panose="05000000000000000000" pitchFamily="2" charset="2"/>
              </a:rPr>
              <a:t> MCMC</a:t>
            </a:r>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34846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  Estimating the distribution of a continuous variable </a:t>
            </a:r>
            <a:r>
              <a:rPr lang="en-GB" sz="1800" dirty="0"/>
              <a:t>(notes attached)</a:t>
            </a:r>
            <a:endParaRPr lang="en-GB" dirty="0"/>
          </a:p>
        </p:txBody>
      </p:sp>
      <p:sp>
        <p:nvSpPr>
          <p:cNvPr id="3" name="Content Placeholder 2"/>
          <p:cNvSpPr>
            <a:spLocks noGrp="1"/>
          </p:cNvSpPr>
          <p:nvPr>
            <p:ph idx="1"/>
          </p:nvPr>
        </p:nvSpPr>
        <p:spPr/>
        <p:txBody>
          <a:bodyPr/>
          <a:lstStyle/>
          <a:p>
            <a:r>
              <a:rPr lang="en-GB" dirty="0"/>
              <a:t>Suppose we are really deeply interested in the distribution of earnings.</a:t>
            </a:r>
          </a:p>
          <a:p>
            <a:r>
              <a:rPr lang="en-GB" dirty="0"/>
              <a:t>We want to know more about the shape of the distribution.</a:t>
            </a:r>
          </a:p>
          <a:p>
            <a:r>
              <a:rPr lang="en-GB" dirty="0"/>
              <a:t>Here are two models of the distribution.</a:t>
            </a:r>
          </a:p>
        </p:txBody>
      </p:sp>
      <p:sp>
        <p:nvSpPr>
          <p:cNvPr id="4" name="Slide Number Placeholder 3"/>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2160528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26</a:t>
            </a:fld>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998753635"/>
              </p:ext>
            </p:extLst>
          </p:nvPr>
        </p:nvGraphicFramePr>
        <p:xfrm>
          <a:off x="5366480" y="798973"/>
          <a:ext cx="6063997" cy="39599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929277286"/>
              </p:ext>
            </p:extLst>
          </p:nvPr>
        </p:nvGraphicFramePr>
        <p:xfrm>
          <a:off x="480060" y="1610940"/>
          <a:ext cx="6063997" cy="3959959"/>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Top Corners Rounded 6"/>
          <p:cNvSpPr/>
          <p:nvPr/>
        </p:nvSpPr>
        <p:spPr>
          <a:xfrm>
            <a:off x="7905509" y="4758932"/>
            <a:ext cx="3426106" cy="1086283"/>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Why would we care?</a:t>
            </a:r>
          </a:p>
          <a:p>
            <a:pPr algn="ctr"/>
            <a:r>
              <a:rPr lang="en-GB" dirty="0"/>
              <a:t>Because of taxation!</a:t>
            </a:r>
          </a:p>
        </p:txBody>
      </p:sp>
    </p:spTree>
    <p:extLst>
      <p:ext uri="{BB962C8B-B14F-4D97-AF65-F5344CB8AC3E}">
        <p14:creationId xmlns:p14="http://schemas.microsoft.com/office/powerpoint/2010/main" val="360770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MCMC</a:t>
            </a:r>
          </a:p>
        </p:txBody>
      </p:sp>
      <p:sp>
        <p:nvSpPr>
          <p:cNvPr id="3" name="Content Placeholder 2"/>
          <p:cNvSpPr>
            <a:spLocks noGrp="1"/>
          </p:cNvSpPr>
          <p:nvPr>
            <p:ph idx="1"/>
          </p:nvPr>
        </p:nvSpPr>
        <p:spPr/>
        <p:txBody>
          <a:bodyPr>
            <a:normAutofit lnSpcReduction="10000"/>
          </a:bodyPr>
          <a:lstStyle/>
          <a:p>
            <a:r>
              <a:rPr lang="en-GB" dirty="0"/>
              <a:t>The Markov Chain is a series of estimates, similar to how a maximum likelihood solution is found by iteration.</a:t>
            </a:r>
          </a:p>
          <a:p>
            <a:r>
              <a:rPr lang="en-GB" dirty="0"/>
              <a:t>The Gibbs sampler first posits any estimate for mu, then estimates the posterior likelihood function for Tau from that, then moves to next step.</a:t>
            </a:r>
          </a:p>
          <a:p>
            <a:pPr lvl="1"/>
            <a:r>
              <a:rPr lang="en-GB" dirty="0"/>
              <a:t>Now it uses the chosen Mu, either current or new, and posits a fresh new changed estimate of Tau, and generates the posterior likelihood function for Mu.</a:t>
            </a:r>
          </a:p>
          <a:p>
            <a:pPr lvl="1"/>
            <a:r>
              <a:rPr lang="en-GB" dirty="0"/>
              <a:t>Each posterior likelihood function is conditional on the data and all the other parameters.</a:t>
            </a:r>
          </a:p>
          <a:p>
            <a:r>
              <a:rPr lang="en-GB" dirty="0"/>
              <a:t>As in bootstrapping, the Markov Chain of these estimates is getting better and better, closer to the true values.  The </a:t>
            </a:r>
            <a:r>
              <a:rPr lang="en-GB" dirty="0" err="1"/>
              <a:t>var</a:t>
            </a:r>
            <a:r>
              <a:rPr lang="en-GB" dirty="0"/>
              <a:t>(theta) does not reduce to 0, but to the true </a:t>
            </a:r>
            <a:r>
              <a:rPr lang="en-GB" dirty="0" err="1"/>
              <a:t>s.d.</a:t>
            </a:r>
            <a:r>
              <a:rPr lang="en-GB" dirty="0"/>
              <a:t>(theta)</a:t>
            </a:r>
          </a:p>
        </p:txBody>
      </p:sp>
      <p:sp>
        <p:nvSpPr>
          <p:cNvPr id="4" name="Slide Number Placeholder 3"/>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433733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Continuation of logic of a continuous single variable</a:t>
            </a:r>
          </a:p>
        </p:txBody>
      </p:sp>
      <p:sp>
        <p:nvSpPr>
          <p:cNvPr id="3" name="Content Placeholder 2"/>
          <p:cNvSpPr>
            <a:spLocks noGrp="1"/>
          </p:cNvSpPr>
          <p:nvPr>
            <p:ph idx="1"/>
          </p:nvPr>
        </p:nvSpPr>
        <p:spPr/>
        <p:txBody>
          <a:bodyPr>
            <a:normAutofit fontScale="85000" lnSpcReduction="10000"/>
          </a:bodyPr>
          <a:lstStyle/>
          <a:p>
            <a:pPr lvl="1"/>
            <a:endParaRPr lang="en-GB" dirty="0"/>
          </a:p>
          <a:p>
            <a:r>
              <a:rPr lang="en-GB" dirty="0"/>
              <a:t>If you don’t know it, then you may choose a flat prior, innocuous prior, or other specific prior for the distribution of Mu.  Choosing this distribution may involve an implicit assumption about tau of mu.  That is, we assert one distribution, and it implies a specific variance of the variable along that PDF.</a:t>
            </a:r>
          </a:p>
          <a:p>
            <a:r>
              <a:rPr lang="en-GB" dirty="0"/>
              <a:t>However, it is possible to find out that Y is normally distributed without assuming it is normally distributed.  We do that by noting the hyperparametric nature of Mu of Y.</a:t>
            </a:r>
          </a:p>
          <a:p>
            <a:r>
              <a:rPr lang="en-GB" dirty="0"/>
              <a:t>Tau of Mu, and Mu itself, in particular can have any distribution, and so a ‘credible interval’ is wise choice.</a:t>
            </a:r>
          </a:p>
          <a:p>
            <a:r>
              <a:rPr lang="en-GB" dirty="0"/>
              <a:t>One credible interval will illustrate the distribution of Mu of Y which represents an estimate of E(Y), and does not represent the distribution of Y itself.  But once we have the posterior distribution, we can also draw the entire distribution of Y itself, as long as we’ve built it up to enable it to have a variety of shapes.</a:t>
            </a:r>
          </a:p>
        </p:txBody>
      </p:sp>
      <p:sp>
        <p:nvSpPr>
          <p:cNvPr id="4" name="Slide Number Placeholder 3"/>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3480518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Credible interval?  Or highest probability zone?  Or high density region</a:t>
            </a:r>
          </a:p>
        </p:txBody>
      </p:sp>
      <p:sp>
        <p:nvSpPr>
          <p:cNvPr id="3" name="Content Placeholder 2"/>
          <p:cNvSpPr>
            <a:spLocks noGrp="1"/>
          </p:cNvSpPr>
          <p:nvPr>
            <p:ph idx="1"/>
          </p:nvPr>
        </p:nvSpPr>
        <p:spPr/>
        <p:txBody>
          <a:bodyPr/>
          <a:lstStyle/>
          <a:p>
            <a:r>
              <a:rPr lang="en-GB" dirty="0"/>
              <a:t>These introductory authors call it the credible interval:</a:t>
            </a:r>
          </a:p>
          <a:p>
            <a:pPr marL="0" indent="0">
              <a:buNone/>
            </a:pPr>
            <a:r>
              <a:rPr lang="en-GB" dirty="0" err="1"/>
              <a:t>Kass</a:t>
            </a:r>
            <a:r>
              <a:rPr lang="en-GB" dirty="0"/>
              <a:t>, Robert E., and Adrian E. </a:t>
            </a:r>
            <a:r>
              <a:rPr lang="en-GB" dirty="0" err="1"/>
              <a:t>Raftery</a:t>
            </a:r>
            <a:r>
              <a:rPr lang="en-GB" dirty="0"/>
              <a:t>, 1995.  </a:t>
            </a:r>
            <a:r>
              <a:rPr lang="en-GB" sz="2800" b="1" dirty="0"/>
              <a:t>Bayes Factors</a:t>
            </a:r>
            <a:r>
              <a:rPr lang="en-GB" dirty="0"/>
              <a:t>,  </a:t>
            </a:r>
            <a:r>
              <a:rPr lang="en-GB" i="1" dirty="0"/>
              <a:t>Journal of the American Statistical Association</a:t>
            </a:r>
            <a:r>
              <a:rPr lang="en-GB" dirty="0"/>
              <a:t>, 90:  430.  Review paper, 773-795.</a:t>
            </a:r>
          </a:p>
          <a:p>
            <a:r>
              <a:rPr lang="en-GB" dirty="0"/>
              <a:t>They explain the Bayes Information Criterion, a widely used measure of how good a model fit is, compared with an alternative model.</a:t>
            </a:r>
          </a:p>
          <a:p>
            <a:r>
              <a:rPr lang="en-GB" dirty="0"/>
              <a:t>They also explain the Akaike Information Criterion, which is very different in derivation, yet similar in its parameters.  </a:t>
            </a:r>
          </a:p>
        </p:txBody>
      </p:sp>
      <p:sp>
        <p:nvSpPr>
          <p:cNvPr id="4" name="Slide Number Placeholder 3"/>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22715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concepts, probability can be scaled.  joint and conditional probability.</a:t>
            </a:r>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
        <p:nvSpPr>
          <p:cNvPr id="5" name="Content Placeholder 4"/>
          <p:cNvSpPr>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cs typeface="+mn-cs"/>
              </a:defRPr>
            </a:lvl2pPr>
            <a:lvl3pPr marL="1143000" indent="-228600" algn="l" rtl="0" eaLnBrk="0" fontAlgn="base" hangingPunct="0">
              <a:spcBef>
                <a:spcPct val="20000"/>
              </a:spcBef>
              <a:spcAft>
                <a:spcPct val="0"/>
              </a:spcAft>
              <a:buChar char="•"/>
              <a:defRPr sz="2000">
                <a:solidFill>
                  <a:schemeClr val="tx1"/>
                </a:solidFill>
                <a:latin typeface="+mn-lt"/>
                <a:cs typeface="+mn-cs"/>
              </a:defRPr>
            </a:lvl3pPr>
            <a:lvl4pPr marL="1600200" indent="-228600" algn="l" rtl="0" eaLnBrk="0" fontAlgn="base" hangingPunct="0">
              <a:spcBef>
                <a:spcPct val="20000"/>
              </a:spcBef>
              <a:spcAft>
                <a:spcPct val="0"/>
              </a:spcAft>
              <a:buChar char="–"/>
              <a:defRPr>
                <a:solidFill>
                  <a:schemeClr val="tx1"/>
                </a:solidFill>
                <a:latin typeface="+mn-lt"/>
                <a:cs typeface="+mn-cs"/>
              </a:defRPr>
            </a:lvl4pPr>
            <a:lvl5pPr marL="2057400" indent="-228600" algn="l" rtl="0" eaLnBrk="0" fontAlgn="base" hangingPunct="0">
              <a:spcBef>
                <a:spcPct val="20000"/>
              </a:spcBef>
              <a:spcAft>
                <a:spcPct val="0"/>
              </a:spcAft>
              <a:buChar char="»"/>
              <a:defRPr sz="1600">
                <a:solidFill>
                  <a:schemeClr val="tx1"/>
                </a:solidFill>
                <a:latin typeface="+mn-lt"/>
                <a:cs typeface="+mn-cs"/>
              </a:defRPr>
            </a:lvl5pPr>
            <a:lvl6pPr marL="2514600" indent="-228600" algn="l" rtl="0" fontAlgn="base">
              <a:spcBef>
                <a:spcPct val="20000"/>
              </a:spcBef>
              <a:spcAft>
                <a:spcPct val="0"/>
              </a:spcAft>
              <a:buChar char="»"/>
              <a:defRPr sz="1600">
                <a:solidFill>
                  <a:schemeClr val="tx1"/>
                </a:solidFill>
                <a:latin typeface="+mn-lt"/>
                <a:cs typeface="+mn-cs"/>
              </a:defRPr>
            </a:lvl6pPr>
            <a:lvl7pPr marL="2971800" indent="-228600" algn="l" rtl="0" fontAlgn="base">
              <a:spcBef>
                <a:spcPct val="20000"/>
              </a:spcBef>
              <a:spcAft>
                <a:spcPct val="0"/>
              </a:spcAft>
              <a:buChar char="»"/>
              <a:defRPr sz="1600">
                <a:solidFill>
                  <a:schemeClr val="tx1"/>
                </a:solidFill>
                <a:latin typeface="+mn-lt"/>
                <a:cs typeface="+mn-cs"/>
              </a:defRPr>
            </a:lvl7pPr>
            <a:lvl8pPr marL="3429000" indent="-228600" algn="l" rtl="0" fontAlgn="base">
              <a:spcBef>
                <a:spcPct val="20000"/>
              </a:spcBef>
              <a:spcAft>
                <a:spcPct val="0"/>
              </a:spcAft>
              <a:buChar char="»"/>
              <a:defRPr sz="1600">
                <a:solidFill>
                  <a:schemeClr val="tx1"/>
                </a:solidFill>
                <a:latin typeface="+mn-lt"/>
                <a:cs typeface="+mn-cs"/>
              </a:defRPr>
            </a:lvl8pPr>
            <a:lvl9pPr marL="3886200" indent="-228600" algn="l" rtl="0" fontAlgn="base">
              <a:spcBef>
                <a:spcPct val="20000"/>
              </a:spcBef>
              <a:spcAft>
                <a:spcPct val="0"/>
              </a:spcAft>
              <a:buChar char="»"/>
              <a:defRPr sz="1600">
                <a:solidFill>
                  <a:schemeClr val="tx1"/>
                </a:solidFill>
                <a:latin typeface="+mn-lt"/>
                <a:cs typeface="+mn-cs"/>
              </a:defRPr>
            </a:lvl9pPr>
          </a:lstStyle>
          <a:p>
            <a:r>
              <a:rPr lang="en-GB" dirty="0"/>
              <a:t>Conditional probability</a:t>
            </a:r>
          </a:p>
          <a:p>
            <a:endParaRPr lang="en-GB" dirty="0"/>
          </a:p>
          <a:p>
            <a:endParaRPr lang="en-GB" dirty="0"/>
          </a:p>
          <a:p>
            <a:r>
              <a:rPr lang="en-GB" dirty="0"/>
              <a:t>Bayes theorem (1763)</a:t>
            </a:r>
          </a:p>
          <a:p>
            <a:pPr marL="0" indent="0" algn="ctr">
              <a:buNone/>
            </a:pPr>
            <a:endParaRPr lang="en-GB" dirty="0"/>
          </a:p>
          <a:p>
            <a:endParaRPr lang="en-GB" dirty="0"/>
          </a:p>
          <a:p>
            <a:endParaRPr lang="en-US" altLang="en-US" dirty="0"/>
          </a:p>
        </p:txBody>
      </p:sp>
      <p:grpSp>
        <p:nvGrpSpPr>
          <p:cNvPr id="6" name="Group 5"/>
          <p:cNvGrpSpPr/>
          <p:nvPr/>
        </p:nvGrpSpPr>
        <p:grpSpPr>
          <a:xfrm>
            <a:off x="4734135" y="2841014"/>
            <a:ext cx="2723730" cy="1175972"/>
            <a:chOff x="3591135" y="2841015"/>
            <a:chExt cx="2723730" cy="1175972"/>
          </a:xfrm>
        </p:grpSpPr>
        <p:sp>
          <p:nvSpPr>
            <p:cNvPr id="7" name="Rectangle 6"/>
            <p:cNvSpPr/>
            <p:nvPr/>
          </p:nvSpPr>
          <p:spPr>
            <a:xfrm>
              <a:off x="3591135" y="3198169"/>
              <a:ext cx="1265090" cy="461665"/>
            </a:xfrm>
            <a:prstGeom prst="rect">
              <a:avLst/>
            </a:prstGeom>
          </p:spPr>
          <p:txBody>
            <a:bodyPr wrap="none">
              <a:sp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sv-SE" dirty="0">
                  <a:solidFill>
                    <a:srgbClr val="663300"/>
                  </a:solidFill>
                  <a:sym typeface="Symbol" charset="0"/>
                </a:rPr>
                <a:t>P(A|B)=</a:t>
              </a:r>
              <a:endParaRPr lang="en-GB" dirty="0"/>
            </a:p>
          </p:txBody>
        </p:sp>
        <p:pic>
          <p:nvPicPr>
            <p:cNvPr id="8" name="table"/>
            <p:cNvPicPr>
              <a:picLocks noChangeAspect="1"/>
            </p:cNvPicPr>
            <p:nvPr/>
          </p:nvPicPr>
          <p:blipFill>
            <a:blip r:embed="rId2"/>
            <a:stretch>
              <a:fillRect/>
            </a:stretch>
          </p:blipFill>
          <p:spPr>
            <a:xfrm>
              <a:off x="4856225" y="2841015"/>
              <a:ext cx="1458640" cy="1175972"/>
            </a:xfrm>
            <a:prstGeom prst="rect">
              <a:avLst/>
            </a:prstGeom>
          </p:spPr>
        </p:pic>
      </p:grpSp>
      <p:grpSp>
        <p:nvGrpSpPr>
          <p:cNvPr id="9" name="Group 8"/>
          <p:cNvGrpSpPr/>
          <p:nvPr/>
        </p:nvGrpSpPr>
        <p:grpSpPr>
          <a:xfrm>
            <a:off x="4501168" y="4178964"/>
            <a:ext cx="3365510" cy="1199815"/>
            <a:chOff x="3215396" y="4639586"/>
            <a:chExt cx="3365510" cy="1199815"/>
          </a:xfrm>
        </p:grpSpPr>
        <p:pic>
          <p:nvPicPr>
            <p:cNvPr id="10" name="table"/>
            <p:cNvPicPr>
              <a:picLocks noChangeAspect="1"/>
            </p:cNvPicPr>
            <p:nvPr/>
          </p:nvPicPr>
          <p:blipFill>
            <a:blip r:embed="rId3"/>
            <a:stretch>
              <a:fillRect/>
            </a:stretch>
          </p:blipFill>
          <p:spPr>
            <a:xfrm>
              <a:off x="4590181" y="4639586"/>
              <a:ext cx="1990725" cy="1199815"/>
            </a:xfrm>
            <a:prstGeom prst="rect">
              <a:avLst/>
            </a:prstGeom>
          </p:spPr>
        </p:pic>
        <p:sp>
          <p:nvSpPr>
            <p:cNvPr id="11" name="Rectangle 10"/>
            <p:cNvSpPr/>
            <p:nvPr/>
          </p:nvSpPr>
          <p:spPr>
            <a:xfrm>
              <a:off x="3215396" y="5008662"/>
              <a:ext cx="1282723" cy="461665"/>
            </a:xfrm>
            <a:prstGeom prst="rect">
              <a:avLst/>
            </a:prstGeom>
          </p:spPr>
          <p:txBody>
            <a:bodyPr wrap="none">
              <a:sp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sv-SE" dirty="0">
                  <a:solidFill>
                    <a:srgbClr val="663300"/>
                  </a:solidFill>
                  <a:sym typeface="Symbol" charset="0"/>
                </a:rPr>
                <a:t>P(D|B)=</a:t>
              </a:r>
              <a:endParaRPr lang="en-GB" dirty="0"/>
            </a:p>
          </p:txBody>
        </p:sp>
      </p:grpSp>
    </p:spTree>
    <p:extLst>
      <p:ext uri="{BB962C8B-B14F-4D97-AF65-F5344CB8AC3E}">
        <p14:creationId xmlns:p14="http://schemas.microsoft.com/office/powerpoint/2010/main" val="3419477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AIC   vs   BIC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GB" dirty="0"/>
                  <a:t>AIC= -2(log maximised likelihood) + 2(number of parameters)</a:t>
                </a:r>
              </a:p>
              <a:p>
                <a:r>
                  <a:rPr lang="en-GB" dirty="0"/>
                  <a:t>So you try to minimise AIC.</a:t>
                </a:r>
              </a:p>
              <a:p>
                <a:r>
                  <a:rPr lang="en-GB" dirty="0"/>
                  <a:t>See Lunn, Jackson, Best, Thomas, and </a:t>
                </a:r>
                <a:r>
                  <a:rPr lang="en-GB" dirty="0" err="1"/>
                  <a:t>Spiegelhalter</a:t>
                </a:r>
                <a:r>
                  <a:rPr lang="en-GB" dirty="0"/>
                  <a:t>, </a:t>
                </a:r>
                <a:r>
                  <a:rPr lang="en-GB" i="1" dirty="0"/>
                  <a:t>The BUGS Book,</a:t>
                </a:r>
              </a:p>
              <a:p>
                <a:pPr marL="0" indent="0">
                  <a:buNone/>
                </a:pPr>
                <a:r>
                  <a:rPr lang="en-GB" dirty="0" err="1"/>
                  <a:t>pg</a:t>
                </a:r>
                <a:r>
                  <a:rPr lang="en-GB" dirty="0"/>
                  <a:t> 138, section 8.2, and pages 159-169.</a:t>
                </a:r>
              </a:p>
              <a:p>
                <a:r>
                  <a:rPr lang="en-GB" dirty="0"/>
                  <a:t>D(</a:t>
                </a:r>
                <a:r>
                  <a:rPr lang="en-GB" dirty="0">
                    <a:sym typeface="Symbol" panose="05050102010706020507" pitchFamily="18" charset="2"/>
                  </a:rPr>
                  <a:t>) = -2log p(y|) and</a:t>
                </a:r>
              </a:p>
              <a:p>
                <a:pPr marL="0" indent="0">
                  <a:buNone/>
                </a:pPr>
                <a:r>
                  <a:rPr lang="en-GB" dirty="0">
                    <a:sym typeface="Symbol" panose="05050102010706020507" pitchFamily="18" charset="2"/>
                  </a:rPr>
                  <a:t>AIC = -2 log p(y|</a:t>
                </a:r>
                <a14:m>
                  <m:oMath xmlns:m="http://schemas.openxmlformats.org/officeDocument/2006/math">
                    <m:acc>
                      <m:accPr>
                        <m:chr m:val="̂"/>
                        <m:ctrlPr>
                          <a:rPr lang="en-GB" i="1" dirty="0" smtClean="0">
                            <a:latin typeface="Cambria Math" panose="02040503050406030204" pitchFamily="18" charset="0"/>
                            <a:sym typeface="Symbol" panose="05050102010706020507" pitchFamily="18" charset="2"/>
                          </a:rPr>
                        </m:ctrlPr>
                      </m:accPr>
                      <m:e>
                        <m:r>
                          <m:rPr>
                            <m:nor/>
                          </m:rPr>
                          <a:rPr lang="en-GB" dirty="0">
                            <a:sym typeface="Symbol" panose="05050102010706020507" pitchFamily="18" charset="2"/>
                          </a:rPr>
                          <m:t></m:t>
                        </m:r>
                      </m:e>
                    </m:acc>
                  </m:oMath>
                </a14:m>
                <a:r>
                  <a:rPr lang="en-GB" dirty="0"/>
                  <a:t>) + 2p = D(</a:t>
                </a:r>
                <a14:m>
                  <m:oMath xmlns:m="http://schemas.openxmlformats.org/officeDocument/2006/math">
                    <m:acc>
                      <m:accPr>
                        <m:chr m:val="̂"/>
                        <m:ctrlPr>
                          <a:rPr lang="en-GB" i="1" dirty="0">
                            <a:latin typeface="Cambria Math" panose="02040503050406030204" pitchFamily="18" charset="0"/>
                            <a:sym typeface="Symbol" panose="05050102010706020507" pitchFamily="18" charset="2"/>
                          </a:rPr>
                        </m:ctrlPr>
                      </m:accPr>
                      <m:e>
                        <m:r>
                          <m:rPr>
                            <m:nor/>
                          </m:rPr>
                          <a:rPr lang="en-GB" dirty="0">
                            <a:sym typeface="Symbol" panose="05050102010706020507" pitchFamily="18" charset="2"/>
                          </a:rPr>
                          <m:t></m:t>
                        </m:r>
                      </m:e>
                    </m:acc>
                  </m:oMath>
                </a14:m>
                <a:r>
                  <a:rPr lang="en-GB" dirty="0"/>
                  <a:t>) + 2p  </a:t>
                </a:r>
                <a:r>
                  <a:rPr lang="en-GB" dirty="0" err="1"/>
                  <a:t>Akaiki</a:t>
                </a:r>
                <a:r>
                  <a:rPr lang="en-GB" dirty="0"/>
                  <a:t> Information Criterion (</a:t>
                </a:r>
                <a:r>
                  <a:rPr lang="en-GB" dirty="0" err="1"/>
                  <a:t>pg</a:t>
                </a:r>
                <a:r>
                  <a:rPr lang="en-GB" dirty="0"/>
                  <a:t> 159)</a:t>
                </a:r>
              </a:p>
              <a:p>
                <a:r>
                  <a:rPr lang="en-GB" dirty="0"/>
                  <a:t>Here, the caret indicates maximum likelihood estimate, p is the dimension of </a:t>
                </a:r>
                <a:r>
                  <a:rPr lang="en-GB" dirty="0">
                    <a:sym typeface="Symbol" panose="05050102010706020507" pitchFamily="18" charset="2"/>
                  </a:rPr>
                  <a:t>, and is</a:t>
                </a:r>
              </a:p>
              <a:p>
                <a:pPr marL="0" indent="0">
                  <a:buNone/>
                </a:pPr>
                <a:r>
                  <a:rPr lang="en-GB" dirty="0">
                    <a:sym typeface="Symbol" panose="05050102010706020507" pitchFamily="18" charset="2"/>
                  </a:rPr>
                  <a:t>the number of parameters in the whole model, and a lower AIC is favoured.</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1" t="-1060"/>
                </a:stretch>
              </a:blipFill>
            </p:spPr>
            <p:txBody>
              <a:bodyPr/>
              <a:lstStyle/>
              <a:p>
                <a:r>
                  <a:rPr lang="en-GB">
                    <a:noFill/>
                  </a:rPr>
                  <a:t> </a:t>
                </a:r>
              </a:p>
            </p:txBody>
          </p:sp>
        </mc:Fallback>
      </mc:AlternateContent>
      <p:sp>
        <p:nvSpPr>
          <p:cNvPr id="4" name="Pentagon 3"/>
          <p:cNvSpPr/>
          <p:nvPr/>
        </p:nvSpPr>
        <p:spPr>
          <a:xfrm>
            <a:off x="9360354" y="1600253"/>
            <a:ext cx="2917371" cy="3164114"/>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Why is log likelihood negative? Because a small positive number has its log taken.</a:t>
            </a:r>
          </a:p>
        </p:txBody>
      </p:sp>
      <p:sp>
        <p:nvSpPr>
          <p:cNvPr id="5" name="Slide Number Placeholder 4"/>
          <p:cNvSpPr>
            <a:spLocks noGrp="1"/>
          </p:cNvSpPr>
          <p:nvPr>
            <p:ph type="sldNum" sz="quarter" idx="12"/>
          </p:nvPr>
        </p:nvSpPr>
        <p:spPr/>
        <p:txBody>
          <a:bodyPr/>
          <a:lstStyle/>
          <a:p>
            <a:fld id="{6D22F896-40B5-4ADD-8801-0D06FADFA095}" type="slidenum">
              <a:rPr lang="en-US" smtClean="0"/>
              <a:t>30</a:t>
            </a:fld>
            <a:endParaRPr lang="en-US" dirty="0"/>
          </a:p>
        </p:txBody>
      </p:sp>
      <p:sp>
        <p:nvSpPr>
          <p:cNvPr id="6" name="Rectangle 5"/>
          <p:cNvSpPr/>
          <p:nvPr/>
        </p:nvSpPr>
        <p:spPr>
          <a:xfrm>
            <a:off x="4843903" y="1"/>
            <a:ext cx="7348097" cy="143827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ln w="0"/>
                <a:solidFill>
                  <a:schemeClr val="tx1"/>
                </a:solidFill>
                <a:effectLst>
                  <a:outerShdw blurRad="38100" dist="19050" dir="2700000" algn="tl" rotWithShape="0">
                    <a:schemeClr val="dk1">
                      <a:alpha val="40000"/>
                    </a:schemeClr>
                  </a:outerShdw>
                </a:effectLst>
              </a:rPr>
              <a:t>The Bayesian Information Criterion</a:t>
            </a:r>
          </a:p>
          <a:p>
            <a:r>
              <a:rPr lang="en-GB" sz="1600" dirty="0">
                <a:ln w="0"/>
                <a:solidFill>
                  <a:schemeClr val="tx1"/>
                </a:solidFill>
                <a:effectLst>
                  <a:outerShdw blurRad="38100" dist="19050" dir="2700000" algn="tl" rotWithShape="0">
                    <a:schemeClr val="dk1">
                      <a:alpha val="40000"/>
                    </a:schemeClr>
                  </a:outerShdw>
                </a:effectLst>
              </a:rPr>
              <a:t>BIC = -2(log maximised likelihood) + (log N)*(number of parameters)</a:t>
            </a:r>
          </a:p>
          <a:p>
            <a:r>
              <a:rPr lang="en-GB" sz="1600" dirty="0">
                <a:ln w="0"/>
                <a:solidFill>
                  <a:schemeClr val="tx1"/>
                </a:solidFill>
                <a:effectLst>
                  <a:outerShdw blurRad="38100" dist="19050" dir="2700000" algn="tl" rotWithShape="0">
                    <a:schemeClr val="dk1">
                      <a:alpha val="40000"/>
                    </a:schemeClr>
                  </a:outerShdw>
                </a:effectLst>
              </a:rPr>
              <a:t>Clearly, you try to minimise the BIC.  But the N affects the BIC directly.</a:t>
            </a:r>
          </a:p>
          <a:p>
            <a:r>
              <a:rPr lang="en-GB" sz="1600" dirty="0">
                <a:ln w="0"/>
                <a:solidFill>
                  <a:schemeClr val="tx1"/>
                </a:solidFill>
                <a:effectLst>
                  <a:outerShdw blurRad="38100" dist="19050" dir="2700000" algn="tl" rotWithShape="0">
                    <a:schemeClr val="dk1">
                      <a:alpha val="40000"/>
                    </a:schemeClr>
                  </a:outerShdw>
                </a:effectLst>
              </a:rPr>
              <a:t>Also note, both AIC and BIC are penalising model complexity.  </a:t>
            </a:r>
          </a:p>
          <a:p>
            <a:r>
              <a:rPr lang="en-GB" sz="1600" dirty="0">
                <a:ln w="0"/>
                <a:solidFill>
                  <a:schemeClr val="tx1"/>
                </a:solidFill>
                <a:effectLst>
                  <a:outerShdw blurRad="38100" dist="19050" dir="2700000" algn="tl" rotWithShape="0">
                    <a:schemeClr val="dk1">
                      <a:alpha val="40000"/>
                    </a:schemeClr>
                  </a:outerShdw>
                </a:effectLst>
              </a:rPr>
              <a:t>But the role of N is ambiguous.</a:t>
            </a:r>
            <a:endParaRPr lang="en-GB" dirty="0"/>
          </a:p>
        </p:txBody>
      </p:sp>
    </p:spTree>
    <p:extLst>
      <p:ext uri="{BB962C8B-B14F-4D97-AF65-F5344CB8AC3E}">
        <p14:creationId xmlns:p14="http://schemas.microsoft.com/office/powerpoint/2010/main" val="3226350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80" y="1877116"/>
            <a:ext cx="2854950" cy="3589230"/>
          </a:xfrm>
        </p:spPr>
        <p:txBody>
          <a:bodyPr>
            <a:normAutofit fontScale="92500" lnSpcReduction="10000"/>
          </a:bodyPr>
          <a:lstStyle/>
          <a:p>
            <a:endParaRPr lang="en-GB" dirty="0"/>
          </a:p>
          <a:p>
            <a:r>
              <a:rPr lang="en-GB" dirty="0" err="1"/>
              <a:t>Kruschke</a:t>
            </a:r>
            <a:r>
              <a:rPr lang="en-GB" dirty="0"/>
              <a:t>, John K. (2015), 2</a:t>
            </a:r>
            <a:r>
              <a:rPr lang="en-GB" baseline="30000" dirty="0"/>
              <a:t>nd</a:t>
            </a:r>
            <a:r>
              <a:rPr lang="en-GB" dirty="0"/>
              <a:t> ed., </a:t>
            </a:r>
            <a:r>
              <a:rPr lang="en-GB" sz="2800" i="1" dirty="0"/>
              <a:t>Doing Bayesian Data Analysis:  A Tutorial With R, JAGS, and STAN</a:t>
            </a:r>
            <a:r>
              <a:rPr lang="en-GB" sz="2800" dirty="0"/>
              <a:t>, </a:t>
            </a:r>
            <a:r>
              <a:rPr lang="en-GB" dirty="0"/>
              <a:t>Amsterdam:  Academic Press.</a:t>
            </a:r>
          </a:p>
          <a:p>
            <a:endParaRPr lang="en-GB" dirty="0"/>
          </a:p>
          <a:p>
            <a:endParaRPr lang="en-GB" dirty="0"/>
          </a:p>
          <a:p>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31</a:t>
            </a:fld>
            <a:endParaRPr lang="en-US" dirty="0"/>
          </a:p>
        </p:txBody>
      </p:sp>
      <p:sp>
        <p:nvSpPr>
          <p:cNvPr id="5" name="Rectangle 4"/>
          <p:cNvSpPr>
            <a:spLocks noChangeArrowheads="1"/>
          </p:cNvSpPr>
          <p:nvPr/>
        </p:nvSpPr>
        <p:spPr bwMode="auto">
          <a:xfrm>
            <a:off x="6029011" y="30072"/>
            <a:ext cx="6162989" cy="6827928"/>
          </a:xfrm>
          <a:prstGeom prst="rect">
            <a:avLst/>
          </a:prstGeom>
          <a:solidFill>
            <a:srgbClr val="BFC6E0"/>
          </a:solidFill>
          <a:ln>
            <a:noFill/>
          </a:ln>
        </p:spPr>
        <p:txBody>
          <a:bodyPr/>
          <a:lstStyle>
            <a:lvl1pPr defTabSz="2952750" eaLnBrk="0" hangingPunct="0">
              <a:defRPr sz="5800">
                <a:solidFill>
                  <a:schemeClr val="tx1"/>
                </a:solidFill>
                <a:latin typeface="Arial" charset="0"/>
              </a:defRPr>
            </a:lvl1pPr>
            <a:lvl2pPr marL="742950" indent="-285750" defTabSz="2952750" eaLnBrk="0" hangingPunct="0">
              <a:defRPr sz="5800">
                <a:solidFill>
                  <a:schemeClr val="tx1"/>
                </a:solidFill>
                <a:latin typeface="Arial" charset="0"/>
              </a:defRPr>
            </a:lvl2pPr>
            <a:lvl3pPr marL="1143000" indent="-228600" defTabSz="2952750" eaLnBrk="0" hangingPunct="0">
              <a:defRPr sz="5800">
                <a:solidFill>
                  <a:schemeClr val="tx1"/>
                </a:solidFill>
                <a:latin typeface="Arial" charset="0"/>
              </a:defRPr>
            </a:lvl3pPr>
            <a:lvl4pPr marL="1600200" indent="-228600" defTabSz="2952750" eaLnBrk="0" hangingPunct="0">
              <a:defRPr sz="5800">
                <a:solidFill>
                  <a:schemeClr val="tx1"/>
                </a:solidFill>
                <a:latin typeface="Arial" charset="0"/>
              </a:defRPr>
            </a:lvl4pPr>
            <a:lvl5pPr marL="2057400" indent="-228600" defTabSz="2952750" eaLnBrk="0" hangingPunct="0">
              <a:defRPr sz="5800">
                <a:solidFill>
                  <a:schemeClr val="tx1"/>
                </a:solidFill>
                <a:latin typeface="Arial" charset="0"/>
              </a:defRPr>
            </a:lvl5pPr>
            <a:lvl6pPr marL="2514600" indent="-228600" defTabSz="2952750" eaLnBrk="0" fontAlgn="base" hangingPunct="0">
              <a:spcBef>
                <a:spcPct val="0"/>
              </a:spcBef>
              <a:spcAft>
                <a:spcPct val="0"/>
              </a:spcAft>
              <a:defRPr sz="5800">
                <a:solidFill>
                  <a:schemeClr val="tx1"/>
                </a:solidFill>
                <a:latin typeface="Arial" charset="0"/>
              </a:defRPr>
            </a:lvl6pPr>
            <a:lvl7pPr marL="2971800" indent="-228600" defTabSz="2952750" eaLnBrk="0" fontAlgn="base" hangingPunct="0">
              <a:spcBef>
                <a:spcPct val="0"/>
              </a:spcBef>
              <a:spcAft>
                <a:spcPct val="0"/>
              </a:spcAft>
              <a:defRPr sz="5800">
                <a:solidFill>
                  <a:schemeClr val="tx1"/>
                </a:solidFill>
                <a:latin typeface="Arial" charset="0"/>
              </a:defRPr>
            </a:lvl7pPr>
            <a:lvl8pPr marL="3429000" indent="-228600" defTabSz="2952750" eaLnBrk="0" fontAlgn="base" hangingPunct="0">
              <a:spcBef>
                <a:spcPct val="0"/>
              </a:spcBef>
              <a:spcAft>
                <a:spcPct val="0"/>
              </a:spcAft>
              <a:defRPr sz="5800">
                <a:solidFill>
                  <a:schemeClr val="tx1"/>
                </a:solidFill>
                <a:latin typeface="Arial" charset="0"/>
              </a:defRPr>
            </a:lvl8pPr>
            <a:lvl9pPr marL="3886200" indent="-228600" defTabSz="2952750" eaLnBrk="0" fontAlgn="base" hangingPunct="0">
              <a:spcBef>
                <a:spcPct val="0"/>
              </a:spcBef>
              <a:spcAft>
                <a:spcPct val="0"/>
              </a:spcAft>
              <a:defRPr sz="5800">
                <a:solidFill>
                  <a:schemeClr val="tx1"/>
                </a:solidFill>
                <a:latin typeface="Arial" charset="0"/>
              </a:defRPr>
            </a:lvl9pPr>
          </a:lstStyle>
          <a:p>
            <a:pPr eaLnBrk="1" hangingPunct="1"/>
            <a:r>
              <a:rPr lang="en-GB" altLang="en-US" sz="2000" b="1" dirty="0">
                <a:solidFill>
                  <a:schemeClr val="accent1">
                    <a:lumMod val="25000"/>
                  </a:schemeClr>
                </a:solidFill>
              </a:rPr>
              <a:t>Here is how to get a bit of practice…</a:t>
            </a:r>
            <a:endParaRPr lang="en-GB" altLang="en-US" sz="2000" b="1" i="1" dirty="0">
              <a:solidFill>
                <a:srgbClr val="5368E0"/>
              </a:solidFill>
            </a:endParaRPr>
          </a:p>
          <a:p>
            <a:pPr eaLnBrk="1" hangingPunct="1"/>
            <a:r>
              <a:rPr lang="en-GB" altLang="en-US" sz="2000" b="1" i="1" dirty="0">
                <a:solidFill>
                  <a:srgbClr val="5368E0"/>
                </a:solidFill>
              </a:rPr>
              <a:t>Box A:  Bayesian Practice Via Steps in Learning (And How Long They Might Take)</a:t>
            </a:r>
          </a:p>
          <a:p>
            <a:pPr eaLnBrk="1" hangingPunct="1"/>
            <a:endParaRPr lang="en-GB" altLang="en-US" sz="2000" b="1" i="1" dirty="0">
              <a:solidFill>
                <a:srgbClr val="5368E0"/>
              </a:solidFill>
            </a:endParaRPr>
          </a:p>
          <a:p>
            <a:pPr eaLnBrk="1" hangingPunct="1"/>
            <a:endParaRPr lang="en-GB" altLang="en-US" sz="2000" b="1" i="1" dirty="0">
              <a:solidFill>
                <a:srgbClr val="5368E0"/>
              </a:solidFill>
            </a:endParaRPr>
          </a:p>
          <a:p>
            <a:pPr eaLnBrk="1" hangingPunct="1"/>
            <a:br>
              <a:rPr lang="en-GB" altLang="en-US" sz="1800" b="1" i="1" dirty="0">
                <a:solidFill>
                  <a:srgbClr val="8C419A"/>
                </a:solidFill>
              </a:rPr>
            </a:br>
            <a:br>
              <a:rPr lang="en-GB" altLang="en-US" sz="1800" b="1" i="1" dirty="0">
                <a:solidFill>
                  <a:srgbClr val="8C419A"/>
                </a:solidFill>
              </a:rPr>
            </a:br>
            <a:br>
              <a:rPr lang="en-GB" altLang="en-US" sz="1800" b="1" i="1" dirty="0">
                <a:solidFill>
                  <a:srgbClr val="8C419A"/>
                </a:solidFill>
              </a:rPr>
            </a:br>
            <a:br>
              <a:rPr lang="en-GB" altLang="en-US" sz="1800" b="1" i="1" dirty="0">
                <a:solidFill>
                  <a:srgbClr val="8C419A"/>
                </a:solidFill>
              </a:rPr>
            </a:br>
            <a:br>
              <a:rPr lang="en-GB" altLang="en-US" sz="1800" b="1" i="1" dirty="0">
                <a:solidFill>
                  <a:srgbClr val="8C419A"/>
                </a:solidFill>
              </a:rPr>
            </a:br>
            <a:br>
              <a:rPr lang="en-GB" altLang="en-US" sz="1800" b="1" i="1" dirty="0">
                <a:solidFill>
                  <a:srgbClr val="8C419A"/>
                </a:solidFill>
              </a:rPr>
            </a:br>
            <a:br>
              <a:rPr lang="en-GB" altLang="en-US" sz="1800" b="1" i="1" dirty="0">
                <a:solidFill>
                  <a:srgbClr val="8C419A"/>
                </a:solidFill>
              </a:rPr>
            </a:br>
            <a:br>
              <a:rPr lang="en-GB" altLang="en-US" sz="1800" b="1" i="1" dirty="0">
                <a:solidFill>
                  <a:srgbClr val="8C419A"/>
                </a:solidFill>
              </a:rPr>
            </a:br>
            <a:br>
              <a:rPr lang="en-GB" altLang="en-US" sz="1800" b="1" i="1" dirty="0">
                <a:solidFill>
                  <a:srgbClr val="8C419A"/>
                </a:solidFill>
              </a:rPr>
            </a:br>
            <a:br>
              <a:rPr lang="en-GB" altLang="en-US" sz="1800" b="1" i="1" dirty="0">
                <a:solidFill>
                  <a:srgbClr val="8C419A"/>
                </a:solidFill>
              </a:rPr>
            </a:br>
            <a:br>
              <a:rPr lang="en-GB" altLang="en-US" sz="1800" b="1" i="1" dirty="0">
                <a:solidFill>
                  <a:srgbClr val="5368E0"/>
                </a:solidFill>
              </a:rPr>
            </a:br>
            <a:endParaRPr lang="en-GB" altLang="en-US" sz="1800" b="1" i="1" dirty="0">
              <a:solidFill>
                <a:srgbClr val="5368E0"/>
              </a:solidFill>
            </a:endParaRPr>
          </a:p>
          <a:p>
            <a:pPr eaLnBrk="1" hangingPunct="1"/>
            <a:endParaRPr lang="en-GB" altLang="en-US" sz="1800" b="1" i="1" dirty="0">
              <a:solidFill>
                <a:srgbClr val="5368E0"/>
              </a:solidFill>
              <a:latin typeface="Verdana" pitchFamily="1" charset="0"/>
            </a:endParaRPr>
          </a:p>
          <a:p>
            <a:pPr eaLnBrk="1" hangingPunct="1"/>
            <a:endParaRPr lang="en-GB" altLang="en-US" sz="1800" b="1" i="1" dirty="0">
              <a:solidFill>
                <a:srgbClr val="5368E0"/>
              </a:solidFill>
              <a:latin typeface="Verdana" pitchFamily="1" charset="0"/>
            </a:endParaRPr>
          </a:p>
          <a:p>
            <a:pPr eaLnBrk="1" hangingPunct="1"/>
            <a:endParaRPr lang="en-GB" altLang="en-US" sz="1800" b="1" i="1" dirty="0">
              <a:solidFill>
                <a:srgbClr val="5368E0"/>
              </a:solidFill>
              <a:latin typeface="Verdana" pitchFamily="1" charset="0"/>
            </a:endParaRPr>
          </a:p>
          <a:p>
            <a:pPr eaLnBrk="1" hangingPunct="1"/>
            <a:endParaRPr lang="en-GB" altLang="en-US" sz="1800" b="1" i="1" dirty="0">
              <a:solidFill>
                <a:srgbClr val="5368E0"/>
              </a:solidFill>
              <a:latin typeface="Verdana" pitchFamily="1" charset="0"/>
            </a:endParaRPr>
          </a:p>
          <a:p>
            <a:pPr eaLnBrk="1" hangingPunct="1"/>
            <a:endParaRPr lang="en-GB" altLang="en-US" sz="1800" b="1" i="1" dirty="0">
              <a:solidFill>
                <a:srgbClr val="5368E0"/>
              </a:solidFill>
              <a:latin typeface="Verdana" pitchFamily="1" charset="0"/>
            </a:endParaRPr>
          </a:p>
          <a:p>
            <a:pPr eaLnBrk="1" hangingPunct="1"/>
            <a:endParaRPr lang="en-GB" altLang="en-US" sz="1800" b="1" i="1" dirty="0">
              <a:solidFill>
                <a:srgbClr val="5368E0"/>
              </a:solidFill>
              <a:latin typeface="Verdana" pitchFamily="1" charset="0"/>
            </a:endParaRPr>
          </a:p>
          <a:p>
            <a:pPr eaLnBrk="1" hangingPunct="1"/>
            <a:endParaRPr lang="en-GB" altLang="en-US" sz="1800" b="1" i="1" dirty="0">
              <a:solidFill>
                <a:srgbClr val="5368E0"/>
              </a:solidFill>
              <a:latin typeface="Verdana" pitchFamily="1" charset="0"/>
            </a:endParaRPr>
          </a:p>
          <a:p>
            <a:pPr eaLnBrk="1" hangingPunct="1"/>
            <a:endParaRPr lang="en-GB" altLang="en-US" sz="1800" b="1" i="1" dirty="0">
              <a:solidFill>
                <a:srgbClr val="5368E0"/>
              </a:solidFill>
              <a:latin typeface="Verdana" pitchFamily="1" charset="0"/>
            </a:endParaRPr>
          </a:p>
          <a:p>
            <a:pPr eaLnBrk="1" hangingPunct="1"/>
            <a:endParaRPr lang="en-GB" altLang="en-US" sz="1800" b="1" i="1" dirty="0">
              <a:solidFill>
                <a:srgbClr val="5368E0"/>
              </a:solidFill>
              <a:latin typeface="Verdana" pitchFamily="1" charset="0"/>
            </a:endParaRPr>
          </a:p>
          <a:p>
            <a:pPr eaLnBrk="1" hangingPunct="1"/>
            <a:endParaRPr lang="en-GB" altLang="en-US" sz="3300" b="1" dirty="0">
              <a:solidFill>
                <a:srgbClr val="5368E0"/>
              </a:solidFill>
              <a:latin typeface="Verdana" pitchFamily="1" charset="0"/>
            </a:endParaRPr>
          </a:p>
        </p:txBody>
      </p:sp>
      <p:pic>
        <p:nvPicPr>
          <p:cNvPr id="6" name="Picture 5"/>
          <p:cNvPicPr>
            <a:picLocks noChangeAspect="1"/>
          </p:cNvPicPr>
          <p:nvPr/>
        </p:nvPicPr>
        <p:blipFill>
          <a:blip r:embed="rId2"/>
          <a:stretch>
            <a:fillRect/>
          </a:stretch>
        </p:blipFill>
        <p:spPr>
          <a:xfrm>
            <a:off x="6438586" y="979028"/>
            <a:ext cx="4332784" cy="5385406"/>
          </a:xfrm>
          <a:prstGeom prst="rect">
            <a:avLst/>
          </a:prstGeom>
        </p:spPr>
      </p:pic>
    </p:spTree>
    <p:extLst>
      <p:ext uri="{BB962C8B-B14F-4D97-AF65-F5344CB8AC3E}">
        <p14:creationId xmlns:p14="http://schemas.microsoft.com/office/powerpoint/2010/main" val="1386944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546" y="659377"/>
            <a:ext cx="9603275" cy="1604852"/>
          </a:xfrm>
          <a:solidFill>
            <a:schemeClr val="accent2">
              <a:lumMod val="40000"/>
              <a:lumOff val="60000"/>
            </a:schemeClr>
          </a:solidFill>
        </p:spPr>
        <p:txBody>
          <a:bodyPr>
            <a:normAutofit fontScale="90000"/>
          </a:bodyPr>
          <a:lstStyle/>
          <a:p>
            <a:r>
              <a:rPr lang="en-GB" dirty="0"/>
              <a:t>Advanced version of Model 3 - a regression is posited due to the real causal mechanisms involved in generating observations of y</a:t>
            </a:r>
          </a:p>
        </p:txBody>
      </p:sp>
      <p:sp>
        <p:nvSpPr>
          <p:cNvPr id="3" name="Content Placeholder 2"/>
          <p:cNvSpPr>
            <a:spLocks noGrp="1"/>
          </p:cNvSpPr>
          <p:nvPr>
            <p:ph idx="1"/>
          </p:nvPr>
        </p:nvSpPr>
        <p:spPr>
          <a:xfrm>
            <a:off x="1446547" y="2699657"/>
            <a:ext cx="9603275" cy="3202117"/>
          </a:xfrm>
        </p:spPr>
        <p:txBody>
          <a:bodyPr/>
          <a:lstStyle/>
          <a:p>
            <a:r>
              <a:rPr lang="en-GB" dirty="0"/>
              <a:t>See </a:t>
            </a:r>
            <a:r>
              <a:rPr lang="en-GB" dirty="0" err="1"/>
              <a:t>Gelman</a:t>
            </a:r>
            <a:r>
              <a:rPr lang="en-GB" dirty="0"/>
              <a:t> and Hill, 2007, </a:t>
            </a:r>
            <a:r>
              <a:rPr lang="en-GB" sz="2800" i="1" dirty="0"/>
              <a:t>Data Analysis Using Regression and Multilevel/Hierarchical Models</a:t>
            </a:r>
            <a:r>
              <a:rPr lang="en-GB" i="1" dirty="0"/>
              <a:t>, </a:t>
            </a:r>
            <a:r>
              <a:rPr lang="en-GB" dirty="0"/>
              <a:t>Cambridge University Press. </a:t>
            </a:r>
          </a:p>
          <a:p>
            <a:r>
              <a:rPr lang="en-GB" dirty="0"/>
              <a:t>Chapters 7 to 9.  They say we can use simulation to estimate the linear regression model.</a:t>
            </a:r>
          </a:p>
        </p:txBody>
      </p:sp>
      <p:sp>
        <p:nvSpPr>
          <p:cNvPr id="4" name="Slide Number Placeholder 3"/>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821365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linear model  as seen in hierarchical model notation</a:t>
            </a:r>
          </a:p>
        </p:txBody>
      </p:sp>
      <p:sp>
        <p:nvSpPr>
          <p:cNvPr id="3" name="Content Placeholder 2"/>
          <p:cNvSpPr>
            <a:spLocks noGrp="1"/>
          </p:cNvSpPr>
          <p:nvPr>
            <p:ph idx="1"/>
          </p:nvPr>
        </p:nvSpPr>
        <p:spPr>
          <a:xfrm>
            <a:off x="1451580" y="1853754"/>
            <a:ext cx="3699778" cy="3612591"/>
          </a:xfrm>
        </p:spPr>
        <p:txBody>
          <a:bodyPr/>
          <a:lstStyle/>
          <a:p>
            <a:r>
              <a:rPr lang="en-GB" dirty="0"/>
              <a:t>The </a:t>
            </a:r>
            <a:r>
              <a:rPr lang="en-GB" i="1" dirty="0"/>
              <a:t>ordinary linear model </a:t>
            </a:r>
            <a:r>
              <a:rPr lang="en-GB" dirty="0"/>
              <a:t>assumes zero covariances of X</a:t>
            </a:r>
            <a:r>
              <a:rPr lang="en-GB" baseline="-25000" dirty="0"/>
              <a:t>i</a:t>
            </a:r>
            <a:r>
              <a:rPr lang="en-GB" dirty="0"/>
              <a:t> with </a:t>
            </a:r>
            <a:r>
              <a:rPr lang="en-GB" dirty="0" err="1"/>
              <a:t>X</a:t>
            </a:r>
            <a:r>
              <a:rPr lang="en-GB" baseline="-25000" dirty="0" err="1"/>
              <a:t>j</a:t>
            </a:r>
            <a:r>
              <a:rPr lang="en-GB" dirty="0"/>
              <a:t> but </a:t>
            </a:r>
            <a:r>
              <a:rPr lang="en-GB" sz="1400" dirty="0"/>
              <a:t>sigma, a level of variance, is not varying with X (the no-heteroskedasticity assumption).  All cases are independently sampled.</a:t>
            </a:r>
          </a:p>
          <a:p>
            <a:r>
              <a:rPr lang="en-GB" dirty="0"/>
              <a:t>An </a:t>
            </a:r>
            <a:r>
              <a:rPr lang="en-GB" i="1" dirty="0"/>
              <a:t>alternative linear model </a:t>
            </a:r>
            <a:r>
              <a:rPr lang="en-GB" dirty="0"/>
              <a:t>would use logged wage as Y</a:t>
            </a:r>
          </a:p>
          <a:p>
            <a:r>
              <a:rPr lang="en-GB" dirty="0"/>
              <a:t>Many more alternatives exist</a:t>
            </a:r>
          </a:p>
          <a:p>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33</a:t>
            </a:fld>
            <a:endParaRPr lang="en-US" dirty="0"/>
          </a:p>
        </p:txBody>
      </p:sp>
      <p:graphicFrame>
        <p:nvGraphicFramePr>
          <p:cNvPr id="5" name="Chart 4"/>
          <p:cNvGraphicFramePr>
            <a:graphicFrameLocks/>
          </p:cNvGraphicFramePr>
          <p:nvPr>
            <p:extLst>
              <p:ext uri="{D42A27DB-BD31-4B8C-83A1-F6EECF244321}">
                <p14:modId xmlns:p14="http://schemas.microsoft.com/office/powerpoint/2010/main" val="3013752349"/>
              </p:ext>
            </p:extLst>
          </p:nvPr>
        </p:nvGraphicFramePr>
        <p:xfrm>
          <a:off x="5151357" y="1853754"/>
          <a:ext cx="6063997" cy="39599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3884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1079" y="287791"/>
            <a:ext cx="9603275" cy="1049235"/>
          </a:xfrm>
        </p:spPr>
        <p:txBody>
          <a:bodyPr/>
          <a:lstStyle/>
          <a:p>
            <a:r>
              <a:rPr lang="en-GB" dirty="0"/>
              <a:t>Earnings model</a:t>
            </a:r>
          </a:p>
        </p:txBody>
      </p:sp>
      <p:sp>
        <p:nvSpPr>
          <p:cNvPr id="4" name="Slide Number Placeholder 3"/>
          <p:cNvSpPr>
            <a:spLocks noGrp="1"/>
          </p:cNvSpPr>
          <p:nvPr>
            <p:ph type="sldNum" sz="quarter" idx="12"/>
          </p:nvPr>
        </p:nvSpPr>
        <p:spPr/>
        <p:txBody>
          <a:bodyPr/>
          <a:lstStyle/>
          <a:p>
            <a:fld id="{6D22F896-40B5-4ADD-8801-0D06FADFA095}" type="slidenum">
              <a:rPr lang="en-US" smtClean="0"/>
              <a:t>34</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501922038"/>
              </p:ext>
            </p:extLst>
          </p:nvPr>
        </p:nvGraphicFramePr>
        <p:xfrm>
          <a:off x="5366480" y="798973"/>
          <a:ext cx="6063997" cy="3959959"/>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descr="C:\Users\Researcher\Pictures\Fourlognormals.jpg"/>
          <p:cNvPicPr/>
          <p:nvPr/>
        </p:nvPicPr>
        <p:blipFill>
          <a:blip r:embed="rId4">
            <a:extLst>
              <a:ext uri="{28A0092B-C50C-407E-A947-70E740481C1C}">
                <a14:useLocalDpi xmlns:a14="http://schemas.microsoft.com/office/drawing/2010/main" val="0"/>
              </a:ext>
            </a:extLst>
          </a:blip>
          <a:srcRect/>
          <a:stretch>
            <a:fillRect/>
          </a:stretch>
        </p:blipFill>
        <p:spPr bwMode="auto">
          <a:xfrm>
            <a:off x="1458070" y="3841750"/>
            <a:ext cx="1870710" cy="1409700"/>
          </a:xfrm>
          <a:prstGeom prst="rect">
            <a:avLst/>
          </a:prstGeom>
          <a:noFill/>
          <a:ln>
            <a:noFill/>
          </a:ln>
        </p:spPr>
      </p:pic>
      <p:pic>
        <p:nvPicPr>
          <p:cNvPr id="8" name="Picture 7" descr="C:\Users\Researcher\Pictures\lognormal.jpg"/>
          <p:cNvPicPr/>
          <p:nvPr/>
        </p:nvPicPr>
        <p:blipFill>
          <a:blip r:embed="rId5">
            <a:extLst>
              <a:ext uri="{28A0092B-C50C-407E-A947-70E740481C1C}">
                <a14:useLocalDpi xmlns:a14="http://schemas.microsoft.com/office/drawing/2010/main" val="0"/>
              </a:ext>
            </a:extLst>
          </a:blip>
          <a:srcRect/>
          <a:stretch>
            <a:fillRect/>
          </a:stretch>
        </p:blipFill>
        <p:spPr bwMode="auto">
          <a:xfrm>
            <a:off x="345455" y="2211262"/>
            <a:ext cx="1851660" cy="1135380"/>
          </a:xfrm>
          <a:prstGeom prst="rect">
            <a:avLst/>
          </a:prstGeom>
          <a:noFill/>
          <a:ln>
            <a:noFill/>
          </a:ln>
        </p:spPr>
      </p:pic>
    </p:spTree>
    <p:extLst>
      <p:ext uri="{BB962C8B-B14F-4D97-AF65-F5344CB8AC3E}">
        <p14:creationId xmlns:p14="http://schemas.microsoft.com/office/powerpoint/2010/main" val="1954940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60219"/>
            <a:ext cx="9603275" cy="1493536"/>
          </a:xfrm>
        </p:spPr>
        <p:txBody>
          <a:bodyPr>
            <a:normAutofit/>
          </a:bodyPr>
          <a:lstStyle/>
          <a:p>
            <a:r>
              <a:rPr lang="en-GB" dirty="0"/>
              <a:t>Modelling possibilities are limitless.</a:t>
            </a:r>
            <a:br>
              <a:rPr lang="en-GB" dirty="0"/>
            </a:br>
            <a:r>
              <a:rPr lang="en-GB" dirty="0"/>
              <a:t>Information from Delphi method can be put into the processing of the data.</a:t>
            </a:r>
          </a:p>
        </p:txBody>
      </p:sp>
      <p:sp>
        <p:nvSpPr>
          <p:cNvPr id="3" name="Content Placeholder 2"/>
          <p:cNvSpPr>
            <a:spLocks noGrp="1"/>
          </p:cNvSpPr>
          <p:nvPr>
            <p:ph idx="1"/>
          </p:nvPr>
        </p:nvSpPr>
        <p:spPr>
          <a:solidFill>
            <a:schemeClr val="accent1">
              <a:lumMod val="20000"/>
              <a:lumOff val="80000"/>
            </a:schemeClr>
          </a:solidFill>
        </p:spPr>
        <p:txBody>
          <a:bodyPr>
            <a:normAutofit lnSpcReduction="10000"/>
          </a:bodyPr>
          <a:lstStyle/>
          <a:p>
            <a:r>
              <a:rPr lang="en-GB" dirty="0"/>
              <a:t>Suppose there is variance within regions which is not equal, and variance between regions which helpfully disperses the overall variance of a continuous variable Y.  Then regression should be multilevel. (</a:t>
            </a:r>
            <a:r>
              <a:rPr lang="en-GB" dirty="0" err="1"/>
              <a:t>Gelman</a:t>
            </a:r>
            <a:r>
              <a:rPr lang="en-GB" dirty="0"/>
              <a:t> and Hill, chapters 11-12, and </a:t>
            </a:r>
            <a:r>
              <a:rPr lang="en-GB" dirty="0" err="1"/>
              <a:t>ch.</a:t>
            </a:r>
            <a:r>
              <a:rPr lang="en-GB" dirty="0"/>
              <a:t> 14) A sociological analogy is that we could have social groups as Level 2.</a:t>
            </a:r>
          </a:p>
          <a:p>
            <a:r>
              <a:rPr lang="en-GB" dirty="0"/>
              <a:t>A Bayesian fit of the multilevel model begins with a factor for region. (or group)</a:t>
            </a:r>
          </a:p>
          <a:p>
            <a:r>
              <a:rPr lang="en-GB" dirty="0"/>
              <a:t>Then notice the equation (</a:t>
            </a:r>
            <a:r>
              <a:rPr lang="en-GB" dirty="0" err="1"/>
              <a:t>Gelman</a:t>
            </a:r>
            <a:r>
              <a:rPr lang="en-GB" dirty="0"/>
              <a:t> &amp; Hill, page 279) illustrating that the </a:t>
            </a:r>
            <a:r>
              <a:rPr lang="en-GB" dirty="0">
                <a:solidFill>
                  <a:srgbClr val="FF0000"/>
                </a:solidFill>
              </a:rPr>
              <a:t>rho of correlation of </a:t>
            </a:r>
            <a:r>
              <a:rPr lang="en-GB" dirty="0" err="1">
                <a:solidFill>
                  <a:srgbClr val="FF0000"/>
                </a:solidFill>
              </a:rPr>
              <a:t>Y</a:t>
            </a:r>
            <a:r>
              <a:rPr lang="en-GB" baseline="-25000" dirty="0" err="1">
                <a:solidFill>
                  <a:srgbClr val="FF0000"/>
                </a:solidFill>
              </a:rPr>
              <a:t>ij</a:t>
            </a:r>
            <a:r>
              <a:rPr lang="en-GB" dirty="0">
                <a:solidFill>
                  <a:srgbClr val="FF0000"/>
                </a:solidFill>
              </a:rPr>
              <a:t> between groups </a:t>
            </a:r>
            <a:r>
              <a:rPr lang="en-GB" dirty="0"/>
              <a:t>is estimated within the model parameter set Theta.  The parameter set also includes the mean of all cases’ intercepts and the mean of all </a:t>
            </a:r>
            <a:r>
              <a:rPr lang="en-GB" b="1" i="1" u="sng" dirty="0"/>
              <a:t>regions</a:t>
            </a:r>
            <a:r>
              <a:rPr lang="en-GB" dirty="0"/>
              <a:t>’ slopes; the variance within the intercepts; and 2 covariances.</a:t>
            </a:r>
          </a:p>
        </p:txBody>
      </p:sp>
      <p:sp>
        <p:nvSpPr>
          <p:cNvPr id="4" name="Slide Number Placeholder 3"/>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3751838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covariances in a multilevel model</a:t>
            </a:r>
          </a:p>
        </p:txBody>
      </p:sp>
      <p:sp>
        <p:nvSpPr>
          <p:cNvPr id="3" name="Content Placeholder 2"/>
          <p:cNvSpPr>
            <a:spLocks noGrp="1"/>
          </p:cNvSpPr>
          <p:nvPr>
            <p:ph idx="1"/>
          </p:nvPr>
        </p:nvSpPr>
        <p:spPr/>
        <p:txBody>
          <a:bodyPr/>
          <a:lstStyle/>
          <a:p>
            <a:r>
              <a:rPr lang="en-GB" dirty="0"/>
              <a:t>The variance of Y has been parsed out into standard deviations of X and the error term</a:t>
            </a:r>
          </a:p>
          <a:p>
            <a:r>
              <a:rPr lang="en-GB" dirty="0"/>
              <a:t>In addition it breaks down into within and between,</a:t>
            </a:r>
          </a:p>
          <a:p>
            <a:r>
              <a:rPr lang="en-GB" dirty="0"/>
              <a:t>And we add the slope estimates for each region, </a:t>
            </a:r>
            <a:r>
              <a:rPr lang="en-GB" u="sng" dirty="0"/>
              <a:t>beta</a:t>
            </a:r>
            <a:endParaRPr lang="en-GB" dirty="0"/>
          </a:p>
          <a:p>
            <a:pPr lvl="1"/>
            <a:r>
              <a:rPr lang="en-GB" dirty="0"/>
              <a:t>Which in turn have a variance(</a:t>
            </a:r>
            <a:r>
              <a:rPr lang="en-GB" u="sng" dirty="0"/>
              <a:t>beta</a:t>
            </a:r>
            <a:r>
              <a:rPr lang="en-GB" dirty="0"/>
              <a:t>)</a:t>
            </a:r>
          </a:p>
          <a:p>
            <a:r>
              <a:rPr lang="en-GB" dirty="0"/>
              <a:t>And of course the intercepts of each region, </a:t>
            </a:r>
            <a:r>
              <a:rPr lang="en-GB" u="sng" dirty="0"/>
              <a:t>alpha</a:t>
            </a:r>
            <a:r>
              <a:rPr lang="en-GB" dirty="0"/>
              <a:t>, also have: </a:t>
            </a:r>
          </a:p>
          <a:p>
            <a:pPr lvl="1"/>
            <a:r>
              <a:rPr lang="en-GB" dirty="0"/>
              <a:t>Variance(</a:t>
            </a:r>
            <a:r>
              <a:rPr lang="en-GB" u="sng" dirty="0"/>
              <a:t>alpha).</a:t>
            </a:r>
          </a:p>
          <a:p>
            <a:r>
              <a:rPr lang="en-GB" dirty="0"/>
              <a:t>The total number of parameters has risen considerably.</a:t>
            </a:r>
          </a:p>
        </p:txBody>
      </p:sp>
      <p:sp>
        <p:nvSpPr>
          <p:cNvPr id="4" name="Slide Number Placeholder 3"/>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579593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9217" y="203201"/>
            <a:ext cx="9605635" cy="1660994"/>
          </a:xfrm>
        </p:spPr>
        <p:txBody>
          <a:bodyPr>
            <a:normAutofit fontScale="90000"/>
          </a:bodyPr>
          <a:lstStyle/>
          <a:p>
            <a:r>
              <a:rPr lang="en-GB" dirty="0"/>
              <a:t>Compare these:  a bootstrapping estimate of a single  random variable, at left, vs. results of one parameter from a Bayesian estimation of a linear regression model</a:t>
            </a:r>
          </a:p>
        </p:txBody>
      </p:sp>
      <p:sp>
        <p:nvSpPr>
          <p:cNvPr id="5" name="Content Placeholder 4"/>
          <p:cNvSpPr>
            <a:spLocks noGrp="1"/>
          </p:cNvSpPr>
          <p:nvPr>
            <p:ph sz="half" idx="1"/>
          </p:nvPr>
        </p:nvSpPr>
        <p:spPr/>
        <p:txBody>
          <a:bodyPr/>
          <a:lstStyle/>
          <a:p>
            <a:r>
              <a:rPr lang="en-GB" dirty="0">
                <a:hlinkClick r:id="rId2" action="ppaction://hlinkfile"/>
              </a:rPr>
              <a:t>F:\2017Work\TrainingNotes\ThreeTasksinRUsingDistributions.docx - _Hlk480067231</a:t>
            </a:r>
            <a:endParaRPr lang="en-GB" dirty="0"/>
          </a:p>
        </p:txBody>
      </p:sp>
      <p:pic>
        <p:nvPicPr>
          <p:cNvPr id="9" name="Content Placeholder 8"/>
          <p:cNvPicPr>
            <a:picLocks noGrp="1" noChangeAspect="1"/>
          </p:cNvPicPr>
          <p:nvPr>
            <p:ph sz="half" idx="2"/>
          </p:nvPr>
        </p:nvPicPr>
        <p:blipFill>
          <a:blip r:embed="rId3"/>
          <a:stretch>
            <a:fillRect/>
          </a:stretch>
        </p:blipFill>
        <p:spPr>
          <a:xfrm>
            <a:off x="3106540" y="1896178"/>
            <a:ext cx="2985943" cy="1841014"/>
          </a:xfrm>
        </p:spPr>
      </p:pic>
      <p:pic>
        <p:nvPicPr>
          <p:cNvPr id="7" name="Picture 6"/>
          <p:cNvPicPr>
            <a:picLocks noChangeAspect="1"/>
          </p:cNvPicPr>
          <p:nvPr/>
        </p:nvPicPr>
        <p:blipFill>
          <a:blip r:embed="rId4"/>
          <a:stretch>
            <a:fillRect/>
          </a:stretch>
        </p:blipFill>
        <p:spPr>
          <a:xfrm>
            <a:off x="292583" y="1893688"/>
            <a:ext cx="2813957" cy="1841487"/>
          </a:xfrm>
          <a:prstGeom prst="rect">
            <a:avLst/>
          </a:prstGeom>
        </p:spPr>
      </p:pic>
      <p:sp>
        <p:nvSpPr>
          <p:cNvPr id="10" name="Slide Number Placeholder 9"/>
          <p:cNvSpPr>
            <a:spLocks noGrp="1"/>
          </p:cNvSpPr>
          <p:nvPr>
            <p:ph type="sldNum" sz="quarter" idx="12"/>
          </p:nvPr>
        </p:nvSpPr>
        <p:spPr/>
        <p:txBody>
          <a:bodyPr/>
          <a:lstStyle/>
          <a:p>
            <a:fld id="{6D22F896-40B5-4ADD-8801-0D06FADFA095}" type="slidenum">
              <a:rPr lang="en-US" smtClean="0"/>
              <a:t>37</a:t>
            </a:fld>
            <a:endParaRPr lang="en-US" dirty="0"/>
          </a:p>
        </p:txBody>
      </p:sp>
      <p:graphicFrame>
        <p:nvGraphicFramePr>
          <p:cNvPr id="8" name="PostPrior"/>
          <p:cNvGraphicFramePr>
            <a:graphicFrameLocks/>
          </p:cNvGraphicFramePr>
          <p:nvPr>
            <p:extLst>
              <p:ext uri="{D42A27DB-BD31-4B8C-83A1-F6EECF244321}">
                <p14:modId xmlns:p14="http://schemas.microsoft.com/office/powerpoint/2010/main" val="3127161345"/>
              </p:ext>
            </p:extLst>
          </p:nvPr>
        </p:nvGraphicFramePr>
        <p:xfrm>
          <a:off x="6173396" y="2174249"/>
          <a:ext cx="6058288" cy="3044296"/>
        </p:xfrm>
        <a:graphic>
          <a:graphicData uri="http://schemas.openxmlformats.org/drawingml/2006/chart">
            <c:chart xmlns:c="http://schemas.openxmlformats.org/drawingml/2006/chart" xmlns:r="http://schemas.openxmlformats.org/officeDocument/2006/relationships" r:id="rId5"/>
          </a:graphicData>
        </a:graphic>
      </p:graphicFrame>
      <p:sp>
        <p:nvSpPr>
          <p:cNvPr id="2" name="Rectangle 1"/>
          <p:cNvSpPr/>
          <p:nvPr/>
        </p:nvSpPr>
        <p:spPr>
          <a:xfrm>
            <a:off x="292583" y="3849875"/>
            <a:ext cx="6096000" cy="1877437"/>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altLang="en-US" sz="3600" b="1" i="0" u="none" strike="noStrike" kern="0" cap="none" spc="0" normalizeH="0" baseline="0" noProof="0" dirty="0">
                <a:ln>
                  <a:noFill/>
                </a:ln>
                <a:solidFill>
                  <a:srgbClr val="5368E0"/>
                </a:solidFill>
                <a:effectLst/>
                <a:uLnTx/>
                <a:uFillTx/>
                <a:latin typeface="Verdana" pitchFamily="1" charset="0"/>
              </a:rPr>
              <a:t>Methods of MCMC</a:t>
            </a:r>
            <a:r>
              <a:rPr kumimoji="0" lang="en-GB" altLang="en-US" sz="3600" b="1" i="0" u="none" strike="noStrike" kern="0" cap="none" spc="0" normalizeH="0" baseline="0" noProof="0" dirty="0">
                <a:ln>
                  <a:noFill/>
                </a:ln>
                <a:solidFill>
                  <a:srgbClr val="5368E0"/>
                </a:solidFill>
                <a:effectLst/>
                <a:uLnTx/>
                <a:uFillTx/>
                <a:latin typeface="Verdana" pitchFamily="1" charset="0"/>
                <a:sym typeface="Wingdings" panose="05000000000000000000" pitchFamily="2" charset="2"/>
              </a:rPr>
              <a:t></a:t>
            </a:r>
            <a:br>
              <a:rPr kumimoji="0" lang="en-GB" altLang="en-US" sz="1800" b="0" i="0" u="none" strike="noStrike" kern="0" cap="none" spc="0" normalizeH="0" baseline="0" noProof="0" dirty="0">
                <a:ln>
                  <a:noFill/>
                </a:ln>
                <a:solidFill>
                  <a:srgbClr val="5368E0"/>
                </a:solidFill>
                <a:effectLst/>
                <a:uLnTx/>
                <a:uFillTx/>
                <a:latin typeface="Arial" charset="0"/>
              </a:rPr>
            </a:br>
            <a:r>
              <a:rPr kumimoji="0" lang="en-GB" altLang="en-US" sz="1600" b="0" i="0" u="none" strike="noStrike" kern="0" cap="none" spc="0" normalizeH="0" baseline="0" noProof="0" dirty="0">
                <a:ln>
                  <a:noFill/>
                </a:ln>
                <a:solidFill>
                  <a:srgbClr val="000000"/>
                </a:solidFill>
                <a:effectLst/>
                <a:uLnTx/>
                <a:uFillTx/>
                <a:latin typeface="Arial" charset="0"/>
              </a:rPr>
              <a:t>We use Markov Chain Monte Carlo estimation to develop estimates of each of a set of parameters by looping through sets of possible candidate values, making a decision in an iterative manner, and revisiting the resulting model’s posterior probability, until the best possible set of parameter values has been reached</a:t>
            </a:r>
            <a:endParaRPr kumimoji="0" lang="en-GB"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911277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and practice task</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r>
                  <a:rPr lang="en-GB" b="1" dirty="0"/>
                  <a:t>Summary:  The Bayes Theorem says that</a:t>
                </a:r>
              </a:p>
              <a:p>
                <a:r>
                  <a:rPr lang="en-GB" b="1" dirty="0"/>
                  <a:t>P(</a:t>
                </a:r>
                <a:r>
                  <a:rPr lang="en-GB" b="1" dirty="0">
                    <a:sym typeface="Symbol" panose="05050102010706020507" pitchFamily="18" charset="2"/>
                  </a:rPr>
                  <a:t>|D)  = </a:t>
                </a:r>
                <a14:m>
                  <m:oMath xmlns:m="http://schemas.openxmlformats.org/officeDocument/2006/math">
                    <m:f>
                      <m:fPr>
                        <m:ctrlPr>
                          <a:rPr lang="en-GB" b="1" i="1" smtClean="0">
                            <a:latin typeface="Cambria Math" panose="02040503050406030204" pitchFamily="18" charset="0"/>
                            <a:sym typeface="Symbol" panose="05050102010706020507" pitchFamily="18" charset="2"/>
                          </a:rPr>
                        </m:ctrlPr>
                      </m:fPr>
                      <m:num>
                        <m:r>
                          <m:rPr>
                            <m:nor/>
                          </m:rPr>
                          <a:rPr lang="en-GB" b="1" i="0" smtClean="0">
                            <a:latin typeface="Cambria Math" panose="02040503050406030204" pitchFamily="18" charset="0"/>
                            <a:sym typeface="Symbol" panose="05050102010706020507" pitchFamily="18" charset="2"/>
                          </a:rPr>
                          <m:t>P</m:t>
                        </m:r>
                        <m:r>
                          <m:rPr>
                            <m:nor/>
                          </m:rPr>
                          <a:rPr lang="en-GB" b="1" i="0" smtClean="0">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i="0" dirty="0" smtClean="0">
                            <a:sym typeface="Symbol" panose="05050102010706020507" pitchFamily="18" charset="2"/>
                          </a:rPr>
                          <m:t>|</m:t>
                        </m:r>
                        <m:r>
                          <m:rPr>
                            <m:nor/>
                          </m:rPr>
                          <a:rPr lang="en-GB" b="1" dirty="0">
                            <a:sym typeface="Symbol" panose="05050102010706020507" pitchFamily="18" charset="2"/>
                          </a:rPr>
                          <m:t></m:t>
                        </m:r>
                        <m:r>
                          <m:rPr>
                            <m:nor/>
                          </m:rPr>
                          <a:rPr lang="en-GB" b="1" i="0" dirty="0" smtClean="0">
                            <a:latin typeface="Cambria Math" panose="02040503050406030204" pitchFamily="18" charset="0"/>
                            <a:sym typeface="Symbol" panose="05050102010706020507" pitchFamily="18" charset="2"/>
                          </a:rPr>
                          <m:t>)</m:t>
                        </m:r>
                        <m:r>
                          <m:rPr>
                            <m:nor/>
                          </m:rPr>
                          <a:rPr lang="en-GB" b="1" i="0" dirty="0" smtClean="0">
                            <a:latin typeface="Cambria Math" panose="02040503050406030204" pitchFamily="18" charset="0"/>
                            <a:ea typeface="Cambria Math" panose="02040503050406030204" pitchFamily="18" charset="0"/>
                            <a:sym typeface="Symbol" panose="05050102010706020507" pitchFamily="18" charset="2"/>
                          </a:rPr>
                          <m:t>∙</m:t>
                        </m:r>
                        <m:r>
                          <m:rPr>
                            <m:nor/>
                          </m:rPr>
                          <a:rPr lang="en-GB" b="1" i="0" dirty="0" smtClean="0">
                            <a:latin typeface="Cambria Math" panose="02040503050406030204" pitchFamily="18" charset="0"/>
                            <a:ea typeface="Cambria Math" panose="02040503050406030204" pitchFamily="18" charset="0"/>
                            <a:sym typeface="Symbol" panose="05050102010706020507" pitchFamily="18" charset="2"/>
                          </a:rPr>
                          <m:t>P</m:t>
                        </m:r>
                        <m:r>
                          <m:rPr>
                            <m:nor/>
                          </m:rPr>
                          <a:rPr lang="en-GB" b="1" i="0" dirty="0" smtClean="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sym typeface="Symbol" panose="05050102010706020507" pitchFamily="18" charset="2"/>
                          </a:rPr>
                          <m:t></m:t>
                        </m:r>
                        <m:r>
                          <m:rPr>
                            <m:nor/>
                          </m:rPr>
                          <a:rPr lang="en-GB" b="1" i="0" dirty="0" smtClean="0">
                            <a:latin typeface="Cambria Math" panose="02040503050406030204" pitchFamily="18" charset="0"/>
                            <a:sym typeface="Symbol" panose="05050102010706020507" pitchFamily="18" charset="2"/>
                          </a:rPr>
                          <m:t>)</m:t>
                        </m:r>
                      </m:num>
                      <m:den>
                        <m:r>
                          <m:rPr>
                            <m:nor/>
                          </m:rPr>
                          <a:rPr lang="en-GB" b="1" i="0" smtClean="0">
                            <a:latin typeface="Cambria Math" panose="02040503050406030204" pitchFamily="18" charset="0"/>
                            <a:sym typeface="Symbol" panose="05050102010706020507" pitchFamily="18" charset="2"/>
                          </a:rPr>
                          <m:t>P</m:t>
                        </m:r>
                        <m:r>
                          <m:rPr>
                            <m:nor/>
                          </m:rPr>
                          <a:rPr lang="en-GB" b="1" i="0" smtClean="0">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i="0" smtClean="0">
                            <a:latin typeface="Cambria Math" panose="02040503050406030204" pitchFamily="18" charset="0"/>
                            <a:sym typeface="Symbol" panose="05050102010706020507" pitchFamily="18" charset="2"/>
                          </a:rPr>
                          <m:t>)</m:t>
                        </m:r>
                      </m:den>
                    </m:f>
                  </m:oMath>
                </a14:m>
                <a:endParaRPr lang="en-GB" b="1" dirty="0">
                  <a:sym typeface="Symbol" panose="05050102010706020507" pitchFamily="18" charset="2"/>
                </a:endParaRPr>
              </a:p>
              <a:p>
                <a:r>
                  <a:rPr lang="en-GB" b="1" dirty="0"/>
                  <a:t>P(</a:t>
                </a:r>
                <a:r>
                  <a:rPr lang="en-GB" b="1" dirty="0">
                    <a:sym typeface="Symbol" panose="05050102010706020507" pitchFamily="18" charset="2"/>
                  </a:rPr>
                  <a:t>|D)  P(D|)</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i="0" dirty="0" smtClean="0">
                        <a:latin typeface="Cambria Math" panose="02040503050406030204" pitchFamily="18" charset="0"/>
                        <a:ea typeface="Cambria Math" panose="02040503050406030204" pitchFamily="18" charset="0"/>
                        <a:sym typeface="Symbol" panose="05050102010706020507" pitchFamily="18" charset="2"/>
                      </a:rPr>
                      <m:t>P</m:t>
                    </m:r>
                  </m:oMath>
                </a14:m>
                <a:r>
                  <a:rPr lang="en-GB" b="1" dirty="0"/>
                  <a:t>(</a:t>
                </a:r>
                <a:r>
                  <a:rPr lang="en-GB" b="1" dirty="0">
                    <a:sym typeface="Symbol" panose="05050102010706020507" pitchFamily="18" charset="2"/>
                  </a:rPr>
                  <a:t>)</a:t>
                </a:r>
              </a:p>
              <a:p>
                <a:r>
                  <a:rPr lang="en-GB" b="1" dirty="0">
                    <a:sym typeface="Symbol" panose="05050102010706020507" pitchFamily="18" charset="2"/>
                  </a:rPr>
                  <a:t>And P(|reality) </a:t>
                </a:r>
                <a:r>
                  <a:rPr lang="en-GB" b="1" dirty="0">
                    <a:sym typeface="Wingdings" panose="05000000000000000000" pitchFamily="2" charset="2"/>
                  </a:rPr>
                  <a:t>P(</a:t>
                </a:r>
                <a14:m>
                  <m:oMath xmlns:m="http://schemas.openxmlformats.org/officeDocument/2006/math">
                    <m:acc>
                      <m:accPr>
                        <m:chr m:val="̂"/>
                        <m:ctrlPr>
                          <a:rPr lang="en-GB" b="1" i="1" smtClean="0">
                            <a:latin typeface="Cambria Math" panose="02040503050406030204" pitchFamily="18" charset="0"/>
                            <a:sym typeface="Wingdings" panose="05000000000000000000" pitchFamily="2" charset="2"/>
                          </a:rPr>
                        </m:ctrlPr>
                      </m:accPr>
                      <m:e>
                        <m:r>
                          <m:rPr>
                            <m:nor/>
                          </m:rPr>
                          <a:rPr lang="en-GB" b="1" dirty="0">
                            <a:sym typeface="Symbol" panose="05050102010706020507" pitchFamily="18" charset="2"/>
                          </a:rPr>
                          <m:t></m:t>
                        </m:r>
                      </m:e>
                    </m:acc>
                    <m:d>
                      <m:dPr>
                        <m:begChr m:val="|"/>
                        <m:ctrlPr>
                          <a:rPr lang="en-GB" b="1" i="1" smtClean="0">
                            <a:latin typeface="Cambria Math" panose="02040503050406030204" pitchFamily="18" charset="0"/>
                            <a:sym typeface="Wingdings" panose="05000000000000000000" pitchFamily="2" charset="2"/>
                          </a:rPr>
                        </m:ctrlPr>
                      </m:dPr>
                      <m:e>
                        <m:r>
                          <a:rPr lang="en-GB" b="1" i="1" smtClean="0">
                            <a:latin typeface="Cambria Math" panose="02040503050406030204" pitchFamily="18" charset="0"/>
                            <a:sym typeface="Wingdings" panose="05000000000000000000" pitchFamily="2" charset="2"/>
                          </a:rPr>
                          <m:t>𝑫</m:t>
                        </m:r>
                      </m:e>
                    </m:d>
                  </m:oMath>
                </a14:m>
                <a:endParaRPr lang="en-GB" b="1" dirty="0">
                  <a:sym typeface="Wingdings" panose="05000000000000000000" pitchFamily="2" charset="2"/>
                </a:endParaRPr>
              </a:p>
              <a:p>
                <a:r>
                  <a:rPr lang="en-GB" b="1" dirty="0"/>
                  <a:t>And </a:t>
                </a:r>
                <a:r>
                  <a:rPr lang="en-GB" b="1" dirty="0">
                    <a:sym typeface="Wingdings" panose="05000000000000000000" pitchFamily="2" charset="2"/>
                  </a:rPr>
                  <a:t>P(</a:t>
                </a:r>
                <a14:m>
                  <m:oMath xmlns:m="http://schemas.openxmlformats.org/officeDocument/2006/math">
                    <m:acc>
                      <m:accPr>
                        <m:chr m:val="̂"/>
                        <m:ctrlPr>
                          <a:rPr lang="en-GB" b="1" i="1">
                            <a:latin typeface="Cambria Math" panose="02040503050406030204" pitchFamily="18" charset="0"/>
                            <a:sym typeface="Wingdings" panose="05000000000000000000" pitchFamily="2" charset="2"/>
                          </a:rPr>
                        </m:ctrlPr>
                      </m:accPr>
                      <m:e>
                        <m:r>
                          <m:rPr>
                            <m:nor/>
                          </m:rPr>
                          <a:rPr lang="en-GB" b="1" dirty="0">
                            <a:sym typeface="Symbol" panose="05050102010706020507" pitchFamily="18" charset="2"/>
                          </a:rPr>
                          <m:t></m:t>
                        </m:r>
                      </m:e>
                    </m:acc>
                    <m:r>
                      <a:rPr lang="en-GB" b="1" i="1">
                        <a:latin typeface="Cambria Math" panose="02040503050406030204" pitchFamily="18" charset="0"/>
                        <a:sym typeface="Wingdings" panose="05000000000000000000" pitchFamily="2" charset="2"/>
                      </a:rPr>
                      <m:t>|</m:t>
                    </m:r>
                    <m:r>
                      <a:rPr lang="en-GB" b="1" i="1">
                        <a:latin typeface="Cambria Math" panose="02040503050406030204" pitchFamily="18" charset="0"/>
                        <a:sym typeface="Wingdings" panose="05000000000000000000" pitchFamily="2" charset="2"/>
                      </a:rPr>
                      <m:t>𝑫</m:t>
                    </m:r>
                    <m:r>
                      <a:rPr lang="en-GB" b="1" i="1">
                        <a:latin typeface="Cambria Math" panose="02040503050406030204" pitchFamily="18" charset="0"/>
                        <a:sym typeface="Wingdings" panose="05000000000000000000" pitchFamily="2" charset="2"/>
                      </a:rPr>
                      <m:t>)</m:t>
                    </m:r>
                  </m:oMath>
                </a14:m>
                <a:r>
                  <a:rPr lang="en-GB" b="1" dirty="0">
                    <a:sym typeface="Symbol" panose="05050102010706020507" pitchFamily="18" charset="2"/>
                  </a:rPr>
                  <a:t>  Likelihood </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oMath>
                </a14:m>
                <a:r>
                  <a:rPr lang="en-GB" b="1" dirty="0"/>
                  <a:t> Prior</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181" t="-177" r="-2625"/>
                </a:stretch>
              </a:blipFill>
            </p:spPr>
            <p:txBody>
              <a:bodyPr/>
              <a:lstStyle/>
              <a:p>
                <a:r>
                  <a:rPr lang="en-GB">
                    <a:noFill/>
                  </a:rPr>
                  <a:t> </a:t>
                </a:r>
              </a:p>
            </p:txBody>
          </p:sp>
        </mc:Fallback>
      </mc:AlternateContent>
      <p:sp>
        <p:nvSpPr>
          <p:cNvPr id="4" name="Content Placeholder 3"/>
          <p:cNvSpPr>
            <a:spLocks noGrp="1"/>
          </p:cNvSpPr>
          <p:nvPr>
            <p:ph sz="half" idx="2"/>
          </p:nvPr>
        </p:nvSpPr>
        <p:spPr>
          <a:solidFill>
            <a:schemeClr val="accent2">
              <a:lumMod val="20000"/>
              <a:lumOff val="80000"/>
            </a:schemeClr>
          </a:solidFill>
          <a:ln w="15875">
            <a:solidFill>
              <a:schemeClr val="accent1">
                <a:lumMod val="60000"/>
                <a:lumOff val="40000"/>
              </a:schemeClr>
            </a:solidFill>
          </a:ln>
        </p:spPr>
        <p:txBody>
          <a:bodyPr/>
          <a:lstStyle/>
          <a:p>
            <a:r>
              <a:rPr lang="en-GB" b="1" dirty="0"/>
              <a:t>Task:</a:t>
            </a:r>
          </a:p>
          <a:p>
            <a:r>
              <a:rPr lang="en-GB" b="1" dirty="0"/>
              <a:t>Decide on a regression outcome, </a:t>
            </a:r>
            <a:r>
              <a:rPr lang="en-GB" b="1" dirty="0" err="1"/>
              <a:t>Ie</a:t>
            </a:r>
            <a:r>
              <a:rPr lang="en-GB" b="1" dirty="0"/>
              <a:t> a caused variable.</a:t>
            </a:r>
          </a:p>
          <a:p>
            <a:r>
              <a:rPr lang="en-GB" b="1" dirty="0"/>
              <a:t>Decide on 3 causal mechanisms which may affect Y.</a:t>
            </a:r>
          </a:p>
          <a:p>
            <a:r>
              <a:rPr lang="en-GB" b="1" dirty="0"/>
              <a:t>What distributional assumptions can you validly, vs. invalidly make?</a:t>
            </a:r>
          </a:p>
        </p:txBody>
      </p:sp>
      <p:sp>
        <p:nvSpPr>
          <p:cNvPr id="5" name="Slide Number Placeholder 4"/>
          <p:cNvSpPr>
            <a:spLocks noGrp="1"/>
          </p:cNvSpPr>
          <p:nvPr>
            <p:ph type="sldNum" sz="quarter" idx="12"/>
          </p:nvPr>
        </p:nvSpPr>
        <p:spPr/>
        <p:txBody>
          <a:bodyPr/>
          <a:lstStyle/>
          <a:p>
            <a:fld id="{6D22F896-40B5-4ADD-8801-0D06FADFA095}" type="slidenum">
              <a:rPr lang="en-US" smtClean="0"/>
              <a:t>38</a:t>
            </a:fld>
            <a:endParaRPr lang="en-US" dirty="0"/>
          </a:p>
        </p:txBody>
      </p:sp>
      <p:sp>
        <p:nvSpPr>
          <p:cNvPr id="6" name="Rounded Rectangle 5">
            <a:extLst>
              <a:ext uri="{FF2B5EF4-FFF2-40B4-BE49-F238E27FC236}">
                <a16:creationId xmlns:a16="http://schemas.microsoft.com/office/drawing/2014/main" id="{B54085CB-77F4-C241-C6E4-8B96AAA01859}"/>
              </a:ext>
            </a:extLst>
          </p:cNvPr>
          <p:cNvSpPr/>
          <p:nvPr/>
        </p:nvSpPr>
        <p:spPr>
          <a:xfrm>
            <a:off x="102544" y="3259247"/>
            <a:ext cx="1644775" cy="279977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n w="0"/>
                <a:solidFill>
                  <a:schemeClr val="tx1"/>
                </a:solidFill>
                <a:effectLst>
                  <a:outerShdw blurRad="38100" dist="19050" dir="2700000" algn="tl" rotWithShape="0">
                    <a:schemeClr val="dk1">
                      <a:alpha val="40000"/>
                    </a:schemeClr>
                  </a:outerShdw>
                </a:effectLst>
              </a:rPr>
              <a:t>Here we summarise.  The Posterior is the basis for calculating the Y-hat distribution, but the posterior includes values for all parameters.</a:t>
            </a:r>
          </a:p>
        </p:txBody>
      </p:sp>
    </p:spTree>
    <p:extLst>
      <p:ext uri="{BB962C8B-B14F-4D97-AF65-F5344CB8AC3E}">
        <p14:creationId xmlns:p14="http://schemas.microsoft.com/office/powerpoint/2010/main" val="2431262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conclusions</a:t>
            </a:r>
          </a:p>
        </p:txBody>
      </p:sp>
      <p:sp>
        <p:nvSpPr>
          <p:cNvPr id="3" name="Content Placeholder 2"/>
          <p:cNvSpPr>
            <a:spLocks noGrp="1"/>
          </p:cNvSpPr>
          <p:nvPr>
            <p:ph idx="1"/>
          </p:nvPr>
        </p:nvSpPr>
        <p:spPr>
          <a:xfrm>
            <a:off x="580571" y="1302550"/>
            <a:ext cx="11380520" cy="4747267"/>
          </a:xfrm>
          <a:solidFill>
            <a:schemeClr val="bg1">
              <a:lumMod val="85000"/>
            </a:schemeClr>
          </a:solidFill>
        </p:spPr>
        <p:txBody>
          <a:bodyPr>
            <a:normAutofit fontScale="85000" lnSpcReduction="20000"/>
          </a:bodyPr>
          <a:lstStyle/>
          <a:p>
            <a:pPr marL="457200" indent="-457200">
              <a:buFont typeface="Arial" panose="020B0604020202020204" pitchFamily="34" charset="0"/>
              <a:buAutoNum type="arabicPeriod"/>
            </a:pPr>
            <a:r>
              <a:rPr lang="en-GB" dirty="0"/>
              <a:t>Using Bayesian models, the parameter estimates at the median may be equal to the estimates with Maximum Likelihood estimation. .  I estimate these as the same up to 5 digits of accuracy in a wage-by-sex model.</a:t>
            </a:r>
          </a:p>
          <a:p>
            <a:pPr marL="457200" indent="-457200">
              <a:buAutoNum type="arabicPeriod"/>
            </a:pPr>
            <a:r>
              <a:rPr lang="en-GB" dirty="0"/>
              <a:t>The Bayes Factor also may be small.  The Bayes Factor is the difference in the posterior probability of a hypothesis (e.g. B&gt;0) under our model vs. a classical model.  It can be used for non-nested models.</a:t>
            </a:r>
          </a:p>
          <a:p>
            <a:pPr marL="457200" indent="-457200">
              <a:buAutoNum type="arabicPeriod"/>
            </a:pPr>
            <a:r>
              <a:rPr lang="en-GB" dirty="0"/>
              <a:t>The standard deviation of an estimate may be narrow, if we use Bayesian methods, than in traditional methods!</a:t>
            </a:r>
          </a:p>
          <a:p>
            <a:pPr marL="457200" indent="-457200">
              <a:buAutoNum type="arabicPeriod"/>
            </a:pPr>
            <a:r>
              <a:rPr lang="en-GB" dirty="0"/>
              <a:t>But more importantly we can make a range of reasonable assumptions about it.</a:t>
            </a:r>
          </a:p>
          <a:p>
            <a:pPr marL="914400" lvl="1" indent="-457200">
              <a:buAutoNum type="arabicPeriod"/>
            </a:pPr>
            <a:r>
              <a:rPr lang="en-GB" dirty="0"/>
              <a:t>I showed in a multilevel modelling context that the value of Y in a case may be correlated across regions, and this is not the same as assuming that all X variables are independent of each other (including the ‘X variable’ region).  “Shrinkage” is the term for the relationship of regional means with the overall mean, compared with the old fashioned dummy variable method.  </a:t>
            </a:r>
          </a:p>
          <a:p>
            <a:pPr marL="914400" lvl="1" indent="-457200">
              <a:buAutoNum type="arabicPeriod"/>
            </a:pPr>
            <a:r>
              <a:rPr lang="en-GB" dirty="0"/>
              <a:t>You can manage your measurement error, such as Undercount, yourself!</a:t>
            </a:r>
          </a:p>
          <a:p>
            <a:pPr marL="457200" indent="-457200">
              <a:buAutoNum type="arabicPeriod"/>
            </a:pPr>
            <a:r>
              <a:rPr lang="en-GB" dirty="0"/>
              <a:t>The use of BIC makes more sense if we move to MCMC and hence Bayesian methods, but if you are using a big Structural Equation Model or MLM you will get a BIC anyway from an eclectic application of MCMC based on your classical statistical parameter set.</a:t>
            </a:r>
          </a:p>
          <a:p>
            <a:pPr marL="457200" indent="-457200">
              <a:buAutoNum type="arabicPeriod"/>
            </a:pPr>
            <a:r>
              <a:rPr lang="en-GB" dirty="0"/>
              <a:t>BIC exists if there is a likelihood estimate, which is maximised.  </a:t>
            </a:r>
          </a:p>
          <a:p>
            <a:pPr marL="457200" indent="-457200">
              <a:buAutoNum type="arabicPeriod"/>
            </a:pPr>
            <a:r>
              <a:rPr lang="en-GB" dirty="0"/>
              <a:t>Bayesian Gibbs sampler methods give the same result but can they handle a much wider range of parameters.</a:t>
            </a:r>
          </a:p>
        </p:txBody>
      </p:sp>
      <p:sp>
        <p:nvSpPr>
          <p:cNvPr id="4" name="Slide Number Placeholder 3"/>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179611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Posterior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Summary:  Bayes’ Theorem says that</a:t>
                </a:r>
              </a:p>
              <a:p>
                <a:r>
                  <a:rPr lang="en-GB" b="1" dirty="0"/>
                  <a:t>P(</a:t>
                </a:r>
                <a:r>
                  <a:rPr lang="en-GB" b="1" dirty="0">
                    <a:sym typeface="Symbol" panose="05050102010706020507" pitchFamily="18" charset="2"/>
                  </a:rPr>
                  <a:t>|D)  = </a:t>
                </a:r>
                <a14:m>
                  <m:oMath xmlns:m="http://schemas.openxmlformats.org/officeDocument/2006/math">
                    <m:f>
                      <m:fPr>
                        <m:ctrlPr>
                          <a:rPr lang="en-GB" b="1" i="1">
                            <a:latin typeface="Cambria Math" panose="02040503050406030204" pitchFamily="18" charset="0"/>
                            <a:sym typeface="Symbol" panose="05050102010706020507" pitchFamily="18" charset="2"/>
                          </a:rPr>
                        </m:ctrlPr>
                      </m:fPr>
                      <m:num>
                        <m:r>
                          <m:rPr>
                            <m:nor/>
                          </m:rPr>
                          <a:rPr lang="en-GB" b="1">
                            <a:latin typeface="Cambria Math" panose="02040503050406030204" pitchFamily="18" charset="0"/>
                            <a:sym typeface="Symbol" panose="05050102010706020507" pitchFamily="18" charset="2"/>
                          </a:rPr>
                          <m:t>P</m:t>
                        </m:r>
                        <m:r>
                          <m:rPr>
                            <m:nor/>
                          </m:rPr>
                          <a:rPr lang="en-GB" b="1">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dirty="0">
                            <a:sym typeface="Symbol" panose="05050102010706020507" pitchFamily="18" charset="2"/>
                          </a:rPr>
                          <m:t>|</m:t>
                        </m:r>
                        <m:r>
                          <m:rPr>
                            <m:nor/>
                          </m:rPr>
                          <a:rPr lang="en-GB" b="1" dirty="0">
                            <a:latin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P</m:t>
                        </m:r>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sym typeface="Symbol" panose="05050102010706020507" pitchFamily="18" charset="2"/>
                          </a:rPr>
                          <m:t></m:t>
                        </m:r>
                        <m:r>
                          <m:rPr>
                            <m:nor/>
                          </m:rPr>
                          <a:rPr lang="en-GB" b="1" dirty="0">
                            <a:latin typeface="Cambria Math" panose="02040503050406030204" pitchFamily="18" charset="0"/>
                            <a:sym typeface="Symbol" panose="05050102010706020507" pitchFamily="18" charset="2"/>
                          </a:rPr>
                          <m:t>)</m:t>
                        </m:r>
                      </m:num>
                      <m:den>
                        <m:r>
                          <m:rPr>
                            <m:nor/>
                          </m:rPr>
                          <a:rPr lang="en-GB" b="1">
                            <a:latin typeface="Cambria Math" panose="02040503050406030204" pitchFamily="18" charset="0"/>
                            <a:sym typeface="Symbol" panose="05050102010706020507" pitchFamily="18" charset="2"/>
                          </a:rPr>
                          <m:t>P</m:t>
                        </m:r>
                        <m:r>
                          <m:rPr>
                            <m:nor/>
                          </m:rPr>
                          <a:rPr lang="en-GB" b="1">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a:latin typeface="Cambria Math" panose="02040503050406030204" pitchFamily="18" charset="0"/>
                            <a:sym typeface="Symbol" panose="05050102010706020507" pitchFamily="18" charset="2"/>
                          </a:rPr>
                          <m:t>)</m:t>
                        </m:r>
                      </m:den>
                    </m:f>
                  </m:oMath>
                </a14:m>
                <a:endParaRPr lang="en-GB" b="1" dirty="0">
                  <a:sym typeface="Symbol" panose="05050102010706020507" pitchFamily="18" charset="2"/>
                </a:endParaRPr>
              </a:p>
              <a:p>
                <a:r>
                  <a:rPr lang="en-GB" b="1" dirty="0"/>
                  <a:t>P(</a:t>
                </a:r>
                <a:r>
                  <a:rPr lang="en-GB" b="1" dirty="0">
                    <a:sym typeface="Symbol" panose="05050102010706020507" pitchFamily="18" charset="2"/>
                  </a:rPr>
                  <a:t>|D)  P(D|)</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P</m:t>
                    </m:r>
                  </m:oMath>
                </a14:m>
                <a:r>
                  <a:rPr lang="en-GB" b="1" dirty="0"/>
                  <a:t>(</a:t>
                </a:r>
                <a:r>
                  <a:rPr lang="en-GB" b="1" dirty="0">
                    <a:sym typeface="Symbol" panose="05050102010706020507" pitchFamily="18" charset="2"/>
                  </a:rPr>
                  <a:t>)</a:t>
                </a:r>
              </a:p>
              <a:p>
                <a:r>
                  <a:rPr lang="en-GB" b="1" dirty="0">
                    <a:sym typeface="Symbol" panose="05050102010706020507" pitchFamily="18" charset="2"/>
                  </a:rPr>
                  <a:t>And P(|reality) </a:t>
                </a:r>
                <a:r>
                  <a:rPr lang="en-GB" b="1" dirty="0">
                    <a:sym typeface="Wingdings" panose="05000000000000000000" pitchFamily="2" charset="2"/>
                  </a:rPr>
                  <a:t>P(</a:t>
                </a:r>
                <a14:m>
                  <m:oMath xmlns:m="http://schemas.openxmlformats.org/officeDocument/2006/math">
                    <m:acc>
                      <m:accPr>
                        <m:chr m:val="̂"/>
                        <m:ctrlPr>
                          <a:rPr lang="en-GB" b="1" i="1">
                            <a:latin typeface="Cambria Math" panose="02040503050406030204" pitchFamily="18" charset="0"/>
                            <a:sym typeface="Wingdings" panose="05000000000000000000" pitchFamily="2" charset="2"/>
                          </a:rPr>
                        </m:ctrlPr>
                      </m:accPr>
                      <m:e>
                        <m:r>
                          <m:rPr>
                            <m:nor/>
                          </m:rPr>
                          <a:rPr lang="en-GB" b="1" dirty="0">
                            <a:sym typeface="Symbol" panose="05050102010706020507" pitchFamily="18" charset="2"/>
                          </a:rPr>
                          <m:t></m:t>
                        </m:r>
                      </m:e>
                    </m:acc>
                    <m:d>
                      <m:dPr>
                        <m:begChr m:val="|"/>
                        <m:ctrlPr>
                          <a:rPr lang="en-GB" b="1" i="1">
                            <a:latin typeface="Cambria Math" panose="02040503050406030204" pitchFamily="18" charset="0"/>
                            <a:sym typeface="Wingdings" panose="05000000000000000000" pitchFamily="2" charset="2"/>
                          </a:rPr>
                        </m:ctrlPr>
                      </m:dPr>
                      <m:e>
                        <m:r>
                          <a:rPr lang="en-GB" b="1" i="1">
                            <a:latin typeface="Cambria Math" panose="02040503050406030204" pitchFamily="18" charset="0"/>
                            <a:sym typeface="Wingdings" panose="05000000000000000000" pitchFamily="2" charset="2"/>
                          </a:rPr>
                          <m:t>𝑫</m:t>
                        </m:r>
                      </m:e>
                    </m:d>
                  </m:oMath>
                </a14:m>
                <a:endParaRPr lang="en-GB" b="1" dirty="0">
                  <a:sym typeface="Wingdings" panose="05000000000000000000" pitchFamily="2" charset="2"/>
                </a:endParaRPr>
              </a:p>
              <a:p>
                <a:r>
                  <a:rPr lang="en-GB" b="1" dirty="0"/>
                  <a:t>And </a:t>
                </a:r>
                <a:r>
                  <a:rPr lang="en-GB" b="1" dirty="0">
                    <a:sym typeface="Wingdings" panose="05000000000000000000" pitchFamily="2" charset="2"/>
                  </a:rPr>
                  <a:t>P(</a:t>
                </a:r>
                <a14:m>
                  <m:oMath xmlns:m="http://schemas.openxmlformats.org/officeDocument/2006/math">
                    <m:acc>
                      <m:accPr>
                        <m:chr m:val="̂"/>
                        <m:ctrlPr>
                          <a:rPr lang="en-GB" b="1" i="1">
                            <a:latin typeface="Cambria Math" panose="02040503050406030204" pitchFamily="18" charset="0"/>
                            <a:sym typeface="Wingdings" panose="05000000000000000000" pitchFamily="2" charset="2"/>
                          </a:rPr>
                        </m:ctrlPr>
                      </m:accPr>
                      <m:e>
                        <m:r>
                          <m:rPr>
                            <m:nor/>
                          </m:rPr>
                          <a:rPr lang="en-GB" b="1" dirty="0">
                            <a:sym typeface="Symbol" panose="05050102010706020507" pitchFamily="18" charset="2"/>
                          </a:rPr>
                          <m:t></m:t>
                        </m:r>
                      </m:e>
                    </m:acc>
                    <m:r>
                      <a:rPr lang="en-GB" b="1" i="1">
                        <a:latin typeface="Cambria Math" panose="02040503050406030204" pitchFamily="18" charset="0"/>
                        <a:sym typeface="Wingdings" panose="05000000000000000000" pitchFamily="2" charset="2"/>
                      </a:rPr>
                      <m:t>|</m:t>
                    </m:r>
                    <m:r>
                      <a:rPr lang="en-GB" b="1" i="1">
                        <a:latin typeface="Cambria Math" panose="02040503050406030204" pitchFamily="18" charset="0"/>
                        <a:sym typeface="Wingdings" panose="05000000000000000000" pitchFamily="2" charset="2"/>
                      </a:rPr>
                      <m:t>𝑫</m:t>
                    </m:r>
                    <m:r>
                      <a:rPr lang="en-GB" b="1" i="1">
                        <a:latin typeface="Cambria Math" panose="02040503050406030204" pitchFamily="18" charset="0"/>
                        <a:sym typeface="Wingdings" panose="05000000000000000000" pitchFamily="2" charset="2"/>
                      </a:rPr>
                      <m:t>)</m:t>
                    </m:r>
                  </m:oMath>
                </a14:m>
                <a:r>
                  <a:rPr lang="en-GB" b="1" dirty="0">
                    <a:sym typeface="Symbol" panose="05050102010706020507" pitchFamily="18" charset="2"/>
                  </a:rPr>
                  <a:t>  Likelihood </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oMath>
                </a14:m>
                <a:r>
                  <a:rPr lang="en-GB" b="1" dirty="0"/>
                  <a:t> Prior</a:t>
                </a:r>
              </a:p>
              <a:p>
                <a:r>
                  <a:rPr lang="en-GB" dirty="0"/>
                  <a:t>Restating these in words depends on the concept of ‘posterior’ which means afterward.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1" t="-177"/>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730063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Answer to practical task</a:t>
            </a:r>
          </a:p>
        </p:txBody>
      </p:sp>
      <p:sp>
        <p:nvSpPr>
          <p:cNvPr id="3" name="Content Placeholder 2"/>
          <p:cNvSpPr>
            <a:spLocks noGrp="1"/>
          </p:cNvSpPr>
          <p:nvPr>
            <p:ph sz="half" idx="1"/>
          </p:nvPr>
        </p:nvSpPr>
        <p:spPr/>
        <p:txBody>
          <a:bodyPr>
            <a:normAutofit fontScale="85000" lnSpcReduction="20000"/>
          </a:bodyPr>
          <a:lstStyle/>
          <a:p>
            <a:r>
              <a:rPr lang="en-GB" b="1" dirty="0"/>
              <a:t>Y = f( W, M, L) = </a:t>
            </a:r>
            <a:r>
              <a:rPr lang="en-GB" b="1" dirty="0" err="1"/>
              <a:t>a+bW</a:t>
            </a:r>
            <a:r>
              <a:rPr lang="en-GB" b="1" dirty="0"/>
              <a:t> + </a:t>
            </a:r>
            <a:r>
              <a:rPr lang="en-GB" b="1" dirty="0" err="1"/>
              <a:t>cM</a:t>
            </a:r>
            <a:r>
              <a:rPr lang="en-GB" b="1" dirty="0"/>
              <a:t> + </a:t>
            </a:r>
            <a:r>
              <a:rPr lang="en-GB" b="1" dirty="0" err="1"/>
              <a:t>dL</a:t>
            </a:r>
            <a:endParaRPr lang="en-GB" b="1" dirty="0"/>
          </a:p>
          <a:p>
            <a:r>
              <a:rPr lang="en-GB" b="1" dirty="0"/>
              <a:t>(</a:t>
            </a:r>
            <a:r>
              <a:rPr lang="en-GB" b="1" dirty="0" err="1"/>
              <a:t>a+bW</a:t>
            </a:r>
            <a:r>
              <a:rPr lang="en-GB" b="1" dirty="0"/>
              <a:t> + </a:t>
            </a:r>
            <a:r>
              <a:rPr lang="en-GB" b="1" dirty="0" err="1"/>
              <a:t>cM</a:t>
            </a:r>
            <a:r>
              <a:rPr lang="en-GB" b="1" dirty="0"/>
              <a:t> + </a:t>
            </a:r>
            <a:r>
              <a:rPr lang="en-GB" b="1" dirty="0" err="1"/>
              <a:t>dL</a:t>
            </a:r>
            <a:r>
              <a:rPr lang="en-GB" b="1" dirty="0"/>
              <a:t>) ~ N(</a:t>
            </a:r>
            <a:r>
              <a:rPr lang="en-GB" b="1" dirty="0">
                <a:sym typeface="Symbol" panose="05050102010706020507" pitchFamily="18" charset="2"/>
              </a:rPr>
              <a:t></a:t>
            </a:r>
            <a:r>
              <a:rPr lang="en-GB" b="1" baseline="-25000" dirty="0">
                <a:sym typeface="Symbol" panose="05050102010706020507" pitchFamily="18" charset="2"/>
              </a:rPr>
              <a:t>w</a:t>
            </a:r>
            <a:r>
              <a:rPr lang="en-GB" b="1" dirty="0">
                <a:sym typeface="Symbol" panose="05050102010706020507" pitchFamily="18" charset="2"/>
              </a:rPr>
              <a:t>, </a:t>
            </a:r>
            <a:r>
              <a:rPr lang="en-GB" b="1" baseline="-25000" dirty="0">
                <a:sym typeface="Symbol" panose="05050102010706020507" pitchFamily="18" charset="2"/>
              </a:rPr>
              <a:t>w</a:t>
            </a:r>
            <a:r>
              <a:rPr lang="en-GB" b="1" dirty="0">
                <a:sym typeface="Symbol" panose="05050102010706020507" pitchFamily="18" charset="2"/>
              </a:rPr>
              <a:t>) </a:t>
            </a:r>
          </a:p>
          <a:p>
            <a:r>
              <a:rPr lang="en-GB" b="1" dirty="0">
                <a:sym typeface="Symbol" panose="05050102010706020507" pitchFamily="18" charset="2"/>
              </a:rPr>
              <a:t>M </a:t>
            </a:r>
            <a:r>
              <a:rPr lang="en-GB" b="1" dirty="0"/>
              <a:t> ~ N(</a:t>
            </a:r>
            <a:r>
              <a:rPr lang="en-GB" b="1" dirty="0">
                <a:sym typeface="Symbol" panose="05050102010706020507" pitchFamily="18" charset="2"/>
              </a:rPr>
              <a:t></a:t>
            </a:r>
            <a:r>
              <a:rPr lang="en-GB" b="1" baseline="-25000" dirty="0">
                <a:sym typeface="Symbol" panose="05050102010706020507" pitchFamily="18" charset="2"/>
              </a:rPr>
              <a:t>M</a:t>
            </a:r>
            <a:r>
              <a:rPr lang="en-GB" b="1" dirty="0">
                <a:sym typeface="Symbol" panose="05050102010706020507" pitchFamily="18" charset="2"/>
              </a:rPr>
              <a:t>, </a:t>
            </a:r>
            <a:r>
              <a:rPr lang="en-GB" b="1" baseline="-25000" dirty="0">
                <a:sym typeface="Symbol" panose="05050102010706020507" pitchFamily="18" charset="2"/>
              </a:rPr>
              <a:t>M</a:t>
            </a:r>
            <a:r>
              <a:rPr lang="en-GB" b="1" dirty="0">
                <a:sym typeface="Symbol" panose="05050102010706020507" pitchFamily="18" charset="2"/>
              </a:rPr>
              <a:t>)</a:t>
            </a:r>
          </a:p>
          <a:p>
            <a:r>
              <a:rPr lang="en-GB" b="1" dirty="0">
                <a:sym typeface="Symbol" panose="05050102010706020507" pitchFamily="18" charset="2"/>
              </a:rPr>
              <a:t>L ~ … etc.  L could be the rho representing the correlation of the outcome W and the M.  We do not have to assume a zero correlation. It could have a range {-1, +1}. </a:t>
            </a:r>
          </a:p>
          <a:p>
            <a:r>
              <a:rPr lang="en-GB" b="1" dirty="0">
                <a:sym typeface="Symbol" panose="05050102010706020507" pitchFamily="18" charset="2"/>
              </a:rPr>
              <a:t>It may be on a Beta distribution.</a:t>
            </a:r>
          </a:p>
          <a:p>
            <a:r>
              <a:rPr lang="en-GB" b="1" dirty="0">
                <a:sym typeface="Symbol" panose="05050102010706020507" pitchFamily="18" charset="2"/>
              </a:rPr>
              <a:t>W in turn may depend on wealth S.</a:t>
            </a:r>
            <a:endParaRPr lang="en-GB" b="1" dirty="0"/>
          </a:p>
        </p:txBody>
      </p:sp>
      <p:sp>
        <p:nvSpPr>
          <p:cNvPr id="4" name="Content Placeholder 3"/>
          <p:cNvSpPr>
            <a:spLocks noGrp="1"/>
          </p:cNvSpPr>
          <p:nvPr>
            <p:ph sz="half" idx="2"/>
          </p:nvPr>
        </p:nvSpPr>
        <p:spPr>
          <a:solidFill>
            <a:schemeClr val="accent2">
              <a:lumMod val="20000"/>
              <a:lumOff val="80000"/>
            </a:schemeClr>
          </a:solidFill>
          <a:ln w="15875">
            <a:solidFill>
              <a:schemeClr val="accent1">
                <a:lumMod val="60000"/>
                <a:lumOff val="40000"/>
              </a:schemeClr>
            </a:solidFill>
          </a:ln>
        </p:spPr>
        <p:txBody>
          <a:bodyPr>
            <a:normAutofit fontScale="85000" lnSpcReduction="20000"/>
          </a:bodyPr>
          <a:lstStyle/>
          <a:p>
            <a:r>
              <a:rPr lang="en-GB" b="1" dirty="0"/>
              <a:t>Task:</a:t>
            </a:r>
          </a:p>
          <a:p>
            <a:r>
              <a:rPr lang="en-GB" b="1" dirty="0"/>
              <a:t>Decide on a regression outcome, </a:t>
            </a:r>
            <a:r>
              <a:rPr lang="en-GB" b="1" dirty="0" err="1"/>
              <a:t>Ie</a:t>
            </a:r>
            <a:r>
              <a:rPr lang="en-GB" b="1" dirty="0"/>
              <a:t> a caused variable.</a:t>
            </a:r>
          </a:p>
          <a:p>
            <a:r>
              <a:rPr lang="en-GB" b="1" dirty="0"/>
              <a:t>Decide on 3 causal mechanisms which may affect Y.</a:t>
            </a:r>
          </a:p>
          <a:p>
            <a:r>
              <a:rPr lang="en-GB" b="1" dirty="0"/>
              <a:t>What distributional assumptions can you validly, vs. invalidly make?</a:t>
            </a:r>
          </a:p>
          <a:p>
            <a:pPr lvl="1"/>
            <a:r>
              <a:rPr lang="en-GB" b="1" dirty="0"/>
              <a:t>A) decide on key distributions of random variates.</a:t>
            </a:r>
          </a:p>
          <a:p>
            <a:pPr lvl="1"/>
            <a:r>
              <a:rPr lang="en-GB" b="1" dirty="0"/>
              <a:t>B) decide on the covariance structure</a:t>
            </a:r>
          </a:p>
          <a:p>
            <a:pPr lvl="1"/>
            <a:r>
              <a:rPr lang="en-GB" b="1" dirty="0"/>
              <a:t>C) use distribution diagrams </a:t>
            </a:r>
            <a:r>
              <a:rPr lang="en-GB" b="1" dirty="0" err="1"/>
              <a:t>Kruschke</a:t>
            </a:r>
            <a:r>
              <a:rPr lang="en-GB" b="1"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261049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Posterior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GB" b="1" dirty="0"/>
                  <a:t>The Posterior function depends on the data P(</a:t>
                </a:r>
                <a:r>
                  <a:rPr lang="en-GB" b="1" dirty="0">
                    <a:sym typeface="Symbol" panose="05050102010706020507" pitchFamily="18" charset="2"/>
                  </a:rPr>
                  <a:t>|D)  </a:t>
                </a:r>
              </a:p>
              <a:p>
                <a:r>
                  <a:rPr lang="en-GB" b="1" dirty="0"/>
                  <a:t>P(</a:t>
                </a:r>
                <a:r>
                  <a:rPr lang="en-GB" b="1" dirty="0">
                    <a:sym typeface="Symbol" panose="05050102010706020507" pitchFamily="18" charset="2"/>
                  </a:rPr>
                  <a:t>|D) = </a:t>
                </a:r>
                <a14:m>
                  <m:oMath xmlns:m="http://schemas.openxmlformats.org/officeDocument/2006/math">
                    <m:f>
                      <m:fPr>
                        <m:ctrlPr>
                          <a:rPr lang="en-GB" b="1" i="1">
                            <a:latin typeface="Cambria Math" panose="02040503050406030204" pitchFamily="18" charset="0"/>
                            <a:sym typeface="Symbol" panose="05050102010706020507" pitchFamily="18" charset="2"/>
                          </a:rPr>
                        </m:ctrlPr>
                      </m:fPr>
                      <m:num>
                        <m:r>
                          <m:rPr>
                            <m:nor/>
                          </m:rPr>
                          <a:rPr lang="en-GB" b="1">
                            <a:latin typeface="Cambria Math" panose="02040503050406030204" pitchFamily="18" charset="0"/>
                            <a:sym typeface="Symbol" panose="05050102010706020507" pitchFamily="18" charset="2"/>
                          </a:rPr>
                          <m:t>P</m:t>
                        </m:r>
                        <m:r>
                          <m:rPr>
                            <m:nor/>
                          </m:rPr>
                          <a:rPr lang="en-GB" b="1">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dirty="0">
                            <a:sym typeface="Symbol" panose="05050102010706020507" pitchFamily="18" charset="2"/>
                          </a:rPr>
                          <m:t>|</m:t>
                        </m:r>
                        <m:r>
                          <m:rPr>
                            <m:nor/>
                          </m:rPr>
                          <a:rPr lang="en-GB" b="1" dirty="0">
                            <a:latin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P</m:t>
                        </m:r>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sym typeface="Symbol" panose="05050102010706020507" pitchFamily="18" charset="2"/>
                          </a:rPr>
                          <m:t></m:t>
                        </m:r>
                        <m:r>
                          <m:rPr>
                            <m:nor/>
                          </m:rPr>
                          <a:rPr lang="en-GB" b="1" dirty="0">
                            <a:latin typeface="Cambria Math" panose="02040503050406030204" pitchFamily="18" charset="0"/>
                            <a:sym typeface="Symbol" panose="05050102010706020507" pitchFamily="18" charset="2"/>
                          </a:rPr>
                          <m:t>)</m:t>
                        </m:r>
                      </m:num>
                      <m:den>
                        <m:r>
                          <m:rPr>
                            <m:nor/>
                          </m:rPr>
                          <a:rPr lang="en-GB" b="1">
                            <a:latin typeface="Cambria Math" panose="02040503050406030204" pitchFamily="18" charset="0"/>
                            <a:sym typeface="Symbol" panose="05050102010706020507" pitchFamily="18" charset="2"/>
                          </a:rPr>
                          <m:t>P</m:t>
                        </m:r>
                        <m:r>
                          <m:rPr>
                            <m:nor/>
                          </m:rPr>
                          <a:rPr lang="en-GB" b="1">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a:latin typeface="Cambria Math" panose="02040503050406030204" pitchFamily="18" charset="0"/>
                            <a:sym typeface="Symbol" panose="05050102010706020507" pitchFamily="18" charset="2"/>
                          </a:rPr>
                          <m:t>)</m:t>
                        </m:r>
                      </m:den>
                    </m:f>
                  </m:oMath>
                </a14:m>
                <a:endParaRPr lang="en-GB" b="1" dirty="0">
                  <a:sym typeface="Symbol" panose="05050102010706020507" pitchFamily="18" charset="2"/>
                </a:endParaRPr>
              </a:p>
              <a:p>
                <a:r>
                  <a:rPr lang="en-GB" b="1" dirty="0"/>
                  <a:t>In turn, the posterior is proportional to the likelihood and the prior (product).</a:t>
                </a:r>
              </a:p>
              <a:p>
                <a:pPr lvl="3"/>
                <a:r>
                  <a:rPr lang="en-GB" b="1" dirty="0"/>
                  <a:t>P(</a:t>
                </a:r>
                <a:r>
                  <a:rPr lang="en-GB" b="1" dirty="0">
                    <a:sym typeface="Symbol" panose="05050102010706020507" pitchFamily="18" charset="2"/>
                  </a:rPr>
                  <a:t>|D)  P(D|)</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P</m:t>
                    </m:r>
                  </m:oMath>
                </a14:m>
                <a:r>
                  <a:rPr lang="en-GB" b="1" dirty="0"/>
                  <a:t>(</a:t>
                </a:r>
                <a:r>
                  <a:rPr lang="en-GB" b="1" dirty="0">
                    <a:sym typeface="Symbol" panose="05050102010706020507" pitchFamily="18" charset="2"/>
                  </a:rPr>
                  <a:t>)</a:t>
                </a:r>
              </a:p>
              <a:p>
                <a:r>
                  <a:rPr lang="en-GB" b="1" dirty="0">
                    <a:sym typeface="Symbol" panose="05050102010706020507" pitchFamily="18" charset="2"/>
                  </a:rPr>
                  <a:t>I like to say it this way:  P(|reality) </a:t>
                </a:r>
                <a:r>
                  <a:rPr lang="en-GB" b="1" dirty="0">
                    <a:sym typeface="Wingdings" panose="05000000000000000000" pitchFamily="2" charset="2"/>
                  </a:rPr>
                  <a:t>P(</a:t>
                </a:r>
                <a14:m>
                  <m:oMath xmlns:m="http://schemas.openxmlformats.org/officeDocument/2006/math">
                    <m:acc>
                      <m:accPr>
                        <m:chr m:val="̂"/>
                        <m:ctrlPr>
                          <a:rPr lang="en-GB" b="1" i="1">
                            <a:latin typeface="Cambria Math" panose="02040503050406030204" pitchFamily="18" charset="0"/>
                            <a:sym typeface="Wingdings" panose="05000000000000000000" pitchFamily="2" charset="2"/>
                          </a:rPr>
                        </m:ctrlPr>
                      </m:accPr>
                      <m:e>
                        <m:r>
                          <m:rPr>
                            <m:nor/>
                          </m:rPr>
                          <a:rPr lang="en-GB" b="1" dirty="0">
                            <a:sym typeface="Symbol" panose="05050102010706020507" pitchFamily="18" charset="2"/>
                          </a:rPr>
                          <m:t></m:t>
                        </m:r>
                      </m:e>
                    </m:acc>
                    <m:d>
                      <m:dPr>
                        <m:begChr m:val="|"/>
                        <m:ctrlPr>
                          <a:rPr lang="en-GB" b="1" i="1">
                            <a:latin typeface="Cambria Math" panose="02040503050406030204" pitchFamily="18" charset="0"/>
                            <a:sym typeface="Wingdings" panose="05000000000000000000" pitchFamily="2" charset="2"/>
                          </a:rPr>
                        </m:ctrlPr>
                      </m:dPr>
                      <m:e>
                        <m:r>
                          <a:rPr lang="en-GB" b="1" i="1">
                            <a:latin typeface="Cambria Math" panose="02040503050406030204" pitchFamily="18" charset="0"/>
                            <a:sym typeface="Wingdings" panose="05000000000000000000" pitchFamily="2" charset="2"/>
                          </a:rPr>
                          <m:t>𝑫</m:t>
                        </m:r>
                      </m:e>
                    </m:d>
                  </m:oMath>
                </a14:m>
                <a:r>
                  <a:rPr lang="en-GB" b="1" dirty="0">
                    <a:sym typeface="Wingdings" panose="05000000000000000000" pitchFamily="2" charset="2"/>
                  </a:rPr>
                  <a:t> so D is our Information.</a:t>
                </a:r>
              </a:p>
              <a:p>
                <a:r>
                  <a:rPr lang="en-GB" b="1" dirty="0"/>
                  <a:t>And in turn, we estimate this by multiplying the </a:t>
                </a:r>
                <a:r>
                  <a:rPr lang="en-GB" b="1" dirty="0">
                    <a:sym typeface="Symbol" panose="05050102010706020507" pitchFamily="18" charset="2"/>
                  </a:rPr>
                  <a:t>Likelihood </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oMath>
                </a14:m>
                <a:r>
                  <a:rPr lang="en-GB" b="1" dirty="0"/>
                  <a:t> Prior.</a:t>
                </a:r>
              </a:p>
              <a:p>
                <a:r>
                  <a:rPr lang="en-GB" dirty="0"/>
                  <a:t>Understanding these words depends on the concept of ‘likelihood’ which is a </a:t>
                </a:r>
                <a:r>
                  <a:rPr lang="en-GB" dirty="0">
                    <a:solidFill>
                      <a:srgbClr val="FF0000"/>
                    </a:solidFill>
                  </a:rPr>
                  <a:t>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1" t="-1060" r="-698"/>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
        <p:nvSpPr>
          <p:cNvPr id="5" name="Rectangle 4"/>
          <p:cNvSpPr/>
          <p:nvPr/>
        </p:nvSpPr>
        <p:spPr>
          <a:xfrm>
            <a:off x="7426036" y="4849091"/>
            <a:ext cx="3628818" cy="609600"/>
          </a:xfrm>
          <a:prstGeom prst="rect">
            <a:avLst/>
          </a:prstGeom>
          <a:solidFill>
            <a:schemeClr val="accent2">
              <a:lumMod val="20000"/>
              <a:lumOff val="80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2278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Likelihood function</a:t>
            </a:r>
          </a:p>
        </p:txBody>
      </p:sp>
      <p:sp>
        <p:nvSpPr>
          <p:cNvPr id="3" name="Content Placeholder 2"/>
          <p:cNvSpPr>
            <a:spLocks noGrp="1"/>
          </p:cNvSpPr>
          <p:nvPr>
            <p:ph idx="1"/>
          </p:nvPr>
        </p:nvSpPr>
        <p:spPr/>
        <p:txBody>
          <a:bodyPr>
            <a:normAutofit/>
          </a:bodyPr>
          <a:lstStyle/>
          <a:p>
            <a:r>
              <a:rPr lang="en-GB" dirty="0"/>
              <a:t>concept of ‘likelihood’ which is a </a:t>
            </a:r>
            <a:r>
              <a:rPr lang="en-GB" dirty="0">
                <a:solidFill>
                  <a:srgbClr val="FF0000"/>
                </a:solidFill>
              </a:rPr>
              <a:t>function.</a:t>
            </a:r>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
        <p:nvSpPr>
          <p:cNvPr id="5" name="Rectangle 4"/>
          <p:cNvSpPr/>
          <p:nvPr/>
        </p:nvSpPr>
        <p:spPr>
          <a:xfrm>
            <a:off x="1451579" y="1997259"/>
            <a:ext cx="5078530" cy="609600"/>
          </a:xfrm>
          <a:prstGeom prst="rect">
            <a:avLst/>
          </a:prstGeom>
          <a:solidFill>
            <a:schemeClr val="accent2">
              <a:lumMod val="20000"/>
              <a:lumOff val="80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 Single Corner Rectangle 5"/>
          <p:cNvSpPr/>
          <p:nvPr/>
        </p:nvSpPr>
        <p:spPr>
          <a:xfrm>
            <a:off x="1451579" y="2743200"/>
            <a:ext cx="9826021" cy="3084945"/>
          </a:xfrm>
          <a:prstGeom prst="round1Rect">
            <a:avLst/>
          </a:prstGeom>
          <a:solidFill>
            <a:schemeClr val="accent2">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P(Model | Data ) </a:t>
            </a:r>
            <a:r>
              <a:rPr lang="en-GB" dirty="0">
                <a:ln w="0"/>
                <a:solidFill>
                  <a:schemeClr val="tx1"/>
                </a:solidFill>
                <a:effectLst>
                  <a:outerShdw blurRad="38100" dist="19050" dir="2700000" algn="tl" rotWithShape="0">
                    <a:schemeClr val="dk1">
                      <a:alpha val="40000"/>
                    </a:schemeClr>
                  </a:outerShdw>
                </a:effectLst>
                <a:sym typeface="Symbol" panose="05050102010706020507" pitchFamily="18" charset="2"/>
              </a:rPr>
              <a:t> P(Model) * </a:t>
            </a:r>
            <a:r>
              <a:rPr lang="en-GB" dirty="0">
                <a:ln w="0"/>
                <a:solidFill>
                  <a:schemeClr val="accent1"/>
                </a:solidFill>
                <a:effectLst>
                  <a:outerShdw blurRad="38100" dist="25400" dir="5400000" algn="ctr" rotWithShape="0">
                    <a:srgbClr val="6E747A">
                      <a:alpha val="43000"/>
                    </a:srgbClr>
                  </a:outerShdw>
                </a:effectLst>
                <a:sym typeface="Symbol" panose="05050102010706020507" pitchFamily="18" charset="2"/>
              </a:rPr>
              <a:t>P(Data | Model</a:t>
            </a:r>
            <a:r>
              <a:rPr lang="en-GB"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p>
          <a:p>
            <a:pPr algn="ctr"/>
            <a:endParaRPr lang="en-GB" dirty="0">
              <a:ln w="0"/>
              <a:solidFill>
                <a:schemeClr val="tx1"/>
              </a:solidFill>
              <a:effectLst>
                <a:outerShdw blurRad="38100" dist="19050" dir="2700000" algn="tl" rotWithShape="0">
                  <a:schemeClr val="dk1">
                    <a:alpha val="40000"/>
                  </a:schemeClr>
                </a:outerShdw>
              </a:effectLst>
              <a:sym typeface="Symbol" panose="05050102010706020507" pitchFamily="18" charset="2"/>
            </a:endParaRPr>
          </a:p>
          <a:p>
            <a:pPr algn="ctr"/>
            <a:r>
              <a:rPr lang="en-GB" dirty="0">
                <a:ln w="0"/>
                <a:solidFill>
                  <a:schemeClr val="tx1"/>
                </a:solidFill>
                <a:effectLst>
                  <a:outerShdw blurRad="38100" dist="19050" dir="2700000" algn="tl" rotWithShape="0">
                    <a:schemeClr val="dk1">
                      <a:alpha val="40000"/>
                    </a:schemeClr>
                  </a:outerShdw>
                </a:effectLst>
                <a:sym typeface="Symbol" panose="05050102010706020507" pitchFamily="18" charset="2"/>
              </a:rPr>
              <a:t>It is easy to derive this rule from the definitions of conditional probability and joint probability.  </a:t>
            </a:r>
          </a:p>
          <a:p>
            <a:pPr algn="ctr"/>
            <a:endParaRPr lang="en-GB" dirty="0">
              <a:ln w="0"/>
              <a:solidFill>
                <a:schemeClr val="tx1"/>
              </a:solidFill>
              <a:effectLst>
                <a:outerShdw blurRad="38100" dist="19050" dir="2700000" algn="tl" rotWithShape="0">
                  <a:schemeClr val="dk1">
                    <a:alpha val="40000"/>
                  </a:schemeClr>
                </a:outerShdw>
              </a:effectLst>
              <a:sym typeface="Symbol" panose="05050102010706020507" pitchFamily="18" charset="2"/>
            </a:endParaRPr>
          </a:p>
          <a:p>
            <a:pPr algn="ctr"/>
            <a:r>
              <a:rPr lang="en-GB" dirty="0">
                <a:ln w="0"/>
                <a:solidFill>
                  <a:schemeClr val="tx1"/>
                </a:solidFill>
                <a:effectLst>
                  <a:outerShdw blurRad="38100" dist="19050" dir="2700000" algn="tl" rotWithShape="0">
                    <a:schemeClr val="dk1">
                      <a:alpha val="40000"/>
                    </a:schemeClr>
                  </a:outerShdw>
                </a:effectLst>
                <a:sym typeface="Symbol" panose="05050102010706020507" pitchFamily="18" charset="2"/>
              </a:rPr>
              <a:t>Also note, the red item is the likelihood function!</a:t>
            </a:r>
            <a:endParaRPr lang="en-GB"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6779491" y="3362036"/>
            <a:ext cx="2096654" cy="822037"/>
          </a:xfrm>
          <a:prstGeom prst="rect">
            <a:avLst/>
          </a:prstGeom>
          <a:solidFill>
            <a:schemeClr val="accent2">
              <a:lumMod val="20000"/>
              <a:lumOff val="80000"/>
              <a:alpha val="21000"/>
            </a:schemeClr>
          </a:solidFill>
          <a:ln>
            <a:solidFill>
              <a:schemeClr val="accent1">
                <a:shade val="50000"/>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12370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Review of likelihoods</a:t>
            </a:r>
          </a:p>
        </p:txBody>
      </p:sp>
      <p:sp>
        <p:nvSpPr>
          <p:cNvPr id="3" name="Content Placeholder 2"/>
          <p:cNvSpPr>
            <a:spLocks noGrp="1"/>
          </p:cNvSpPr>
          <p:nvPr>
            <p:ph idx="1"/>
          </p:nvPr>
        </p:nvSpPr>
        <p:spPr/>
        <p:txBody>
          <a:bodyPr>
            <a:normAutofit/>
          </a:bodyPr>
          <a:lstStyle/>
          <a:p>
            <a:r>
              <a:rPr lang="en-GB" dirty="0"/>
              <a:t>First the probability of one data item, such as Yi, depends on the distribution from which it is drawn.  For the sake of Bayes theorem we are going to insert an assertion about this distribution type into the equation, creating a likelihood.</a:t>
            </a:r>
          </a:p>
          <a:p>
            <a:r>
              <a:rPr lang="en-GB" dirty="0"/>
              <a:t> </a:t>
            </a:r>
          </a:p>
          <a:p>
            <a:endParaRPr lang="en-GB" dirty="0"/>
          </a:p>
          <a:p>
            <a:pPr marL="0" indent="0">
              <a:lnSpc>
                <a:spcPct val="110000"/>
              </a:lnSpc>
              <a:spcBef>
                <a:spcPts val="0"/>
              </a:spcBef>
              <a:buNone/>
            </a:pPr>
            <a:r>
              <a:rPr lang="en-GB" dirty="0"/>
              <a:t>For a whole data set, </a:t>
            </a:r>
            <a:r>
              <a:rPr lang="en-GB" dirty="0" err="1"/>
              <a:t>i</a:t>
            </a:r>
            <a:r>
              <a:rPr lang="en-GB" dirty="0"/>
              <a:t>= 1…n, we have to use</a:t>
            </a:r>
          </a:p>
          <a:p>
            <a:pPr marL="0" indent="0">
              <a:lnSpc>
                <a:spcPct val="110000"/>
              </a:lnSpc>
              <a:spcBef>
                <a:spcPts val="0"/>
              </a:spcBef>
              <a:buNone/>
            </a:pPr>
            <a:r>
              <a:rPr lang="en-GB" dirty="0"/>
              <a:t>the product operator to get the overall probability</a:t>
            </a:r>
          </a:p>
          <a:p>
            <a:pPr marL="0" indent="0">
              <a:lnSpc>
                <a:spcPct val="110000"/>
              </a:lnSpc>
              <a:spcBef>
                <a:spcPts val="0"/>
              </a:spcBef>
              <a:buNone/>
            </a:pPr>
            <a:r>
              <a:rPr lang="en-GB" dirty="0"/>
              <a:t>as a number, or as a function of the underlying parameters.</a:t>
            </a:r>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
        <p:nvSpPr>
          <p:cNvPr id="5" name="Rectangle 4"/>
          <p:cNvSpPr/>
          <p:nvPr/>
        </p:nvSpPr>
        <p:spPr>
          <a:xfrm>
            <a:off x="6779491" y="3362036"/>
            <a:ext cx="2096654" cy="822037"/>
          </a:xfrm>
          <a:prstGeom prst="rect">
            <a:avLst/>
          </a:prstGeom>
          <a:solidFill>
            <a:schemeClr val="accent2">
              <a:lumMod val="20000"/>
              <a:lumOff val="80000"/>
              <a:alpha val="21000"/>
            </a:schemeClr>
          </a:solidFill>
          <a:ln>
            <a:solidFill>
              <a:schemeClr val="accent3">
                <a:lumMod val="75000"/>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95000"/>
                    <a:lumOff val="5000"/>
                  </a:schemeClr>
                </a:solidFill>
              </a:rPr>
              <a:t>P(</a:t>
            </a:r>
            <a:r>
              <a:rPr lang="en-GB" dirty="0" err="1">
                <a:solidFill>
                  <a:schemeClr val="tx1">
                    <a:lumMod val="95000"/>
                    <a:lumOff val="5000"/>
                  </a:schemeClr>
                </a:solidFill>
              </a:rPr>
              <a:t>Datum|Model</a:t>
            </a:r>
            <a:r>
              <a:rPr lang="en-GB" dirty="0">
                <a:solidFill>
                  <a:schemeClr val="tx1">
                    <a:lumMod val="95000"/>
                    <a:lumOff val="5000"/>
                  </a:schemeClr>
                </a:solidFill>
              </a:rPr>
              <a:t>)</a:t>
            </a:r>
          </a:p>
        </p:txBody>
      </p:sp>
      <p:sp>
        <p:nvSpPr>
          <p:cNvPr id="6" name="Rectangle 5"/>
          <p:cNvSpPr/>
          <p:nvPr/>
        </p:nvSpPr>
        <p:spPr>
          <a:xfrm>
            <a:off x="6779491" y="4502727"/>
            <a:ext cx="2096654" cy="822037"/>
          </a:xfrm>
          <a:prstGeom prst="rect">
            <a:avLst/>
          </a:prstGeom>
          <a:solidFill>
            <a:schemeClr val="accent2">
              <a:lumMod val="20000"/>
              <a:lumOff val="80000"/>
              <a:alpha val="21000"/>
            </a:schemeClr>
          </a:solidFill>
          <a:ln>
            <a:solidFill>
              <a:schemeClr val="accent3">
                <a:lumMod val="75000"/>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95000"/>
                    <a:lumOff val="5000"/>
                  </a:schemeClr>
                </a:solidFill>
              </a:rPr>
              <a:t>P(</a:t>
            </a:r>
            <a:r>
              <a:rPr lang="en-GB" dirty="0" err="1">
                <a:solidFill>
                  <a:schemeClr val="tx1">
                    <a:lumMod val="95000"/>
                    <a:lumOff val="5000"/>
                  </a:schemeClr>
                </a:solidFill>
              </a:rPr>
              <a:t>Data|Model</a:t>
            </a:r>
            <a:r>
              <a:rPr lang="en-GB" dirty="0">
                <a:solidFill>
                  <a:schemeClr val="tx1">
                    <a:lumMod val="95000"/>
                    <a:lumOff val="5000"/>
                  </a:schemeClr>
                </a:solidFill>
              </a:rPr>
              <a:t>) = </a:t>
            </a:r>
            <a:r>
              <a:rPr lang="en-GB" dirty="0">
                <a:solidFill>
                  <a:schemeClr val="tx1">
                    <a:lumMod val="95000"/>
                    <a:lumOff val="5000"/>
                  </a:schemeClr>
                </a:solidFill>
                <a:sym typeface="Symbol" panose="05050102010706020507" pitchFamily="18" charset="2"/>
              </a:rPr>
              <a:t> (</a:t>
            </a:r>
            <a:endParaRPr lang="en-GB" dirty="0">
              <a:solidFill>
                <a:schemeClr val="tx1">
                  <a:lumMod val="95000"/>
                  <a:lumOff val="5000"/>
                </a:schemeClr>
              </a:solidFill>
            </a:endParaRPr>
          </a:p>
        </p:txBody>
      </p:sp>
    </p:spTree>
    <p:extLst>
      <p:ext uri="{BB962C8B-B14F-4D97-AF65-F5344CB8AC3E}">
        <p14:creationId xmlns:p14="http://schemas.microsoft.com/office/powerpoint/2010/main" val="267467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sources</a:t>
            </a:r>
          </a:p>
        </p:txBody>
      </p:sp>
      <p:sp>
        <p:nvSpPr>
          <p:cNvPr id="3" name="Content Placeholder 2"/>
          <p:cNvSpPr>
            <a:spLocks noGrp="1"/>
          </p:cNvSpPr>
          <p:nvPr>
            <p:ph idx="1"/>
          </p:nvPr>
        </p:nvSpPr>
        <p:spPr/>
        <p:txBody>
          <a:bodyPr>
            <a:normAutofit fontScale="77500" lnSpcReduction="20000"/>
          </a:bodyPr>
          <a:lstStyle/>
          <a:p>
            <a:r>
              <a:rPr lang="en-GB" dirty="0"/>
              <a:t>Basic:  Michael J. Crawley, 2015, </a:t>
            </a:r>
            <a:r>
              <a:rPr lang="en-GB" sz="2400" i="1" dirty="0"/>
              <a:t>Statistics:  An Introduction Using R</a:t>
            </a:r>
            <a:r>
              <a:rPr lang="en-GB" i="1" dirty="0"/>
              <a:t>.  </a:t>
            </a:r>
            <a:r>
              <a:rPr lang="en-GB" dirty="0"/>
              <a:t>London:  Wiley. 2</a:t>
            </a:r>
            <a:r>
              <a:rPr lang="en-GB" baseline="30000" dirty="0"/>
              <a:t>nd</a:t>
            </a:r>
            <a:r>
              <a:rPr lang="en-GB" dirty="0"/>
              <a:t> ed. </a:t>
            </a:r>
          </a:p>
          <a:p>
            <a:r>
              <a:rPr lang="en-GB" dirty="0"/>
              <a:t>Casella, G., and R.L. Berger, 1990</a:t>
            </a:r>
            <a:r>
              <a:rPr lang="en-GB" i="1" dirty="0"/>
              <a:t>, </a:t>
            </a:r>
            <a:r>
              <a:rPr lang="en-GB" sz="2400" i="1" dirty="0"/>
              <a:t>Statistical Inference</a:t>
            </a:r>
            <a:r>
              <a:rPr lang="en-GB" dirty="0"/>
              <a:t>, Wadsworth, to review maximum likelihood, PDFs, CDFs and various tests.</a:t>
            </a:r>
          </a:p>
          <a:p>
            <a:r>
              <a:rPr lang="en-GB" dirty="0" err="1"/>
              <a:t>Gelman</a:t>
            </a:r>
            <a:r>
              <a:rPr lang="en-GB" dirty="0"/>
              <a:t>,  Andrew, John B. Carlin, Hal S. Stern, David B. Dunson, Aki </a:t>
            </a:r>
            <a:r>
              <a:rPr lang="en-GB" dirty="0" err="1"/>
              <a:t>Vehtari</a:t>
            </a:r>
            <a:r>
              <a:rPr lang="en-GB" dirty="0"/>
              <a:t>, and Donald B. Rubin, 2013, </a:t>
            </a:r>
            <a:r>
              <a:rPr lang="en-GB" sz="2400" i="1" dirty="0"/>
              <a:t>Bayesian Data Analysis</a:t>
            </a:r>
            <a:r>
              <a:rPr lang="en-GB" i="1" dirty="0"/>
              <a:t>,</a:t>
            </a:r>
            <a:r>
              <a:rPr lang="en-GB" dirty="0"/>
              <a:t> 3</a:t>
            </a:r>
            <a:r>
              <a:rPr lang="en-GB" baseline="30000" dirty="0"/>
              <a:t>rd</a:t>
            </a:r>
            <a:r>
              <a:rPr lang="en-GB" dirty="0"/>
              <a:t> ed., London:  CRC Press and Taylor &amp; Francis, Chapman and Hall.  Series:  Texts in Statistical Science.</a:t>
            </a:r>
          </a:p>
          <a:p>
            <a:r>
              <a:rPr lang="en-GB" dirty="0" err="1"/>
              <a:t>Gelman</a:t>
            </a:r>
            <a:r>
              <a:rPr lang="en-GB" dirty="0"/>
              <a:t>,  A., 2004, “Parameterization and Bayesian </a:t>
            </a:r>
            <a:r>
              <a:rPr lang="en-GB" dirty="0" err="1"/>
              <a:t>Modeling</a:t>
            </a:r>
            <a:r>
              <a:rPr lang="en-GB" dirty="0"/>
              <a:t>”, </a:t>
            </a:r>
            <a:r>
              <a:rPr lang="en-GB" sz="2400" i="1" dirty="0"/>
              <a:t>Journal of the American Statistical Association</a:t>
            </a:r>
            <a:r>
              <a:rPr lang="en-GB" dirty="0"/>
              <a:t>, 99 537-545.</a:t>
            </a:r>
          </a:p>
          <a:p>
            <a:r>
              <a:rPr lang="en-GB" dirty="0"/>
              <a:t>Crawley, M.J., 2013, </a:t>
            </a:r>
            <a:r>
              <a:rPr lang="en-GB" sz="2400" i="1" dirty="0"/>
              <a:t>The R Book</a:t>
            </a:r>
            <a:r>
              <a:rPr lang="en-GB" dirty="0"/>
              <a:t>, 2</a:t>
            </a:r>
            <a:r>
              <a:rPr lang="en-GB" baseline="30000" dirty="0"/>
              <a:t>nd</a:t>
            </a:r>
            <a:r>
              <a:rPr lang="en-GB" dirty="0"/>
              <a:t> ed., London:  Wiley. (Maximum likelihood is covered in </a:t>
            </a:r>
            <a:r>
              <a:rPr lang="en-GB" dirty="0" err="1"/>
              <a:t>Chs</a:t>
            </a:r>
            <a:r>
              <a:rPr lang="en-GB" dirty="0"/>
              <a:t> 7 and 9, and regression </a:t>
            </a:r>
            <a:r>
              <a:rPr lang="en-GB" dirty="0" err="1"/>
              <a:t>ch</a:t>
            </a:r>
            <a:r>
              <a:rPr lang="en-GB" dirty="0"/>
              <a:t> 10, Bayesian statistics Ch 22, including BUGS and JAGS in R)</a:t>
            </a:r>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05438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we programme this in R</a:t>
            </a:r>
            <a:br>
              <a:rPr lang="en-GB" dirty="0"/>
            </a:br>
            <a:r>
              <a:rPr lang="en-GB" dirty="0"/>
              <a:t>R2Jags  or  </a:t>
            </a:r>
            <a:r>
              <a:rPr lang="en-GB" dirty="0" err="1"/>
              <a:t>stan</a:t>
            </a:r>
            <a:r>
              <a:rPr lang="en-GB" dirty="0"/>
              <a:t>  or  other</a:t>
            </a:r>
          </a:p>
        </p:txBody>
      </p:sp>
      <p:sp>
        <p:nvSpPr>
          <p:cNvPr id="3" name="Content Placeholder 2"/>
          <p:cNvSpPr>
            <a:spLocks noGrp="1"/>
          </p:cNvSpPr>
          <p:nvPr>
            <p:ph idx="1"/>
          </p:nvPr>
        </p:nvSpPr>
        <p:spPr>
          <a:xfrm>
            <a:off x="831273" y="1853754"/>
            <a:ext cx="10223581" cy="3612591"/>
          </a:xfrm>
        </p:spPr>
        <p:txBody>
          <a:bodyPr>
            <a:normAutofit fontScale="25000" lnSpcReduction="20000"/>
          </a:bodyPr>
          <a:lstStyle/>
          <a:p>
            <a:r>
              <a:rPr lang="en-GB" altLang="en-US" sz="4400" b="1" dirty="0"/>
              <a:t>Here is a likelihood function, seen in the </a:t>
            </a:r>
            <a:r>
              <a:rPr lang="en-GB" altLang="en-US" sz="4400" b="1" dirty="0" err="1"/>
              <a:t>WinBUGS</a:t>
            </a:r>
            <a:r>
              <a:rPr lang="en-GB" altLang="en-US" sz="4400" b="1" dirty="0"/>
              <a:t> code format:</a:t>
            </a:r>
          </a:p>
          <a:p>
            <a:r>
              <a:rPr lang="en-GB" altLang="en-US" b="1" dirty="0">
                <a:latin typeface="Courier10 BT" panose="02070509030505020404" pitchFamily="49" charset="0"/>
              </a:rPr>
              <a:t>### LIKELIHOOD ###</a:t>
            </a:r>
          </a:p>
          <a:p>
            <a:pPr marL="0" indent="0">
              <a:buNone/>
            </a:pPr>
            <a:r>
              <a:rPr lang="en-GB" altLang="en-US" sz="5600" b="1" dirty="0">
                <a:latin typeface="Courier10 BT" panose="02070509030505020404" pitchFamily="49" charset="0"/>
              </a:rPr>
              <a:t>for (j in 1: </a:t>
            </a:r>
            <a:r>
              <a:rPr lang="en-GB" altLang="en-US" sz="5600" b="1" dirty="0" err="1">
                <a:latin typeface="Courier10 BT" panose="02070509030505020404" pitchFamily="49" charset="0"/>
              </a:rPr>
              <a:t>N.obs</a:t>
            </a:r>
            <a:r>
              <a:rPr lang="en-GB" altLang="en-US" sz="5600" b="1" dirty="0">
                <a:latin typeface="Courier10 BT" panose="02070509030505020404" pitchFamily="49" charset="0"/>
              </a:rPr>
              <a:t>){</a:t>
            </a:r>
          </a:p>
          <a:p>
            <a:pPr marL="0" indent="0">
              <a:buNone/>
            </a:pPr>
            <a:r>
              <a:rPr lang="en-GB" altLang="en-US" sz="5600" b="1" dirty="0">
                <a:latin typeface="Courier10 BT" panose="02070509030505020404" pitchFamily="49" charset="0"/>
              </a:rPr>
              <a:t>     for (</a:t>
            </a:r>
            <a:r>
              <a:rPr lang="en-GB" altLang="en-US" sz="5600" b="1" dirty="0" err="1">
                <a:latin typeface="Courier10 BT" panose="02070509030505020404" pitchFamily="49" charset="0"/>
              </a:rPr>
              <a:t>i</a:t>
            </a:r>
            <a:r>
              <a:rPr lang="en-GB" altLang="en-US" sz="5600" b="1" dirty="0">
                <a:latin typeface="Courier10 BT" panose="02070509030505020404" pitchFamily="49" charset="0"/>
              </a:rPr>
              <a:t> in 1: N.X){</a:t>
            </a:r>
          </a:p>
          <a:p>
            <a:pPr marL="0" indent="0">
              <a:buNone/>
            </a:pPr>
            <a:r>
              <a:rPr lang="en-GB" altLang="en-US" sz="5600" b="1" dirty="0">
                <a:latin typeface="Courier10 BT" panose="02070509030505020404" pitchFamily="49" charset="0"/>
              </a:rPr>
              <a:t>          </a:t>
            </a:r>
            <a:r>
              <a:rPr lang="en-GB" altLang="en-US" sz="5600" b="1" dirty="0" err="1">
                <a:latin typeface="Courier10 BT" panose="02070509030505020404" pitchFamily="49" charset="0"/>
              </a:rPr>
              <a:t>X.row</a:t>
            </a:r>
            <a:r>
              <a:rPr lang="en-GB" altLang="en-US" sz="5600" b="1" dirty="0">
                <a:latin typeface="Courier10 BT" panose="02070509030505020404" pitchFamily="49" charset="0"/>
              </a:rPr>
              <a:t>[</a:t>
            </a:r>
            <a:r>
              <a:rPr lang="en-GB" altLang="en-US" sz="5600" b="1" dirty="0" err="1">
                <a:latin typeface="Courier10 BT" panose="02070509030505020404" pitchFamily="49" charset="0"/>
              </a:rPr>
              <a:t>i</a:t>
            </a:r>
            <a:r>
              <a:rPr lang="en-GB" altLang="en-US" sz="5600" b="1" dirty="0">
                <a:latin typeface="Courier10 BT" panose="02070509030505020404" pitchFamily="49" charset="0"/>
              </a:rPr>
              <a:t>, j] &lt;- </a:t>
            </a:r>
            <a:r>
              <a:rPr lang="en-GB" altLang="en-US" sz="5600" b="1" dirty="0" err="1">
                <a:latin typeface="Courier10 BT" panose="02070509030505020404" pitchFamily="49" charset="0"/>
              </a:rPr>
              <a:t>X.Eff</a:t>
            </a:r>
            <a:r>
              <a:rPr lang="en-GB" altLang="en-US" sz="5600" b="1" dirty="0">
                <a:latin typeface="Courier10 BT" panose="02070509030505020404" pitchFamily="49" charset="0"/>
              </a:rPr>
              <a:t>[</a:t>
            </a:r>
            <a:r>
              <a:rPr lang="en-GB" altLang="en-US" sz="5600" b="1" dirty="0" err="1">
                <a:latin typeface="Courier10 BT" panose="02070509030505020404" pitchFamily="49" charset="0"/>
              </a:rPr>
              <a:t>i</a:t>
            </a:r>
            <a:r>
              <a:rPr lang="en-GB" altLang="en-US" sz="5600" b="1" dirty="0">
                <a:latin typeface="Courier10 BT" panose="02070509030505020404" pitchFamily="49" charset="0"/>
              </a:rPr>
              <a:t>, X[j, </a:t>
            </a:r>
            <a:r>
              <a:rPr lang="en-GB" altLang="en-US" sz="5600" b="1" dirty="0" err="1">
                <a:latin typeface="Courier10 BT" panose="02070509030505020404" pitchFamily="49" charset="0"/>
              </a:rPr>
              <a:t>i</a:t>
            </a:r>
            <a:r>
              <a:rPr lang="en-GB" altLang="en-US" sz="5600" b="1" dirty="0">
                <a:latin typeface="Courier10 BT" panose="02070509030505020404" pitchFamily="49" charset="0"/>
              </a:rPr>
              <a:t>]]</a:t>
            </a:r>
          </a:p>
          <a:p>
            <a:pPr marL="0" indent="0">
              <a:buNone/>
            </a:pPr>
            <a:r>
              <a:rPr lang="en-GB" altLang="en-US" sz="5600" b="1" dirty="0">
                <a:latin typeface="Courier10 BT" panose="02070509030505020404" pitchFamily="49" charset="0"/>
              </a:rPr>
              <a:t>     }</a:t>
            </a:r>
          </a:p>
          <a:p>
            <a:pPr marL="0" indent="0">
              <a:buNone/>
            </a:pPr>
            <a:r>
              <a:rPr lang="en-GB" altLang="en-US" sz="5600" b="1" dirty="0">
                <a:latin typeface="Courier10 BT" panose="02070509030505020404" pitchFamily="49" charset="0"/>
              </a:rPr>
              <a:t>     for (</a:t>
            </a:r>
            <a:r>
              <a:rPr lang="en-GB" altLang="en-US" sz="5600" b="1" dirty="0" err="1">
                <a:latin typeface="Courier10 BT" panose="02070509030505020404" pitchFamily="49" charset="0"/>
              </a:rPr>
              <a:t>i</a:t>
            </a:r>
            <a:r>
              <a:rPr lang="en-GB" altLang="en-US" sz="5600" b="1" dirty="0">
                <a:latin typeface="Courier10 BT" panose="02070509030505020404" pitchFamily="49" charset="0"/>
              </a:rPr>
              <a:t> in 1: N.Z){</a:t>
            </a:r>
          </a:p>
          <a:p>
            <a:pPr marL="0" indent="0">
              <a:buNone/>
            </a:pPr>
            <a:r>
              <a:rPr lang="en-GB" altLang="en-US" sz="5600" b="1" dirty="0">
                <a:latin typeface="Courier10 BT" panose="02070509030505020404" pitchFamily="49" charset="0"/>
              </a:rPr>
              <a:t>          </a:t>
            </a:r>
            <a:r>
              <a:rPr lang="en-GB" altLang="en-US" sz="5600" b="1" dirty="0" err="1">
                <a:latin typeface="Courier10 BT" panose="02070509030505020404" pitchFamily="49" charset="0"/>
              </a:rPr>
              <a:t>Z.row</a:t>
            </a:r>
            <a:r>
              <a:rPr lang="en-GB" altLang="en-US" sz="5600" b="1" dirty="0">
                <a:latin typeface="Courier10 BT" panose="02070509030505020404" pitchFamily="49" charset="0"/>
              </a:rPr>
              <a:t>[</a:t>
            </a:r>
            <a:r>
              <a:rPr lang="en-GB" altLang="en-US" sz="5600" b="1" dirty="0" err="1">
                <a:latin typeface="Courier10 BT" panose="02070509030505020404" pitchFamily="49" charset="0"/>
              </a:rPr>
              <a:t>i</a:t>
            </a:r>
            <a:r>
              <a:rPr lang="en-GB" altLang="en-US" sz="5600" b="1" dirty="0">
                <a:latin typeface="Courier10 BT" panose="02070509030505020404" pitchFamily="49" charset="0"/>
              </a:rPr>
              <a:t>, j] &lt;- </a:t>
            </a:r>
            <a:r>
              <a:rPr lang="en-GB" altLang="en-US" sz="5600" b="1" dirty="0" err="1">
                <a:latin typeface="Courier10 BT" panose="02070509030505020404" pitchFamily="49" charset="0"/>
              </a:rPr>
              <a:t>Z.Eff</a:t>
            </a:r>
            <a:r>
              <a:rPr lang="en-GB" altLang="en-US" sz="5600" b="1" dirty="0">
                <a:latin typeface="Courier10 BT" panose="02070509030505020404" pitchFamily="49" charset="0"/>
              </a:rPr>
              <a:t>[</a:t>
            </a:r>
            <a:r>
              <a:rPr lang="en-GB" altLang="en-US" sz="5600" b="1" dirty="0" err="1">
                <a:latin typeface="Courier10 BT" panose="02070509030505020404" pitchFamily="49" charset="0"/>
              </a:rPr>
              <a:t>i</a:t>
            </a:r>
            <a:r>
              <a:rPr lang="en-GB" altLang="en-US" sz="5600" b="1" dirty="0">
                <a:latin typeface="Courier10 BT" panose="02070509030505020404" pitchFamily="49" charset="0"/>
              </a:rPr>
              <a:t>, Z[j, </a:t>
            </a:r>
            <a:r>
              <a:rPr lang="en-GB" altLang="en-US" sz="5600" b="1" dirty="0" err="1">
                <a:latin typeface="Courier10 BT" panose="02070509030505020404" pitchFamily="49" charset="0"/>
              </a:rPr>
              <a:t>i</a:t>
            </a:r>
            <a:r>
              <a:rPr lang="en-GB" altLang="en-US" sz="5600" b="1" dirty="0">
                <a:latin typeface="Courier10 BT" panose="02070509030505020404" pitchFamily="49" charset="0"/>
              </a:rPr>
              <a:t>]]</a:t>
            </a:r>
          </a:p>
          <a:p>
            <a:pPr marL="0" indent="0">
              <a:buNone/>
            </a:pPr>
            <a:r>
              <a:rPr lang="en-GB" altLang="en-US" sz="5600" b="1" dirty="0">
                <a:latin typeface="Courier10 BT" panose="02070509030505020404" pitchFamily="49" charset="0"/>
              </a:rPr>
              <a:t>     }</a:t>
            </a:r>
          </a:p>
          <a:p>
            <a:pPr marL="0" indent="0">
              <a:buNone/>
            </a:pPr>
            <a:r>
              <a:rPr lang="en-GB" altLang="en-US" sz="5600" b="1" dirty="0">
                <a:latin typeface="Courier10 BT" panose="02070509030505020404" pitchFamily="49" charset="0"/>
              </a:rPr>
              <a:t>     log(mu[j]) &lt;- Beta0 + log(Offset[j]) + sum(</a:t>
            </a:r>
            <a:r>
              <a:rPr lang="en-GB" altLang="en-US" sz="5600" b="1" dirty="0" err="1">
                <a:latin typeface="Courier10 BT" panose="02070509030505020404" pitchFamily="49" charset="0"/>
              </a:rPr>
              <a:t>X.row</a:t>
            </a:r>
            <a:r>
              <a:rPr lang="en-GB" altLang="en-US" sz="5600" b="1" dirty="0">
                <a:latin typeface="Courier10 BT" panose="02070509030505020404" pitchFamily="49" charset="0"/>
              </a:rPr>
              <a:t>[, j]) + sum(</a:t>
            </a:r>
            <a:r>
              <a:rPr lang="en-GB" altLang="en-US" sz="5600" b="1" dirty="0" err="1">
                <a:latin typeface="Courier10 BT" panose="02070509030505020404" pitchFamily="49" charset="0"/>
              </a:rPr>
              <a:t>Z.row</a:t>
            </a:r>
            <a:r>
              <a:rPr lang="en-GB" altLang="en-US" sz="5600" b="1" dirty="0">
                <a:latin typeface="Courier10 BT" panose="02070509030505020404" pitchFamily="49" charset="0"/>
              </a:rPr>
              <a:t>[, j])</a:t>
            </a:r>
          </a:p>
          <a:p>
            <a:pPr marL="0" indent="0">
              <a:buNone/>
            </a:pPr>
            <a:r>
              <a:rPr lang="en-GB" altLang="en-US" sz="5600" b="1" dirty="0">
                <a:latin typeface="Courier10 BT" panose="02070509030505020404" pitchFamily="49" charset="0"/>
              </a:rPr>
              <a:t>     Y[j] ~ </a:t>
            </a:r>
            <a:r>
              <a:rPr lang="en-GB" altLang="en-US" sz="5600" b="1" dirty="0" err="1">
                <a:latin typeface="Courier10 BT" panose="02070509030505020404" pitchFamily="49" charset="0"/>
              </a:rPr>
              <a:t>dpois</a:t>
            </a:r>
            <a:r>
              <a:rPr lang="en-GB" altLang="en-US" sz="5600" b="1" dirty="0">
                <a:latin typeface="Courier10 BT" panose="02070509030505020404" pitchFamily="49" charset="0"/>
              </a:rPr>
              <a:t>(mu[j])</a:t>
            </a:r>
          </a:p>
          <a:p>
            <a:pPr marL="0" indent="0">
              <a:buNone/>
            </a:pPr>
            <a:r>
              <a:rPr lang="en-GB" altLang="en-US" sz="5600" b="1" dirty="0">
                <a:latin typeface="Courier10 BT" panose="02070509030505020404" pitchFamily="49" charset="0"/>
              </a:rPr>
              <a:t>} }</a:t>
            </a:r>
          </a:p>
          <a:p>
            <a:pPr marL="0" indent="0">
              <a:buNone/>
            </a:pPr>
            <a:endParaRPr lang="en-GB" sz="5600" dirty="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
        <p:nvSpPr>
          <p:cNvPr id="5" name="TextBox 4">
            <a:extLst>
              <a:ext uri="{FF2B5EF4-FFF2-40B4-BE49-F238E27FC236}">
                <a16:creationId xmlns:a16="http://schemas.microsoft.com/office/drawing/2014/main" id="{4BFF2083-318D-EBFC-F9FB-6CD6D7142350}"/>
              </a:ext>
            </a:extLst>
          </p:cNvPr>
          <p:cNvSpPr txBox="1"/>
          <p:nvPr/>
        </p:nvSpPr>
        <p:spPr>
          <a:xfrm>
            <a:off x="7034543" y="2390115"/>
            <a:ext cx="2824681" cy="646331"/>
          </a:xfrm>
          <a:prstGeom prst="rect">
            <a:avLst/>
          </a:prstGeom>
          <a:solidFill>
            <a:schemeClr val="accent2">
              <a:lumMod val="20000"/>
              <a:lumOff val="80000"/>
            </a:schemeClr>
          </a:solidFill>
        </p:spPr>
        <p:txBody>
          <a:bodyPr wrap="square" rtlCol="0">
            <a:spAutoFit/>
          </a:bodyPr>
          <a:lstStyle/>
          <a:p>
            <a:r>
              <a:rPr lang="en-US" dirty="0"/>
              <a:t>This code represents a Poisson Model.</a:t>
            </a:r>
            <a:endParaRPr lang="en-GB" dirty="0"/>
          </a:p>
        </p:txBody>
      </p:sp>
    </p:spTree>
    <p:extLst>
      <p:ext uri="{BB962C8B-B14F-4D97-AF65-F5344CB8AC3E}">
        <p14:creationId xmlns:p14="http://schemas.microsoft.com/office/powerpoint/2010/main" val="7013107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618</TotalTime>
  <Words>5777</Words>
  <Application>Microsoft Office PowerPoint</Application>
  <PresentationFormat>Widescreen</PresentationFormat>
  <Paragraphs>523</Paragraphs>
  <Slides>40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Cambria Math</vt:lpstr>
      <vt:lpstr>Courier10 BT</vt:lpstr>
      <vt:lpstr>Gill Sans MT</vt:lpstr>
      <vt:lpstr>Times New Roman</vt:lpstr>
      <vt:lpstr>Verdana</vt:lpstr>
      <vt:lpstr>Gallery</vt:lpstr>
      <vt:lpstr>Introduction to Bayesian reasoning for Beginners *</vt:lpstr>
      <vt:lpstr>Acknowledgements</vt:lpstr>
      <vt:lpstr>Basic concepts, probability can be scaled.  joint and conditional probability.</vt:lpstr>
      <vt:lpstr>Posterior probability</vt:lpstr>
      <vt:lpstr>Posterior probability</vt:lpstr>
      <vt:lpstr>Likelihood function</vt:lpstr>
      <vt:lpstr>Review of likelihoods</vt:lpstr>
      <vt:lpstr>Key sources</vt:lpstr>
      <vt:lpstr>How we programme this in R R2Jags  or  stan  or  other</vt:lpstr>
      <vt:lpstr>Types of Bayesian models from a practitioner point of view</vt:lpstr>
      <vt:lpstr>PowerPoint Presentation</vt:lpstr>
      <vt:lpstr>A hierarchical model of a cancer test result</vt:lpstr>
      <vt:lpstr>PowerPoint Presentation</vt:lpstr>
      <vt:lpstr>Essential differences</vt:lpstr>
      <vt:lpstr>MORE ON THE BAYES FACTOR APPROACH</vt:lpstr>
      <vt:lpstr>Explaining why the bayes factor formula works so well</vt:lpstr>
      <vt:lpstr>So what are p values? </vt:lpstr>
      <vt:lpstr>Second type of model: a hierarchical model of a continuous outcome</vt:lpstr>
      <vt:lpstr>A diagram for a hierarchical model</vt:lpstr>
      <vt:lpstr>A hierarchical model of a labour outcome with formal &amp; informal markets</vt:lpstr>
      <vt:lpstr>BUZZ task</vt:lpstr>
      <vt:lpstr>ANSWER TO THIS task assuming a linear relationship model for each stage.</vt:lpstr>
      <vt:lpstr>Third type of model</vt:lpstr>
      <vt:lpstr>Tricks</vt:lpstr>
      <vt:lpstr>Example 3:  Estimating the distribution of a continuous variable (notes attached)</vt:lpstr>
      <vt:lpstr>PowerPoint Presentation</vt:lpstr>
      <vt:lpstr>MCMC</vt:lpstr>
      <vt:lpstr>Continuation of logic of a continuous single variable</vt:lpstr>
      <vt:lpstr>Credible interval?  Or highest probability zone?  Or high density region</vt:lpstr>
      <vt:lpstr>AIC   vs   BIC</vt:lpstr>
      <vt:lpstr>PowerPoint Presentation</vt:lpstr>
      <vt:lpstr>Advanced version of Model 3 - a regression is posited due to the real causal mechanisms involved in generating observations of y</vt:lpstr>
      <vt:lpstr>The linear model  as seen in hierarchical model notation</vt:lpstr>
      <vt:lpstr>Earnings model</vt:lpstr>
      <vt:lpstr>Modelling possibilities are limitless. Information from Delphi method can be put into the processing of the data.</vt:lpstr>
      <vt:lpstr>Key covariances in a multilevel model</vt:lpstr>
      <vt:lpstr>Compare these:  a bootstrapping estimate of a single  random variable, at left, vs. results of one parameter from a Bayesian estimation of a linear regression model</vt:lpstr>
      <vt:lpstr>Summary and practice task</vt:lpstr>
      <vt:lpstr>conclusions</vt:lpstr>
      <vt:lpstr>Answer to practical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Bayesian reasoning for Socio-Economists</dc:title>
  <dc:creator>Researcher</dc:creator>
  <cp:lastModifiedBy>Wendy Olsen</cp:lastModifiedBy>
  <cp:revision>49</cp:revision>
  <cp:lastPrinted>2017-04-15T12:47:34Z</cp:lastPrinted>
  <dcterms:created xsi:type="dcterms:W3CDTF">2017-04-15T08:17:47Z</dcterms:created>
  <dcterms:modified xsi:type="dcterms:W3CDTF">2023-09-03T15:25:17Z</dcterms:modified>
</cp:coreProperties>
</file>