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67" r:id="rId3"/>
    <p:sldId id="268" r:id="rId4"/>
    <p:sldId id="272" r:id="rId5"/>
    <p:sldId id="277" r:id="rId6"/>
    <p:sldId id="276" r:id="rId7"/>
    <p:sldId id="275" r:id="rId8"/>
    <p:sldId id="274" r:id="rId9"/>
    <p:sldId id="278" r:id="rId10"/>
    <p:sldId id="273" r:id="rId11"/>
    <p:sldId id="279" r:id="rId12"/>
    <p:sldId id="281" r:id="rId13"/>
    <p:sldId id="280" r:id="rId14"/>
    <p:sldId id="259" r:id="rId15"/>
    <p:sldId id="258" r:id="rId16"/>
    <p:sldId id="257" r:id="rId17"/>
    <p:sldId id="260" r:id="rId18"/>
    <p:sldId id="261" r:id="rId19"/>
    <p:sldId id="269" r:id="rId20"/>
    <p:sldId id="263" r:id="rId21"/>
    <p:sldId id="264" r:id="rId22"/>
    <p:sldId id="262" r:id="rId23"/>
    <p:sldId id="265" r:id="rId24"/>
    <p:sldId id="284" r:id="rId25"/>
    <p:sldId id="270" r:id="rId26"/>
    <p:sldId id="266" r:id="rId27"/>
    <p:sldId id="282" r:id="rId28"/>
    <p:sldId id="286" r:id="rId29"/>
    <p:sldId id="288" r:id="rId30"/>
    <p:sldId id="283" r:id="rId31"/>
    <p:sldId id="287" r:id="rId32"/>
    <p:sldId id="285" r:id="rId33"/>
  </p:sldIdLst>
  <p:sldSz cx="12192000" cy="6858000"/>
  <p:notesSz cx="6669088" cy="97758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0" autoAdjust="0"/>
    <p:restoredTop sz="94660"/>
  </p:normalViewPr>
  <p:slideViewPr>
    <p:cSldViewPr snapToGrid="0">
      <p:cViewPr varScale="1">
        <p:scale>
          <a:sx n="112" d="100"/>
          <a:sy n="112" d="100"/>
        </p:scale>
        <p:origin x="3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0489"/>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77607" y="0"/>
            <a:ext cx="2889938" cy="490489"/>
          </a:xfrm>
          <a:prstGeom prst="rect">
            <a:avLst/>
          </a:prstGeom>
        </p:spPr>
        <p:txBody>
          <a:bodyPr vert="horz" lIns="91440" tIns="45720" rIns="91440" bIns="45720" rtlCol="0"/>
          <a:lstStyle>
            <a:lvl1pPr algn="r">
              <a:defRPr sz="1200"/>
            </a:lvl1pPr>
          </a:lstStyle>
          <a:p>
            <a:fld id="{DFAB026D-D641-49AB-8ED1-885343286EBA}" type="datetimeFigureOut">
              <a:rPr lang="en-GB" smtClean="0"/>
              <a:t>03/09/2023</a:t>
            </a:fld>
            <a:endParaRPr lang="en-GB"/>
          </a:p>
        </p:txBody>
      </p:sp>
      <p:sp>
        <p:nvSpPr>
          <p:cNvPr id="4" name="Footer Placeholder 3"/>
          <p:cNvSpPr>
            <a:spLocks noGrp="1"/>
          </p:cNvSpPr>
          <p:nvPr>
            <p:ph type="ftr" sz="quarter" idx="2"/>
          </p:nvPr>
        </p:nvSpPr>
        <p:spPr>
          <a:xfrm>
            <a:off x="0" y="9285338"/>
            <a:ext cx="2889938" cy="49048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77607" y="9285338"/>
            <a:ext cx="2889938" cy="490488"/>
          </a:xfrm>
          <a:prstGeom prst="rect">
            <a:avLst/>
          </a:prstGeom>
        </p:spPr>
        <p:txBody>
          <a:bodyPr vert="horz" lIns="91440" tIns="45720" rIns="91440" bIns="45720" rtlCol="0" anchor="b"/>
          <a:lstStyle>
            <a:lvl1pPr algn="r">
              <a:defRPr sz="1200"/>
            </a:lvl1pPr>
          </a:lstStyle>
          <a:p>
            <a:fld id="{C50CF5EB-3BE7-44C3-A784-D7D02244FFC6}" type="slidenum">
              <a:rPr lang="en-GB" smtClean="0"/>
              <a:t>‹#›</a:t>
            </a:fld>
            <a:endParaRPr lang="en-GB"/>
          </a:p>
        </p:txBody>
      </p:sp>
    </p:spTree>
    <p:extLst>
      <p:ext uri="{BB962C8B-B14F-4D97-AF65-F5344CB8AC3E}">
        <p14:creationId xmlns:p14="http://schemas.microsoft.com/office/powerpoint/2010/main" val="3853910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0489"/>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77607" y="0"/>
            <a:ext cx="2889938" cy="490489"/>
          </a:xfrm>
          <a:prstGeom prst="rect">
            <a:avLst/>
          </a:prstGeom>
        </p:spPr>
        <p:txBody>
          <a:bodyPr vert="horz" lIns="91440" tIns="45720" rIns="91440" bIns="45720" rtlCol="0"/>
          <a:lstStyle>
            <a:lvl1pPr algn="r">
              <a:defRPr sz="1200"/>
            </a:lvl1pPr>
          </a:lstStyle>
          <a:p>
            <a:fld id="{4AC7E7B3-2EEF-4969-8FE3-38677D7F964D}" type="datetimeFigureOut">
              <a:rPr lang="en-GB" smtClean="0"/>
              <a:t>03/09/2023</a:t>
            </a:fld>
            <a:endParaRPr lang="en-GB"/>
          </a:p>
        </p:txBody>
      </p:sp>
      <p:sp>
        <p:nvSpPr>
          <p:cNvPr id="4" name="Slide Image Placeholder 3"/>
          <p:cNvSpPr>
            <a:spLocks noGrp="1" noRot="1" noChangeAspect="1"/>
          </p:cNvSpPr>
          <p:nvPr>
            <p:ph type="sldImg" idx="2"/>
          </p:nvPr>
        </p:nvSpPr>
        <p:spPr>
          <a:xfrm>
            <a:off x="403225" y="1222375"/>
            <a:ext cx="5862638" cy="32988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6909" y="4704616"/>
            <a:ext cx="5335270" cy="384923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285338"/>
            <a:ext cx="2889938" cy="490488"/>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77607" y="9285338"/>
            <a:ext cx="2889938" cy="490488"/>
          </a:xfrm>
          <a:prstGeom prst="rect">
            <a:avLst/>
          </a:prstGeom>
        </p:spPr>
        <p:txBody>
          <a:bodyPr vert="horz" lIns="91440" tIns="45720" rIns="91440" bIns="45720" rtlCol="0" anchor="b"/>
          <a:lstStyle>
            <a:lvl1pPr algn="r">
              <a:defRPr sz="1200"/>
            </a:lvl1pPr>
          </a:lstStyle>
          <a:p>
            <a:fld id="{76433AF4-5BFE-4BC5-8CF9-EE0ADFCAC3E8}" type="slidenum">
              <a:rPr lang="en-GB" smtClean="0"/>
              <a:t>‹#›</a:t>
            </a:fld>
            <a:endParaRPr lang="en-GB"/>
          </a:p>
        </p:txBody>
      </p:sp>
    </p:spTree>
    <p:extLst>
      <p:ext uri="{BB962C8B-B14F-4D97-AF65-F5344CB8AC3E}">
        <p14:creationId xmlns:p14="http://schemas.microsoft.com/office/powerpoint/2010/main" val="1673546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C39E503-7A85-4587-B948-A009C9D21F0E}" type="datetime1">
              <a:rPr lang="en-GB" smtClean="0"/>
              <a:t>03/09/2023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006F51-1788-4B78-A022-45EE8C202D22}" type="slidenum">
              <a:rPr lang="en-GB" smtClean="0"/>
              <a:t>‹#›</a:t>
            </a:fld>
            <a:endParaRPr lang="en-GB"/>
          </a:p>
        </p:txBody>
      </p:sp>
    </p:spTree>
    <p:extLst>
      <p:ext uri="{BB962C8B-B14F-4D97-AF65-F5344CB8AC3E}">
        <p14:creationId xmlns:p14="http://schemas.microsoft.com/office/powerpoint/2010/main" val="561846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3EA7B09-D70C-4BC8-B42D-773ABD3C7E12}" type="datetime1">
              <a:rPr lang="en-GB" smtClean="0"/>
              <a:t>03/09/2023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006F51-1788-4B78-A022-45EE8C202D22}" type="slidenum">
              <a:rPr lang="en-GB" smtClean="0"/>
              <a:t>‹#›</a:t>
            </a:fld>
            <a:endParaRPr lang="en-GB"/>
          </a:p>
        </p:txBody>
      </p:sp>
    </p:spTree>
    <p:extLst>
      <p:ext uri="{BB962C8B-B14F-4D97-AF65-F5344CB8AC3E}">
        <p14:creationId xmlns:p14="http://schemas.microsoft.com/office/powerpoint/2010/main" val="864287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AB9651B-2650-45F7-BB5F-CC6F85ABCE9B}" type="datetime1">
              <a:rPr lang="en-GB" smtClean="0"/>
              <a:t>03/09/2023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006F51-1788-4B78-A022-45EE8C202D22}" type="slidenum">
              <a:rPr lang="en-GB" smtClean="0"/>
              <a:t>‹#›</a:t>
            </a:fld>
            <a:endParaRPr lang="en-GB"/>
          </a:p>
        </p:txBody>
      </p:sp>
    </p:spTree>
    <p:extLst>
      <p:ext uri="{BB962C8B-B14F-4D97-AF65-F5344CB8AC3E}">
        <p14:creationId xmlns:p14="http://schemas.microsoft.com/office/powerpoint/2010/main" val="3420630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23E8A4-95B1-4838-BEBA-44AC06D3B422}" type="datetime1">
              <a:rPr lang="en-US" smtClean="0"/>
              <a:t>9/3/2023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97468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C1A50F6-BCED-43A4-9045-A252834B7E46}" type="datetime1">
              <a:rPr lang="en-GB" smtClean="0"/>
              <a:t>03/09/2023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006F51-1788-4B78-A022-45EE8C202D22}" type="slidenum">
              <a:rPr lang="en-GB" smtClean="0"/>
              <a:t>‹#›</a:t>
            </a:fld>
            <a:endParaRPr lang="en-GB"/>
          </a:p>
        </p:txBody>
      </p:sp>
    </p:spTree>
    <p:extLst>
      <p:ext uri="{BB962C8B-B14F-4D97-AF65-F5344CB8AC3E}">
        <p14:creationId xmlns:p14="http://schemas.microsoft.com/office/powerpoint/2010/main" val="1763038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19A839-6630-446C-8529-203AA47F669B}" type="datetime1">
              <a:rPr lang="en-GB" smtClean="0"/>
              <a:t>03/09/2023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006F51-1788-4B78-A022-45EE8C202D22}" type="slidenum">
              <a:rPr lang="en-GB" smtClean="0"/>
              <a:t>‹#›</a:t>
            </a:fld>
            <a:endParaRPr lang="en-GB"/>
          </a:p>
        </p:txBody>
      </p:sp>
    </p:spTree>
    <p:extLst>
      <p:ext uri="{BB962C8B-B14F-4D97-AF65-F5344CB8AC3E}">
        <p14:creationId xmlns:p14="http://schemas.microsoft.com/office/powerpoint/2010/main" val="705079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51D9EC1-595E-478E-8724-8C46231AD779}" type="datetime1">
              <a:rPr lang="en-GB" smtClean="0"/>
              <a:t>03/09/2023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006F51-1788-4B78-A022-45EE8C202D22}" type="slidenum">
              <a:rPr lang="en-GB" smtClean="0"/>
              <a:t>‹#›</a:t>
            </a:fld>
            <a:endParaRPr lang="en-GB"/>
          </a:p>
        </p:txBody>
      </p:sp>
    </p:spTree>
    <p:extLst>
      <p:ext uri="{BB962C8B-B14F-4D97-AF65-F5344CB8AC3E}">
        <p14:creationId xmlns:p14="http://schemas.microsoft.com/office/powerpoint/2010/main" val="759220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E29C939-D279-4C36-9FFB-785FC17629CA}" type="datetime1">
              <a:rPr lang="en-GB" smtClean="0"/>
              <a:t>03/09/2023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8006F51-1788-4B78-A022-45EE8C202D22}" type="slidenum">
              <a:rPr lang="en-GB" smtClean="0"/>
              <a:t>‹#›</a:t>
            </a:fld>
            <a:endParaRPr lang="en-GB"/>
          </a:p>
        </p:txBody>
      </p:sp>
    </p:spTree>
    <p:extLst>
      <p:ext uri="{BB962C8B-B14F-4D97-AF65-F5344CB8AC3E}">
        <p14:creationId xmlns:p14="http://schemas.microsoft.com/office/powerpoint/2010/main" val="3210670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967CF92-EBD9-427D-8D31-CBA06F1ED682}" type="datetime1">
              <a:rPr lang="en-GB" smtClean="0"/>
              <a:t>03/09/2023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8006F51-1788-4B78-A022-45EE8C202D22}" type="slidenum">
              <a:rPr lang="en-GB" smtClean="0"/>
              <a:t>‹#›</a:t>
            </a:fld>
            <a:endParaRPr lang="en-GB"/>
          </a:p>
        </p:txBody>
      </p:sp>
    </p:spTree>
    <p:extLst>
      <p:ext uri="{BB962C8B-B14F-4D97-AF65-F5344CB8AC3E}">
        <p14:creationId xmlns:p14="http://schemas.microsoft.com/office/powerpoint/2010/main" val="932815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F4D38D-C6D6-4619-B60C-AE031EF304AC}" type="datetime1">
              <a:rPr lang="en-GB" smtClean="0"/>
              <a:t>03/09/2023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8006F51-1788-4B78-A022-45EE8C202D22}" type="slidenum">
              <a:rPr lang="en-GB" smtClean="0"/>
              <a:t>‹#›</a:t>
            </a:fld>
            <a:endParaRPr lang="en-GB"/>
          </a:p>
        </p:txBody>
      </p:sp>
    </p:spTree>
    <p:extLst>
      <p:ext uri="{BB962C8B-B14F-4D97-AF65-F5344CB8AC3E}">
        <p14:creationId xmlns:p14="http://schemas.microsoft.com/office/powerpoint/2010/main" val="1001661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BD9EE2-77FA-4098-B4F6-DB0455C303CF}" type="datetime1">
              <a:rPr lang="en-GB" smtClean="0"/>
              <a:t>03/09/2023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006F51-1788-4B78-A022-45EE8C202D22}" type="slidenum">
              <a:rPr lang="en-GB" smtClean="0"/>
              <a:t>‹#›</a:t>
            </a:fld>
            <a:endParaRPr lang="en-GB"/>
          </a:p>
        </p:txBody>
      </p:sp>
    </p:spTree>
    <p:extLst>
      <p:ext uri="{BB962C8B-B14F-4D97-AF65-F5344CB8AC3E}">
        <p14:creationId xmlns:p14="http://schemas.microsoft.com/office/powerpoint/2010/main" val="230102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A84B3F-8D5B-49E9-A751-3AC7F4DA3A63}" type="datetime1">
              <a:rPr lang="en-GB" smtClean="0"/>
              <a:t>03/09/2023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006F51-1788-4B78-A022-45EE8C202D22}" type="slidenum">
              <a:rPr lang="en-GB" smtClean="0"/>
              <a:t>‹#›</a:t>
            </a:fld>
            <a:endParaRPr lang="en-GB"/>
          </a:p>
        </p:txBody>
      </p:sp>
    </p:spTree>
    <p:extLst>
      <p:ext uri="{BB962C8B-B14F-4D97-AF65-F5344CB8AC3E}">
        <p14:creationId xmlns:p14="http://schemas.microsoft.com/office/powerpoint/2010/main" val="2725140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E6B2FE-E7C6-4BEB-89DF-9912C0FFAD76}" type="datetime1">
              <a:rPr lang="en-GB" smtClean="0"/>
              <a:t>03/09/2023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006F51-1788-4B78-A022-45EE8C202D22}" type="slidenum">
              <a:rPr lang="en-GB" smtClean="0"/>
              <a:t>‹#›</a:t>
            </a:fld>
            <a:endParaRPr lang="en-GB"/>
          </a:p>
        </p:txBody>
      </p:sp>
    </p:spTree>
    <p:extLst>
      <p:ext uri="{BB962C8B-B14F-4D97-AF65-F5344CB8AC3E}">
        <p14:creationId xmlns:p14="http://schemas.microsoft.com/office/powerpoint/2010/main" val="2984226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github.com/WendyOlsen/SpatialRegressionBayesIndia2022"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reference.wolfram.com/language/ref/PoissonDistribution.html" TargetMode="External"/><Relationship Id="rId7" Type="http://schemas.openxmlformats.org/officeDocument/2006/relationships/image" Target="../media/image9.png"/><Relationship Id="rId2" Type="http://schemas.openxmlformats.org/officeDocument/2006/relationships/hyperlink" Target="https://mathworld.wolfram.com/PoissonDistribution.html" TargetMode="External"/><Relationship Id="rId1" Type="http://schemas.openxmlformats.org/officeDocument/2006/relationships/slideLayout" Target="../slideLayouts/slideLayout2.xml"/><Relationship Id="rId6" Type="http://schemas.openxmlformats.org/officeDocument/2006/relationships/hyperlink" Target="https://reference.wolfram.com/language/ref/PoissonDistribution.html" TargetMode="External"/><Relationship Id="rId5" Type="http://schemas.openxmlformats.org/officeDocument/2006/relationships/hyperlink" Target="https://mathworld.wolfram.com/PoissonDistribution.html" TargetMode="External"/><Relationship Id="rId4" Type="http://schemas.openxmlformats.org/officeDocument/2006/relationships/image" Target="../media/image8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WendyOlsen/normslabourindi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WendyOlsen/https/SpatialRegressionBayesIndia2022"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link.springer.com/article/10.1057/s41287-020-00333-5" TargetMode="External"/><Relationship Id="rId2" Type="http://schemas.openxmlformats.org/officeDocument/2006/relationships/hyperlink" Target="https://doi.org/10.1007/s12187-020-09740-w"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WendyOlsen/SpatialRegressionBayesIndia2023"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mailto:Wendy.Olsen@manchester.ac.uk"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mospi.gov.in/sites/default/files/publication_reports/Annual%20Report%2C%20PLFS%202017-18_31052019.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WendyOlsen/SpatialRegressionBayesIndia2022" TargetMode="Externa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WendyOlsen/SpatialRegressionBayesIndia2022" TargetMode="Externa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65265"/>
            <a:ext cx="10180320" cy="2944698"/>
          </a:xfrm>
        </p:spPr>
        <p:txBody>
          <a:bodyPr>
            <a:normAutofit fontScale="90000"/>
          </a:bodyPr>
          <a:lstStyle/>
          <a:p>
            <a:r>
              <a:rPr lang="en-US" dirty="0"/>
              <a:t>Spatial Elements in Poisson Regression Using Bayesian  Methods:  Applying the </a:t>
            </a:r>
            <a:r>
              <a:rPr lang="en-US" dirty="0" err="1"/>
              <a:t>Besag</a:t>
            </a:r>
            <a:r>
              <a:rPr lang="en-US" dirty="0"/>
              <a:t>-York- </a:t>
            </a:r>
            <a:r>
              <a:rPr lang="en-US" dirty="0" err="1"/>
              <a:t>Molli</a:t>
            </a:r>
            <a:r>
              <a:rPr lang="en-GB" dirty="0"/>
              <a:t>é Model</a:t>
            </a:r>
          </a:p>
        </p:txBody>
      </p:sp>
      <p:sp>
        <p:nvSpPr>
          <p:cNvPr id="3" name="Subtitle 2"/>
          <p:cNvSpPr>
            <a:spLocks noGrp="1"/>
          </p:cNvSpPr>
          <p:nvPr>
            <p:ph type="subTitle" idx="1"/>
          </p:nvPr>
        </p:nvSpPr>
        <p:spPr/>
        <p:txBody>
          <a:bodyPr>
            <a:normAutofit fontScale="77500" lnSpcReduction="20000"/>
          </a:bodyPr>
          <a:lstStyle/>
          <a:p>
            <a:r>
              <a:rPr lang="en-US" dirty="0"/>
              <a:t>Wendy Olsen</a:t>
            </a:r>
          </a:p>
          <a:p>
            <a:r>
              <a:rPr lang="en-US" dirty="0"/>
              <a:t>August 2023 </a:t>
            </a:r>
          </a:p>
          <a:p>
            <a:r>
              <a:rPr lang="en-US" dirty="0"/>
              <a:t>Department of Social Statistics</a:t>
            </a:r>
          </a:p>
          <a:p>
            <a:r>
              <a:rPr lang="en-US" dirty="0"/>
              <a:t>School of Social Sciences</a:t>
            </a:r>
          </a:p>
          <a:p>
            <a:r>
              <a:rPr lang="en-US" dirty="0"/>
              <a:t>University of Manchester</a:t>
            </a:r>
            <a:endParaRPr lang="en-GB" dirty="0"/>
          </a:p>
        </p:txBody>
      </p:sp>
      <p:sp>
        <p:nvSpPr>
          <p:cNvPr id="4" name="Slide Number Placeholder 3"/>
          <p:cNvSpPr>
            <a:spLocks noGrp="1"/>
          </p:cNvSpPr>
          <p:nvPr>
            <p:ph type="sldNum" sz="quarter" idx="12"/>
          </p:nvPr>
        </p:nvSpPr>
        <p:spPr/>
        <p:txBody>
          <a:bodyPr/>
          <a:lstStyle/>
          <a:p>
            <a:fld id="{78006F51-1788-4B78-A022-45EE8C202D22}" type="slidenum">
              <a:rPr lang="en-GB" smtClean="0"/>
              <a:t>1</a:t>
            </a:fld>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69" y="3886994"/>
            <a:ext cx="3491966" cy="265191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1398" y="5032374"/>
            <a:ext cx="1257300" cy="542925"/>
          </a:xfrm>
          <a:prstGeom prst="rect">
            <a:avLst/>
          </a:prstGeom>
        </p:spPr>
      </p:pic>
      <p:sp>
        <p:nvSpPr>
          <p:cNvPr id="7" name="Subtitle 2"/>
          <p:cNvSpPr txBox="1">
            <a:spLocks/>
          </p:cNvSpPr>
          <p:nvPr/>
        </p:nvSpPr>
        <p:spPr>
          <a:xfrm>
            <a:off x="4189615" y="5892800"/>
            <a:ext cx="6946669" cy="556417"/>
          </a:xfrm>
          <a:prstGeom prst="rect">
            <a:avLst/>
          </a:prstGeom>
          <a:solidFill>
            <a:schemeClr val="accent6">
              <a:lumMod val="20000"/>
              <a:lumOff val="80000"/>
            </a:schemeClr>
          </a:solidFill>
        </p:spPr>
        <p:txBody>
          <a:bodyPr vert="horz" lIns="91440" tIns="45720" rIns="91440" bIns="45720" rtlCol="0">
            <a:normAutofit fontScale="4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u="sng" dirty="0">
                <a:hlinkClick r:id="rId4"/>
              </a:rPr>
              <a:t>https://github.com/WendyOlsen/SpatialRegressionBayesIndia2023</a:t>
            </a:r>
            <a:r>
              <a:rPr lang="en-GB" u="sng" dirty="0"/>
              <a:t> has this year’s activities. </a:t>
            </a:r>
            <a:r>
              <a:rPr lang="en-GB" u="sng" dirty="0">
                <a:hlinkClick r:id="rId4"/>
              </a:rPr>
              <a:t>https://github.com/WendyOlsen/SpatialRegressionBayesIndia2022</a:t>
            </a:r>
            <a:r>
              <a:rPr lang="en-GB" u="sng" dirty="0"/>
              <a:t> has last year’s activities.</a:t>
            </a:r>
            <a:r>
              <a:rPr lang="en-GB" dirty="0"/>
              <a:t> </a:t>
            </a:r>
            <a:endParaRPr lang="en-US" dirty="0"/>
          </a:p>
          <a:p>
            <a:r>
              <a:rPr lang="en-US" dirty="0"/>
              <a:t>www.socialsciences.manchester.ac.uk/social-statistics/</a:t>
            </a:r>
            <a:endParaRPr lang="en-GB" dirty="0"/>
          </a:p>
        </p:txBody>
      </p:sp>
    </p:spTree>
    <p:extLst>
      <p:ext uri="{BB962C8B-B14F-4D97-AF65-F5344CB8AC3E}">
        <p14:creationId xmlns:p14="http://schemas.microsoft.com/office/powerpoint/2010/main" val="4084632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 of the Model and its Spatial Term (A) was to test whether this term </a:t>
            </a:r>
            <a:r>
              <a:rPr lang="en-GB" i="1" dirty="0"/>
              <a:t>matters.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solidFill>
                <a:schemeClr val="accent4">
                  <a:lumMod val="20000"/>
                  <a:lumOff val="80000"/>
                </a:schemeClr>
              </a:solidFill>
            </p:spPr>
            <p:txBody>
              <a:bodyPr>
                <a:normAutofit fontScale="77500" lnSpcReduction="20000"/>
              </a:bodyPr>
              <a:lstStyle/>
              <a:p>
                <a:r>
                  <a:rPr lang="el-GR" baseline="30000" dirty="0">
                    <a:latin typeface="Arial" panose="020B0604020202020204" pitchFamily="34" charset="0"/>
                  </a:rPr>
                  <a:t>η</a:t>
                </a:r>
                <a:r>
                  <a:rPr lang="en-US" baseline="-25000" dirty="0">
                    <a:latin typeface="Arial" panose="020B0604020202020204" pitchFamily="34" charset="0"/>
                  </a:rPr>
                  <a:t>j</a:t>
                </a:r>
                <a:r>
                  <a:rPr lang="en-US" dirty="0">
                    <a:latin typeface="Arial" panose="020B0604020202020204" pitchFamily="34" charset="0"/>
                  </a:rPr>
                  <a:t>=</a:t>
                </a:r>
                <a:r>
                  <a:rPr lang="el-GR" dirty="0">
                    <a:latin typeface="Arial" panose="020B0604020202020204" pitchFamily="34" charset="0"/>
                  </a:rPr>
                  <a:t>β</a:t>
                </a:r>
                <a:r>
                  <a:rPr lang="en-US" baseline="-25000" dirty="0">
                    <a:latin typeface="Arial" panose="020B0604020202020204" pitchFamily="34" charset="0"/>
                  </a:rPr>
                  <a:t>0j</a:t>
                </a:r>
                <a:r>
                  <a:rPr lang="en-US" dirty="0">
                    <a:latin typeface="Arial" panose="020B0604020202020204" pitchFamily="34" charset="0"/>
                  </a:rPr>
                  <a:t>+</a:t>
                </a:r>
                <a:r>
                  <a:rPr lang="en-GB" b="1" u="sng" dirty="0"/>
                  <a:t>X</a:t>
                </a:r>
                <a:r>
                  <a:rPr lang="el-GR" b="1" u="sng" dirty="0"/>
                  <a:t>β</a:t>
                </a:r>
                <a:r>
                  <a:rPr lang="en-GB" dirty="0">
                    <a:solidFill>
                      <a:srgbClr val="FF0000"/>
                    </a:solidFill>
                  </a:rPr>
                  <a:t>+</a:t>
                </a:r>
                <a:r>
                  <a:rPr lang="en-GB" sz="4000" dirty="0">
                    <a:solidFill>
                      <a:srgbClr val="FF0000"/>
                    </a:solidFill>
                  </a:rPr>
                  <a:t>[</a:t>
                </a:r>
                <a14:m>
                  <m:oMath xmlns:m="http://schemas.openxmlformats.org/officeDocument/2006/math">
                    <m:d>
                      <m:dPr>
                        <m:ctrlPr>
                          <a:rPr lang="en-GB" i="1">
                            <a:solidFill>
                              <a:srgbClr val="FF0000"/>
                            </a:solidFill>
                            <a:latin typeface="Cambria Math" panose="02040503050406030204" pitchFamily="18" charset="0"/>
                          </a:rPr>
                        </m:ctrlPr>
                      </m:dPr>
                      <m:e>
                        <m:rad>
                          <m:radPr>
                            <m:degHide m:val="on"/>
                            <m:ctrlPr>
                              <a:rPr lang="en-GB" i="1">
                                <a:solidFill>
                                  <a:srgbClr val="FF0000"/>
                                </a:solidFill>
                                <a:latin typeface="Cambria Math" panose="02040503050406030204" pitchFamily="18" charset="0"/>
                              </a:rPr>
                            </m:ctrlPr>
                          </m:radPr>
                          <m:deg/>
                          <m:e>
                            <m:f>
                              <m:fPr>
                                <m:type m:val="skw"/>
                                <m:ctrlPr>
                                  <a:rPr lang="en-GB" i="1">
                                    <a:solidFill>
                                      <a:srgbClr val="FF0000"/>
                                    </a:solidFill>
                                    <a:latin typeface="Cambria Math" panose="02040503050406030204" pitchFamily="18" charset="0"/>
                                  </a:rPr>
                                </m:ctrlPr>
                              </m:fPr>
                              <m:num>
                                <m:r>
                                  <a:rPr lang="en-GB" i="1">
                                    <a:solidFill>
                                      <a:srgbClr val="FF0000"/>
                                    </a:solidFill>
                                    <a:latin typeface="Cambria Math" panose="02040503050406030204" pitchFamily="18" charset="0"/>
                                    <a:ea typeface="Cambria Math" panose="02040503050406030204" pitchFamily="18" charset="0"/>
                                  </a:rPr>
                                  <m:t>𝜌</m:t>
                                </m:r>
                              </m:num>
                              <m:den>
                                <m:r>
                                  <a:rPr lang="en-GB" i="1">
                                    <a:solidFill>
                                      <a:srgbClr val="FF0000"/>
                                    </a:solidFill>
                                    <a:latin typeface="Cambria Math" panose="02040503050406030204" pitchFamily="18" charset="0"/>
                                  </a:rPr>
                                  <m:t>𝑠</m:t>
                                </m:r>
                              </m:den>
                            </m:f>
                          </m:e>
                        </m:rad>
                      </m:e>
                    </m:d>
                    <m:sSup>
                      <m:sSupPr>
                        <m:ctrlPr>
                          <a:rPr lang="en-GB" i="1">
                            <a:solidFill>
                              <a:srgbClr val="FF0000"/>
                            </a:solidFill>
                            <a:latin typeface="Cambria Math" panose="02040503050406030204" pitchFamily="18" charset="0"/>
                          </a:rPr>
                        </m:ctrlPr>
                      </m:sSupPr>
                      <m:e>
                        <m:r>
                          <a:rPr lang="en-GB" i="1">
                            <a:solidFill>
                              <a:srgbClr val="FF0000"/>
                            </a:solidFill>
                            <a:latin typeface="Cambria Math" panose="02040503050406030204" pitchFamily="18" charset="0"/>
                            <a:ea typeface="Cambria Math" panose="02040503050406030204" pitchFamily="18" charset="0"/>
                          </a:rPr>
                          <m:t>𝜑</m:t>
                        </m:r>
                      </m:e>
                      <m:sup>
                        <m:r>
                          <a:rPr lang="en-GB" i="1">
                            <a:solidFill>
                              <a:srgbClr val="FF0000"/>
                            </a:solidFill>
                            <a:latin typeface="Cambria Math" panose="02040503050406030204" pitchFamily="18" charset="0"/>
                          </a:rPr>
                          <m:t>∗</m:t>
                        </m:r>
                      </m:sup>
                    </m:sSup>
                    <m:r>
                      <a:rPr lang="en-GB" i="1">
                        <a:solidFill>
                          <a:srgbClr val="FF0000"/>
                        </a:solidFill>
                        <a:latin typeface="Cambria Math" panose="02040503050406030204" pitchFamily="18" charset="0"/>
                      </a:rPr>
                      <m:t>+(</m:t>
                    </m:r>
                    <m:rad>
                      <m:radPr>
                        <m:degHide m:val="on"/>
                        <m:ctrlPr>
                          <a:rPr lang="en-GB" i="1">
                            <a:solidFill>
                              <a:srgbClr val="FF0000"/>
                            </a:solidFill>
                            <a:latin typeface="Cambria Math" panose="02040503050406030204" pitchFamily="18" charset="0"/>
                          </a:rPr>
                        </m:ctrlPr>
                      </m:radPr>
                      <m:deg/>
                      <m:e>
                        <m:r>
                          <a:rPr lang="en-GB" i="1">
                            <a:solidFill>
                              <a:srgbClr val="FF0000"/>
                            </a:solidFill>
                            <a:latin typeface="Cambria Math" panose="02040503050406030204" pitchFamily="18" charset="0"/>
                          </a:rPr>
                          <m:t>1−</m:t>
                        </m:r>
                        <m:r>
                          <a:rPr lang="en-GB" i="1">
                            <a:solidFill>
                              <a:srgbClr val="FF0000"/>
                            </a:solidFill>
                            <a:latin typeface="Cambria Math" panose="02040503050406030204" pitchFamily="18" charset="0"/>
                            <a:ea typeface="Cambria Math" panose="02040503050406030204" pitchFamily="18" charset="0"/>
                          </a:rPr>
                          <m:t>𝜌</m:t>
                        </m:r>
                      </m:e>
                    </m:rad>
                    <m:r>
                      <a:rPr lang="en-GB" i="1">
                        <a:solidFill>
                          <a:srgbClr val="FF0000"/>
                        </a:solidFill>
                        <a:latin typeface="Cambria Math" panose="02040503050406030204" pitchFamily="18" charset="0"/>
                      </a:rPr>
                      <m:t>)</m:t>
                    </m:r>
                    <m:sSup>
                      <m:sSupPr>
                        <m:ctrlPr>
                          <a:rPr lang="en-GB" i="1">
                            <a:solidFill>
                              <a:srgbClr val="FF0000"/>
                            </a:solidFill>
                            <a:latin typeface="Cambria Math" panose="02040503050406030204" pitchFamily="18" charset="0"/>
                          </a:rPr>
                        </m:ctrlPr>
                      </m:sSupPr>
                      <m:e>
                        <m:r>
                          <a:rPr lang="en-GB" i="1">
                            <a:solidFill>
                              <a:srgbClr val="FF0000"/>
                            </a:solidFill>
                            <a:latin typeface="Cambria Math" panose="02040503050406030204" pitchFamily="18" charset="0"/>
                            <a:ea typeface="Cambria Math" panose="02040503050406030204" pitchFamily="18" charset="0"/>
                          </a:rPr>
                          <m:t>𝜃</m:t>
                        </m:r>
                      </m:e>
                      <m:sup>
                        <m:r>
                          <a:rPr lang="en-GB" i="1">
                            <a:solidFill>
                              <a:srgbClr val="FF0000"/>
                            </a:solidFill>
                            <a:latin typeface="Cambria Math" panose="02040503050406030204" pitchFamily="18" charset="0"/>
                          </a:rPr>
                          <m:t>∗</m:t>
                        </m:r>
                      </m:sup>
                    </m:sSup>
                  </m:oMath>
                </a14:m>
                <a:r>
                  <a:rPr lang="en-GB" sz="4000" dirty="0">
                    <a:solidFill>
                      <a:srgbClr val="FF0000"/>
                    </a:solidFill>
                  </a:rPr>
                  <a:t>]</a:t>
                </a:r>
                <a14:m>
                  <m:oMath xmlns:m="http://schemas.openxmlformats.org/officeDocument/2006/math">
                    <m:r>
                      <a:rPr lang="en-GB" i="1">
                        <a:solidFill>
                          <a:srgbClr val="FF0000"/>
                        </a:solidFill>
                        <a:latin typeface="Cambria Math" panose="02040503050406030204" pitchFamily="18" charset="0"/>
                        <a:ea typeface="Cambria Math" panose="02040503050406030204" pitchFamily="18" charset="0"/>
                      </a:rPr>
                      <m:t>𝜎</m:t>
                    </m:r>
                  </m:oMath>
                </a14:m>
                <a:r>
                  <a:rPr lang="en-GB" dirty="0">
                    <a:solidFill>
                      <a:srgbClr val="FF0000"/>
                    </a:solidFill>
                  </a:rPr>
                  <a:t> </a:t>
                </a:r>
              </a:p>
              <a:p>
                <a:pPr marL="0" indent="0">
                  <a:buNone/>
                </a:pPr>
                <a:br>
                  <a:rPr lang="en-GB" dirty="0"/>
                </a:br>
                <a:r>
                  <a:rPr lang="en-GB" dirty="0"/>
                  <a:t>In general use existing theory to choose the X variates. </a:t>
                </a:r>
              </a:p>
              <a:p>
                <a:r>
                  <a:rPr lang="en-GB" dirty="0"/>
                  <a:t>This is </a:t>
                </a:r>
                <a:r>
                  <a:rPr lang="en-GB" b="1" u="sng" dirty="0"/>
                  <a:t>confirmatory regression.</a:t>
                </a:r>
              </a:p>
              <a:p>
                <a:r>
                  <a:rPr lang="en-GB" dirty="0"/>
                  <a:t>Comparison of models is how we draw conclusions about specific hypotheses. Compare via AIC, BIC, or LR test</a:t>
                </a:r>
              </a:p>
              <a:p>
                <a:pPr marL="0" indent="0">
                  <a:buNone/>
                </a:pPr>
                <a:r>
                  <a:rPr lang="en-GB" dirty="0">
                    <a:solidFill>
                      <a:schemeClr val="accent4">
                        <a:lumMod val="75000"/>
                      </a:schemeClr>
                    </a:solidFill>
                  </a:rPr>
                  <a:t>Use the likelihood-ratio test statistic.  (LR test) Fox, chapter 15, section 15.1.1 in 2</a:t>
                </a:r>
                <a:r>
                  <a:rPr lang="en-GB" baseline="30000" dirty="0">
                    <a:solidFill>
                      <a:schemeClr val="accent4">
                        <a:lumMod val="75000"/>
                      </a:schemeClr>
                    </a:solidFill>
                  </a:rPr>
                  <a:t>nd</a:t>
                </a:r>
                <a:r>
                  <a:rPr lang="en-GB" dirty="0">
                    <a:solidFill>
                      <a:schemeClr val="accent4">
                        <a:lumMod val="75000"/>
                      </a:schemeClr>
                    </a:solidFill>
                  </a:rPr>
                  <a:t> edition. </a:t>
                </a:r>
              </a:p>
              <a:p>
                <a:r>
                  <a:rPr lang="el-GR" baseline="30000" dirty="0">
                    <a:latin typeface="Arial" panose="020B0604020202020204" pitchFamily="34" charset="0"/>
                  </a:rPr>
                  <a:t>η</a:t>
                </a:r>
                <a:r>
                  <a:rPr lang="en-US" baseline="-25000" dirty="0">
                    <a:latin typeface="Arial" panose="020B0604020202020204" pitchFamily="34" charset="0"/>
                  </a:rPr>
                  <a:t>j</a:t>
                </a:r>
                <a:r>
                  <a:rPr lang="en-US" dirty="0">
                    <a:latin typeface="Arial" panose="020B0604020202020204" pitchFamily="34" charset="0"/>
                  </a:rPr>
                  <a:t>=</a:t>
                </a:r>
                <a:r>
                  <a:rPr lang="el-GR" dirty="0">
                    <a:latin typeface="Arial" panose="020B0604020202020204" pitchFamily="34" charset="0"/>
                  </a:rPr>
                  <a:t>β</a:t>
                </a:r>
                <a:r>
                  <a:rPr lang="en-US" baseline="-25000" dirty="0">
                    <a:latin typeface="Arial" panose="020B0604020202020204" pitchFamily="34" charset="0"/>
                  </a:rPr>
                  <a:t>0j</a:t>
                </a:r>
                <a:r>
                  <a:rPr lang="en-US" dirty="0">
                    <a:latin typeface="Arial" panose="020B0604020202020204" pitchFamily="34" charset="0"/>
                  </a:rPr>
                  <a:t>+</a:t>
                </a:r>
                <a:r>
                  <a:rPr lang="en-GB" b="1" u="sng" dirty="0"/>
                  <a:t>X</a:t>
                </a:r>
                <a:r>
                  <a:rPr lang="el-GR" b="1" u="sng" dirty="0"/>
                  <a:t>β</a:t>
                </a:r>
                <a:r>
                  <a:rPr lang="en-GB" dirty="0"/>
                  <a:t>+</a:t>
                </a:r>
                <a14:m>
                  <m:oMath xmlns:m="http://schemas.openxmlformats.org/officeDocument/2006/math">
                    <m:r>
                      <a:rPr lang="en-GB" sz="3200" b="0" i="0" smtClean="0">
                        <a:latin typeface="Cambria Math" panose="02040503050406030204" pitchFamily="18" charset="0"/>
                      </a:rPr>
                      <m:t>[</m:t>
                    </m:r>
                    <m:r>
                      <a:rPr lang="en-GB" sz="3200" b="0" i="1" smtClean="0">
                        <a:latin typeface="Cambria Math" panose="02040503050406030204" pitchFamily="18" charset="0"/>
                      </a:rPr>
                      <m:t>𝑠𝑝𝑎𝑡𝑖𝑎𝑙</m:t>
                    </m:r>
                    <m:r>
                      <a:rPr lang="en-GB" sz="3200" b="0" i="1" smtClean="0">
                        <a:latin typeface="Cambria Math" panose="02040503050406030204" pitchFamily="18" charset="0"/>
                      </a:rPr>
                      <m:t> </m:t>
                    </m:r>
                    <m:r>
                      <a:rPr lang="en-GB" sz="3200" b="0" i="1" smtClean="0">
                        <a:latin typeface="Cambria Math" panose="02040503050406030204" pitchFamily="18" charset="0"/>
                      </a:rPr>
                      <m:t>𝑡𝑒𝑟𝑚</m:t>
                    </m:r>
                    <m:r>
                      <a:rPr lang="en-GB" sz="3200" b="0" i="1" smtClean="0">
                        <a:latin typeface="Cambria Math" panose="02040503050406030204" pitchFamily="18" charset="0"/>
                      </a:rPr>
                      <m:t>]</m:t>
                    </m:r>
                  </m:oMath>
                </a14:m>
                <a:br>
                  <a:rPr lang="en-GB" dirty="0"/>
                </a:b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blipFill>
                <a:blip r:embed="rId2"/>
                <a:stretch>
                  <a:fillRect l="-765" t="-5872" r="-1118"/>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1788144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Notation Used Here</a:t>
            </a:r>
          </a:p>
        </p:txBody>
      </p:sp>
      <p:sp>
        <p:nvSpPr>
          <p:cNvPr id="3" name="Content Placeholder 2"/>
          <p:cNvSpPr>
            <a:spLocks noGrp="1"/>
          </p:cNvSpPr>
          <p:nvPr>
            <p:ph sz="quarter" idx="13"/>
          </p:nvPr>
        </p:nvSpPr>
        <p:spPr>
          <a:xfrm>
            <a:off x="913774" y="2367092"/>
            <a:ext cx="10363826" cy="3867453"/>
          </a:xfrm>
        </p:spPr>
        <p:txBody>
          <a:bodyPr>
            <a:normAutofit fontScale="92500" lnSpcReduction="20000"/>
          </a:bodyPr>
          <a:lstStyle/>
          <a:p>
            <a:r>
              <a:rPr lang="en-GB" dirty="0"/>
              <a:t>We follow Fox in offering the main linear part of the generalised linear model:</a:t>
            </a:r>
          </a:p>
          <a:p>
            <a:r>
              <a:rPr lang="el-GR" baseline="30000" dirty="0">
                <a:latin typeface="Arial" panose="020B0604020202020204" pitchFamily="34" charset="0"/>
              </a:rPr>
              <a:t>η</a:t>
            </a:r>
            <a:r>
              <a:rPr lang="en-US" baseline="-25000" dirty="0">
                <a:latin typeface="Arial" panose="020B0604020202020204" pitchFamily="34" charset="0"/>
              </a:rPr>
              <a:t>j</a:t>
            </a:r>
            <a:r>
              <a:rPr lang="en-US" dirty="0">
                <a:latin typeface="Arial" panose="020B0604020202020204" pitchFamily="34" charset="0"/>
              </a:rPr>
              <a:t>=</a:t>
            </a:r>
            <a:r>
              <a:rPr lang="el-GR" dirty="0">
                <a:latin typeface="Arial" panose="020B0604020202020204" pitchFamily="34" charset="0"/>
              </a:rPr>
              <a:t>β</a:t>
            </a:r>
            <a:r>
              <a:rPr lang="en-US" baseline="-25000" dirty="0">
                <a:latin typeface="Arial" panose="020B0604020202020204" pitchFamily="34" charset="0"/>
              </a:rPr>
              <a:t>0j</a:t>
            </a:r>
            <a:r>
              <a:rPr lang="en-US" dirty="0">
                <a:latin typeface="Arial" panose="020B0604020202020204" pitchFamily="34" charset="0"/>
              </a:rPr>
              <a:t>+</a:t>
            </a:r>
            <a:r>
              <a:rPr lang="en-GB" b="1" u="sng" dirty="0"/>
              <a:t>X</a:t>
            </a:r>
            <a:r>
              <a:rPr lang="el-GR" b="1" u="sng" dirty="0"/>
              <a:t>β</a:t>
            </a:r>
            <a:r>
              <a:rPr lang="en-GB" dirty="0"/>
              <a:t> where eta is the dependent variable measured suitably.</a:t>
            </a:r>
          </a:p>
          <a:p>
            <a:r>
              <a:rPr lang="en-GB" dirty="0"/>
              <a:t>B</a:t>
            </a:r>
            <a:r>
              <a:rPr lang="en-GB" baseline="-25000" dirty="0"/>
              <a:t>0j</a:t>
            </a:r>
            <a:r>
              <a:rPr lang="en-GB" dirty="0"/>
              <a:t> is the intercept for risk and may not be interesting.</a:t>
            </a:r>
          </a:p>
          <a:p>
            <a:r>
              <a:rPr lang="en-GB" b="1" u="sng" dirty="0"/>
              <a:t>XB</a:t>
            </a:r>
            <a:r>
              <a:rPr lang="en-GB" dirty="0"/>
              <a:t> is the estimate for </a:t>
            </a:r>
            <a:r>
              <a:rPr lang="en-GB" b="1" u="sng" dirty="0"/>
              <a:t>X</a:t>
            </a:r>
            <a:r>
              <a:rPr lang="el-GR" b="1" u="sng" dirty="0"/>
              <a:t>β</a:t>
            </a:r>
            <a:r>
              <a:rPr lang="en-GB" b="1" u="sng" dirty="0"/>
              <a:t>, </a:t>
            </a:r>
            <a:r>
              <a:rPr lang="en-GB" dirty="0"/>
              <a:t>a vector multiplication. </a:t>
            </a:r>
            <a:r>
              <a:rPr lang="en-GB" b="1" u="sng" dirty="0"/>
              <a:t>X</a:t>
            </a:r>
            <a:r>
              <a:rPr lang="en-GB" dirty="0"/>
              <a:t> holds several independent variables and </a:t>
            </a:r>
            <a:r>
              <a:rPr lang="en-GB" b="1" u="sng" dirty="0"/>
              <a:t>Beta</a:t>
            </a:r>
            <a:r>
              <a:rPr lang="en-GB" dirty="0"/>
              <a:t> holds the slope coefficients.</a:t>
            </a:r>
          </a:p>
          <a:p>
            <a:r>
              <a:rPr lang="en-GB" dirty="0"/>
              <a:t>In an aggregated model at District units j, we will effectively have a randomly distributed District fixed effect – also called a random slope on district.</a:t>
            </a:r>
          </a:p>
          <a:p>
            <a:r>
              <a:rPr lang="en-GB" dirty="0"/>
              <a:t>In such a model, the intercept B</a:t>
            </a:r>
            <a:r>
              <a:rPr lang="en-GB" baseline="-25000" dirty="0"/>
              <a:t>0j</a:t>
            </a:r>
            <a:r>
              <a:rPr lang="en-GB" dirty="0"/>
              <a:t> drops out.</a:t>
            </a:r>
          </a:p>
        </p:txBody>
      </p:sp>
      <p:sp>
        <p:nvSpPr>
          <p:cNvPr id="4" name="Slide Number Placeholder 3"/>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2306162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3342" y="595846"/>
            <a:ext cx="10515600" cy="1771246"/>
          </a:xfrm>
        </p:spPr>
        <p:txBody>
          <a:bodyPr>
            <a:normAutofit fontScale="90000"/>
          </a:bodyPr>
          <a:lstStyle/>
          <a:p>
            <a:r>
              <a:rPr lang="en-GB" dirty="0"/>
              <a:t>The </a:t>
            </a:r>
            <a:r>
              <a:rPr lang="en-GB" dirty="0" err="1"/>
              <a:t>Besag</a:t>
            </a:r>
            <a:r>
              <a:rPr lang="en-GB" dirty="0"/>
              <a:t>-York-</a:t>
            </a:r>
            <a:r>
              <a:rPr lang="en-US" dirty="0"/>
              <a:t> </a:t>
            </a:r>
            <a:r>
              <a:rPr lang="en-US" dirty="0" err="1"/>
              <a:t>Molli</a:t>
            </a:r>
            <a:r>
              <a:rPr lang="en-GB" dirty="0"/>
              <a:t>é Model (v. 2)</a:t>
            </a:r>
            <a:br>
              <a:rPr lang="en-GB" dirty="0"/>
            </a:br>
            <a:r>
              <a:rPr lang="en-GB" dirty="0"/>
              <a:t>- More details of how we interpret it.</a:t>
            </a:r>
            <a:br>
              <a:rPr lang="en-GB" dirty="0"/>
            </a:br>
            <a:r>
              <a:rPr lang="en-GB" dirty="0"/>
              <a:t>See Morris et al., 2019. Very helpful. </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p:txBody>
              <a:bodyPr>
                <a:normAutofit fontScale="62500" lnSpcReduction="20000"/>
              </a:bodyPr>
              <a:lstStyle/>
              <a:p>
                <a:r>
                  <a:rPr lang="en-GB" dirty="0"/>
                  <a:t>…+</a:t>
                </a:r>
                <a:r>
                  <a:rPr lang="en-GB" sz="4000" dirty="0"/>
                  <a:t>[</a:t>
                </a:r>
                <a14:m>
                  <m:oMath xmlns:m="http://schemas.openxmlformats.org/officeDocument/2006/math">
                    <m:d>
                      <m:dPr>
                        <m:ctrlPr>
                          <a:rPr lang="en-GB" i="1">
                            <a:latin typeface="Cambria Math" panose="02040503050406030204" pitchFamily="18" charset="0"/>
                          </a:rPr>
                        </m:ctrlPr>
                      </m:dPr>
                      <m:e>
                        <m:rad>
                          <m:radPr>
                            <m:degHide m:val="on"/>
                            <m:ctrlPr>
                              <a:rPr lang="en-GB" i="1">
                                <a:latin typeface="Cambria Math" panose="02040503050406030204" pitchFamily="18" charset="0"/>
                              </a:rPr>
                            </m:ctrlPr>
                          </m:radPr>
                          <m:deg/>
                          <m:e>
                            <m:f>
                              <m:fPr>
                                <m:type m:val="skw"/>
                                <m:ctrlPr>
                                  <a:rPr lang="en-GB" i="1">
                                    <a:latin typeface="Cambria Math" panose="02040503050406030204" pitchFamily="18" charset="0"/>
                                  </a:rPr>
                                </m:ctrlPr>
                              </m:fPr>
                              <m:num>
                                <m:r>
                                  <a:rPr lang="en-GB" i="1" smtClean="0">
                                    <a:latin typeface="Cambria Math" panose="02040503050406030204" pitchFamily="18" charset="0"/>
                                    <a:ea typeface="Cambria Math" panose="02040503050406030204" pitchFamily="18" charset="0"/>
                                  </a:rPr>
                                  <m:t>𝜌</m:t>
                                </m:r>
                              </m:num>
                              <m:den>
                                <m:r>
                                  <a:rPr lang="en-GB" i="1">
                                    <a:latin typeface="Cambria Math" panose="02040503050406030204" pitchFamily="18" charset="0"/>
                                  </a:rPr>
                                  <m:t>𝑠</m:t>
                                </m:r>
                              </m:den>
                            </m:f>
                          </m:e>
                        </m:rad>
                      </m:e>
                    </m:d>
                    <m:sSup>
                      <m:sSupPr>
                        <m:ctrlPr>
                          <a:rPr lang="en-GB" i="1">
                            <a:latin typeface="Cambria Math" panose="02040503050406030204" pitchFamily="18" charset="0"/>
                          </a:rPr>
                        </m:ctrlPr>
                      </m:sSupPr>
                      <m:e>
                        <m:r>
                          <a:rPr lang="en-GB" i="1">
                            <a:latin typeface="Cambria Math" panose="02040503050406030204" pitchFamily="18" charset="0"/>
                            <a:ea typeface="Cambria Math" panose="02040503050406030204" pitchFamily="18" charset="0"/>
                          </a:rPr>
                          <m:t>𝜑</m:t>
                        </m:r>
                      </m:e>
                      <m:sup>
                        <m:r>
                          <a:rPr lang="en-GB" i="1">
                            <a:latin typeface="Cambria Math" panose="02040503050406030204" pitchFamily="18" charset="0"/>
                          </a:rPr>
                          <m:t>∗</m:t>
                        </m:r>
                      </m:sup>
                    </m:sSup>
                    <m:r>
                      <a:rPr lang="en-GB" i="1">
                        <a:latin typeface="Cambria Math" panose="02040503050406030204" pitchFamily="18" charset="0"/>
                      </a:rPr>
                      <m:t>+(</m:t>
                    </m:r>
                    <m:rad>
                      <m:radPr>
                        <m:degHide m:val="on"/>
                        <m:ctrlPr>
                          <a:rPr lang="en-GB" i="1">
                            <a:latin typeface="Cambria Math" panose="02040503050406030204" pitchFamily="18" charset="0"/>
                          </a:rPr>
                        </m:ctrlPr>
                      </m:radPr>
                      <m:deg/>
                      <m:e>
                        <m:r>
                          <a:rPr lang="en-GB" i="1">
                            <a:latin typeface="Cambria Math" panose="02040503050406030204" pitchFamily="18" charset="0"/>
                          </a:rPr>
                          <m:t>1−</m:t>
                        </m:r>
                        <m:r>
                          <a:rPr lang="en-GB" i="1">
                            <a:latin typeface="Cambria Math" panose="02040503050406030204" pitchFamily="18" charset="0"/>
                            <a:ea typeface="Cambria Math" panose="02040503050406030204" pitchFamily="18" charset="0"/>
                          </a:rPr>
                          <m:t>𝜌</m:t>
                        </m:r>
                      </m:e>
                    </m:rad>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ea typeface="Cambria Math" panose="02040503050406030204" pitchFamily="18" charset="0"/>
                          </a:rPr>
                          <m:t>𝜃</m:t>
                        </m:r>
                      </m:e>
                      <m:sup>
                        <m:r>
                          <a:rPr lang="en-GB" i="1">
                            <a:latin typeface="Cambria Math" panose="02040503050406030204" pitchFamily="18" charset="0"/>
                          </a:rPr>
                          <m:t>∗</m:t>
                        </m:r>
                      </m:sup>
                    </m:sSup>
                  </m:oMath>
                </a14:m>
                <a:r>
                  <a:rPr lang="en-GB" sz="4000" dirty="0"/>
                  <a:t>]</a:t>
                </a:r>
                <a14:m>
                  <m:oMath xmlns:m="http://schemas.openxmlformats.org/officeDocument/2006/math">
                    <m:r>
                      <a:rPr lang="en-GB" i="1">
                        <a:latin typeface="Cambria Math" panose="02040503050406030204" pitchFamily="18" charset="0"/>
                        <a:ea typeface="Cambria Math" panose="02040503050406030204" pitchFamily="18" charset="0"/>
                      </a:rPr>
                      <m:t>𝜎</m:t>
                    </m:r>
                  </m:oMath>
                </a14:m>
                <a:r>
                  <a:rPr lang="en-GB" dirty="0"/>
                  <a:t> </a:t>
                </a:r>
                <a:br>
                  <a:rPr lang="en-GB" dirty="0"/>
                </a:br>
                <a:r>
                  <a:rPr lang="en-GB" dirty="0"/>
                  <a:t>Rho, </a:t>
                </a:r>
                <a14:m>
                  <m:oMath xmlns:m="http://schemas.openxmlformats.org/officeDocument/2006/math">
                    <m:r>
                      <a:rPr lang="en-GB" i="1">
                        <a:latin typeface="Cambria Math" panose="02040503050406030204" pitchFamily="18" charset="0"/>
                        <a:ea typeface="Cambria Math" panose="02040503050406030204" pitchFamily="18" charset="0"/>
                      </a:rPr>
                      <m:t>𝜌</m:t>
                    </m:r>
                  </m:oMath>
                </a14:m>
                <a:r>
                  <a:rPr lang="en-GB" dirty="0"/>
                  <a:t>, measures the degree of correlation of the data from nearby and contiguous districts, such that when rho is large, the first term is larger and the second term is smaller. Rho runs from [0…1]. </a:t>
                </a:r>
              </a:p>
              <a:p>
                <a:pPr lvl="1"/>
                <a:r>
                  <a:rPr lang="en-GB" dirty="0"/>
                  <a:t>If the spatially correlated terms are greater, then RHO is larger, and if the spatially uncorrelated parts of the geography are greater, then RHO is closer to zero.  (Morris, et al., 2019: 7)</a:t>
                </a:r>
              </a:p>
              <a:p>
                <a:r>
                  <a:rPr lang="en-GB" dirty="0">
                    <a:ea typeface="Cambria Math" panose="02040503050406030204" pitchFamily="18" charset="0"/>
                  </a:rPr>
                  <a:t>BYM introduced Phi and Theta.  Here, in BYM2, </a:t>
                </a:r>
                <a14:m>
                  <m:oMath xmlns:m="http://schemas.openxmlformats.org/officeDocument/2006/math">
                    <m:r>
                      <a:rPr lang="en-GB" i="1">
                        <a:latin typeface="Cambria Math" panose="02040503050406030204" pitchFamily="18" charset="0"/>
                        <a:ea typeface="Cambria Math" panose="02040503050406030204" pitchFamily="18" charset="0"/>
                      </a:rPr>
                      <m:t>𝜌</m:t>
                    </m:r>
                    <m:r>
                      <a:rPr lang="en-GB" i="1">
                        <a:latin typeface="Cambria Math" panose="02040503050406030204" pitchFamily="18" charset="0"/>
                        <a:ea typeface="Cambria Math" panose="02040503050406030204" pitchFamily="18" charset="0"/>
                      </a:rPr>
                      <m:t> </m:t>
                    </m:r>
                  </m:oMath>
                </a14:m>
                <a:r>
                  <a:rPr lang="en-GB" dirty="0"/>
                  <a:t>appears twice, with Rho weighting the two parts.  </a:t>
                </a:r>
              </a:p>
              <a:p>
                <a:r>
                  <a:rPr lang="en-GB" dirty="0"/>
                  <a:t>Phi </a:t>
                </a:r>
                <a14:m>
                  <m:oMath xmlns:m="http://schemas.openxmlformats.org/officeDocument/2006/math">
                    <m:r>
                      <a:rPr lang="en-GB" i="1">
                        <a:latin typeface="Cambria Math" panose="02040503050406030204" pitchFamily="18" charset="0"/>
                        <a:ea typeface="Cambria Math" panose="02040503050406030204" pitchFamily="18" charset="0"/>
                      </a:rPr>
                      <m:t>𝜑</m:t>
                    </m:r>
                  </m:oMath>
                </a14:m>
                <a:r>
                  <a:rPr lang="en-GB" dirty="0"/>
                  <a:t> is ‘spatial effects’.  </a:t>
                </a:r>
              </a:p>
              <a:p>
                <a:pPr lvl="1"/>
                <a:r>
                  <a:rPr lang="en-GB" dirty="0"/>
                  <a:t>Phi measures how the adjacency matrix is summarised using pairs of locations I and j; when phi is large, there is greater nearness, or greater contiguity, of the pair of locations (districts). </a:t>
                </a:r>
              </a:p>
              <a:p>
                <a:pPr lvl="1"/>
                <a:r>
                  <a:rPr lang="en-GB" dirty="0">
                    <a:ea typeface="Cambria Math" panose="02040503050406030204" pitchFamily="18" charset="0"/>
                  </a:rPr>
                  <a:t>Phi is a square matrix, not a single vector, shown with * here.</a:t>
                </a:r>
              </a:p>
              <a:p>
                <a:r>
                  <a:rPr lang="en-GB" dirty="0"/>
                  <a:t>Theta</a:t>
                </a:r>
                <a14:m>
                  <m:oMath xmlns:m="http://schemas.openxmlformats.org/officeDocument/2006/math">
                    <m:r>
                      <a:rPr lang="en-GB" b="0" i="0" smtClean="0">
                        <a:latin typeface="Cambria Math" panose="02040503050406030204" pitchFamily="18" charset="0"/>
                        <a:ea typeface="Cambria Math" panose="02040503050406030204" pitchFamily="18" charset="0"/>
                      </a:rPr>
                      <m:t> </m:t>
                    </m:r>
                    <m:r>
                      <a:rPr lang="en-GB" i="1" smtClean="0">
                        <a:latin typeface="Cambria Math" panose="02040503050406030204" pitchFamily="18" charset="0"/>
                        <a:ea typeface="Cambria Math" panose="02040503050406030204" pitchFamily="18" charset="0"/>
                      </a:rPr>
                      <m:t>𝜃</m:t>
                    </m:r>
                  </m:oMath>
                </a14:m>
                <a:r>
                  <a:rPr lang="en-GB" dirty="0"/>
                  <a:t> is the </a:t>
                </a:r>
                <a:r>
                  <a:rPr lang="en-GB" dirty="0" err="1"/>
                  <a:t>heterogenous</a:t>
                </a:r>
                <a:r>
                  <a:rPr lang="en-GB" dirty="0"/>
                  <a:t> spatial effects mop-up term. “Independent Error Terms” (also * matrix)</a:t>
                </a:r>
              </a:p>
              <a:p>
                <a:r>
                  <a:rPr lang="en-GB" dirty="0"/>
                  <a:t>Sigma </a:t>
                </a:r>
              </a:p>
              <a:p>
                <a:pPr lvl="1"/>
                <a:r>
                  <a:rPr lang="en-GB" dirty="0"/>
                  <a:t>scales-up the spatial part of the model to reflect the spatial terms’ standard error.  If it is large, then the spatial part plays a </a:t>
                </a:r>
                <a:r>
                  <a:rPr lang="en-GB" b="1" dirty="0"/>
                  <a:t>greater part.</a:t>
                </a:r>
                <a:endParaRPr lang="en-GB" dirty="0"/>
              </a:p>
              <a:p>
                <a:endParaRPr lang="en-GB" dirty="0"/>
              </a:p>
              <a:p>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blipFill>
                <a:blip r:embed="rId2"/>
                <a:stretch>
                  <a:fillRect l="-412" t="-13523" r="-294" b="-1957"/>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3692025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 (1)</a:t>
            </a:r>
          </a:p>
        </p:txBody>
      </p:sp>
      <p:sp>
        <p:nvSpPr>
          <p:cNvPr id="3" name="Content Placeholder 2"/>
          <p:cNvSpPr>
            <a:spLocks noGrp="1"/>
          </p:cNvSpPr>
          <p:nvPr>
            <p:ph sz="quarter" idx="13"/>
          </p:nvPr>
        </p:nvSpPr>
        <p:spPr/>
        <p:txBody>
          <a:bodyPr/>
          <a:lstStyle/>
          <a:p>
            <a:r>
              <a:rPr lang="en-US" dirty="0"/>
              <a:t>Fox, John (2008), </a:t>
            </a:r>
            <a:r>
              <a:rPr lang="en-US" i="1" dirty="0"/>
              <a:t>Applied Regression Analysis and Generalized Linear Models</a:t>
            </a:r>
            <a:r>
              <a:rPr lang="en-US" dirty="0"/>
              <a:t>, London: Sage</a:t>
            </a:r>
          </a:p>
          <a:p>
            <a:r>
              <a:rPr lang="en-US" dirty="0"/>
              <a:t>Kuhn, Max, and </a:t>
            </a:r>
            <a:r>
              <a:rPr lang="en-US" dirty="0" err="1"/>
              <a:t>Kjell</a:t>
            </a:r>
            <a:r>
              <a:rPr lang="en-US" dirty="0"/>
              <a:t> Johnson (2013), </a:t>
            </a:r>
            <a:r>
              <a:rPr lang="en-US" i="1" dirty="0"/>
              <a:t>Applied Predictive Modelling </a:t>
            </a:r>
            <a:r>
              <a:rPr lang="en-US" dirty="0"/>
              <a:t>(chapter 5 on the variance-bias tradeoff), London:  Springer. </a:t>
            </a:r>
          </a:p>
          <a:p>
            <a:r>
              <a:rPr lang="en-US" dirty="0"/>
              <a:t>Morris, Mitzi,</a:t>
            </a:r>
            <a:r>
              <a:rPr lang="en-GB" dirty="0"/>
              <a:t> K. Wheeler Martin, D. Simpson, S J. Mooney, A. </a:t>
            </a:r>
            <a:r>
              <a:rPr lang="en-GB" dirty="0" err="1"/>
              <a:t>Gelman</a:t>
            </a:r>
            <a:r>
              <a:rPr lang="en-GB" dirty="0"/>
              <a:t>, and C. DiMaggio (2019), Bayesian Hierarchical Spatial Models:  Implementing the </a:t>
            </a:r>
            <a:r>
              <a:rPr lang="en-GB" dirty="0" err="1"/>
              <a:t>Besag</a:t>
            </a:r>
            <a:r>
              <a:rPr lang="en-GB" dirty="0"/>
              <a:t>-York-</a:t>
            </a:r>
            <a:r>
              <a:rPr lang="en-GB" dirty="0" err="1"/>
              <a:t>Mollié</a:t>
            </a:r>
            <a:r>
              <a:rPr lang="en-GB" dirty="0"/>
              <a:t> model in Stan, </a:t>
            </a:r>
            <a:r>
              <a:rPr lang="en-GB" i="1" dirty="0"/>
              <a:t>Spatial and </a:t>
            </a:r>
            <a:r>
              <a:rPr lang="en-GB" i="1" dirty="0" err="1"/>
              <a:t>Spatio</a:t>
            </a:r>
            <a:r>
              <a:rPr lang="en-GB" i="1" dirty="0"/>
              <a:t>-Temporal Epidemiology</a:t>
            </a:r>
            <a:r>
              <a:rPr lang="en-GB" dirty="0"/>
              <a:t>, 31, 100301.</a:t>
            </a:r>
          </a:p>
          <a:p>
            <a:endParaRPr lang="en-GB" dirty="0"/>
          </a:p>
        </p:txBody>
      </p:sp>
      <p:sp>
        <p:nvSpPr>
          <p:cNvPr id="4" name="Slide Number Placeholder 3"/>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119531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Poisson Model – Used for a “Count”-Dependent Variable.</a:t>
            </a:r>
            <a:endParaRPr lang="en-GB" dirty="0"/>
          </a:p>
        </p:txBody>
      </p:sp>
      <p:sp>
        <p:nvSpPr>
          <p:cNvPr id="3" name="Content Placeholder 2"/>
          <p:cNvSpPr>
            <a:spLocks noGrp="1"/>
          </p:cNvSpPr>
          <p:nvPr>
            <p:ph idx="1"/>
          </p:nvPr>
        </p:nvSpPr>
        <p:spPr/>
        <p:txBody>
          <a:bodyPr>
            <a:normAutofit fontScale="92500" lnSpcReduction="20000"/>
          </a:bodyPr>
          <a:lstStyle/>
          <a:p>
            <a:r>
              <a:rPr lang="en-US" dirty="0"/>
              <a:t>In saying “Poisson” regression models, we mean a log Poisson distribution of the Dependent variable is a linear sum of terms. </a:t>
            </a:r>
          </a:p>
          <a:p>
            <a:r>
              <a:rPr lang="en-US" dirty="0"/>
              <a:t>Poisson distributions have the feature that the mean of the distribution equals its variance, reducing key parameters from 2 to 1.  But we add other parameters. </a:t>
            </a:r>
          </a:p>
          <a:p>
            <a:r>
              <a:rPr lang="en-US" dirty="0"/>
              <a:t>A reference work for hierarchical, generalized linear models (GLM) by Fox 2008:  Chapter 15) argues that the log Poisson model should be checked for </a:t>
            </a:r>
            <a:r>
              <a:rPr lang="en-US" dirty="0" err="1"/>
              <a:t>overdispersion</a:t>
            </a:r>
            <a:r>
              <a:rPr lang="en-US" dirty="0"/>
              <a:t>. We then have a quasi-Poisson model which many packages can estimate. I will present the version that expresses ‘</a:t>
            </a:r>
            <a:r>
              <a:rPr lang="en-US" u="sng" dirty="0">
                <a:solidFill>
                  <a:srgbClr val="FF0000"/>
                </a:solidFill>
              </a:rPr>
              <a:t>exposure</a:t>
            </a:r>
            <a:r>
              <a:rPr lang="en-US" dirty="0"/>
              <a:t>’ (space or time or population) and ‘risk’ </a:t>
            </a:r>
            <a:r>
              <a:rPr lang="el-GR" dirty="0"/>
              <a:t>λ</a:t>
            </a:r>
            <a:r>
              <a:rPr lang="en-US" dirty="0"/>
              <a:t>. </a:t>
            </a:r>
          </a:p>
          <a:p>
            <a:r>
              <a:rPr lang="en-US" dirty="0"/>
              <a:t>Sometimes, a log </a:t>
            </a:r>
            <a:r>
              <a:rPr lang="en-US" dirty="0" err="1"/>
              <a:t>poisson</a:t>
            </a:r>
            <a:r>
              <a:rPr lang="en-US" dirty="0"/>
              <a:t> model needs an </a:t>
            </a:r>
            <a:r>
              <a:rPr lang="en-US" dirty="0" err="1"/>
              <a:t>overdispersion</a:t>
            </a:r>
            <a:r>
              <a:rPr lang="en-US" dirty="0"/>
              <a:t> adjustment.</a:t>
            </a:r>
          </a:p>
          <a:p>
            <a:r>
              <a:rPr lang="en-US" dirty="0"/>
              <a:t>An </a:t>
            </a:r>
            <a:r>
              <a:rPr lang="en-US" dirty="0" err="1"/>
              <a:t>overdispersion</a:t>
            </a:r>
            <a:r>
              <a:rPr lang="en-US" dirty="0"/>
              <a:t> adjustment is a multiplicative factor added as </a:t>
            </a:r>
            <a:r>
              <a:rPr lang="en-US" dirty="0">
                <a:solidFill>
                  <a:srgbClr val="FF0000"/>
                </a:solidFill>
              </a:rPr>
              <a:t>c*</a:t>
            </a:r>
            <a:r>
              <a:rPr lang="el-GR" dirty="0">
                <a:solidFill>
                  <a:srgbClr val="FF0000"/>
                </a:solidFill>
              </a:rPr>
              <a:t>λ</a:t>
            </a:r>
            <a:r>
              <a:rPr lang="en-US" dirty="0">
                <a:solidFill>
                  <a:srgbClr val="FF0000"/>
                </a:solidFill>
              </a:rPr>
              <a:t>.</a:t>
            </a:r>
          </a:p>
          <a:p>
            <a:r>
              <a:rPr lang="el-GR" dirty="0">
                <a:solidFill>
                  <a:srgbClr val="FF0000"/>
                </a:solidFill>
              </a:rPr>
              <a:t>λ </a:t>
            </a:r>
            <a:r>
              <a:rPr lang="en-GB" dirty="0"/>
              <a:t> is the risk of the event.</a:t>
            </a:r>
          </a:p>
        </p:txBody>
      </p:sp>
      <p:sp>
        <p:nvSpPr>
          <p:cNvPr id="4" name="Slide Number Placeholder 3"/>
          <p:cNvSpPr>
            <a:spLocks noGrp="1"/>
          </p:cNvSpPr>
          <p:nvPr>
            <p:ph type="sldNum" sz="quarter" idx="12"/>
          </p:nvPr>
        </p:nvSpPr>
        <p:spPr/>
        <p:txBody>
          <a:bodyPr/>
          <a:lstStyle/>
          <a:p>
            <a:fld id="{78006F51-1788-4B78-A022-45EE8C202D22}" type="slidenum">
              <a:rPr lang="en-GB" smtClean="0"/>
              <a:t>14</a:t>
            </a:fld>
            <a:endParaRPr lang="en-GB"/>
          </a:p>
        </p:txBody>
      </p:sp>
    </p:spTree>
    <p:extLst>
      <p:ext uri="{BB962C8B-B14F-4D97-AF65-F5344CB8AC3E}">
        <p14:creationId xmlns:p14="http://schemas.microsoft.com/office/powerpoint/2010/main" val="355570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Poisson Distribution </a:t>
            </a:r>
            <a:endParaRPr lang="en-GB"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4085860869"/>
                  </p:ext>
                </p:extLst>
              </p:nvPr>
            </p:nvGraphicFramePr>
            <p:xfrm>
              <a:off x="0" y="1421765"/>
              <a:ext cx="11515165" cy="5217160"/>
            </p:xfrm>
            <a:graphic>
              <a:graphicData uri="http://schemas.openxmlformats.org/drawingml/2006/table">
                <a:tbl>
                  <a:tblPr firstRow="1" bandRow="1">
                    <a:tableStyleId>{5C22544A-7EE6-4342-B048-85BDC9FD1C3A}</a:tableStyleId>
                  </a:tblPr>
                  <a:tblGrid>
                    <a:gridCol w="2303033">
                      <a:extLst>
                        <a:ext uri="{9D8B030D-6E8A-4147-A177-3AD203B41FA5}">
                          <a16:colId xmlns:a16="http://schemas.microsoft.com/office/drawing/2014/main" val="145794809"/>
                        </a:ext>
                      </a:extLst>
                    </a:gridCol>
                    <a:gridCol w="2303033">
                      <a:extLst>
                        <a:ext uri="{9D8B030D-6E8A-4147-A177-3AD203B41FA5}">
                          <a16:colId xmlns:a16="http://schemas.microsoft.com/office/drawing/2014/main" val="176084465"/>
                        </a:ext>
                      </a:extLst>
                    </a:gridCol>
                    <a:gridCol w="2303033">
                      <a:extLst>
                        <a:ext uri="{9D8B030D-6E8A-4147-A177-3AD203B41FA5}">
                          <a16:colId xmlns:a16="http://schemas.microsoft.com/office/drawing/2014/main" val="3278723941"/>
                        </a:ext>
                      </a:extLst>
                    </a:gridCol>
                    <a:gridCol w="2303033">
                      <a:extLst>
                        <a:ext uri="{9D8B030D-6E8A-4147-A177-3AD203B41FA5}">
                          <a16:colId xmlns:a16="http://schemas.microsoft.com/office/drawing/2014/main" val="3773240156"/>
                        </a:ext>
                      </a:extLst>
                    </a:gridCol>
                    <a:gridCol w="2303033">
                      <a:extLst>
                        <a:ext uri="{9D8B030D-6E8A-4147-A177-3AD203B41FA5}">
                          <a16:colId xmlns:a16="http://schemas.microsoft.com/office/drawing/2014/main" val="4158058005"/>
                        </a:ext>
                      </a:extLst>
                    </a:gridCol>
                  </a:tblGrid>
                  <a:tr h="370840">
                    <a:tc>
                      <a:txBody>
                        <a:bodyPr/>
                        <a:lstStyle/>
                        <a:p>
                          <a:r>
                            <a:rPr lang="en-US" dirty="0"/>
                            <a:t>Poisson Histogram</a:t>
                          </a:r>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412582437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m:t>
                                </m:r>
                              </m:oMath>
                            </m:oMathPara>
                          </a14:m>
                          <a:endParaRPr lang="en-GB" b="0"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1"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𝜇</m:t>
                                  </m:r>
                                </m:e>
                                <m:sup>
                                  <m:r>
                                    <a:rPr lang="en-US" b="0" i="1" smtClean="0">
                                      <a:latin typeface="Cambria Math" panose="02040503050406030204" pitchFamily="18" charset="0"/>
                                      <a:ea typeface="Cambria Math" panose="02040503050406030204" pitchFamily="18" charset="0"/>
                                    </a:rPr>
                                    <m:t>𝑦</m:t>
                                  </m:r>
                                </m:sup>
                              </m:sSup>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𝑥</m:t>
                                      </m:r>
                                    </m:sup>
                                  </m:sSup>
                                </m:num>
                                <m:den>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rPr>
                                <m:t> </m:t>
                              </m:r>
                              <m:r>
                                <m:rPr>
                                  <m:nor/>
                                </m:rPr>
                                <a:rPr lang="en-US" b="0" i="0" smtClean="0">
                                  <a:latin typeface="Cambria Math" panose="02040503050406030204" pitchFamily="18" charset="0"/>
                                </a:rPr>
                                <m:t>for</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GB" dirty="0">
                              <a:latin typeface="Arial" panose="020B0604020202020204" pitchFamily="34" charset="0"/>
                            </a:rPr>
                            <a:t>0,1,2, </a:t>
                          </a:r>
                          <a:r>
                            <a:rPr lang="en-GB" sz="1600" dirty="0">
                              <a:latin typeface="Arial" panose="020B0604020202020204" pitchFamily="34" charset="0"/>
                            </a:rPr>
                            <a:t>…  (Eq. 1)</a:t>
                          </a:r>
                        </a:p>
                      </a:txBody>
                      <a:tcPr/>
                    </a:tc>
                    <a:tc>
                      <a:txBody>
                        <a:bodyPr/>
                        <a:lstStyle/>
                        <a:p>
                          <a:r>
                            <a:rPr lang="en-US" dirty="0"/>
                            <a:t>Notice behavior when sample size is large, in the limit it reaches the red shape, based on Binomial</a:t>
                          </a:r>
                          <a:r>
                            <a:rPr lang="en-US" baseline="0" dirty="0"/>
                            <a:t> distribution, but an offset shown at left helps with fitting. </a:t>
                          </a: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42118569"/>
                      </a:ext>
                    </a:extLst>
                  </a:tr>
                  <a:tr h="370840">
                    <a:tc>
                      <a:txBody>
                        <a:bodyPr/>
                        <a:lstStyle/>
                        <a:p>
                          <a:r>
                            <a:rPr lang="en-US" dirty="0"/>
                            <a:t>Source </a:t>
                          </a:r>
                          <a:r>
                            <a:rPr lang="en-US" dirty="0">
                              <a:hlinkClick r:id="rId2"/>
                            </a:rPr>
                            <a:t>https://mathworld.wolfram.com/PoissonDistribution.html</a:t>
                          </a:r>
                          <a:r>
                            <a:rPr lang="en-US" dirty="0"/>
                            <a:t> , accessed June 2022.</a:t>
                          </a:r>
                        </a:p>
                        <a:p>
                          <a:r>
                            <a:rPr lang="en-US" dirty="0"/>
                            <a:t>And see </a:t>
                          </a:r>
                          <a:r>
                            <a:rPr lang="en-US" dirty="0">
                              <a:hlinkClick r:id="rId3"/>
                            </a:rPr>
                            <a:t>https://reference.wolfram.com/language/ref/PoissonDistribution.html</a:t>
                          </a: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US" dirty="0"/>
                            <a:t>Horizontal:  Count of the number of instances n of events in which Y</a:t>
                          </a:r>
                          <a:r>
                            <a:rPr lang="en-US" baseline="0" dirty="0"/>
                            <a:t> might occur. Y is 0/1 and has mean p.</a:t>
                          </a:r>
                          <a:endParaRPr lang="en-US" dirty="0"/>
                        </a:p>
                        <a:p>
                          <a:r>
                            <a:rPr lang="en-US" dirty="0"/>
                            <a:t>Vertical:</a:t>
                          </a:r>
                          <a:r>
                            <a:rPr lang="en-US" baseline="0" dirty="0"/>
                            <a:t>  The probability. As a probability mass function.</a:t>
                          </a:r>
                          <a:endParaRPr lang="en-GB" dirty="0"/>
                        </a:p>
                      </a:txBody>
                      <a:tcPr/>
                    </a:tc>
                    <a:extLst>
                      <a:ext uri="{0D108BD9-81ED-4DB2-BD59-A6C34878D82A}">
                        <a16:rowId xmlns:a16="http://schemas.microsoft.com/office/drawing/2014/main" val="3510961140"/>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4085860869"/>
                  </p:ext>
                </p:extLst>
              </p:nvPr>
            </p:nvGraphicFramePr>
            <p:xfrm>
              <a:off x="0" y="1421765"/>
              <a:ext cx="11515165" cy="5217160"/>
            </p:xfrm>
            <a:graphic>
              <a:graphicData uri="http://schemas.openxmlformats.org/drawingml/2006/table">
                <a:tbl>
                  <a:tblPr firstRow="1" bandRow="1">
                    <a:tableStyleId>{5C22544A-7EE6-4342-B048-85BDC9FD1C3A}</a:tableStyleId>
                  </a:tblPr>
                  <a:tblGrid>
                    <a:gridCol w="2303033">
                      <a:extLst>
                        <a:ext uri="{9D8B030D-6E8A-4147-A177-3AD203B41FA5}">
                          <a16:colId xmlns:a16="http://schemas.microsoft.com/office/drawing/2014/main" val="145794809"/>
                        </a:ext>
                      </a:extLst>
                    </a:gridCol>
                    <a:gridCol w="2303033">
                      <a:extLst>
                        <a:ext uri="{9D8B030D-6E8A-4147-A177-3AD203B41FA5}">
                          <a16:colId xmlns:a16="http://schemas.microsoft.com/office/drawing/2014/main" val="176084465"/>
                        </a:ext>
                      </a:extLst>
                    </a:gridCol>
                    <a:gridCol w="2303033">
                      <a:extLst>
                        <a:ext uri="{9D8B030D-6E8A-4147-A177-3AD203B41FA5}">
                          <a16:colId xmlns:a16="http://schemas.microsoft.com/office/drawing/2014/main" val="3278723941"/>
                        </a:ext>
                      </a:extLst>
                    </a:gridCol>
                    <a:gridCol w="2303033">
                      <a:extLst>
                        <a:ext uri="{9D8B030D-6E8A-4147-A177-3AD203B41FA5}">
                          <a16:colId xmlns:a16="http://schemas.microsoft.com/office/drawing/2014/main" val="3773240156"/>
                        </a:ext>
                      </a:extLst>
                    </a:gridCol>
                    <a:gridCol w="2303033">
                      <a:extLst>
                        <a:ext uri="{9D8B030D-6E8A-4147-A177-3AD203B41FA5}">
                          <a16:colId xmlns:a16="http://schemas.microsoft.com/office/drawing/2014/main" val="4158058005"/>
                        </a:ext>
                      </a:extLst>
                    </a:gridCol>
                  </a:tblGrid>
                  <a:tr h="370840">
                    <a:tc>
                      <a:txBody>
                        <a:bodyPr/>
                        <a:lstStyle/>
                        <a:p>
                          <a:r>
                            <a:rPr lang="en-US" dirty="0" smtClean="0"/>
                            <a:t>Poisson Histogram</a:t>
                          </a:r>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4125824372"/>
                      </a:ext>
                    </a:extLst>
                  </a:tr>
                  <a:tr h="2011680">
                    <a:tc>
                      <a:txBody>
                        <a:bodyPr/>
                        <a:lstStyle/>
                        <a:p>
                          <a:endParaRPr lang="en-US"/>
                        </a:p>
                      </a:txBody>
                      <a:tcPr>
                        <a:blipFill>
                          <a:blip r:embed="rId4"/>
                          <a:stretch>
                            <a:fillRect l="-529" t="-20000" r="-401058" b="-145758"/>
                          </a:stretch>
                        </a:blipFill>
                      </a:tcPr>
                    </a:tc>
                    <a:tc>
                      <a:txBody>
                        <a:bodyPr/>
                        <a:lstStyle/>
                        <a:p>
                          <a:r>
                            <a:rPr lang="en-US" dirty="0" smtClean="0"/>
                            <a:t>Notice behavior when sample size is large, in the limit it reaches the red shape, based on Binomial</a:t>
                          </a:r>
                          <a:r>
                            <a:rPr lang="en-US" baseline="0" dirty="0" smtClean="0"/>
                            <a:t> distribution, but an offset shown at left helps with fitting. </a:t>
                          </a: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42118569"/>
                      </a:ext>
                    </a:extLst>
                  </a:tr>
                  <a:tr h="2834640">
                    <a:tc>
                      <a:txBody>
                        <a:bodyPr/>
                        <a:lstStyle/>
                        <a:p>
                          <a:r>
                            <a:rPr lang="en-US" dirty="0" smtClean="0"/>
                            <a:t>Source </a:t>
                          </a:r>
                          <a:r>
                            <a:rPr lang="en-US" dirty="0" smtClean="0">
                              <a:hlinkClick r:id="rId5"/>
                            </a:rPr>
                            <a:t>https://mathworld.wolfram.com/PoissonDistribution.html</a:t>
                          </a:r>
                          <a:r>
                            <a:rPr lang="en-US" dirty="0" smtClean="0"/>
                            <a:t> , accessed June 2022.</a:t>
                          </a:r>
                        </a:p>
                        <a:p>
                          <a:r>
                            <a:rPr lang="en-US" dirty="0" smtClean="0"/>
                            <a:t>And see </a:t>
                          </a:r>
                          <a:r>
                            <a:rPr lang="en-US" dirty="0" smtClean="0">
                              <a:hlinkClick r:id="rId6"/>
                            </a:rPr>
                            <a:t>https://reference.wolfram.com/language/ref/PoissonDistribution.html</a:t>
                          </a: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US" dirty="0" smtClean="0"/>
                            <a:t>Horizontal:  Count of the number of instances n of events in which Y</a:t>
                          </a:r>
                          <a:r>
                            <a:rPr lang="en-US" baseline="0" dirty="0" smtClean="0"/>
                            <a:t> might occur. Y is 0/1 and has mean p.</a:t>
                          </a:r>
                          <a:endParaRPr lang="en-US" dirty="0" smtClean="0"/>
                        </a:p>
                        <a:p>
                          <a:r>
                            <a:rPr lang="en-US" dirty="0" smtClean="0"/>
                            <a:t>Vertical:</a:t>
                          </a:r>
                          <a:r>
                            <a:rPr lang="en-US" baseline="0" dirty="0" smtClean="0"/>
                            <a:t>  The probability. As a probability mass function.</a:t>
                          </a:r>
                          <a:endParaRPr lang="en-GB" dirty="0"/>
                        </a:p>
                      </a:txBody>
                      <a:tcPr/>
                    </a:tc>
                    <a:extLst>
                      <a:ext uri="{0D108BD9-81ED-4DB2-BD59-A6C34878D82A}">
                        <a16:rowId xmlns:a16="http://schemas.microsoft.com/office/drawing/2014/main" val="3510961140"/>
                      </a:ext>
                    </a:extLst>
                  </a:tr>
                </a:tbl>
              </a:graphicData>
            </a:graphic>
          </p:graphicFrame>
        </mc:Fallback>
      </mc:AlternateContent>
      <p:pic>
        <p:nvPicPr>
          <p:cNvPr id="6" name="Picture 5"/>
          <p:cNvPicPr>
            <a:picLocks noChangeAspect="1"/>
          </p:cNvPicPr>
          <p:nvPr/>
        </p:nvPicPr>
        <p:blipFill>
          <a:blip r:embed="rId7"/>
          <a:stretch>
            <a:fillRect/>
          </a:stretch>
        </p:blipFill>
        <p:spPr>
          <a:xfrm>
            <a:off x="4305300" y="4165282"/>
            <a:ext cx="3581400" cy="2209800"/>
          </a:xfrm>
          <a:prstGeom prst="rect">
            <a:avLst/>
          </a:prstGeom>
        </p:spPr>
      </p:pic>
      <p:pic>
        <p:nvPicPr>
          <p:cNvPr id="1026" name="Picture 2" descr="https://reference.wolfram.com/language/ref/Files/PoissonDistribution.en/O_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42784" y="365125"/>
            <a:ext cx="5322857" cy="3320899"/>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78006F51-1788-4B78-A022-45EE8C202D22}" type="slidenum">
              <a:rPr lang="en-GB" smtClean="0"/>
              <a:t>15</a:t>
            </a:fld>
            <a:endParaRPr lang="en-GB"/>
          </a:p>
        </p:txBody>
      </p:sp>
      <p:sp>
        <p:nvSpPr>
          <p:cNvPr id="7" name="Rounded Rectangle 6"/>
          <p:cNvSpPr/>
          <p:nvPr/>
        </p:nvSpPr>
        <p:spPr>
          <a:xfrm>
            <a:off x="2751745" y="5270182"/>
            <a:ext cx="2412729" cy="640080"/>
          </a:xfrm>
          <a:prstGeom prst="roundRect">
            <a:avLst/>
          </a:prstGeom>
          <a:solidFill>
            <a:srgbClr val="F042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Figure 2: A Binomial Distribution</a:t>
            </a:r>
          </a:p>
        </p:txBody>
      </p:sp>
      <p:sp>
        <p:nvSpPr>
          <p:cNvPr id="8" name="Rounded Rectangle 7"/>
          <p:cNvSpPr/>
          <p:nvPr/>
        </p:nvSpPr>
        <p:spPr>
          <a:xfrm>
            <a:off x="9102436" y="523702"/>
            <a:ext cx="2412729" cy="64008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Figure 1: Poisson Distributions</a:t>
            </a:r>
          </a:p>
        </p:txBody>
      </p:sp>
    </p:spTree>
    <p:extLst>
      <p:ext uri="{BB962C8B-B14F-4D97-AF65-F5344CB8AC3E}">
        <p14:creationId xmlns:p14="http://schemas.microsoft.com/office/powerpoint/2010/main" val="1594204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normAutofit fontScale="90000"/>
          </a:bodyPr>
          <a:lstStyle/>
          <a:p>
            <a:r>
              <a:rPr lang="en-US" dirty="0"/>
              <a:t>We fit the Poisson, for data X and Y and cases “</a:t>
            </a:r>
            <a:r>
              <a:rPr lang="en-US" dirty="0" err="1"/>
              <a:t>i</a:t>
            </a:r>
            <a:r>
              <a:rPr lang="en-US" dirty="0"/>
              <a:t>” within groups numbered j. Model the risk of Y.</a:t>
            </a:r>
            <a:endParaRPr lang="en-GB" dirty="0"/>
          </a:p>
        </p:txBody>
      </p:sp>
      <p:sp>
        <p:nvSpPr>
          <p:cNvPr id="3" name="Content Placeholder 2"/>
          <p:cNvSpPr>
            <a:spLocks noGrp="1"/>
          </p:cNvSpPr>
          <p:nvPr>
            <p:ph idx="1"/>
          </p:nvPr>
        </p:nvSpPr>
        <p:spPr/>
        <p:txBody>
          <a:bodyPr>
            <a:normAutofit fontScale="92500" lnSpcReduction="10000"/>
          </a:bodyPr>
          <a:lstStyle/>
          <a:p>
            <a:pPr marL="1257300" lvl="2" indent="-342900"/>
            <a:r>
              <a:rPr lang="en-GB" sz="2800" dirty="0"/>
              <a:t>A nested Poisson multi-level regression model </a:t>
            </a:r>
          </a:p>
          <a:p>
            <a:pPr marL="1714500" lvl="3" indent="-342900"/>
            <a:r>
              <a:rPr lang="en-GB" sz="2800" dirty="0"/>
              <a:t>Maximum likelihood estimation using R’s lme4</a:t>
            </a:r>
          </a:p>
          <a:p>
            <a:pPr marL="1714500" lvl="3" indent="-342900"/>
            <a:r>
              <a:rPr lang="en-GB" sz="2800" dirty="0"/>
              <a:t>Three-level multilevel model with random intercepts for county and age and a random slope for selected county variables </a:t>
            </a:r>
            <a:endParaRPr lang="en-US" sz="2800" dirty="0"/>
          </a:p>
          <a:p>
            <a:r>
              <a:rPr lang="en-US" dirty="0"/>
              <a:t>Dependent variable is count of workers in each social group in each district</a:t>
            </a:r>
          </a:p>
          <a:p>
            <a:pPr lvl="2"/>
            <a:r>
              <a:rPr lang="en-US" dirty="0"/>
              <a:t>Each district is marked j</a:t>
            </a:r>
          </a:p>
          <a:p>
            <a:pPr marL="914400" lvl="2" indent="0">
              <a:buNone/>
            </a:pPr>
            <a:endParaRPr lang="en-US" dirty="0"/>
          </a:p>
          <a:p>
            <a:pPr lvl="2"/>
            <a:r>
              <a:rPr lang="en-US" dirty="0">
                <a:latin typeface="Arial" panose="020B0604020202020204" pitchFamily="34" charset="0"/>
              </a:rPr>
              <a:t>You may add an offset (population of District) to get a better estimate. </a:t>
            </a:r>
          </a:p>
          <a:p>
            <a:pPr marL="914400" lvl="2" indent="0">
              <a:buNone/>
            </a:pPr>
            <a:r>
              <a:rPr lang="en-US" dirty="0">
                <a:latin typeface="Arial" panose="020B0604020202020204" pitchFamily="34" charset="0"/>
              </a:rPr>
              <a:t> </a:t>
            </a:r>
            <a:endParaRPr lang="en-GB" dirty="0">
              <a:latin typeface="Arial" panose="020B0604020202020204" pitchFamily="34" charset="0"/>
            </a:endParaRPr>
          </a:p>
          <a:p>
            <a:pPr lvl="2"/>
            <a:r>
              <a:rPr lang="en-US" dirty="0"/>
              <a:t>Each individual youth in all households has subscript I initially </a:t>
            </a:r>
          </a:p>
          <a:p>
            <a:pPr lvl="2"/>
            <a:r>
              <a:rPr lang="en-US" dirty="0"/>
              <a:t>Aggregation is carried out to create groups with 0 or &gt;0 counts of ‘active workers’</a:t>
            </a:r>
          </a:p>
          <a:p>
            <a:pPr lvl="2"/>
            <a:r>
              <a:rPr lang="en-US" dirty="0"/>
              <a:t>Weighted sums are used</a:t>
            </a:r>
            <a:endParaRPr lang="en-GB" dirty="0"/>
          </a:p>
        </p:txBody>
      </p:sp>
      <p:sp>
        <p:nvSpPr>
          <p:cNvPr id="4" name="Slide Number Placeholder 3"/>
          <p:cNvSpPr>
            <a:spLocks noGrp="1"/>
          </p:cNvSpPr>
          <p:nvPr>
            <p:ph type="sldNum" sz="quarter" idx="12"/>
          </p:nvPr>
        </p:nvSpPr>
        <p:spPr/>
        <p:txBody>
          <a:bodyPr/>
          <a:lstStyle/>
          <a:p>
            <a:fld id="{78006F51-1788-4B78-A022-45EE8C202D22}" type="slidenum">
              <a:rPr lang="en-GB" smtClean="0"/>
              <a:t>16</a:t>
            </a:fld>
            <a:endParaRPr lang="en-GB"/>
          </a:p>
        </p:txBody>
      </p:sp>
    </p:spTree>
    <p:extLst>
      <p:ext uri="{BB962C8B-B14F-4D97-AF65-F5344CB8AC3E}">
        <p14:creationId xmlns:p14="http://schemas.microsoft.com/office/powerpoint/2010/main" val="1423415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There are </a:t>
            </a:r>
            <a:r>
              <a:rPr lang="en-US" dirty="0" err="1"/>
              <a:t>ny</a:t>
            </a:r>
            <a:r>
              <a:rPr lang="en-US" dirty="0"/>
              <a:t> successes in n trials. N(1-y) are fails, </a:t>
            </a:r>
            <a:r>
              <a:rPr lang="en-US" sz="3600" dirty="0" err="1"/>
              <a:t>ie</a:t>
            </a:r>
            <a:r>
              <a:rPr lang="en-US" sz="3600" dirty="0"/>
              <a:t> and the Poisson distribution is</a:t>
            </a:r>
            <a:r>
              <a:rPr lang="en-US" sz="2700" dirty="0"/>
              <a:t> uses the factorial of Y. </a:t>
            </a:r>
            <a:endParaRPr lang="en-GB"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gn="ctr">
                  <a:buNone/>
                </a:pPr>
                <a:r>
                  <a:rPr lang="en-GB" dirty="0"/>
                  <a:t> </a:t>
                </a:r>
                <a14:m>
                  <m:oMath xmlns:m="http://schemas.openxmlformats.org/officeDocument/2006/math">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𝜇</m:t>
                        </m:r>
                      </m:e>
                      <m:sup>
                        <m:r>
                          <a:rPr lang="en-US" sz="2400" b="0" i="1" smtClean="0">
                            <a:latin typeface="Cambria Math" panose="02040503050406030204" pitchFamily="18" charset="0"/>
                            <a:ea typeface="Cambria Math" panose="02040503050406030204" pitchFamily="18" charset="0"/>
                          </a:rPr>
                          <m:t>𝑦</m:t>
                        </m:r>
                      </m:sup>
                    </m:sSup>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𝑒</m:t>
                            </m:r>
                          </m:e>
                          <m:sup>
                            <m:r>
                              <a:rPr lang="en-US" sz="2400" b="0" i="1" smtClean="0">
                                <a:latin typeface="Cambria Math" panose="02040503050406030204" pitchFamily="18" charset="0"/>
                                <a:ea typeface="Cambria Math" panose="02040503050406030204" pitchFamily="18" charset="0"/>
                              </a:rPr>
                              <m:t>𝑥</m:t>
                            </m:r>
                          </m:sup>
                        </m:sSup>
                      </m:num>
                      <m:den>
                        <m:r>
                          <a:rPr lang="en-US" sz="2400" b="0" i="1" smtClean="0">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m:t>
                        </m:r>
                      </m:den>
                    </m:f>
                    <m:r>
                      <a:rPr lang="en-US" sz="2400" b="0" i="1" smtClean="0">
                        <a:latin typeface="Cambria Math" panose="02040503050406030204" pitchFamily="18" charset="0"/>
                      </a:rPr>
                      <m:t>  </m:t>
                    </m:r>
                    <m:r>
                      <m:rPr>
                        <m:nor/>
                      </m:rPr>
                      <a:rPr lang="en-US" sz="2400" b="0" i="0" smtClean="0">
                        <a:latin typeface="Cambria Math" panose="02040503050406030204" pitchFamily="18" charset="0"/>
                      </a:rPr>
                      <m:t>for</m:t>
                    </m:r>
                    <m:r>
                      <a:rPr lang="en-US" sz="2400" b="0" i="1" smtClean="0">
                        <a:latin typeface="Cambria Math" panose="02040503050406030204" pitchFamily="18" charset="0"/>
                      </a:rPr>
                      <m:t> </m:t>
                    </m:r>
                    <m:r>
                      <a:rPr lang="en-US" sz="2400" b="0" i="1" smtClean="0">
                        <a:latin typeface="Cambria Math" panose="02040503050406030204" pitchFamily="18" charset="0"/>
                      </a:rPr>
                      <m:t>𝑦</m:t>
                    </m:r>
                    <m:r>
                      <a:rPr lang="en-US" sz="2400" b="0" i="1" smtClean="0">
                        <a:latin typeface="Cambria Math" panose="02040503050406030204" pitchFamily="18" charset="0"/>
                      </a:rPr>
                      <m:t>=  </m:t>
                    </m:r>
                  </m:oMath>
                </a14:m>
                <a:r>
                  <a:rPr lang="en-GB" sz="2400" dirty="0">
                    <a:latin typeface="Arial" panose="020B0604020202020204" pitchFamily="34" charset="0"/>
                  </a:rPr>
                  <a:t>0, 1, 2, …  (Eq. 1)</a:t>
                </a:r>
              </a:p>
              <a:p>
                <a:pPr marL="0" indent="0">
                  <a:buNone/>
                </a:pPr>
                <a:endParaRPr lang="en-US" dirty="0">
                  <a:latin typeface="Arial" panose="020B0604020202020204" pitchFamily="34" charset="0"/>
                </a:endParaRPr>
              </a:p>
              <a:p>
                <a:pPr marL="0" indent="0">
                  <a:buNone/>
                </a:pPr>
                <a:r>
                  <a:rPr lang="en-US" dirty="0">
                    <a:latin typeface="Arial" panose="020B0604020202020204" pitchFamily="34" charset="0"/>
                  </a:rPr>
                  <a:t>Here when writing code, we inform Stan or R BRMS or lme4 that the </a:t>
                </a:r>
                <a:r>
                  <a:rPr lang="en-US" u="sng" dirty="0">
                    <a:latin typeface="Arial" panose="020B0604020202020204" pitchFamily="34" charset="0"/>
                  </a:rPr>
                  <a:t>canonical link function is log and the family is Poisson</a:t>
                </a:r>
                <a:r>
                  <a:rPr lang="en-US" dirty="0">
                    <a:latin typeface="Arial" panose="020B0604020202020204" pitchFamily="34" charset="0"/>
                  </a:rPr>
                  <a:t>. </a:t>
                </a:r>
              </a:p>
              <a:p>
                <a:pPr marL="0" indent="0">
                  <a:buNone/>
                </a:pPr>
                <a:r>
                  <a:rPr lang="en-US" dirty="0">
                    <a:latin typeface="Arial" panose="020B0604020202020204" pitchFamily="34" charset="0"/>
                  </a:rPr>
                  <a:t>The expectation is </a:t>
                </a:r>
                <a:r>
                  <a:rPr lang="el-GR" dirty="0">
                    <a:latin typeface="Arial" panose="020B0604020202020204" pitchFamily="34" charset="0"/>
                  </a:rPr>
                  <a:t>μ</a:t>
                </a:r>
                <a:r>
                  <a:rPr lang="en-US" baseline="-25000" dirty="0" err="1">
                    <a:latin typeface="Arial" panose="020B0604020202020204" pitchFamily="34" charset="0"/>
                  </a:rPr>
                  <a:t>i</a:t>
                </a:r>
                <a:r>
                  <a:rPr lang="en-US" baseline="-25000" dirty="0">
                    <a:latin typeface="Arial" panose="020B0604020202020204" pitchFamily="34" charset="0"/>
                  </a:rPr>
                  <a:t>  = </a:t>
                </a:r>
                <a:r>
                  <a:rPr lang="en-US" dirty="0">
                    <a:latin typeface="Arial" panose="020B0604020202020204" pitchFamily="34" charset="0"/>
                  </a:rPr>
                  <a:t>E(</a:t>
                </a:r>
                <a:r>
                  <a:rPr lang="en-US" i="1" dirty="0" err="1">
                    <a:latin typeface="Arial" panose="020B0604020202020204" pitchFamily="34" charset="0"/>
                  </a:rPr>
                  <a:t>y</a:t>
                </a:r>
                <a:r>
                  <a:rPr lang="en-US" i="1" baseline="-25000" dirty="0" err="1">
                    <a:latin typeface="Arial" panose="020B0604020202020204" pitchFamily="34" charset="0"/>
                  </a:rPr>
                  <a:t>i</a:t>
                </a:r>
                <a:r>
                  <a:rPr lang="en-US" dirty="0">
                    <a:latin typeface="Arial" panose="020B0604020202020204" pitchFamily="34" charset="0"/>
                  </a:rPr>
                  <a:t>)    </a:t>
                </a:r>
                <a:r>
                  <a:rPr lang="en-US" i="1" dirty="0">
                    <a:latin typeface="Arial" panose="020B0604020202020204" pitchFamily="34" charset="0"/>
                  </a:rPr>
                  <a:t>(Eq. 2 using mu)</a:t>
                </a:r>
              </a:p>
              <a:p>
                <a:pPr marL="0" indent="0">
                  <a:buNone/>
                </a:pPr>
                <a:r>
                  <a:rPr lang="en-US" dirty="0">
                    <a:latin typeface="Arial" panose="020B0604020202020204" pitchFamily="34" charset="0"/>
                  </a:rPr>
                  <a:t>The conditional variance of Y is V(</a:t>
                </a:r>
                <a:r>
                  <a:rPr lang="en-US" dirty="0" err="1">
                    <a:latin typeface="Arial" panose="020B0604020202020204" pitchFamily="34" charset="0"/>
                  </a:rPr>
                  <a:t>y</a:t>
                </a:r>
                <a:r>
                  <a:rPr lang="en-US" i="1" baseline="-25000" dirty="0" err="1">
                    <a:latin typeface="Arial" panose="020B0604020202020204" pitchFamily="34" charset="0"/>
                  </a:rPr>
                  <a:t>i</a:t>
                </a:r>
                <a:r>
                  <a:rPr lang="en-US" dirty="0">
                    <a:latin typeface="Arial" panose="020B0604020202020204" pitchFamily="34" charset="0"/>
                  </a:rPr>
                  <a:t>|</a:t>
                </a:r>
                <a:r>
                  <a:rPr lang="el-GR" dirty="0">
                    <a:latin typeface="Arial" panose="020B0604020202020204" pitchFamily="34" charset="0"/>
                  </a:rPr>
                  <a:t>η</a:t>
                </a:r>
                <a:r>
                  <a:rPr lang="en-US" baseline="-25000" dirty="0" err="1">
                    <a:latin typeface="Arial" panose="020B0604020202020204" pitchFamily="34" charset="0"/>
                  </a:rPr>
                  <a:t>i</a:t>
                </a:r>
                <a:r>
                  <a:rPr lang="en-US" dirty="0">
                    <a:latin typeface="Arial" panose="020B0604020202020204" pitchFamily="34" charset="0"/>
                  </a:rPr>
                  <a:t>) = </a:t>
                </a:r>
                <a:r>
                  <a:rPr lang="el-GR" dirty="0">
                    <a:latin typeface="Arial" panose="020B0604020202020204" pitchFamily="34" charset="0"/>
                  </a:rPr>
                  <a:t>μ</a:t>
                </a:r>
                <a:r>
                  <a:rPr lang="en-US" baseline="-25000" dirty="0" err="1">
                    <a:latin typeface="Arial" panose="020B0604020202020204" pitchFamily="34" charset="0"/>
                  </a:rPr>
                  <a:t>i</a:t>
                </a:r>
                <a:r>
                  <a:rPr lang="en-US" dirty="0">
                    <a:latin typeface="Arial" panose="020B0604020202020204" pitchFamily="34" charset="0"/>
                  </a:rPr>
                  <a:t>    (Eq. 3 also mu)</a:t>
                </a:r>
              </a:p>
              <a:p>
                <a:pPr marL="0" indent="0">
                  <a:buNone/>
                </a:pPr>
                <a:r>
                  <a:rPr lang="en-US" dirty="0">
                    <a:latin typeface="Arial" panose="020B0604020202020204" pitchFamily="34" charset="0"/>
                  </a:rPr>
                  <a:t>Poisson(</a:t>
                </a:r>
                <a:r>
                  <a:rPr lang="el-GR" i="1" dirty="0">
                    <a:latin typeface="Arial" panose="020B0604020202020204" pitchFamily="34" charset="0"/>
                  </a:rPr>
                  <a:t>μ</a:t>
                </a:r>
                <a:r>
                  <a:rPr lang="en-US" i="1" baseline="-25000" dirty="0" err="1">
                    <a:latin typeface="Arial" panose="020B0604020202020204" pitchFamily="34" charset="0"/>
                  </a:rPr>
                  <a:t>i</a:t>
                </a:r>
                <a:r>
                  <a:rPr lang="en-US" dirty="0">
                    <a:latin typeface="Arial" panose="020B0604020202020204" pitchFamily="34" charset="0"/>
                  </a:rPr>
                  <a:t>) = </a:t>
                </a:r>
                <a:r>
                  <a:rPr lang="el-GR" dirty="0">
                    <a:latin typeface="Arial" panose="020B0604020202020204" pitchFamily="34" charset="0"/>
                  </a:rPr>
                  <a:t>η</a:t>
                </a:r>
                <a:r>
                  <a:rPr lang="en-US" baseline="-25000" dirty="0" err="1">
                    <a:latin typeface="Arial" panose="020B0604020202020204" pitchFamily="34" charset="0"/>
                  </a:rPr>
                  <a:t>i</a:t>
                </a:r>
                <a:r>
                  <a:rPr lang="en-US" dirty="0">
                    <a:latin typeface="Arial" panose="020B0604020202020204" pitchFamily="34" charset="0"/>
                  </a:rPr>
                  <a:t> = </a:t>
                </a:r>
                <a:r>
                  <a:rPr lang="el-GR" dirty="0">
                    <a:latin typeface="Arial" panose="020B0604020202020204" pitchFamily="34" charset="0"/>
                  </a:rPr>
                  <a:t>β</a:t>
                </a:r>
                <a:r>
                  <a:rPr lang="en-US" baseline="-25000" dirty="0">
                    <a:latin typeface="Arial" panose="020B0604020202020204" pitchFamily="34" charset="0"/>
                  </a:rPr>
                  <a:t>0</a:t>
                </a:r>
                <a:r>
                  <a:rPr lang="en-US" dirty="0">
                    <a:latin typeface="Arial" panose="020B0604020202020204" pitchFamily="34" charset="0"/>
                  </a:rPr>
                  <a:t> + </a:t>
                </a:r>
                <a:r>
                  <a:rPr lang="en-US" b="1" u="sng" dirty="0">
                    <a:latin typeface="Arial" panose="020B0604020202020204" pitchFamily="34" charset="0"/>
                  </a:rPr>
                  <a:t>x</a:t>
                </a:r>
                <a:r>
                  <a:rPr lang="el-GR" b="1" u="sng" dirty="0">
                    <a:latin typeface="Arial" panose="020B0604020202020204" pitchFamily="34" charset="0"/>
                  </a:rPr>
                  <a:t>β</a:t>
                </a:r>
                <a:r>
                  <a:rPr lang="en-US" dirty="0">
                    <a:latin typeface="Arial" panose="020B0604020202020204" pitchFamily="34" charset="0"/>
                  </a:rPr>
                  <a:t> for </a:t>
                </a:r>
                <a:r>
                  <a:rPr lang="el-GR" dirty="0">
                    <a:latin typeface="Arial" panose="020B0604020202020204" pitchFamily="34" charset="0"/>
                  </a:rPr>
                  <a:t>β</a:t>
                </a:r>
                <a:r>
                  <a:rPr lang="en-US" dirty="0">
                    <a:latin typeface="Arial" panose="020B0604020202020204" pitchFamily="34" charset="0"/>
                  </a:rPr>
                  <a:t> from 1 to k for k coefficients</a:t>
                </a:r>
              </a:p>
              <a:p>
                <a:pPr marL="0" indent="0">
                  <a:buNone/>
                </a:pPr>
                <a:r>
                  <a:rPr lang="en-US" dirty="0">
                    <a:latin typeface="Arial" panose="020B0604020202020204" pitchFamily="34" charset="0"/>
                  </a:rPr>
                  <a:t>This special situation can be tested for. See Fox 2008: Chap. 15.</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r="-580"/>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78006F51-1788-4B78-A022-45EE8C202D22}" type="slidenum">
              <a:rPr lang="en-GB" smtClean="0"/>
              <a:t>17</a:t>
            </a:fld>
            <a:endParaRPr lang="en-GB"/>
          </a:p>
        </p:txBody>
      </p:sp>
    </p:spTree>
    <p:extLst>
      <p:ext uri="{BB962C8B-B14F-4D97-AF65-F5344CB8AC3E}">
        <p14:creationId xmlns:p14="http://schemas.microsoft.com/office/powerpoint/2010/main" val="3669153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Offset written into Poisson Model</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479665"/>
                <a:ext cx="10741429" cy="4697298"/>
              </a:xfrm>
              <a:ln w="76200">
                <a:solidFill>
                  <a:schemeClr val="accent4">
                    <a:lumMod val="60000"/>
                    <a:lumOff val="40000"/>
                  </a:schemeClr>
                </a:solidFill>
              </a:ln>
            </p:spPr>
            <p:txBody>
              <a:bodyPr>
                <a:normAutofit lnSpcReduction="10000"/>
              </a:bodyPr>
              <a:lstStyle/>
              <a:p>
                <a:r>
                  <a:rPr lang="en-US" dirty="0">
                    <a:latin typeface="Arial" panose="020B0604020202020204" pitchFamily="34" charset="0"/>
                  </a:rPr>
                  <a:t>Poisson(</a:t>
                </a:r>
                <a:r>
                  <a:rPr lang="en-US" dirty="0" err="1">
                    <a:latin typeface="Arial" panose="020B0604020202020204" pitchFamily="34" charset="0"/>
                  </a:rPr>
                  <a:t>c</a:t>
                </a:r>
                <a:r>
                  <a:rPr lang="en-US" baseline="-25000" dirty="0" err="1">
                    <a:latin typeface="Arial" panose="020B0604020202020204" pitchFamily="34" charset="0"/>
                  </a:rPr>
                  <a:t>j</a:t>
                </a:r>
                <a:r>
                  <a:rPr lang="el-GR" dirty="0">
                    <a:latin typeface="Arial" panose="020B0604020202020204" pitchFamily="34" charset="0"/>
                  </a:rPr>
                  <a:t>λ</a:t>
                </a:r>
                <a:r>
                  <a:rPr lang="en-US" i="1" baseline="-25000" dirty="0" err="1">
                    <a:latin typeface="Arial" panose="020B0604020202020204" pitchFamily="34" charset="0"/>
                  </a:rPr>
                  <a:t>i</a:t>
                </a:r>
                <a:r>
                  <a:rPr lang="en-US" dirty="0">
                    <a:latin typeface="Arial" panose="020B0604020202020204" pitchFamily="34" charset="0"/>
                  </a:rPr>
                  <a:t>) = </a:t>
                </a:r>
                <a:r>
                  <a:rPr lang="el-GR" dirty="0">
                    <a:latin typeface="Arial" panose="020B0604020202020204" pitchFamily="34" charset="0"/>
                  </a:rPr>
                  <a:t>η</a:t>
                </a:r>
                <a:r>
                  <a:rPr lang="en-US" baseline="-25000" dirty="0" err="1">
                    <a:latin typeface="Arial" panose="020B0604020202020204" pitchFamily="34" charset="0"/>
                  </a:rPr>
                  <a:t>i</a:t>
                </a:r>
                <a:r>
                  <a:rPr lang="en-US" dirty="0">
                    <a:latin typeface="Arial" panose="020B0604020202020204" pitchFamily="34" charset="0"/>
                  </a:rPr>
                  <a:t> = </a:t>
                </a:r>
                <a:r>
                  <a:rPr lang="el-GR" dirty="0">
                    <a:latin typeface="Arial" panose="020B0604020202020204" pitchFamily="34" charset="0"/>
                  </a:rPr>
                  <a:t>β</a:t>
                </a:r>
                <a:r>
                  <a:rPr lang="en-US" baseline="-25000" dirty="0">
                    <a:latin typeface="Arial" panose="020B0604020202020204" pitchFamily="34" charset="0"/>
                  </a:rPr>
                  <a:t>0</a:t>
                </a:r>
                <a:r>
                  <a:rPr lang="en-US" dirty="0">
                    <a:latin typeface="Arial" panose="020B0604020202020204" pitchFamily="34" charset="0"/>
                  </a:rPr>
                  <a:t> + </a:t>
                </a:r>
                <a:r>
                  <a:rPr lang="en-US" b="1" u="sng" dirty="0">
                    <a:latin typeface="Arial" panose="020B0604020202020204" pitchFamily="34" charset="0"/>
                  </a:rPr>
                  <a:t>x</a:t>
                </a:r>
                <a:r>
                  <a:rPr lang="el-GR" b="1" u="sng" dirty="0">
                    <a:latin typeface="Arial" panose="020B0604020202020204" pitchFamily="34" charset="0"/>
                  </a:rPr>
                  <a:t>β</a:t>
                </a:r>
                <a:r>
                  <a:rPr lang="en-US" dirty="0">
                    <a:latin typeface="Arial" panose="020B0604020202020204" pitchFamily="34" charset="0"/>
                  </a:rPr>
                  <a:t> for </a:t>
                </a:r>
                <a:r>
                  <a:rPr lang="el-GR" dirty="0">
                    <a:latin typeface="Arial" panose="020B0604020202020204" pitchFamily="34" charset="0"/>
                  </a:rPr>
                  <a:t>β</a:t>
                </a:r>
                <a:r>
                  <a:rPr lang="en-US" dirty="0">
                    <a:latin typeface="Arial" panose="020B0604020202020204" pitchFamily="34" charset="0"/>
                  </a:rPr>
                  <a:t> from 1 to k for k coefficients,</a:t>
                </a:r>
              </a:p>
              <a:p>
                <a:r>
                  <a:rPr lang="en-US" dirty="0">
                    <a:latin typeface="Arial" panose="020B0604020202020204" pitchFamily="34" charset="0"/>
                  </a:rPr>
                  <a:t>Where </a:t>
                </a:r>
                <a:r>
                  <a:rPr lang="en-US" dirty="0" err="1">
                    <a:latin typeface="Arial" panose="020B0604020202020204" pitchFamily="34" charset="0"/>
                  </a:rPr>
                  <a:t>c</a:t>
                </a:r>
                <a:r>
                  <a:rPr lang="en-US" baseline="-25000" dirty="0" err="1">
                    <a:latin typeface="Arial" panose="020B0604020202020204" pitchFamily="34" charset="0"/>
                  </a:rPr>
                  <a:t>j</a:t>
                </a:r>
                <a:r>
                  <a:rPr lang="en-US" dirty="0">
                    <a:latin typeface="Arial" panose="020B0604020202020204" pitchFamily="34" charset="0"/>
                  </a:rPr>
                  <a:t> is exposure in group j either on average or as a total or mean.  The units of the count are in logs, so using populations we log the population of the group.</a:t>
                </a:r>
              </a:p>
              <a:p>
                <a:endParaRPr lang="en-US" dirty="0">
                  <a:latin typeface="Arial" panose="020B0604020202020204" pitchFamily="34" charset="0"/>
                </a:endParaRPr>
              </a:p>
              <a:p>
                <a:pPr marL="0" indent="0">
                  <a:buNone/>
                </a:pPr>
                <a:endParaRPr lang="en-US" dirty="0">
                  <a:latin typeface="Arial" panose="020B0604020202020204" pitchFamily="34" charset="0"/>
                </a:endParaRPr>
              </a:p>
              <a:p>
                <a:pPr marL="0" indent="0">
                  <a:buNone/>
                </a:pPr>
                <a:endParaRPr lang="en-US" dirty="0">
                  <a:latin typeface="Arial" panose="020B0604020202020204" pitchFamily="34" charset="0"/>
                </a:endParaRPr>
              </a:p>
              <a:p>
                <a:r>
                  <a:rPr lang="en-US" dirty="0">
                    <a:latin typeface="Arial" panose="020B0604020202020204" pitchFamily="34" charset="0"/>
                  </a:rPr>
                  <a:t>Aggregation from </a:t>
                </a:r>
                <a:r>
                  <a:rPr lang="en-US" dirty="0" err="1">
                    <a:latin typeface="Arial" panose="020B0604020202020204" pitchFamily="34" charset="0"/>
                  </a:rPr>
                  <a:t>i</a:t>
                </a:r>
                <a:r>
                  <a:rPr lang="en-US" dirty="0">
                    <a:latin typeface="Arial" panose="020B0604020202020204" pitchFamily="34" charset="0"/>
                  </a:rPr>
                  <a:t> to j groups for districts j for example, might give data as shown for regression:</a:t>
                </a:r>
              </a:p>
              <a:p>
                <a:pPr lvl="2"/>
                <a:r>
                  <a:rPr lang="en-US" dirty="0">
                    <a:latin typeface="Arial" panose="020B0604020202020204" pitchFamily="34" charset="0"/>
                  </a:rPr>
                  <a:t>This is a multilevel model with spatial groups. We often also group socially. </a:t>
                </a:r>
              </a:p>
              <a:p>
                <a:r>
                  <a:rPr lang="en-US" dirty="0"/>
                  <a:t>When you remove the log, you get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𝑒</m:t>
                        </m:r>
                      </m:e>
                      <m:sup>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𝑗</m:t>
                            </m:r>
                          </m:sub>
                        </m:sSub>
                      </m:sup>
                    </m:sSup>
                  </m:oMath>
                </a14:m>
                <a:r>
                  <a:rPr lang="en-US" dirty="0"/>
                  <a:t> as an additive offset. </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479665"/>
                <a:ext cx="10741429" cy="4697298"/>
              </a:xfrm>
              <a:blipFill>
                <a:blip r:embed="rId2"/>
                <a:stretch>
                  <a:fillRect l="-619" t="-2427" b="-383"/>
                </a:stretch>
              </a:blipFill>
              <a:ln w="76200">
                <a:solidFill>
                  <a:schemeClr val="accent4">
                    <a:lumMod val="60000"/>
                    <a:lumOff val="40000"/>
                  </a:schemeClr>
                </a:solidFill>
              </a:ln>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78006F51-1788-4B78-A022-45EE8C202D22}" type="slidenum">
              <a:rPr lang="en-GB" smtClean="0"/>
              <a:t>18</a:t>
            </a:fld>
            <a:endParaRPr lang="en-GB"/>
          </a:p>
        </p:txBody>
      </p:sp>
      <p:graphicFrame>
        <p:nvGraphicFramePr>
          <p:cNvPr id="5" name="Table 4"/>
          <p:cNvGraphicFramePr>
            <a:graphicFrameLocks noGrp="1"/>
          </p:cNvGraphicFramePr>
          <p:nvPr>
            <p:extLst>
              <p:ext uri="{D42A27DB-BD31-4B8C-83A1-F6EECF244321}">
                <p14:modId xmlns:p14="http://schemas.microsoft.com/office/powerpoint/2010/main" val="431140703"/>
              </p:ext>
            </p:extLst>
          </p:nvPr>
        </p:nvGraphicFramePr>
        <p:xfrm>
          <a:off x="1854200" y="3097106"/>
          <a:ext cx="8128000" cy="1097280"/>
        </p:xfrm>
        <a:graphic>
          <a:graphicData uri="http://schemas.openxmlformats.org/drawingml/2006/table">
            <a:tbl>
              <a:tblPr firstRow="1" bandRow="1">
                <a:tableStyleId>{00A15C55-8517-42AA-B614-E9B94910E393}</a:tableStyleId>
              </a:tblPr>
              <a:tblGrid>
                <a:gridCol w="8128000">
                  <a:extLst>
                    <a:ext uri="{9D8B030D-6E8A-4147-A177-3AD203B41FA5}">
                      <a16:colId xmlns:a16="http://schemas.microsoft.com/office/drawing/2014/main" val="3155414674"/>
                    </a:ext>
                  </a:extLst>
                </a:gridCol>
              </a:tblGrid>
              <a:tr h="1009381">
                <a:tc>
                  <a:txBody>
                    <a:bodyPr/>
                    <a:lstStyle/>
                    <a:p>
                      <a:pPr marL="0" indent="0">
                        <a:buNone/>
                      </a:pPr>
                      <a:r>
                        <a:rPr lang="en-US" sz="2400" dirty="0">
                          <a:solidFill>
                            <a:schemeClr val="tx1"/>
                          </a:solidFill>
                          <a:latin typeface="Arial" panose="020B0604020202020204" pitchFamily="34" charset="0"/>
                        </a:rPr>
                        <a:t>Poisson(</a:t>
                      </a:r>
                      <a:r>
                        <a:rPr lang="en-US" sz="2400" dirty="0" err="1">
                          <a:solidFill>
                            <a:schemeClr val="tx1"/>
                          </a:solidFill>
                          <a:latin typeface="Arial" panose="020B0604020202020204" pitchFamily="34" charset="0"/>
                        </a:rPr>
                        <a:t>c</a:t>
                      </a:r>
                      <a:r>
                        <a:rPr lang="en-US" sz="2400" baseline="-25000" dirty="0" err="1">
                          <a:solidFill>
                            <a:schemeClr val="tx1"/>
                          </a:solidFill>
                          <a:latin typeface="Arial" panose="020B0604020202020204" pitchFamily="34" charset="0"/>
                        </a:rPr>
                        <a:t>j</a:t>
                      </a:r>
                      <a:r>
                        <a:rPr lang="el-GR" sz="2400" baseline="0" dirty="0">
                          <a:solidFill>
                            <a:schemeClr val="tx1"/>
                          </a:solidFill>
                          <a:latin typeface="Arial" panose="020B0604020202020204" pitchFamily="34" charset="0"/>
                        </a:rPr>
                        <a:t>λ</a:t>
                      </a:r>
                      <a:r>
                        <a:rPr lang="en-US" sz="2400" i="1" baseline="-25000" dirty="0">
                          <a:solidFill>
                            <a:schemeClr val="tx1"/>
                          </a:solidFill>
                          <a:latin typeface="Arial" panose="020B0604020202020204" pitchFamily="34" charset="0"/>
                        </a:rPr>
                        <a:t>j</a:t>
                      </a:r>
                      <a:r>
                        <a:rPr lang="en-US" sz="2400" dirty="0">
                          <a:solidFill>
                            <a:schemeClr val="tx1"/>
                          </a:solidFill>
                          <a:latin typeface="Arial" panose="020B0604020202020204" pitchFamily="34" charset="0"/>
                        </a:rPr>
                        <a:t>) = </a:t>
                      </a:r>
                      <a:r>
                        <a:rPr lang="el-GR" sz="2400" dirty="0">
                          <a:solidFill>
                            <a:schemeClr val="tx1"/>
                          </a:solidFill>
                          <a:latin typeface="Arial" panose="020B0604020202020204" pitchFamily="34" charset="0"/>
                        </a:rPr>
                        <a:t>η</a:t>
                      </a:r>
                      <a:r>
                        <a:rPr lang="en-US" sz="2400" baseline="-25000" dirty="0">
                          <a:solidFill>
                            <a:schemeClr val="tx1"/>
                          </a:solidFill>
                          <a:latin typeface="Arial" panose="020B0604020202020204" pitchFamily="34" charset="0"/>
                        </a:rPr>
                        <a:t>j</a:t>
                      </a:r>
                      <a:r>
                        <a:rPr lang="en-US" sz="2400" dirty="0">
                          <a:solidFill>
                            <a:schemeClr val="tx1"/>
                          </a:solidFill>
                          <a:latin typeface="Arial" panose="020B0604020202020204" pitchFamily="34" charset="0"/>
                        </a:rPr>
                        <a:t> = </a:t>
                      </a:r>
                      <a:r>
                        <a:rPr lang="el-GR" sz="2400" dirty="0">
                          <a:solidFill>
                            <a:schemeClr val="tx1"/>
                          </a:solidFill>
                          <a:latin typeface="Arial" panose="020B0604020202020204" pitchFamily="34" charset="0"/>
                        </a:rPr>
                        <a:t>β</a:t>
                      </a:r>
                      <a:r>
                        <a:rPr lang="en-US" sz="2400" baseline="-25000" dirty="0">
                          <a:solidFill>
                            <a:schemeClr val="tx1"/>
                          </a:solidFill>
                          <a:latin typeface="Arial" panose="020B0604020202020204" pitchFamily="34" charset="0"/>
                        </a:rPr>
                        <a:t>0j</a:t>
                      </a:r>
                      <a:r>
                        <a:rPr lang="en-US" sz="2400" dirty="0">
                          <a:solidFill>
                            <a:schemeClr val="tx1"/>
                          </a:solidFill>
                          <a:latin typeface="Arial" panose="020B0604020202020204" pitchFamily="34" charset="0"/>
                        </a:rPr>
                        <a:t> + </a:t>
                      </a:r>
                      <a:r>
                        <a:rPr lang="en-US" sz="2400" b="1" u="sng" dirty="0" err="1">
                          <a:solidFill>
                            <a:schemeClr val="tx1"/>
                          </a:solidFill>
                          <a:latin typeface="Arial" panose="020B0604020202020204" pitchFamily="34" charset="0"/>
                        </a:rPr>
                        <a:t>x</a:t>
                      </a:r>
                      <a:r>
                        <a:rPr lang="en-US" sz="2400" b="1" u="sng" baseline="-25000" dirty="0" err="1">
                          <a:solidFill>
                            <a:schemeClr val="tx1"/>
                          </a:solidFill>
                          <a:latin typeface="Arial" panose="020B0604020202020204" pitchFamily="34" charset="0"/>
                        </a:rPr>
                        <a:t>j</a:t>
                      </a:r>
                      <a:r>
                        <a:rPr lang="el-GR" sz="2400" b="1" u="sng" dirty="0">
                          <a:solidFill>
                            <a:schemeClr val="tx1"/>
                          </a:solidFill>
                          <a:latin typeface="Arial" panose="020B0604020202020204" pitchFamily="34" charset="0"/>
                        </a:rPr>
                        <a:t>β</a:t>
                      </a:r>
                      <a:r>
                        <a:rPr lang="en-US" sz="2400" b="1" u="sng" baseline="-25000" dirty="0">
                          <a:solidFill>
                            <a:schemeClr val="tx1"/>
                          </a:solidFill>
                          <a:latin typeface="Arial" panose="020B0604020202020204" pitchFamily="34" charset="0"/>
                        </a:rPr>
                        <a:t>k</a:t>
                      </a:r>
                      <a:r>
                        <a:rPr lang="en-US" sz="2400" dirty="0">
                          <a:solidFill>
                            <a:schemeClr val="tx1"/>
                          </a:solidFill>
                          <a:latin typeface="Arial" panose="020B0604020202020204" pitchFamily="34" charset="0"/>
                        </a:rPr>
                        <a:t> for </a:t>
                      </a:r>
                      <a:r>
                        <a:rPr lang="el-GR" sz="2400" dirty="0">
                          <a:solidFill>
                            <a:schemeClr val="tx1"/>
                          </a:solidFill>
                          <a:latin typeface="Arial" panose="020B0604020202020204" pitchFamily="34" charset="0"/>
                        </a:rPr>
                        <a:t>β</a:t>
                      </a:r>
                      <a:r>
                        <a:rPr lang="en-US" sz="2400" dirty="0">
                          <a:solidFill>
                            <a:schemeClr val="tx1"/>
                          </a:solidFill>
                          <a:latin typeface="Arial" panose="020B0604020202020204" pitchFamily="34" charset="0"/>
                        </a:rPr>
                        <a:t> from 1 to k    (Eq. 4)</a:t>
                      </a:r>
                    </a:p>
                    <a:p>
                      <a:pPr marL="0" indent="0">
                        <a:buNone/>
                      </a:pPr>
                      <a:r>
                        <a:rPr lang="en-US" sz="2400" dirty="0">
                          <a:solidFill>
                            <a:schemeClr val="tx1"/>
                          </a:solidFill>
                          <a:latin typeface="Arial" panose="020B0604020202020204" pitchFamily="34" charset="0"/>
                        </a:rPr>
                        <a:t>for k coefficients</a:t>
                      </a:r>
                    </a:p>
                    <a:p>
                      <a:endParaRPr lang="en-GB" dirty="0"/>
                    </a:p>
                  </a:txBody>
                  <a:tcPr/>
                </a:tc>
                <a:extLst>
                  <a:ext uri="{0D108BD9-81ED-4DB2-BD59-A6C34878D82A}">
                    <a16:rowId xmlns:a16="http://schemas.microsoft.com/office/drawing/2014/main" val="2230002496"/>
                  </a:ext>
                </a:extLst>
              </a:tr>
            </a:tbl>
          </a:graphicData>
        </a:graphic>
      </p:graphicFrame>
    </p:spTree>
    <p:extLst>
      <p:ext uri="{BB962C8B-B14F-4D97-AF65-F5344CB8AC3E}">
        <p14:creationId xmlns:p14="http://schemas.microsoft.com/office/powerpoint/2010/main" val="4256795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How we could programme the Poisson fit for the count data using R with </a:t>
            </a:r>
            <a:br>
              <a:rPr lang="en-GB" dirty="0"/>
            </a:br>
            <a:r>
              <a:rPr lang="en-GB" dirty="0"/>
              <a:t>R2Jags  or  Stan (Shown:  </a:t>
            </a:r>
            <a:r>
              <a:rPr lang="en-GB" dirty="0" err="1"/>
              <a:t>Winbugs</a:t>
            </a:r>
            <a:r>
              <a:rPr lang="en-GB" dirty="0"/>
              <a:t> format)</a:t>
            </a:r>
          </a:p>
        </p:txBody>
      </p:sp>
      <p:sp>
        <p:nvSpPr>
          <p:cNvPr id="3" name="Content Placeholder 2"/>
          <p:cNvSpPr>
            <a:spLocks noGrp="1"/>
          </p:cNvSpPr>
          <p:nvPr>
            <p:ph idx="1"/>
          </p:nvPr>
        </p:nvSpPr>
        <p:spPr>
          <a:xfrm>
            <a:off x="831273" y="1853754"/>
            <a:ext cx="10341032" cy="4867721"/>
          </a:xfrm>
          <a:solidFill>
            <a:schemeClr val="accent4">
              <a:lumMod val="20000"/>
              <a:lumOff val="80000"/>
            </a:schemeClr>
          </a:solidFill>
        </p:spPr>
        <p:txBody>
          <a:bodyPr>
            <a:normAutofit fontScale="25000" lnSpcReduction="20000"/>
          </a:bodyPr>
          <a:lstStyle/>
          <a:p>
            <a:r>
              <a:rPr lang="en-GB" altLang="en-US" sz="7200" b="1" dirty="0"/>
              <a:t>Here is a likelihood function, seen in the </a:t>
            </a:r>
            <a:r>
              <a:rPr lang="en-GB" altLang="en-US" sz="7200" b="1" dirty="0" err="1"/>
              <a:t>WinBUGS</a:t>
            </a:r>
            <a:r>
              <a:rPr lang="en-GB" altLang="en-US" sz="7200" b="1" dirty="0"/>
              <a:t> code format:</a:t>
            </a:r>
          </a:p>
          <a:p>
            <a:r>
              <a:rPr lang="en-GB" altLang="en-US" sz="4400" b="1" dirty="0">
                <a:latin typeface="Courier10 BT" panose="02070509030505020404" pitchFamily="49" charset="0"/>
              </a:rPr>
              <a:t>### LIKELIHOOD ###</a:t>
            </a:r>
          </a:p>
          <a:p>
            <a:pPr marL="0" indent="0">
              <a:buNone/>
            </a:pPr>
            <a:r>
              <a:rPr lang="en-GB" altLang="en-US" sz="9600" b="1" dirty="0">
                <a:latin typeface="Courier10 BT" panose="02070509030505020404" pitchFamily="49" charset="0"/>
              </a:rPr>
              <a:t>for (j in 1: </a:t>
            </a:r>
            <a:r>
              <a:rPr lang="en-GB" altLang="en-US" sz="9600" b="1" dirty="0" err="1">
                <a:latin typeface="Courier10 BT" panose="02070509030505020404" pitchFamily="49" charset="0"/>
              </a:rPr>
              <a:t>N.obs</a:t>
            </a:r>
            <a:r>
              <a:rPr lang="en-GB" altLang="en-US" sz="9600" b="1" dirty="0">
                <a:latin typeface="Courier10 BT" panose="02070509030505020404" pitchFamily="49" charset="0"/>
              </a:rPr>
              <a:t>){</a:t>
            </a:r>
          </a:p>
          <a:p>
            <a:pPr marL="0" indent="0">
              <a:buNone/>
            </a:pPr>
            <a:r>
              <a:rPr lang="en-GB" altLang="en-US" sz="9600" b="1" dirty="0">
                <a:latin typeface="Courier10 BT" panose="02070509030505020404" pitchFamily="49" charset="0"/>
              </a:rPr>
              <a:t>     for (</a:t>
            </a:r>
            <a:r>
              <a:rPr lang="en-GB" altLang="en-US" sz="9600" b="1" dirty="0" err="1">
                <a:latin typeface="Courier10 BT" panose="02070509030505020404" pitchFamily="49" charset="0"/>
              </a:rPr>
              <a:t>i</a:t>
            </a:r>
            <a:r>
              <a:rPr lang="en-GB" altLang="en-US" sz="9600" b="1" dirty="0">
                <a:latin typeface="Courier10 BT" panose="02070509030505020404" pitchFamily="49" charset="0"/>
              </a:rPr>
              <a:t> in 1: N.X){</a:t>
            </a:r>
          </a:p>
          <a:p>
            <a:pPr marL="0" indent="0">
              <a:buNone/>
            </a:pPr>
            <a:r>
              <a:rPr lang="en-GB" altLang="en-US" sz="9600" b="1" dirty="0">
                <a:latin typeface="Courier10 BT" panose="02070509030505020404" pitchFamily="49" charset="0"/>
              </a:rPr>
              <a:t>          </a:t>
            </a:r>
            <a:r>
              <a:rPr lang="en-GB" altLang="en-US" sz="9600" b="1" dirty="0" err="1">
                <a:latin typeface="Courier10 BT" panose="02070509030505020404" pitchFamily="49" charset="0"/>
              </a:rPr>
              <a:t>X.row</a:t>
            </a:r>
            <a:r>
              <a:rPr lang="en-GB" altLang="en-US" sz="9600" b="1" dirty="0">
                <a:latin typeface="Courier10 BT" panose="02070509030505020404" pitchFamily="49" charset="0"/>
              </a:rPr>
              <a:t>[</a:t>
            </a:r>
            <a:r>
              <a:rPr lang="en-GB" altLang="en-US" sz="9600" b="1" dirty="0" err="1">
                <a:latin typeface="Courier10 BT" panose="02070509030505020404" pitchFamily="49" charset="0"/>
              </a:rPr>
              <a:t>i</a:t>
            </a:r>
            <a:r>
              <a:rPr lang="en-GB" altLang="en-US" sz="9600" b="1" dirty="0">
                <a:latin typeface="Courier10 BT" panose="02070509030505020404" pitchFamily="49" charset="0"/>
              </a:rPr>
              <a:t>, j] &lt;- </a:t>
            </a:r>
            <a:r>
              <a:rPr lang="en-GB" altLang="en-US" sz="9600" b="1" dirty="0" err="1">
                <a:latin typeface="Courier10 BT" panose="02070509030505020404" pitchFamily="49" charset="0"/>
              </a:rPr>
              <a:t>X.Eff</a:t>
            </a:r>
            <a:r>
              <a:rPr lang="en-GB" altLang="en-US" sz="9600" b="1" dirty="0">
                <a:latin typeface="Courier10 BT" panose="02070509030505020404" pitchFamily="49" charset="0"/>
              </a:rPr>
              <a:t>[</a:t>
            </a:r>
            <a:r>
              <a:rPr lang="en-GB" altLang="en-US" sz="9600" b="1" dirty="0" err="1">
                <a:latin typeface="Courier10 BT" panose="02070509030505020404" pitchFamily="49" charset="0"/>
              </a:rPr>
              <a:t>i</a:t>
            </a:r>
            <a:r>
              <a:rPr lang="en-GB" altLang="en-US" sz="9600" b="1" dirty="0">
                <a:latin typeface="Courier10 BT" panose="02070509030505020404" pitchFamily="49" charset="0"/>
              </a:rPr>
              <a:t>, X[j, </a:t>
            </a:r>
            <a:r>
              <a:rPr lang="en-GB" altLang="en-US" sz="9600" b="1" dirty="0" err="1">
                <a:latin typeface="Courier10 BT" panose="02070509030505020404" pitchFamily="49" charset="0"/>
              </a:rPr>
              <a:t>i</a:t>
            </a:r>
            <a:r>
              <a:rPr lang="en-GB" altLang="en-US" sz="9600" b="1" dirty="0">
                <a:latin typeface="Courier10 BT" panose="02070509030505020404" pitchFamily="49" charset="0"/>
              </a:rPr>
              <a:t>]]</a:t>
            </a:r>
          </a:p>
          <a:p>
            <a:pPr marL="0" indent="0">
              <a:buNone/>
            </a:pPr>
            <a:r>
              <a:rPr lang="en-GB" altLang="en-US" sz="9600" b="1" dirty="0">
                <a:latin typeface="Courier10 BT" panose="02070509030505020404" pitchFamily="49" charset="0"/>
              </a:rPr>
              <a:t>     }</a:t>
            </a:r>
          </a:p>
          <a:p>
            <a:pPr marL="0" indent="0">
              <a:buNone/>
            </a:pPr>
            <a:r>
              <a:rPr lang="en-GB" altLang="en-US" sz="9600" b="1" dirty="0">
                <a:latin typeface="Courier10 BT" panose="02070509030505020404" pitchFamily="49" charset="0"/>
              </a:rPr>
              <a:t>     for (</a:t>
            </a:r>
            <a:r>
              <a:rPr lang="en-GB" altLang="en-US" sz="9600" b="1" dirty="0" err="1">
                <a:latin typeface="Courier10 BT" panose="02070509030505020404" pitchFamily="49" charset="0"/>
              </a:rPr>
              <a:t>i</a:t>
            </a:r>
            <a:r>
              <a:rPr lang="en-GB" altLang="en-US" sz="9600" b="1" dirty="0">
                <a:latin typeface="Courier10 BT" panose="02070509030505020404" pitchFamily="49" charset="0"/>
              </a:rPr>
              <a:t> in 1: N.Z){</a:t>
            </a:r>
          </a:p>
          <a:p>
            <a:pPr marL="0" indent="0">
              <a:buNone/>
            </a:pPr>
            <a:r>
              <a:rPr lang="en-GB" altLang="en-US" sz="9600" b="1" dirty="0">
                <a:latin typeface="Courier10 BT" panose="02070509030505020404" pitchFamily="49" charset="0"/>
              </a:rPr>
              <a:t>          </a:t>
            </a:r>
            <a:r>
              <a:rPr lang="en-GB" altLang="en-US" sz="9600" b="1" dirty="0" err="1">
                <a:latin typeface="Courier10 BT" panose="02070509030505020404" pitchFamily="49" charset="0"/>
              </a:rPr>
              <a:t>Z.row</a:t>
            </a:r>
            <a:r>
              <a:rPr lang="en-GB" altLang="en-US" sz="9600" b="1" dirty="0">
                <a:latin typeface="Courier10 BT" panose="02070509030505020404" pitchFamily="49" charset="0"/>
              </a:rPr>
              <a:t>[</a:t>
            </a:r>
            <a:r>
              <a:rPr lang="en-GB" altLang="en-US" sz="9600" b="1" dirty="0" err="1">
                <a:latin typeface="Courier10 BT" panose="02070509030505020404" pitchFamily="49" charset="0"/>
              </a:rPr>
              <a:t>i</a:t>
            </a:r>
            <a:r>
              <a:rPr lang="en-GB" altLang="en-US" sz="9600" b="1" dirty="0">
                <a:latin typeface="Courier10 BT" panose="02070509030505020404" pitchFamily="49" charset="0"/>
              </a:rPr>
              <a:t>, j] &lt;- </a:t>
            </a:r>
            <a:r>
              <a:rPr lang="en-GB" altLang="en-US" sz="9600" b="1" dirty="0" err="1">
                <a:latin typeface="Courier10 BT" panose="02070509030505020404" pitchFamily="49" charset="0"/>
              </a:rPr>
              <a:t>Z.Eff</a:t>
            </a:r>
            <a:r>
              <a:rPr lang="en-GB" altLang="en-US" sz="9600" b="1" dirty="0">
                <a:latin typeface="Courier10 BT" panose="02070509030505020404" pitchFamily="49" charset="0"/>
              </a:rPr>
              <a:t>[</a:t>
            </a:r>
            <a:r>
              <a:rPr lang="en-GB" altLang="en-US" sz="9600" b="1" dirty="0" err="1">
                <a:latin typeface="Courier10 BT" panose="02070509030505020404" pitchFamily="49" charset="0"/>
              </a:rPr>
              <a:t>i</a:t>
            </a:r>
            <a:r>
              <a:rPr lang="en-GB" altLang="en-US" sz="9600" b="1" dirty="0">
                <a:latin typeface="Courier10 BT" panose="02070509030505020404" pitchFamily="49" charset="0"/>
              </a:rPr>
              <a:t>, Z[j, </a:t>
            </a:r>
            <a:r>
              <a:rPr lang="en-GB" altLang="en-US" sz="9600" b="1" dirty="0" err="1">
                <a:latin typeface="Courier10 BT" panose="02070509030505020404" pitchFamily="49" charset="0"/>
              </a:rPr>
              <a:t>i</a:t>
            </a:r>
            <a:r>
              <a:rPr lang="en-GB" altLang="en-US" sz="9600" b="1" dirty="0">
                <a:latin typeface="Courier10 BT" panose="02070509030505020404" pitchFamily="49" charset="0"/>
              </a:rPr>
              <a:t>]]</a:t>
            </a:r>
          </a:p>
          <a:p>
            <a:pPr marL="0" indent="0">
              <a:buNone/>
            </a:pPr>
            <a:r>
              <a:rPr lang="en-GB" altLang="en-US" sz="9600" b="1" dirty="0">
                <a:latin typeface="Courier10 BT" panose="02070509030505020404" pitchFamily="49" charset="0"/>
              </a:rPr>
              <a:t>     }</a:t>
            </a:r>
          </a:p>
          <a:p>
            <a:pPr marL="0" indent="0">
              <a:buNone/>
            </a:pPr>
            <a:r>
              <a:rPr lang="en-GB" altLang="en-US" sz="9600" b="1" dirty="0">
                <a:latin typeface="Courier10 BT" panose="02070509030505020404" pitchFamily="49" charset="0"/>
              </a:rPr>
              <a:t>     log(lambda[j]) &lt;- Beta0 + log(Offset[j]) + sum(</a:t>
            </a:r>
            <a:r>
              <a:rPr lang="en-GB" altLang="en-US" sz="9600" b="1" dirty="0" err="1">
                <a:latin typeface="Courier10 BT" panose="02070509030505020404" pitchFamily="49" charset="0"/>
              </a:rPr>
              <a:t>X.row</a:t>
            </a:r>
            <a:r>
              <a:rPr lang="en-GB" altLang="en-US" sz="9600" b="1" dirty="0">
                <a:latin typeface="Courier10 BT" panose="02070509030505020404" pitchFamily="49" charset="0"/>
              </a:rPr>
              <a:t>[, j]) + sum(</a:t>
            </a:r>
            <a:r>
              <a:rPr lang="en-GB" altLang="en-US" sz="9600" b="1" dirty="0" err="1">
                <a:latin typeface="Courier10 BT" panose="02070509030505020404" pitchFamily="49" charset="0"/>
              </a:rPr>
              <a:t>Z.row</a:t>
            </a:r>
            <a:r>
              <a:rPr lang="en-GB" altLang="en-US" sz="9600" b="1" dirty="0">
                <a:latin typeface="Courier10 BT" panose="02070509030505020404" pitchFamily="49" charset="0"/>
              </a:rPr>
              <a:t>[, j])</a:t>
            </a:r>
          </a:p>
          <a:p>
            <a:pPr marL="0" indent="0">
              <a:buNone/>
            </a:pPr>
            <a:r>
              <a:rPr lang="en-GB" altLang="en-US" sz="9600" b="1" dirty="0">
                <a:latin typeface="Courier10 BT" panose="02070509030505020404" pitchFamily="49" charset="0"/>
              </a:rPr>
              <a:t>     Y[j] ~ </a:t>
            </a:r>
            <a:r>
              <a:rPr lang="en-GB" altLang="en-US" sz="9600" b="1" dirty="0" err="1">
                <a:latin typeface="Courier10 BT" panose="02070509030505020404" pitchFamily="49" charset="0"/>
              </a:rPr>
              <a:t>dpois</a:t>
            </a:r>
            <a:r>
              <a:rPr lang="en-GB" altLang="en-US" sz="9600" b="1" dirty="0">
                <a:latin typeface="Courier10 BT" panose="02070509030505020404" pitchFamily="49" charset="0"/>
              </a:rPr>
              <a:t>(mu[j])</a:t>
            </a:r>
          </a:p>
          <a:p>
            <a:pPr marL="0" indent="0">
              <a:buNone/>
            </a:pPr>
            <a:r>
              <a:rPr lang="en-GB" altLang="en-US" sz="9600" b="1" dirty="0">
                <a:latin typeface="Courier10 BT" panose="02070509030505020404" pitchFamily="49" charset="0"/>
              </a:rPr>
              <a:t>} }</a:t>
            </a:r>
          </a:p>
          <a:p>
            <a:pPr marL="0" indent="0">
              <a:buNone/>
            </a:pPr>
            <a:endParaRPr lang="en-GB" sz="5600" dirty="0"/>
          </a:p>
        </p:txBody>
      </p:sp>
      <p:sp>
        <p:nvSpPr>
          <p:cNvPr id="4" name="Slide Number Placeholder 3"/>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3968762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Contents</a:t>
            </a:r>
          </a:p>
        </p:txBody>
      </p:sp>
      <p:sp>
        <p:nvSpPr>
          <p:cNvPr id="5" name="Content Placeholder 4"/>
          <p:cNvSpPr>
            <a:spLocks noGrp="1"/>
          </p:cNvSpPr>
          <p:nvPr>
            <p:ph idx="1"/>
          </p:nvPr>
        </p:nvSpPr>
        <p:spPr/>
        <p:txBody>
          <a:bodyPr/>
          <a:lstStyle/>
          <a:p>
            <a:r>
              <a:rPr lang="en-GB" dirty="0"/>
              <a:t>First, an applied regression model.</a:t>
            </a:r>
          </a:p>
          <a:p>
            <a:r>
              <a:rPr lang="en-GB" dirty="0"/>
              <a:t>Samples of the ‘research question’.</a:t>
            </a:r>
          </a:p>
          <a:p>
            <a:pPr marL="0" indent="0">
              <a:buNone/>
            </a:pPr>
            <a:r>
              <a:rPr lang="en-GB" dirty="0"/>
              <a:t>             </a:t>
            </a:r>
            <a:r>
              <a:rPr lang="en-GB" sz="3040" cap="small" dirty="0"/>
              <a:t>methods sections: </a:t>
            </a:r>
            <a:endParaRPr lang="en-GB" dirty="0"/>
          </a:p>
          <a:p>
            <a:r>
              <a:rPr lang="en-GB" dirty="0"/>
              <a:t>3</a:t>
            </a:r>
            <a:r>
              <a:rPr lang="en-GB" baseline="30000" dirty="0"/>
              <a:t>rd</a:t>
            </a:r>
            <a:r>
              <a:rPr lang="en-GB" dirty="0"/>
              <a:t>, a Poisson model as a statistical distribution for the dependent variable, allowing generalised linear modelling with hierarchical elements [HLM refers to hierarchical linear model]</a:t>
            </a:r>
          </a:p>
          <a:p>
            <a:r>
              <a:rPr lang="en-GB" dirty="0"/>
              <a:t>4th, a spatial element shown in BYM2 format</a:t>
            </a:r>
          </a:p>
          <a:p>
            <a:pPr lvl="1"/>
            <a:r>
              <a:rPr lang="en-GB" dirty="0"/>
              <a:t>(</a:t>
            </a:r>
            <a:r>
              <a:rPr lang="en-GB" dirty="0" err="1"/>
              <a:t>Besag</a:t>
            </a:r>
            <a:r>
              <a:rPr lang="en-GB" dirty="0"/>
              <a:t>-York-</a:t>
            </a:r>
            <a:r>
              <a:rPr lang="en-GB" dirty="0" err="1"/>
              <a:t>Mollié</a:t>
            </a:r>
            <a:r>
              <a:rPr lang="en-GB" dirty="0"/>
              <a:t> v. 2)</a:t>
            </a:r>
          </a:p>
          <a:p>
            <a:r>
              <a:rPr lang="en-GB" dirty="0"/>
              <a:t>Conclusion:  Summary </a:t>
            </a:r>
            <a:r>
              <a:rPr lang="en-GB" dirty="0">
                <a:solidFill>
                  <a:srgbClr val="FF0000"/>
                </a:solidFill>
              </a:rPr>
              <a:t>plus  </a:t>
            </a:r>
            <a:r>
              <a:rPr lang="en-GB" dirty="0">
                <a:solidFill>
                  <a:srgbClr val="FF0000"/>
                </a:solidFill>
                <a:sym typeface="Symbol" panose="05050102010706020507" pitchFamily="18" charset="2"/>
              </a:rPr>
              <a:t></a:t>
            </a:r>
            <a:r>
              <a:rPr lang="en-GB" dirty="0"/>
              <a:t> a tutorial task</a:t>
            </a:r>
          </a:p>
        </p:txBody>
      </p:sp>
      <p:sp>
        <p:nvSpPr>
          <p:cNvPr id="6" name="Slide Number Placeholder 5"/>
          <p:cNvSpPr>
            <a:spLocks noGrp="1"/>
          </p:cNvSpPr>
          <p:nvPr>
            <p:ph type="sldNum" sz="quarter" idx="12"/>
          </p:nvPr>
        </p:nvSpPr>
        <p:spPr/>
        <p:txBody>
          <a:bodyPr/>
          <a:lstStyle/>
          <a:p>
            <a:fld id="{78006F51-1788-4B78-A022-45EE8C202D22}" type="slidenum">
              <a:rPr lang="en-GB" smtClean="0"/>
              <a:t>2</a:t>
            </a:fld>
            <a:endParaRPr lang="en-GB"/>
          </a:p>
        </p:txBody>
      </p:sp>
    </p:spTree>
    <p:extLst>
      <p:ext uri="{BB962C8B-B14F-4D97-AF65-F5344CB8AC3E}">
        <p14:creationId xmlns:p14="http://schemas.microsoft.com/office/powerpoint/2010/main" val="894580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of a Poisson Model – Theory and Practice </a:t>
            </a:r>
            <a:endParaRPr lang="en-GB" dirty="0"/>
          </a:p>
        </p:txBody>
      </p:sp>
      <p:sp>
        <p:nvSpPr>
          <p:cNvPr id="3" name="Content Placeholder 2"/>
          <p:cNvSpPr>
            <a:spLocks noGrp="1"/>
          </p:cNvSpPr>
          <p:nvPr>
            <p:ph idx="1"/>
          </p:nvPr>
        </p:nvSpPr>
        <p:spPr/>
        <p:txBody>
          <a:bodyPr/>
          <a:lstStyle/>
          <a:p>
            <a:r>
              <a:rPr lang="en-US" dirty="0"/>
              <a:t>See our paper “</a:t>
            </a:r>
            <a:r>
              <a:rPr lang="en-GB" dirty="0"/>
              <a:t>A Bayesian Estimation of Child Labour in India” (</a:t>
            </a:r>
            <a:r>
              <a:rPr lang="en-GB" i="1" dirty="0"/>
              <a:t>Child Indicators Research, A Bayesian Estimation of Child Labour in India, Kim, J. H., Olsen, W. &amp; </a:t>
            </a:r>
            <a:r>
              <a:rPr lang="en-GB" i="1" dirty="0" err="1"/>
              <a:t>Wiśniowski</a:t>
            </a:r>
            <a:r>
              <a:rPr lang="en-GB" i="1" dirty="0"/>
              <a:t>, A., 2020, volume 13</a:t>
            </a:r>
            <a:r>
              <a:rPr lang="en-GB" dirty="0"/>
              <a:t>) </a:t>
            </a:r>
          </a:p>
          <a:p>
            <a:r>
              <a:rPr lang="en-GB" dirty="0"/>
              <a:t>and its supplement.  </a:t>
            </a:r>
          </a:p>
          <a:p>
            <a:endParaRPr lang="en-GB" dirty="0"/>
          </a:p>
          <a:p>
            <a:r>
              <a:rPr lang="en-US" dirty="0"/>
              <a:t>Or see more recent appendix Tables A3-A6 for WES paper: </a:t>
            </a:r>
          </a:p>
          <a:p>
            <a:pPr marL="0" indent="0">
              <a:buNone/>
            </a:pPr>
            <a:r>
              <a:rPr lang="en-GB" dirty="0">
                <a:hlinkClick r:id="rId2"/>
              </a:rPr>
              <a:t>https://github.com/WendyOlsen/normslabourindia</a:t>
            </a:r>
            <a:r>
              <a:rPr lang="en-GB" dirty="0"/>
              <a:t> </a:t>
            </a:r>
          </a:p>
        </p:txBody>
      </p:sp>
      <p:sp>
        <p:nvSpPr>
          <p:cNvPr id="4" name="Slide Number Placeholder 3"/>
          <p:cNvSpPr>
            <a:spLocks noGrp="1"/>
          </p:cNvSpPr>
          <p:nvPr>
            <p:ph type="sldNum" sz="quarter" idx="12"/>
          </p:nvPr>
        </p:nvSpPr>
        <p:spPr/>
        <p:txBody>
          <a:bodyPr/>
          <a:lstStyle/>
          <a:p>
            <a:fld id="{78006F51-1788-4B78-A022-45EE8C202D22}" type="slidenum">
              <a:rPr lang="en-GB" smtClean="0"/>
              <a:t>20</a:t>
            </a:fld>
            <a:endParaRPr lang="en-GB"/>
          </a:p>
        </p:txBody>
      </p:sp>
    </p:spTree>
    <p:extLst>
      <p:ext uri="{BB962C8B-B14F-4D97-AF65-F5344CB8AC3E}">
        <p14:creationId xmlns:p14="http://schemas.microsoft.com/office/powerpoint/2010/main" val="3126096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780559950"/>
                  </p:ext>
                </p:extLst>
              </p:nvPr>
            </p:nvGraphicFramePr>
            <p:xfrm>
              <a:off x="2009775" y="1190624"/>
              <a:ext cx="9277350" cy="4071763"/>
            </p:xfrm>
            <a:graphic>
              <a:graphicData uri="http://schemas.openxmlformats.org/drawingml/2006/table">
                <a:tbl>
                  <a:tblPr firstRow="1" firstCol="1" bandRow="1"/>
                  <a:tblGrid>
                    <a:gridCol w="3619610">
                      <a:extLst>
                        <a:ext uri="{9D8B030D-6E8A-4147-A177-3AD203B41FA5}">
                          <a16:colId xmlns:a16="http://schemas.microsoft.com/office/drawing/2014/main" val="2338040324"/>
                        </a:ext>
                      </a:extLst>
                    </a:gridCol>
                    <a:gridCol w="2828870">
                      <a:extLst>
                        <a:ext uri="{9D8B030D-6E8A-4147-A177-3AD203B41FA5}">
                          <a16:colId xmlns:a16="http://schemas.microsoft.com/office/drawing/2014/main" val="3395567988"/>
                        </a:ext>
                      </a:extLst>
                    </a:gridCol>
                    <a:gridCol w="2828870">
                      <a:extLst>
                        <a:ext uri="{9D8B030D-6E8A-4147-A177-3AD203B41FA5}">
                          <a16:colId xmlns:a16="http://schemas.microsoft.com/office/drawing/2014/main" val="2555394526"/>
                        </a:ext>
                      </a:extLst>
                    </a:gridCol>
                  </a:tblGrid>
                  <a:tr h="1055741">
                    <a:tc>
                      <a:txBody>
                        <a:bodyPr/>
                        <a:lstStyle/>
                        <a:p>
                          <a:pPr algn="ctr">
                            <a:lnSpc>
                              <a:spcPct val="115000"/>
                            </a:lnSpc>
                            <a:spcAft>
                              <a:spcPts val="0"/>
                            </a:spcAft>
                          </a:pPr>
                          <a:r>
                            <a:rPr lang="en-GB" sz="1600" dirty="0">
                              <a:effectLst/>
                              <a:latin typeface="Times New Roman" panose="02020603050405020304" pitchFamily="18" charset="0"/>
                              <a:ea typeface="SimSun" panose="02010600030101010101" pitchFamily="2" charset="-122"/>
                              <a:cs typeface="Arial" panose="020B0604020202020204" pitchFamily="34" charset="0"/>
                            </a:rPr>
                            <a:t>Types of Models</a:t>
                          </a:r>
                          <a:endParaRPr lang="en-GB" sz="24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a:lnSpc>
                              <a:spcPct val="115000"/>
                            </a:lnSpc>
                            <a:spcAft>
                              <a:spcPts val="0"/>
                            </a:spcAft>
                          </a:pPr>
                          <a:r>
                            <a:rPr lang="en-GB" sz="1600">
                              <a:effectLst/>
                              <a:latin typeface="Times New Roman" panose="02020603050405020304" pitchFamily="18" charset="0"/>
                              <a:ea typeface="SimSun" panose="02010600030101010101" pitchFamily="2" charset="-122"/>
                              <a:cs typeface="Arial" panose="020B0604020202020204" pitchFamily="34" charset="0"/>
                            </a:rPr>
                            <a:t>Model 1 </a:t>
                          </a:r>
                          <a:endParaRPr lang="en-GB" sz="2400">
                            <a:effectLst/>
                            <a:latin typeface="Calibri" panose="020F0502020204030204" pitchFamily="34" charset="0"/>
                            <a:ea typeface="SimSun" panose="02010600030101010101" pitchFamily="2" charset="-122"/>
                            <a:cs typeface="Arial" panose="020B0604020202020204" pitchFamily="34" charset="0"/>
                          </a:endParaRPr>
                        </a:p>
                        <a:p>
                          <a:pPr algn="ctr">
                            <a:lnSpc>
                              <a:spcPct val="115000"/>
                            </a:lnSpc>
                            <a:spcAft>
                              <a:spcPts val="0"/>
                            </a:spcAft>
                          </a:pPr>
                          <a:r>
                            <a:rPr lang="en-GB" sz="1600">
                              <a:effectLst/>
                              <a:latin typeface="Times New Roman" panose="02020603050405020304" pitchFamily="18" charset="0"/>
                              <a:ea typeface="SimSun" panose="02010600030101010101" pitchFamily="2" charset="-122"/>
                              <a:cs typeface="Arial" panose="020B0604020202020204" pitchFamily="34" charset="0"/>
                            </a:rPr>
                            <a:t>IHDS</a:t>
                          </a:r>
                          <a:endParaRPr lang="en-GB" sz="2400">
                            <a:effectLst/>
                            <a:latin typeface="Calibri" panose="020F0502020204030204" pitchFamily="34" charset="0"/>
                            <a:ea typeface="SimSun" panose="02010600030101010101" pitchFamily="2" charset="-122"/>
                            <a:cs typeface="Arial" panose="020B0604020202020204" pitchFamily="34" charset="0"/>
                          </a:endParaRPr>
                        </a:p>
                        <a:p>
                          <a:pPr algn="ctr">
                            <a:lnSpc>
                              <a:spcPct val="115000"/>
                            </a:lnSpc>
                            <a:spcAft>
                              <a:spcPts val="0"/>
                            </a:spcAft>
                          </a:pPr>
                          <a:r>
                            <a:rPr lang="en-GB" sz="1600">
                              <a:effectLst/>
                              <a:latin typeface="Times New Roman" panose="02020603050405020304" pitchFamily="18" charset="0"/>
                              <a:ea typeface="SimSun" panose="02010600030101010101" pitchFamily="2" charset="-122"/>
                              <a:cs typeface="Arial" panose="020B0604020202020204" pitchFamily="34" charset="0"/>
                            </a:rPr>
                            <a:t>(Poisson)</a:t>
                          </a:r>
                          <a:endParaRPr lang="en-GB" sz="2400">
                            <a:effectLst/>
                            <a:latin typeface="Calibri" panose="020F0502020204030204" pitchFamily="34" charset="0"/>
                            <a:ea typeface="SimSun" panose="02010600030101010101" pitchFamily="2" charset="-122"/>
                            <a:cs typeface="Arial" panose="020B0604020202020204" pitchFamily="34" charset="0"/>
                          </a:endParaRPr>
                        </a:p>
                        <a:p>
                          <a:pPr algn="ctr">
                            <a:lnSpc>
                              <a:spcPct val="115000"/>
                            </a:lnSpc>
                            <a:spcAft>
                              <a:spcPts val="0"/>
                            </a:spcAft>
                          </a:pPr>
                          <a:r>
                            <a:rPr lang="en-GB" sz="1600">
                              <a:effectLst/>
                              <a:latin typeface="Times New Roman" panose="02020603050405020304" pitchFamily="18" charset="0"/>
                              <a:ea typeface="SimSun" panose="02010600030101010101" pitchFamily="2" charset="-122"/>
                              <a:cs typeface="Arial" panose="020B0604020202020204" pitchFamily="34" charset="0"/>
                            </a:rPr>
                            <a:t> </a:t>
                          </a:r>
                          <a:endParaRPr lang="en-GB" sz="24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a:lnSpc>
                              <a:spcPct val="115000"/>
                            </a:lnSpc>
                            <a:spcAft>
                              <a:spcPts val="0"/>
                            </a:spcAft>
                          </a:pPr>
                          <a:r>
                            <a:rPr lang="en-GB" sz="1600" dirty="0">
                              <a:effectLst/>
                              <a:latin typeface="Times New Roman" panose="02020603050405020304" pitchFamily="18" charset="0"/>
                              <a:ea typeface="SimSun" panose="02010600030101010101" pitchFamily="2" charset="-122"/>
                              <a:cs typeface="Arial" panose="020B0604020202020204" pitchFamily="34" charset="0"/>
                            </a:rPr>
                            <a:t>Model 2 </a:t>
                          </a:r>
                          <a:endParaRPr lang="en-GB" sz="2400" dirty="0">
                            <a:effectLst/>
                            <a:latin typeface="Calibri" panose="020F0502020204030204" pitchFamily="34" charset="0"/>
                            <a:ea typeface="SimSun" panose="02010600030101010101" pitchFamily="2" charset="-122"/>
                            <a:cs typeface="Arial" panose="020B0604020202020204" pitchFamily="34" charset="0"/>
                          </a:endParaRPr>
                        </a:p>
                        <a:p>
                          <a:pPr algn="ctr">
                            <a:lnSpc>
                              <a:spcPct val="115000"/>
                            </a:lnSpc>
                            <a:spcAft>
                              <a:spcPts val="0"/>
                            </a:spcAft>
                          </a:pPr>
                          <a:r>
                            <a:rPr lang="en-GB" sz="1600" dirty="0">
                              <a:effectLst/>
                              <a:latin typeface="Times New Roman" panose="02020603050405020304" pitchFamily="18" charset="0"/>
                              <a:ea typeface="SimSun" panose="02010600030101010101" pitchFamily="2" charset="-122"/>
                              <a:cs typeface="Arial" panose="020B0604020202020204" pitchFamily="34" charset="0"/>
                            </a:rPr>
                            <a:t>NSS</a:t>
                          </a:r>
                          <a:endParaRPr lang="en-GB" sz="2400" dirty="0">
                            <a:effectLst/>
                            <a:latin typeface="Calibri" panose="020F0502020204030204" pitchFamily="34" charset="0"/>
                            <a:ea typeface="SimSun" panose="02010600030101010101" pitchFamily="2" charset="-122"/>
                            <a:cs typeface="Arial" panose="020B0604020202020204" pitchFamily="34" charset="0"/>
                          </a:endParaRPr>
                        </a:p>
                        <a:p>
                          <a:pPr algn="ctr">
                            <a:lnSpc>
                              <a:spcPct val="115000"/>
                            </a:lnSpc>
                            <a:spcAft>
                              <a:spcPts val="0"/>
                            </a:spcAft>
                          </a:pPr>
                          <a:r>
                            <a:rPr lang="en-GB" sz="1600" dirty="0">
                              <a:effectLst/>
                              <a:latin typeface="Times New Roman" panose="02020603050405020304" pitchFamily="18" charset="0"/>
                              <a:ea typeface="SimSun" panose="02010600030101010101" pitchFamily="2" charset="-122"/>
                              <a:cs typeface="Arial" panose="020B0604020202020204" pitchFamily="34" charset="0"/>
                            </a:rPr>
                            <a:t>(Poisson)</a:t>
                          </a:r>
                          <a:endParaRPr lang="en-GB" sz="24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524001716"/>
                      </a:ext>
                    </a:extLst>
                  </a:tr>
                  <a:tr h="527871">
                    <a:tc rowSpan="2">
                      <a:txBody>
                        <a:bodyPr/>
                        <a:lstStyle/>
                        <a:p>
                          <a:pPr algn="ctr">
                            <a:lnSpc>
                              <a:spcPct val="115000"/>
                            </a:lnSpc>
                            <a:spcAft>
                              <a:spcPts val="0"/>
                            </a:spcAft>
                          </a:pPr>
                          <a:r>
                            <a:rPr lang="pl-PL" sz="1600" dirty="0">
                              <a:effectLst/>
                              <a:latin typeface="Times New Roman" panose="02020603050405020304" pitchFamily="18" charset="0"/>
                              <a:ea typeface="SimSun" panose="02010600030101010101" pitchFamily="2" charset="-122"/>
                              <a:cs typeface="Arial" panose="020B0604020202020204" pitchFamily="34" charset="0"/>
                            </a:rPr>
                            <a:t>Likelihood</a:t>
                          </a:r>
                          <a:endParaRPr lang="en-GB" sz="24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a:lnSpc>
                              <a:spcPct val="115000"/>
                            </a:lnSpc>
                            <a:spcAft>
                              <a:spcPts val="0"/>
                            </a:spcAft>
                          </a:pPr>
                          <a:r>
                            <a:rPr lang="en-GB" sz="1600" dirty="0" err="1">
                              <a:effectLst/>
                              <a:latin typeface="Times New Roman" panose="02020603050405020304" pitchFamily="18" charset="0"/>
                              <a:ea typeface="Malgun Gothic" panose="020B0503020000020004" pitchFamily="34" charset="-127"/>
                              <a:cs typeface="Arial" panose="020B0604020202020204" pitchFamily="34" charset="0"/>
                            </a:rPr>
                            <a:t>y.a</a:t>
                          </a:r>
                          <a:r>
                            <a:rPr lang="en-GB" sz="1600" baseline="-25000" dirty="0" err="1">
                              <a:effectLst/>
                              <a:latin typeface="Times New Roman" panose="02020603050405020304" pitchFamily="18" charset="0"/>
                              <a:ea typeface="Malgun Gothic" panose="020B0503020000020004" pitchFamily="34" charset="-127"/>
                              <a:cs typeface="Arial" panose="020B0604020202020204" pitchFamily="34" charset="0"/>
                            </a:rPr>
                            <a:t>ij</a:t>
                          </a:r>
                          <a:r>
                            <a:rPr lang="en-GB" sz="1600" baseline="-25000" dirty="0">
                              <a:effectLst/>
                              <a:latin typeface="Times New Roman" panose="02020603050405020304" pitchFamily="18" charset="0"/>
                              <a:ea typeface="Malgun Gothic" panose="020B0503020000020004" pitchFamily="34" charset="-127"/>
                              <a:cs typeface="Arial" panose="020B0604020202020204" pitchFamily="34" charset="0"/>
                            </a:rPr>
                            <a:t> </a:t>
                          </a:r>
                          <a:r>
                            <a:rPr lang="en-GB" sz="1600" dirty="0">
                              <a:effectLst/>
                              <a:latin typeface="Times New Roman" panose="02020603050405020304" pitchFamily="18" charset="0"/>
                              <a:ea typeface="Malgun Gothic" panose="020B0503020000020004" pitchFamily="34" charset="-127"/>
                              <a:cs typeface="Arial" panose="020B0604020202020204" pitchFamily="34" charset="0"/>
                            </a:rPr>
                            <a:t>~  </a:t>
                          </a:r>
                          <a:r>
                            <a:rPr lang="en-GB" sz="1600" dirty="0">
                              <a:effectLst/>
                              <a:latin typeface="Times New Roman" panose="02020603050405020304" pitchFamily="18" charset="0"/>
                              <a:ea typeface="SimSun" panose="02010600030101010101" pitchFamily="2" charset="-122"/>
                              <a:cs typeface="Arial" panose="020B0604020202020204" pitchFamily="34" charset="0"/>
                            </a:rPr>
                            <a:t>Poisson(µ.</a:t>
                          </a:r>
                          <a:r>
                            <a:rPr lang="en-GB" sz="1600" dirty="0" err="1">
                              <a:effectLst/>
                              <a:latin typeface="Times New Roman" panose="02020603050405020304" pitchFamily="18" charset="0"/>
                              <a:ea typeface="SimSun" panose="02010600030101010101" pitchFamily="2" charset="-122"/>
                              <a:cs typeface="Arial" panose="020B0604020202020204" pitchFamily="34" charset="0"/>
                            </a:rPr>
                            <a:t>a</a:t>
                          </a:r>
                          <a:r>
                            <a:rPr lang="en-GB" sz="1600" baseline="-25000" dirty="0" err="1">
                              <a:effectLst/>
                              <a:latin typeface="Times New Roman" panose="02020603050405020304" pitchFamily="18" charset="0"/>
                              <a:ea typeface="SimSun" panose="02010600030101010101" pitchFamily="2" charset="-122"/>
                              <a:cs typeface="Arial" panose="020B0604020202020204" pitchFamily="34" charset="0"/>
                            </a:rPr>
                            <a:t>ij</a:t>
                          </a:r>
                          <a:r>
                            <a:rPr lang="en-GB" sz="1600" baseline="-25000" dirty="0">
                              <a:effectLst/>
                              <a:latin typeface="Times New Roman" panose="02020603050405020304" pitchFamily="18" charset="0"/>
                              <a:ea typeface="SimSun" panose="02010600030101010101" pitchFamily="2" charset="-122"/>
                              <a:cs typeface="Arial" panose="020B0604020202020204" pitchFamily="34" charset="0"/>
                            </a:rPr>
                            <a:t> </a:t>
                          </a:r>
                          <a:r>
                            <a:rPr lang="en-GB" sz="1600" dirty="0">
                              <a:effectLst/>
                              <a:latin typeface="Times New Roman" panose="02020603050405020304" pitchFamily="18" charset="0"/>
                              <a:ea typeface="SimSun" panose="02010600030101010101" pitchFamily="2" charset="-122"/>
                              <a:cs typeface="Arial" panose="020B0604020202020204" pitchFamily="34" charset="0"/>
                            </a:rPr>
                            <a:t>*</a:t>
                          </a:r>
                          <a:r>
                            <a:rPr lang="en-GB" sz="1600" dirty="0" err="1">
                              <a:effectLst/>
                              <a:latin typeface="Times New Roman" panose="02020603050405020304" pitchFamily="18" charset="0"/>
                              <a:ea typeface="SimSun" panose="02010600030101010101" pitchFamily="2" charset="-122"/>
                              <a:cs typeface="Arial" panose="020B0604020202020204" pitchFamily="34" charset="0"/>
                            </a:rPr>
                            <a:t>n.a</a:t>
                          </a:r>
                          <a:r>
                            <a:rPr lang="en-GB" sz="1600" baseline="-25000" dirty="0" err="1">
                              <a:effectLst/>
                              <a:latin typeface="Times New Roman" panose="02020603050405020304" pitchFamily="18" charset="0"/>
                              <a:ea typeface="SimSun" panose="02010600030101010101" pitchFamily="2" charset="-122"/>
                              <a:cs typeface="Arial" panose="020B0604020202020204" pitchFamily="34" charset="0"/>
                            </a:rPr>
                            <a:t>ij</a:t>
                          </a:r>
                          <a:r>
                            <a:rPr lang="en-GB" sz="1600" dirty="0">
                              <a:effectLst/>
                              <a:latin typeface="Times New Roman" panose="02020603050405020304" pitchFamily="18" charset="0"/>
                              <a:ea typeface="SimSun" panose="02010600030101010101" pitchFamily="2" charset="-122"/>
                              <a:cs typeface="Arial" panose="020B0604020202020204" pitchFamily="34" charset="0"/>
                            </a:rPr>
                            <a:t>)</a:t>
                          </a:r>
                          <a:endParaRPr lang="en-GB" sz="24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a:lnSpc>
                              <a:spcPct val="115000"/>
                            </a:lnSpc>
                            <a:spcAft>
                              <a:spcPts val="0"/>
                            </a:spcAft>
                          </a:pPr>
                          <a:r>
                            <a:rPr lang="en-GB" sz="1600">
                              <a:effectLst/>
                              <a:latin typeface="Times New Roman" panose="02020603050405020304" pitchFamily="18" charset="0"/>
                              <a:ea typeface="SimSun" panose="02010600030101010101" pitchFamily="2" charset="-122"/>
                              <a:cs typeface="Arial" panose="020B0604020202020204" pitchFamily="34" charset="0"/>
                            </a:rPr>
                            <a:t>-</a:t>
                          </a:r>
                          <a:endParaRPr lang="en-GB" sz="24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109427936"/>
                      </a:ext>
                    </a:extLst>
                  </a:tr>
                  <a:tr h="527871">
                    <a:tc vMerge="1">
                      <a:txBody>
                        <a:bodyPr/>
                        <a:lstStyle/>
                        <a:p>
                          <a:endParaRPr lang="en-GB"/>
                        </a:p>
                      </a:txBody>
                      <a:tcPr/>
                    </a:tc>
                    <a:tc>
                      <a:txBody>
                        <a:bodyPr/>
                        <a:lstStyle/>
                        <a:p>
                          <a:pPr algn="ctr">
                            <a:lnSpc>
                              <a:spcPct val="115000"/>
                            </a:lnSpc>
                            <a:spcAft>
                              <a:spcPts val="0"/>
                            </a:spcAft>
                          </a:pPr>
                          <a:r>
                            <a:rPr lang="en-GB" sz="1600" dirty="0">
                              <a:effectLst/>
                              <a:latin typeface="Times New Roman" panose="02020603050405020304" pitchFamily="18" charset="0"/>
                              <a:ea typeface="Malgun Gothic" panose="020B0503020000020004" pitchFamily="34" charset="-127"/>
                              <a:cs typeface="Arial" panose="020B0604020202020204" pitchFamily="34" charset="0"/>
                            </a:rPr>
                            <a:t>-</a:t>
                          </a:r>
                          <a:endParaRPr lang="en-GB" sz="24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a:lnSpc>
                              <a:spcPct val="115000"/>
                            </a:lnSpc>
                            <a:spcAft>
                              <a:spcPts val="0"/>
                            </a:spcAft>
                          </a:pPr>
                          <a:r>
                            <a:rPr lang="en-GB" sz="1600">
                              <a:effectLst/>
                              <a:latin typeface="Times New Roman" panose="02020603050405020304" pitchFamily="18" charset="0"/>
                              <a:ea typeface="Malgun Gothic" panose="020B0503020000020004" pitchFamily="34" charset="-127"/>
                              <a:cs typeface="Arial" panose="020B0604020202020204" pitchFamily="34" charset="0"/>
                            </a:rPr>
                            <a:t>y.b</a:t>
                          </a:r>
                          <a:r>
                            <a:rPr lang="en-GB" sz="1600" baseline="-25000">
                              <a:effectLst/>
                              <a:latin typeface="Times New Roman" panose="02020603050405020304" pitchFamily="18" charset="0"/>
                              <a:ea typeface="Malgun Gothic" panose="020B0503020000020004" pitchFamily="34" charset="-127"/>
                              <a:cs typeface="Arial" panose="020B0604020202020204" pitchFamily="34" charset="0"/>
                            </a:rPr>
                            <a:t> ij  </a:t>
                          </a:r>
                          <a:r>
                            <a:rPr lang="en-GB" sz="1600">
                              <a:effectLst/>
                              <a:latin typeface="Times New Roman" panose="02020603050405020304" pitchFamily="18" charset="0"/>
                              <a:ea typeface="Malgun Gothic" panose="020B0503020000020004" pitchFamily="34" charset="-127"/>
                              <a:cs typeface="Arial" panose="020B0604020202020204" pitchFamily="34" charset="0"/>
                            </a:rPr>
                            <a:t>~  </a:t>
                          </a:r>
                          <a:r>
                            <a:rPr lang="en-GB" sz="1600">
                              <a:effectLst/>
                              <a:latin typeface="Times New Roman" panose="02020603050405020304" pitchFamily="18" charset="0"/>
                              <a:ea typeface="SimSun" panose="02010600030101010101" pitchFamily="2" charset="-122"/>
                              <a:cs typeface="Arial" panose="020B0604020202020204" pitchFamily="34" charset="0"/>
                            </a:rPr>
                            <a:t>Poisson(µ.b</a:t>
                          </a:r>
                          <a:r>
                            <a:rPr lang="en-GB" sz="1600" baseline="-25000">
                              <a:effectLst/>
                              <a:latin typeface="Times New Roman" panose="02020603050405020304" pitchFamily="18" charset="0"/>
                              <a:ea typeface="SimSun" panose="02010600030101010101" pitchFamily="2" charset="-122"/>
                              <a:cs typeface="Arial" panose="020B0604020202020204" pitchFamily="34" charset="0"/>
                            </a:rPr>
                            <a:t>ij </a:t>
                          </a:r>
                          <a:r>
                            <a:rPr lang="en-GB" sz="1600">
                              <a:effectLst/>
                              <a:latin typeface="Times New Roman" panose="02020603050405020304" pitchFamily="18" charset="0"/>
                              <a:ea typeface="SimSun" panose="02010600030101010101" pitchFamily="2" charset="-122"/>
                              <a:cs typeface="Arial" panose="020B0604020202020204" pitchFamily="34" charset="0"/>
                            </a:rPr>
                            <a:t>*n.b</a:t>
                          </a:r>
                          <a:r>
                            <a:rPr lang="en-GB" sz="1600" baseline="-25000">
                              <a:effectLst/>
                              <a:latin typeface="Times New Roman" panose="02020603050405020304" pitchFamily="18" charset="0"/>
                              <a:ea typeface="SimSun" panose="02010600030101010101" pitchFamily="2" charset="-122"/>
                              <a:cs typeface="Arial" panose="020B0604020202020204" pitchFamily="34" charset="0"/>
                            </a:rPr>
                            <a:t>ij</a:t>
                          </a:r>
                          <a:r>
                            <a:rPr lang="en-GB" sz="1600">
                              <a:effectLst/>
                              <a:latin typeface="Times New Roman" panose="02020603050405020304" pitchFamily="18" charset="0"/>
                              <a:ea typeface="SimSun" panose="02010600030101010101" pitchFamily="2" charset="-122"/>
                              <a:cs typeface="Arial" panose="020B0604020202020204" pitchFamily="34" charset="0"/>
                            </a:rPr>
                            <a:t>)</a:t>
                          </a:r>
                          <a:endParaRPr lang="en-GB" sz="24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558556968"/>
                      </a:ext>
                    </a:extLst>
                  </a:tr>
                  <a:tr h="263935">
                    <a:tc rowSpan="2">
                      <a:txBody>
                        <a:bodyPr/>
                        <a:lstStyle/>
                        <a:p>
                          <a:pPr algn="ctr">
                            <a:lnSpc>
                              <a:spcPct val="115000"/>
                            </a:lnSpc>
                            <a:spcAft>
                              <a:spcPts val="0"/>
                            </a:spcAft>
                          </a:pPr>
                          <a:r>
                            <a:rPr lang="pl-PL" sz="1600" dirty="0">
                              <a:effectLst/>
                              <a:latin typeface="Times New Roman" panose="02020603050405020304" pitchFamily="18" charset="0"/>
                              <a:ea typeface="SimSun" panose="02010600030101010101" pitchFamily="2" charset="-122"/>
                              <a:cs typeface="Arial" panose="020B0604020202020204" pitchFamily="34" charset="0"/>
                            </a:rPr>
                            <a:t>Overdispersion</a:t>
                          </a:r>
                          <a:endParaRPr lang="en-GB" sz="24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a:lnSpc>
                              <a:spcPct val="115000"/>
                            </a:lnSpc>
                            <a:spcAft>
                              <a:spcPts val="0"/>
                            </a:spcAft>
                          </a:pPr>
                          <a:r>
                            <a:rPr lang="en-GB" sz="1600" dirty="0">
                              <a:effectLst/>
                              <a:latin typeface="Times New Roman" panose="02020603050405020304" pitchFamily="18" charset="0"/>
                              <a:ea typeface="SimSun" panose="02010600030101010101" pitchFamily="2" charset="-122"/>
                              <a:cs typeface="Arial" panose="020B0604020202020204" pitchFamily="34" charset="0"/>
                            </a:rPr>
                            <a:t>-</a:t>
                          </a:r>
                          <a:endParaRPr lang="en-GB" sz="24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a:lnSpc>
                              <a:spcPct val="115000"/>
                            </a:lnSpc>
                            <a:spcAft>
                              <a:spcPts val="0"/>
                            </a:spcAft>
                          </a:pPr>
                          <a:r>
                            <a:rPr lang="en-GB" sz="1600">
                              <a:effectLst/>
                              <a:latin typeface="Times New Roman" panose="02020603050405020304" pitchFamily="18" charset="0"/>
                              <a:ea typeface="Malgun Gothic" panose="020B0503020000020004" pitchFamily="34" charset="-127"/>
                              <a:cs typeface="Arial" panose="020B0604020202020204" pitchFamily="34" charset="0"/>
                            </a:rPr>
                            <a:t>-</a:t>
                          </a:r>
                          <a:endParaRPr lang="en-GB" sz="24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18643058"/>
                      </a:ext>
                    </a:extLst>
                  </a:tr>
                  <a:tr h="263935">
                    <a:tc vMerge="1">
                      <a:txBody>
                        <a:bodyPr/>
                        <a:lstStyle/>
                        <a:p>
                          <a:endParaRPr lang="en-GB"/>
                        </a:p>
                      </a:txBody>
                      <a:tcPr/>
                    </a:tc>
                    <a:tc>
                      <a:txBody>
                        <a:bodyPr/>
                        <a:lstStyle/>
                        <a:p>
                          <a:pPr algn="ctr">
                            <a:lnSpc>
                              <a:spcPct val="115000"/>
                            </a:lnSpc>
                            <a:spcAft>
                              <a:spcPts val="0"/>
                            </a:spcAft>
                          </a:pPr>
                          <a:r>
                            <a:rPr lang="en-GB" sz="1600" dirty="0">
                              <a:effectLst/>
                              <a:latin typeface="Times New Roman" panose="02020603050405020304" pitchFamily="18" charset="0"/>
                              <a:ea typeface="SimSun" panose="02010600030101010101" pitchFamily="2" charset="-122"/>
                              <a:cs typeface="Arial" panose="020B0604020202020204" pitchFamily="34" charset="0"/>
                            </a:rPr>
                            <a:t>-</a:t>
                          </a:r>
                          <a:endParaRPr lang="en-GB" sz="24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a:lnSpc>
                              <a:spcPct val="115000"/>
                            </a:lnSpc>
                            <a:spcAft>
                              <a:spcPts val="0"/>
                            </a:spcAft>
                          </a:pPr>
                          <a:r>
                            <a:rPr lang="en-GB" sz="1600">
                              <a:effectLst/>
                              <a:latin typeface="Times New Roman" panose="02020603050405020304" pitchFamily="18" charset="0"/>
                              <a:ea typeface="Malgun Gothic" panose="020B0503020000020004" pitchFamily="34" charset="-127"/>
                              <a:cs typeface="Arial" panose="020B0604020202020204" pitchFamily="34" charset="0"/>
                            </a:rPr>
                            <a:t>-</a:t>
                          </a:r>
                          <a:endParaRPr lang="en-GB" sz="24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358853692"/>
                      </a:ext>
                    </a:extLst>
                  </a:tr>
                  <a:tr h="841215">
                    <a:tc>
                      <a:txBody>
                        <a:bodyPr/>
                        <a:lstStyle/>
                        <a:p>
                          <a:pPr algn="ctr">
                            <a:lnSpc>
                              <a:spcPct val="115000"/>
                            </a:lnSpc>
                            <a:spcAft>
                              <a:spcPts val="0"/>
                            </a:spcAft>
                          </a:pPr>
                          <a:r>
                            <a:rPr lang="en-GB" sz="1600">
                              <a:effectLst/>
                              <a:latin typeface="Times New Roman" panose="02020603050405020304" pitchFamily="18" charset="0"/>
                              <a:ea typeface="Malgun Gothic" panose="020B0503020000020004" pitchFamily="34" charset="-127"/>
                              <a:cs typeface="Arial" panose="020B0604020202020204" pitchFamily="34" charset="0"/>
                            </a:rPr>
                            <a:t>Prediction</a:t>
                          </a:r>
                          <a:endParaRPr lang="en-GB" sz="24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a:lnSpc>
                              <a:spcPct val="115000"/>
                            </a:lnSpc>
                            <a:spcAft>
                              <a:spcPts val="0"/>
                            </a:spcAft>
                          </a:pPr>
                          <a:r>
                            <a:rPr lang="fi-FI" sz="1600" dirty="0">
                              <a:effectLst/>
                              <a:latin typeface="Times New Roman" panose="02020603050405020304" pitchFamily="18" charset="0"/>
                              <a:ea typeface="Malgun Gothic" panose="020B0503020000020004" pitchFamily="34" charset="-127"/>
                              <a:cs typeface="Arial" panose="020B0604020202020204" pitchFamily="34" charset="0"/>
                            </a:rPr>
                            <a:t>ŷ</a:t>
                          </a:r>
                          <a:r>
                            <a:rPr lang="fi-FI" sz="1600" baseline="-25000" dirty="0">
                              <a:effectLst/>
                              <a:latin typeface="Times New Roman" panose="02020603050405020304" pitchFamily="18" charset="0"/>
                              <a:ea typeface="SimSun" panose="02010600030101010101" pitchFamily="2" charset="-122"/>
                              <a:cs typeface="Arial" panose="020B0604020202020204" pitchFamily="34" charset="0"/>
                            </a:rPr>
                            <a:t> ij</a:t>
                          </a:r>
                          <a:r>
                            <a:rPr lang="fi-FI" sz="1600" dirty="0">
                              <a:effectLst/>
                              <a:latin typeface="Times New Roman" panose="02020603050405020304" pitchFamily="18" charset="0"/>
                              <a:ea typeface="SimSun" panose="02010600030101010101" pitchFamily="2" charset="-122"/>
                              <a:cs typeface="Arial" panose="020B0604020202020204" pitchFamily="34" charset="0"/>
                            </a:rPr>
                            <a:t> ~ Poisson (µ.a</a:t>
                          </a:r>
                          <a:r>
                            <a:rPr lang="fi-FI" sz="1600" baseline="-25000" dirty="0">
                              <a:effectLst/>
                              <a:latin typeface="Times New Roman" panose="02020603050405020304" pitchFamily="18" charset="0"/>
                              <a:ea typeface="SimSun" panose="02010600030101010101" pitchFamily="2" charset="-122"/>
                              <a:cs typeface="Arial" panose="020B0604020202020204" pitchFamily="34" charset="0"/>
                            </a:rPr>
                            <a:t>ij</a:t>
                          </a:r>
                          <a:r>
                            <a:rPr lang="fi-FI" sz="1600" dirty="0">
                              <a:effectLst/>
                              <a:latin typeface="Times New Roman" panose="02020603050405020304" pitchFamily="18" charset="0"/>
                              <a:ea typeface="SimSun" panose="02010600030101010101" pitchFamily="2" charset="-122"/>
                              <a:cs typeface="Arial" panose="020B0604020202020204" pitchFamily="34" charset="0"/>
                            </a:rPr>
                            <a:t>* </a:t>
                          </a:r>
                          <a:r>
                            <a:rPr lang="fi-FI" sz="1600" dirty="0">
                              <a:effectLst/>
                              <a:latin typeface="Times New Roman" panose="02020603050405020304" pitchFamily="18" charset="0"/>
                              <a:ea typeface="Malgun Gothic" panose="020B0503020000020004" pitchFamily="34" charset="-127"/>
                              <a:cs typeface="Arial" panose="020B0604020202020204" pitchFamily="34" charset="0"/>
                            </a:rPr>
                            <a:t>N</a:t>
                          </a:r>
                          <a:r>
                            <a:rPr lang="fi-FI" sz="1600" baseline="-25000" dirty="0">
                              <a:effectLst/>
                              <a:latin typeface="Times New Roman" panose="02020603050405020304" pitchFamily="18" charset="0"/>
                              <a:ea typeface="SimSun" panose="02010600030101010101" pitchFamily="2" charset="-122"/>
                              <a:cs typeface="Arial" panose="020B0604020202020204" pitchFamily="34" charset="0"/>
                            </a:rPr>
                            <a:t>ij</a:t>
                          </a:r>
                          <a:r>
                            <a:rPr lang="fi-FI" sz="1600" dirty="0">
                              <a:effectLst/>
                              <a:latin typeface="Times New Roman" panose="02020603050405020304" pitchFamily="18" charset="0"/>
                              <a:ea typeface="SimSun" panose="02010600030101010101" pitchFamily="2" charset="-122"/>
                              <a:cs typeface="Arial" panose="020B0604020202020204" pitchFamily="34" charset="0"/>
                            </a:rPr>
                            <a:t>)</a:t>
                          </a:r>
                          <a:endParaRPr lang="en-GB" sz="2400" dirty="0">
                            <a:effectLst/>
                            <a:latin typeface="Calibri" panose="020F0502020204030204" pitchFamily="34" charset="0"/>
                            <a:ea typeface="SimSun" panose="02010600030101010101" pitchFamily="2" charset="-122"/>
                            <a:cs typeface="Arial" panose="020B0604020202020204" pitchFamily="34" charset="0"/>
                          </a:endParaRPr>
                        </a:p>
                        <a:p>
                          <a:pPr algn="ctr">
                            <a:lnSpc>
                              <a:spcPct val="115000"/>
                            </a:lnSpc>
                            <a:spcAft>
                              <a:spcPts val="0"/>
                            </a:spcAft>
                          </a:pPr>
                          <a:r>
                            <a:rPr lang="en-GB" sz="1600" dirty="0" err="1">
                              <a:effectLst/>
                              <a:latin typeface="Times New Roman" panose="02020603050405020304" pitchFamily="18" charset="0"/>
                              <a:ea typeface="Malgun Gothic" panose="020B0503020000020004" pitchFamily="34" charset="-127"/>
                              <a:cs typeface="Arial" panose="020B0604020202020204" pitchFamily="34" charset="0"/>
                            </a:rPr>
                            <a:t>ŷ</a:t>
                          </a:r>
                          <a:r>
                            <a:rPr lang="en-GB" sz="1600" baseline="-25000" dirty="0" err="1">
                              <a:effectLst/>
                              <a:latin typeface="Times New Roman" panose="02020603050405020304" pitchFamily="18" charset="0"/>
                              <a:ea typeface="Malgun Gothic" panose="020B0503020000020004" pitchFamily="34" charset="-127"/>
                              <a:cs typeface="Arial" panose="020B0604020202020204" pitchFamily="34" charset="0"/>
                            </a:rPr>
                            <a:t>i</a:t>
                          </a:r>
                          <a:r>
                            <a:rPr lang="en-GB" sz="1600" baseline="-25000" dirty="0">
                              <a:effectLst/>
                              <a:latin typeface="Times New Roman" panose="02020603050405020304" pitchFamily="18" charset="0"/>
                              <a:ea typeface="SimSun" panose="02010600030101010101" pitchFamily="2" charset="-122"/>
                              <a:cs typeface="Arial" panose="020B0604020202020204" pitchFamily="34" charset="0"/>
                            </a:rPr>
                            <a:t>+</a:t>
                          </a:r>
                          <a:r>
                            <a:rPr lang="en-GB" sz="1600" dirty="0">
                              <a:effectLst/>
                              <a:latin typeface="Times New Roman" panose="02020603050405020304" pitchFamily="18" charset="0"/>
                              <a:ea typeface="SimSun" panose="02010600030101010101" pitchFamily="2" charset="-122"/>
                              <a:cs typeface="Arial" panose="020B0604020202020204" pitchFamily="34" charset="0"/>
                            </a:rPr>
                            <a:t> = </a:t>
                          </a:r>
                          <a14:m>
                            <m:oMath xmlns:m="http://schemas.openxmlformats.org/officeDocument/2006/math">
                              <m:nary>
                                <m:naryPr>
                                  <m:chr m:val="∑"/>
                                  <m:limLoc m:val="undOvr"/>
                                  <m:supHide m:val="on"/>
                                  <m:ctrlPr>
                                    <a:rPr lang="en-GB" sz="16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GB" sz="1600" b="1" i="1">
                                      <a:effectLst/>
                                      <a:latin typeface="Cambria Math" panose="02040503050406030204" pitchFamily="18" charset="0"/>
                                      <a:ea typeface="SimSun" panose="02010600030101010101" pitchFamily="2" charset="-122"/>
                                      <a:cs typeface="Times New Roman" panose="02020603050405020304" pitchFamily="18" charset="0"/>
                                    </a:rPr>
                                    <m:t>𝒊</m:t>
                                  </m:r>
                                </m:sub>
                                <m:sup/>
                                <m:e>
                                  <m:sSub>
                                    <m:sSubPr>
                                      <m:ctrlPr>
                                        <a:rPr lang="en-GB" sz="1600" b="1"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GB" sz="1600" b="1" i="1">
                                          <a:effectLst/>
                                          <a:latin typeface="Cambria Math" panose="02040503050406030204" pitchFamily="18" charset="0"/>
                                          <a:ea typeface="Malgun Gothic" panose="020B0503020000020004" pitchFamily="34" charset="-127"/>
                                          <a:cs typeface="Times New Roman" panose="02020603050405020304" pitchFamily="18" charset="0"/>
                                        </a:rPr>
                                        <m:t>𝐲</m:t>
                                      </m:r>
                                      <m:r>
                                        <a:rPr lang="en-GB" sz="1600" b="1">
                                          <a:effectLst/>
                                          <a:latin typeface="Cambria Math" panose="02040503050406030204" pitchFamily="18" charset="0"/>
                                          <a:ea typeface="Malgun Gothic" panose="020B0503020000020004" pitchFamily="34" charset="-127"/>
                                          <a:cs typeface="Times New Roman" panose="02020603050405020304" pitchFamily="18" charset="0"/>
                                        </a:rPr>
                                        <m:t>̂</m:t>
                                      </m:r>
                                    </m:e>
                                    <m:sub>
                                      <m:r>
                                        <a:rPr lang="en-GB" sz="1600" b="1" i="1" baseline="-25000">
                                          <a:effectLst/>
                                          <a:latin typeface="Cambria Math" panose="02040503050406030204" pitchFamily="18" charset="0"/>
                                          <a:ea typeface="SimSun" panose="02010600030101010101" pitchFamily="2" charset="-122"/>
                                          <a:cs typeface="Times New Roman" panose="02020603050405020304" pitchFamily="18" charset="0"/>
                                        </a:rPr>
                                        <m:t>𝐢𝐣</m:t>
                                      </m:r>
                                    </m:sub>
                                  </m:sSub>
                                </m:e>
                              </m:nary>
                            </m:oMath>
                          </a14:m>
                          <a:r>
                            <a:rPr lang="en-GB" sz="1600" dirty="0">
                              <a:effectLst/>
                              <a:latin typeface="Times New Roman" panose="02020603050405020304" pitchFamily="18" charset="0"/>
                              <a:ea typeface="Malgun Gothic" panose="020B0503020000020004" pitchFamily="34" charset="-127"/>
                              <a:cs typeface="Arial" panose="020B0604020202020204" pitchFamily="34" charset="0"/>
                            </a:rPr>
                            <a:t> </a:t>
                          </a:r>
                          <a:endParaRPr lang="en-GB" sz="24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a:lnSpc>
                              <a:spcPct val="115000"/>
                            </a:lnSpc>
                            <a:spcAft>
                              <a:spcPts val="0"/>
                            </a:spcAft>
                          </a:pPr>
                          <a:r>
                            <a:rPr lang="pl-PL" sz="1600" dirty="0">
                              <a:effectLst/>
                              <a:latin typeface="Times New Roman" panose="02020603050405020304" pitchFamily="18" charset="0"/>
                              <a:ea typeface="Malgun Gothic" panose="020B0503020000020004" pitchFamily="34" charset="-127"/>
                              <a:cs typeface="Arial" panose="020B0604020202020204" pitchFamily="34" charset="0"/>
                            </a:rPr>
                            <a:t>ŷ</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 ij</a:t>
                          </a:r>
                          <a:r>
                            <a:rPr lang="pl-PL" sz="1600" dirty="0">
                              <a:effectLst/>
                              <a:latin typeface="Times New Roman" panose="02020603050405020304" pitchFamily="18" charset="0"/>
                              <a:ea typeface="SimSun" panose="02010600030101010101" pitchFamily="2" charset="-122"/>
                              <a:cs typeface="Arial" panose="020B0604020202020204" pitchFamily="34" charset="0"/>
                            </a:rPr>
                            <a:t> ~ Poisson (µ.b</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ij</a:t>
                          </a:r>
                          <a:r>
                            <a:rPr lang="pl-PL" sz="1600" dirty="0">
                              <a:effectLst/>
                              <a:latin typeface="Times New Roman" panose="02020603050405020304" pitchFamily="18" charset="0"/>
                              <a:ea typeface="SimSun" panose="02010600030101010101" pitchFamily="2" charset="-122"/>
                              <a:cs typeface="Arial" panose="020B0604020202020204" pitchFamily="34" charset="0"/>
                            </a:rPr>
                            <a:t>* N</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ij</a:t>
                          </a:r>
                          <a:r>
                            <a:rPr lang="pl-PL" sz="1600" dirty="0">
                              <a:effectLst/>
                              <a:latin typeface="Times New Roman" panose="02020603050405020304" pitchFamily="18" charset="0"/>
                              <a:ea typeface="SimSun" panose="02010600030101010101" pitchFamily="2" charset="-122"/>
                              <a:cs typeface="Arial" panose="020B0604020202020204" pitchFamily="34" charset="0"/>
                            </a:rPr>
                            <a:t>)</a:t>
                          </a:r>
                          <a:endParaRPr lang="en-GB" sz="2400" dirty="0">
                            <a:effectLst/>
                            <a:latin typeface="Calibri" panose="020F0502020204030204" pitchFamily="34" charset="0"/>
                            <a:ea typeface="SimSun" panose="02010600030101010101" pitchFamily="2" charset="-122"/>
                            <a:cs typeface="Arial" panose="020B0604020202020204" pitchFamily="34" charset="0"/>
                          </a:endParaRPr>
                        </a:p>
                        <a:p>
                          <a:pPr algn="ctr">
                            <a:lnSpc>
                              <a:spcPct val="115000"/>
                            </a:lnSpc>
                            <a:spcAft>
                              <a:spcPts val="0"/>
                            </a:spcAft>
                          </a:pPr>
                          <a:r>
                            <a:rPr lang="en-GB" sz="1600" dirty="0" err="1">
                              <a:effectLst/>
                              <a:latin typeface="Times New Roman" panose="02020603050405020304" pitchFamily="18" charset="0"/>
                              <a:ea typeface="Malgun Gothic" panose="020B0503020000020004" pitchFamily="34" charset="-127"/>
                              <a:cs typeface="Arial" panose="020B0604020202020204" pitchFamily="34" charset="0"/>
                            </a:rPr>
                            <a:t>ŷ</a:t>
                          </a:r>
                          <a:r>
                            <a:rPr lang="en-GB" sz="1600" baseline="-25000" dirty="0" err="1">
                              <a:effectLst/>
                              <a:latin typeface="Times New Roman" panose="02020603050405020304" pitchFamily="18" charset="0"/>
                              <a:ea typeface="SimSun" panose="02010600030101010101" pitchFamily="2" charset="-122"/>
                              <a:cs typeface="Arial" panose="020B0604020202020204" pitchFamily="34" charset="0"/>
                            </a:rPr>
                            <a:t>i</a:t>
                          </a:r>
                          <a:r>
                            <a:rPr lang="en-GB" sz="1600" baseline="-25000" dirty="0">
                              <a:effectLst/>
                              <a:latin typeface="Times New Roman" panose="02020603050405020304" pitchFamily="18" charset="0"/>
                              <a:ea typeface="SimSun" panose="02010600030101010101" pitchFamily="2" charset="-122"/>
                              <a:cs typeface="Arial" panose="020B0604020202020204" pitchFamily="34" charset="0"/>
                            </a:rPr>
                            <a:t>+</a:t>
                          </a:r>
                          <a:r>
                            <a:rPr lang="en-GB" sz="1600" dirty="0">
                              <a:effectLst/>
                              <a:latin typeface="Times New Roman" panose="02020603050405020304" pitchFamily="18" charset="0"/>
                              <a:ea typeface="SimSun" panose="02010600030101010101" pitchFamily="2" charset="-122"/>
                              <a:cs typeface="Arial" panose="020B0604020202020204" pitchFamily="34" charset="0"/>
                            </a:rPr>
                            <a:t> = </a:t>
                          </a:r>
                          <a14:m>
                            <m:oMath xmlns:m="http://schemas.openxmlformats.org/officeDocument/2006/math">
                              <m:nary>
                                <m:naryPr>
                                  <m:chr m:val="∑"/>
                                  <m:limLoc m:val="undOvr"/>
                                  <m:supHide m:val="on"/>
                                  <m:ctrlPr>
                                    <a:rPr lang="en-GB" sz="16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GB" sz="1600" b="1" i="1">
                                      <a:effectLst/>
                                      <a:latin typeface="Cambria Math" panose="02040503050406030204" pitchFamily="18" charset="0"/>
                                      <a:ea typeface="SimSun" panose="02010600030101010101" pitchFamily="2" charset="-122"/>
                                      <a:cs typeface="Times New Roman" panose="02020603050405020304" pitchFamily="18" charset="0"/>
                                    </a:rPr>
                                    <m:t>𝒊</m:t>
                                  </m:r>
                                </m:sub>
                                <m:sup/>
                                <m:e>
                                  <m:sSub>
                                    <m:sSubPr>
                                      <m:ctrlPr>
                                        <a:rPr lang="en-GB" sz="1600" b="1"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GB" sz="1600" b="1" i="1">
                                          <a:effectLst/>
                                          <a:latin typeface="Cambria Math" panose="02040503050406030204" pitchFamily="18" charset="0"/>
                                          <a:ea typeface="Malgun Gothic" panose="020B0503020000020004" pitchFamily="34" charset="-127"/>
                                          <a:cs typeface="Times New Roman" panose="02020603050405020304" pitchFamily="18" charset="0"/>
                                        </a:rPr>
                                        <m:t>𝐲</m:t>
                                      </m:r>
                                      <m:r>
                                        <a:rPr lang="en-GB" sz="1600" b="1">
                                          <a:effectLst/>
                                          <a:latin typeface="Cambria Math" panose="02040503050406030204" pitchFamily="18" charset="0"/>
                                          <a:ea typeface="Malgun Gothic" panose="020B0503020000020004" pitchFamily="34" charset="-127"/>
                                          <a:cs typeface="Times New Roman" panose="02020603050405020304" pitchFamily="18" charset="0"/>
                                        </a:rPr>
                                        <m:t>̂</m:t>
                                      </m:r>
                                    </m:e>
                                    <m:sub>
                                      <m:r>
                                        <a:rPr lang="en-GB" sz="1600" b="1" i="1" baseline="-25000">
                                          <a:effectLst/>
                                          <a:latin typeface="Cambria Math" panose="02040503050406030204" pitchFamily="18" charset="0"/>
                                          <a:ea typeface="SimSun" panose="02010600030101010101" pitchFamily="2" charset="-122"/>
                                          <a:cs typeface="Times New Roman" panose="02020603050405020304" pitchFamily="18" charset="0"/>
                                        </a:rPr>
                                        <m:t>𝐢𝐣</m:t>
                                      </m:r>
                                    </m:sub>
                                  </m:sSub>
                                </m:e>
                              </m:nary>
                            </m:oMath>
                          </a14:m>
                          <a:r>
                            <a:rPr lang="en-GB" sz="1600" dirty="0">
                              <a:effectLst/>
                              <a:latin typeface="Times New Roman" panose="02020603050405020304" pitchFamily="18" charset="0"/>
                              <a:ea typeface="Malgun Gothic" panose="020B0503020000020004" pitchFamily="34" charset="-127"/>
                              <a:cs typeface="Arial" panose="020B0604020202020204" pitchFamily="34" charset="0"/>
                            </a:rPr>
                            <a:t> </a:t>
                          </a:r>
                          <a:endParaRPr lang="en-GB" sz="24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99676208"/>
                      </a:ext>
                    </a:extLst>
                  </a:tr>
                  <a:tr h="527871">
                    <a:tc>
                      <a:txBody>
                        <a:bodyPr/>
                        <a:lstStyle/>
                        <a:p>
                          <a:pPr algn="ctr">
                            <a:lnSpc>
                              <a:spcPct val="115000"/>
                            </a:lnSpc>
                            <a:spcAft>
                              <a:spcPts val="0"/>
                            </a:spcAft>
                          </a:pPr>
                          <a:r>
                            <a:rPr lang="en-GB" sz="1600">
                              <a:effectLst/>
                              <a:latin typeface="Times New Roman" panose="02020603050405020304" pitchFamily="18" charset="0"/>
                              <a:ea typeface="SimSun" panose="02010600030101010101" pitchFamily="2" charset="-122"/>
                              <a:cs typeface="Arial" panose="020B0604020202020204" pitchFamily="34" charset="0"/>
                            </a:rPr>
                            <a:t>Model for true child labour rate</a:t>
                          </a:r>
                          <a:endParaRPr lang="en-GB" sz="24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a:lnSpc>
                              <a:spcPct val="115000"/>
                            </a:lnSpc>
                            <a:spcAft>
                              <a:spcPts val="0"/>
                            </a:spcAft>
                          </a:pPr>
                          <a:r>
                            <a:rPr lang="pl-PL" sz="1600" dirty="0">
                              <a:effectLst/>
                              <a:latin typeface="Times New Roman" panose="02020603050405020304" pitchFamily="18" charset="0"/>
                              <a:ea typeface="SimSun" panose="02010600030101010101" pitchFamily="2" charset="-122"/>
                              <a:cs typeface="Arial" panose="020B0604020202020204" pitchFamily="34" charset="0"/>
                            </a:rPr>
                            <a:t>log(µ.a</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ij</a:t>
                          </a:r>
                          <a:r>
                            <a:rPr lang="pl-PL" sz="1600" dirty="0">
                              <a:effectLst/>
                              <a:latin typeface="Times New Roman" panose="02020603050405020304" pitchFamily="18" charset="0"/>
                              <a:ea typeface="SimSun" panose="02010600030101010101" pitchFamily="2" charset="-122"/>
                              <a:cs typeface="Arial" panose="020B0604020202020204" pitchFamily="34" charset="0"/>
                            </a:rPr>
                            <a:t>) = </a:t>
                          </a:r>
                          <a:r>
                            <a:rPr lang="en-GB" sz="1600" dirty="0">
                              <a:effectLst/>
                              <a:latin typeface="Times New Roman" panose="02020603050405020304" pitchFamily="18" charset="0"/>
                              <a:ea typeface="SimSun" panose="02010600030101010101" pitchFamily="2" charset="-122"/>
                              <a:cs typeface="Arial" panose="020B0604020202020204" pitchFamily="34" charset="0"/>
                            </a:rPr>
                            <a:t>β</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0</a:t>
                          </a:r>
                          <a:r>
                            <a:rPr lang="pl-PL" sz="1600" dirty="0">
                              <a:effectLst/>
                              <a:latin typeface="Times New Roman" panose="02020603050405020304" pitchFamily="18" charset="0"/>
                              <a:ea typeface="SimSun" panose="02010600030101010101" pitchFamily="2" charset="-122"/>
                              <a:cs typeface="Arial" panose="020B0604020202020204" pitchFamily="34" charset="0"/>
                            </a:rPr>
                            <a:t> + </a:t>
                          </a:r>
                          <a:r>
                            <a:rPr lang="en-GB" sz="1600" dirty="0">
                              <a:effectLst/>
                              <a:latin typeface="Times New Roman" panose="02020603050405020304" pitchFamily="18" charset="0"/>
                              <a:ea typeface="SimSun" panose="02010600030101010101" pitchFamily="2" charset="-122"/>
                              <a:cs typeface="Arial" panose="020B0604020202020204" pitchFamily="34" charset="0"/>
                            </a:rPr>
                            <a:t>β</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1</a:t>
                          </a:r>
                          <a:r>
                            <a:rPr lang="pl-PL" sz="1600" dirty="0">
                              <a:effectLst/>
                              <a:latin typeface="Times New Roman" panose="02020603050405020304" pitchFamily="18" charset="0"/>
                              <a:ea typeface="SimSun" panose="02010600030101010101" pitchFamily="2" charset="-122"/>
                              <a:cs typeface="Arial" panose="020B0604020202020204" pitchFamily="34" charset="0"/>
                            </a:rPr>
                            <a:t>* </a:t>
                          </a:r>
                          <a:r>
                            <a:rPr lang="pl-PL" sz="1600" i="1" dirty="0">
                              <a:effectLst/>
                              <a:latin typeface="Times New Roman" panose="02020603050405020304" pitchFamily="18" charset="0"/>
                              <a:ea typeface="SimSun" panose="02010600030101010101" pitchFamily="2" charset="-122"/>
                              <a:cs typeface="Arial" panose="020B0604020202020204" pitchFamily="34" charset="0"/>
                            </a:rPr>
                            <a:t>x</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 i</a:t>
                          </a:r>
                          <a:r>
                            <a:rPr lang="pl-PL" sz="1600" dirty="0">
                              <a:effectLst/>
                              <a:latin typeface="Times New Roman" panose="02020603050405020304" pitchFamily="18" charset="0"/>
                              <a:ea typeface="SimSun" panose="02010600030101010101" pitchFamily="2" charset="-122"/>
                              <a:cs typeface="Arial" panose="020B0604020202020204" pitchFamily="34" charset="0"/>
                            </a:rPr>
                            <a:t> + </a:t>
                          </a:r>
                          <a:r>
                            <a:rPr lang="en-GB" sz="1600" dirty="0">
                              <a:effectLst/>
                              <a:latin typeface="Times New Roman" panose="02020603050405020304" pitchFamily="18" charset="0"/>
                              <a:ea typeface="SimSun" panose="02010600030101010101" pitchFamily="2" charset="-122"/>
                              <a:cs typeface="Arial" panose="020B0604020202020204" pitchFamily="34" charset="0"/>
                            </a:rPr>
                            <a:t>β</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2</a:t>
                          </a:r>
                          <a:r>
                            <a:rPr lang="pl-PL" sz="1600" dirty="0">
                              <a:effectLst/>
                              <a:latin typeface="Times New Roman" panose="02020603050405020304" pitchFamily="18" charset="0"/>
                              <a:ea typeface="SimSun" panose="02010600030101010101" pitchFamily="2" charset="-122"/>
                              <a:cs typeface="Arial" panose="020B0604020202020204" pitchFamily="34" charset="0"/>
                            </a:rPr>
                            <a:t>*log(z</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ij</a:t>
                          </a:r>
                          <a:r>
                            <a:rPr lang="pl-PL" sz="1600" dirty="0">
                              <a:effectLst/>
                              <a:latin typeface="Times New Roman" panose="02020603050405020304" pitchFamily="18" charset="0"/>
                              <a:ea typeface="SimSun" panose="02010600030101010101" pitchFamily="2" charset="-122"/>
                              <a:cs typeface="Arial" panose="020B0604020202020204" pitchFamily="34" charset="0"/>
                            </a:rPr>
                            <a:t>)</a:t>
                          </a:r>
                          <a:endParaRPr lang="en-GB" sz="24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a:lnSpc>
                              <a:spcPct val="115000"/>
                            </a:lnSpc>
                            <a:spcAft>
                              <a:spcPts val="0"/>
                            </a:spcAft>
                          </a:pPr>
                          <a:r>
                            <a:rPr lang="pl-PL" sz="1600" dirty="0">
                              <a:effectLst/>
                              <a:latin typeface="Times New Roman" panose="02020603050405020304" pitchFamily="18" charset="0"/>
                              <a:ea typeface="SimSun" panose="02010600030101010101" pitchFamily="2" charset="-122"/>
                              <a:cs typeface="Arial" panose="020B0604020202020204" pitchFamily="34" charset="0"/>
                            </a:rPr>
                            <a:t>log(µ.b</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ij</a:t>
                          </a:r>
                          <a:r>
                            <a:rPr lang="pl-PL" sz="1600" dirty="0">
                              <a:effectLst/>
                              <a:latin typeface="Times New Roman" panose="02020603050405020304" pitchFamily="18" charset="0"/>
                              <a:ea typeface="SimSun" panose="02010600030101010101" pitchFamily="2" charset="-122"/>
                              <a:cs typeface="Arial" panose="020B0604020202020204" pitchFamily="34" charset="0"/>
                            </a:rPr>
                            <a:t>) = </a:t>
                          </a:r>
                          <a:r>
                            <a:rPr lang="en-GB" sz="1600" dirty="0">
                              <a:effectLst/>
                              <a:latin typeface="Times New Roman" panose="02020603050405020304" pitchFamily="18" charset="0"/>
                              <a:ea typeface="SimSun" panose="02010600030101010101" pitchFamily="2" charset="-122"/>
                              <a:cs typeface="Arial" panose="020B0604020202020204" pitchFamily="34" charset="0"/>
                            </a:rPr>
                            <a:t>β</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0</a:t>
                          </a:r>
                          <a:r>
                            <a:rPr lang="pl-PL" sz="1600" dirty="0">
                              <a:effectLst/>
                              <a:latin typeface="Times New Roman" panose="02020603050405020304" pitchFamily="18" charset="0"/>
                              <a:ea typeface="SimSun" panose="02010600030101010101" pitchFamily="2" charset="-122"/>
                              <a:cs typeface="Arial" panose="020B0604020202020204" pitchFamily="34" charset="0"/>
                            </a:rPr>
                            <a:t> + </a:t>
                          </a:r>
                          <a:r>
                            <a:rPr lang="en-GB" sz="1600" dirty="0">
                              <a:effectLst/>
                              <a:latin typeface="Times New Roman" panose="02020603050405020304" pitchFamily="18" charset="0"/>
                              <a:ea typeface="SimSun" panose="02010600030101010101" pitchFamily="2" charset="-122"/>
                              <a:cs typeface="Arial" panose="020B0604020202020204" pitchFamily="34" charset="0"/>
                            </a:rPr>
                            <a:t>β</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1</a:t>
                          </a:r>
                          <a:r>
                            <a:rPr lang="pl-PL" sz="1600" dirty="0">
                              <a:effectLst/>
                              <a:latin typeface="Times New Roman" panose="02020603050405020304" pitchFamily="18" charset="0"/>
                              <a:ea typeface="SimSun" panose="02010600030101010101" pitchFamily="2" charset="-122"/>
                              <a:cs typeface="Arial" panose="020B0604020202020204" pitchFamily="34" charset="0"/>
                            </a:rPr>
                            <a:t>* </a:t>
                          </a:r>
                          <a:r>
                            <a:rPr lang="pl-PL" sz="1600" i="1" dirty="0">
                              <a:effectLst/>
                              <a:latin typeface="Times New Roman" panose="02020603050405020304" pitchFamily="18" charset="0"/>
                              <a:ea typeface="SimSun" panose="02010600030101010101" pitchFamily="2" charset="-122"/>
                              <a:cs typeface="Arial" panose="020B0604020202020204" pitchFamily="34" charset="0"/>
                            </a:rPr>
                            <a:t>x</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 i</a:t>
                          </a:r>
                          <a:r>
                            <a:rPr lang="pl-PL" sz="1600" dirty="0">
                              <a:effectLst/>
                              <a:latin typeface="Times New Roman" panose="02020603050405020304" pitchFamily="18" charset="0"/>
                              <a:ea typeface="SimSun" panose="02010600030101010101" pitchFamily="2" charset="-122"/>
                              <a:cs typeface="Arial" panose="020B0604020202020204" pitchFamily="34" charset="0"/>
                            </a:rPr>
                            <a:t> + </a:t>
                          </a:r>
                          <a:r>
                            <a:rPr lang="en-GB" sz="1600" dirty="0">
                              <a:effectLst/>
                              <a:latin typeface="Times New Roman" panose="02020603050405020304" pitchFamily="18" charset="0"/>
                              <a:ea typeface="SimSun" panose="02010600030101010101" pitchFamily="2" charset="-122"/>
                              <a:cs typeface="Arial" panose="020B0604020202020204" pitchFamily="34" charset="0"/>
                            </a:rPr>
                            <a:t>β</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2</a:t>
                          </a:r>
                          <a:r>
                            <a:rPr lang="pl-PL" sz="1600" dirty="0">
                              <a:effectLst/>
                              <a:latin typeface="Times New Roman" panose="02020603050405020304" pitchFamily="18" charset="0"/>
                              <a:ea typeface="SimSun" panose="02010600030101010101" pitchFamily="2" charset="-122"/>
                              <a:cs typeface="Arial" panose="020B0604020202020204" pitchFamily="34" charset="0"/>
                            </a:rPr>
                            <a:t>*log(z</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ij</a:t>
                          </a:r>
                          <a:r>
                            <a:rPr lang="pl-PL" sz="1600" dirty="0">
                              <a:effectLst/>
                              <a:latin typeface="Times New Roman" panose="02020603050405020304" pitchFamily="18" charset="0"/>
                              <a:ea typeface="SimSun" panose="02010600030101010101" pitchFamily="2" charset="-122"/>
                              <a:cs typeface="Arial" panose="020B0604020202020204" pitchFamily="34" charset="0"/>
                            </a:rPr>
                            <a:t>)</a:t>
                          </a:r>
                          <a:endParaRPr lang="en-GB" sz="24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765949156"/>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780559950"/>
                  </p:ext>
                </p:extLst>
              </p:nvPr>
            </p:nvGraphicFramePr>
            <p:xfrm>
              <a:off x="2009775" y="1190624"/>
              <a:ext cx="9277350" cy="4140285"/>
            </p:xfrm>
            <a:graphic>
              <a:graphicData uri="http://schemas.openxmlformats.org/drawingml/2006/table">
                <a:tbl>
                  <a:tblPr firstRow="1" firstCol="1" bandRow="1"/>
                  <a:tblGrid>
                    <a:gridCol w="3619610">
                      <a:extLst>
                        <a:ext uri="{9D8B030D-6E8A-4147-A177-3AD203B41FA5}">
                          <a16:colId xmlns:a16="http://schemas.microsoft.com/office/drawing/2014/main" val="2338040324"/>
                        </a:ext>
                      </a:extLst>
                    </a:gridCol>
                    <a:gridCol w="2828870">
                      <a:extLst>
                        <a:ext uri="{9D8B030D-6E8A-4147-A177-3AD203B41FA5}">
                          <a16:colId xmlns:a16="http://schemas.microsoft.com/office/drawing/2014/main" val="3395567988"/>
                        </a:ext>
                      </a:extLst>
                    </a:gridCol>
                    <a:gridCol w="2828870">
                      <a:extLst>
                        <a:ext uri="{9D8B030D-6E8A-4147-A177-3AD203B41FA5}">
                          <a16:colId xmlns:a16="http://schemas.microsoft.com/office/drawing/2014/main" val="2555394526"/>
                        </a:ext>
                      </a:extLst>
                    </a:gridCol>
                  </a:tblGrid>
                  <a:tr h="1121664">
                    <a:tc>
                      <a:txBody>
                        <a:bodyPr/>
                        <a:lstStyle/>
                        <a:p>
                          <a:pPr algn="ctr">
                            <a:lnSpc>
                              <a:spcPct val="115000"/>
                            </a:lnSpc>
                            <a:spcAft>
                              <a:spcPts val="0"/>
                            </a:spcAft>
                          </a:pPr>
                          <a:r>
                            <a:rPr lang="en-GB" sz="1600" dirty="0">
                              <a:effectLst/>
                              <a:latin typeface="Times New Roman" panose="02020603050405020304" pitchFamily="18" charset="0"/>
                              <a:ea typeface="SimSun" panose="02010600030101010101" pitchFamily="2" charset="-122"/>
                              <a:cs typeface="Arial" panose="020B0604020202020204" pitchFamily="34" charset="0"/>
                            </a:rPr>
                            <a:t>Types of Models</a:t>
                          </a:r>
                          <a:endParaRPr lang="en-GB" sz="24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a:lnSpc>
                              <a:spcPct val="115000"/>
                            </a:lnSpc>
                            <a:spcAft>
                              <a:spcPts val="0"/>
                            </a:spcAft>
                          </a:pPr>
                          <a:r>
                            <a:rPr lang="en-GB" sz="1600">
                              <a:effectLst/>
                              <a:latin typeface="Times New Roman" panose="02020603050405020304" pitchFamily="18" charset="0"/>
                              <a:ea typeface="SimSun" panose="02010600030101010101" pitchFamily="2" charset="-122"/>
                              <a:cs typeface="Arial" panose="020B0604020202020204" pitchFamily="34" charset="0"/>
                            </a:rPr>
                            <a:t>Model 1 </a:t>
                          </a:r>
                          <a:endParaRPr lang="en-GB" sz="2400">
                            <a:effectLst/>
                            <a:latin typeface="Calibri" panose="020F0502020204030204" pitchFamily="34" charset="0"/>
                            <a:ea typeface="SimSun" panose="02010600030101010101" pitchFamily="2" charset="-122"/>
                            <a:cs typeface="Arial" panose="020B0604020202020204" pitchFamily="34" charset="0"/>
                          </a:endParaRPr>
                        </a:p>
                        <a:p>
                          <a:pPr algn="ctr">
                            <a:lnSpc>
                              <a:spcPct val="115000"/>
                            </a:lnSpc>
                            <a:spcAft>
                              <a:spcPts val="0"/>
                            </a:spcAft>
                          </a:pPr>
                          <a:r>
                            <a:rPr lang="en-GB" sz="1600">
                              <a:effectLst/>
                              <a:latin typeface="Times New Roman" panose="02020603050405020304" pitchFamily="18" charset="0"/>
                              <a:ea typeface="SimSun" panose="02010600030101010101" pitchFamily="2" charset="-122"/>
                              <a:cs typeface="Arial" panose="020B0604020202020204" pitchFamily="34" charset="0"/>
                            </a:rPr>
                            <a:t>IHDS</a:t>
                          </a:r>
                          <a:endParaRPr lang="en-GB" sz="2400">
                            <a:effectLst/>
                            <a:latin typeface="Calibri" panose="020F0502020204030204" pitchFamily="34" charset="0"/>
                            <a:ea typeface="SimSun" panose="02010600030101010101" pitchFamily="2" charset="-122"/>
                            <a:cs typeface="Arial" panose="020B0604020202020204" pitchFamily="34" charset="0"/>
                          </a:endParaRPr>
                        </a:p>
                        <a:p>
                          <a:pPr algn="ctr">
                            <a:lnSpc>
                              <a:spcPct val="115000"/>
                            </a:lnSpc>
                            <a:spcAft>
                              <a:spcPts val="0"/>
                            </a:spcAft>
                          </a:pPr>
                          <a:r>
                            <a:rPr lang="en-GB" sz="1600">
                              <a:effectLst/>
                              <a:latin typeface="Times New Roman" panose="02020603050405020304" pitchFamily="18" charset="0"/>
                              <a:ea typeface="SimSun" panose="02010600030101010101" pitchFamily="2" charset="-122"/>
                              <a:cs typeface="Arial" panose="020B0604020202020204" pitchFamily="34" charset="0"/>
                            </a:rPr>
                            <a:t>(Poisson)</a:t>
                          </a:r>
                          <a:endParaRPr lang="en-GB" sz="2400">
                            <a:effectLst/>
                            <a:latin typeface="Calibri" panose="020F0502020204030204" pitchFamily="34" charset="0"/>
                            <a:ea typeface="SimSun" panose="02010600030101010101" pitchFamily="2" charset="-122"/>
                            <a:cs typeface="Arial" panose="020B0604020202020204" pitchFamily="34" charset="0"/>
                          </a:endParaRPr>
                        </a:p>
                        <a:p>
                          <a:pPr algn="ctr">
                            <a:lnSpc>
                              <a:spcPct val="115000"/>
                            </a:lnSpc>
                            <a:spcAft>
                              <a:spcPts val="0"/>
                            </a:spcAft>
                          </a:pPr>
                          <a:r>
                            <a:rPr lang="en-GB" sz="1600">
                              <a:effectLst/>
                              <a:latin typeface="Times New Roman" panose="02020603050405020304" pitchFamily="18" charset="0"/>
                              <a:ea typeface="SimSun" panose="02010600030101010101" pitchFamily="2" charset="-122"/>
                              <a:cs typeface="Arial" panose="020B0604020202020204" pitchFamily="34" charset="0"/>
                            </a:rPr>
                            <a:t> </a:t>
                          </a:r>
                          <a:endParaRPr lang="en-GB" sz="24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a:lnSpc>
                              <a:spcPct val="115000"/>
                            </a:lnSpc>
                            <a:spcAft>
                              <a:spcPts val="0"/>
                            </a:spcAft>
                          </a:pPr>
                          <a:r>
                            <a:rPr lang="en-GB" sz="1600" dirty="0">
                              <a:effectLst/>
                              <a:latin typeface="Times New Roman" panose="02020603050405020304" pitchFamily="18" charset="0"/>
                              <a:ea typeface="SimSun" panose="02010600030101010101" pitchFamily="2" charset="-122"/>
                              <a:cs typeface="Arial" panose="020B0604020202020204" pitchFamily="34" charset="0"/>
                            </a:rPr>
                            <a:t>Model 2 </a:t>
                          </a:r>
                          <a:endParaRPr lang="en-GB" sz="2400" dirty="0">
                            <a:effectLst/>
                            <a:latin typeface="Calibri" panose="020F0502020204030204" pitchFamily="34" charset="0"/>
                            <a:ea typeface="SimSun" panose="02010600030101010101" pitchFamily="2" charset="-122"/>
                            <a:cs typeface="Arial" panose="020B0604020202020204" pitchFamily="34" charset="0"/>
                          </a:endParaRPr>
                        </a:p>
                        <a:p>
                          <a:pPr algn="ctr">
                            <a:lnSpc>
                              <a:spcPct val="115000"/>
                            </a:lnSpc>
                            <a:spcAft>
                              <a:spcPts val="0"/>
                            </a:spcAft>
                          </a:pPr>
                          <a:r>
                            <a:rPr lang="en-GB" sz="1600" dirty="0">
                              <a:effectLst/>
                              <a:latin typeface="Times New Roman" panose="02020603050405020304" pitchFamily="18" charset="0"/>
                              <a:ea typeface="SimSun" panose="02010600030101010101" pitchFamily="2" charset="-122"/>
                              <a:cs typeface="Arial" panose="020B0604020202020204" pitchFamily="34" charset="0"/>
                            </a:rPr>
                            <a:t>NSS</a:t>
                          </a:r>
                          <a:endParaRPr lang="en-GB" sz="2400" dirty="0">
                            <a:effectLst/>
                            <a:latin typeface="Calibri" panose="020F0502020204030204" pitchFamily="34" charset="0"/>
                            <a:ea typeface="SimSun" panose="02010600030101010101" pitchFamily="2" charset="-122"/>
                            <a:cs typeface="Arial" panose="020B0604020202020204" pitchFamily="34" charset="0"/>
                          </a:endParaRPr>
                        </a:p>
                        <a:p>
                          <a:pPr algn="ctr">
                            <a:lnSpc>
                              <a:spcPct val="115000"/>
                            </a:lnSpc>
                            <a:spcAft>
                              <a:spcPts val="0"/>
                            </a:spcAft>
                          </a:pPr>
                          <a:r>
                            <a:rPr lang="en-GB" sz="1600" dirty="0">
                              <a:effectLst/>
                              <a:latin typeface="Times New Roman" panose="02020603050405020304" pitchFamily="18" charset="0"/>
                              <a:ea typeface="SimSun" panose="02010600030101010101" pitchFamily="2" charset="-122"/>
                              <a:cs typeface="Arial" panose="020B0604020202020204" pitchFamily="34" charset="0"/>
                            </a:rPr>
                            <a:t>(Poisson)</a:t>
                          </a:r>
                          <a:endParaRPr lang="en-GB" sz="24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524001716"/>
                      </a:ext>
                    </a:extLst>
                  </a:tr>
                  <a:tr h="527871">
                    <a:tc rowSpan="2">
                      <a:txBody>
                        <a:bodyPr/>
                        <a:lstStyle/>
                        <a:p>
                          <a:pPr algn="ctr">
                            <a:lnSpc>
                              <a:spcPct val="115000"/>
                            </a:lnSpc>
                            <a:spcAft>
                              <a:spcPts val="0"/>
                            </a:spcAft>
                          </a:pPr>
                          <a:r>
                            <a:rPr lang="pl-PL" sz="1600" dirty="0">
                              <a:effectLst/>
                              <a:latin typeface="Times New Roman" panose="02020603050405020304" pitchFamily="18" charset="0"/>
                              <a:ea typeface="SimSun" panose="02010600030101010101" pitchFamily="2" charset="-122"/>
                              <a:cs typeface="Arial" panose="020B0604020202020204" pitchFamily="34" charset="0"/>
                            </a:rPr>
                            <a:t>Likelihood</a:t>
                          </a:r>
                          <a:endParaRPr lang="en-GB" sz="24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a:lnSpc>
                              <a:spcPct val="115000"/>
                            </a:lnSpc>
                            <a:spcAft>
                              <a:spcPts val="0"/>
                            </a:spcAft>
                          </a:pPr>
                          <a:r>
                            <a:rPr lang="en-GB" sz="1600" dirty="0" err="1">
                              <a:effectLst/>
                              <a:latin typeface="Times New Roman" panose="02020603050405020304" pitchFamily="18" charset="0"/>
                              <a:ea typeface="Malgun Gothic" panose="020B0503020000020004" pitchFamily="34" charset="-127"/>
                              <a:cs typeface="Arial" panose="020B0604020202020204" pitchFamily="34" charset="0"/>
                            </a:rPr>
                            <a:t>y.a</a:t>
                          </a:r>
                          <a:r>
                            <a:rPr lang="en-GB" sz="1600" baseline="-25000" dirty="0" err="1">
                              <a:effectLst/>
                              <a:latin typeface="Times New Roman" panose="02020603050405020304" pitchFamily="18" charset="0"/>
                              <a:ea typeface="Malgun Gothic" panose="020B0503020000020004" pitchFamily="34" charset="-127"/>
                              <a:cs typeface="Arial" panose="020B0604020202020204" pitchFamily="34" charset="0"/>
                            </a:rPr>
                            <a:t>ij</a:t>
                          </a:r>
                          <a:r>
                            <a:rPr lang="en-GB" sz="1600" baseline="-25000" dirty="0">
                              <a:effectLst/>
                              <a:latin typeface="Times New Roman" panose="02020603050405020304" pitchFamily="18" charset="0"/>
                              <a:ea typeface="Malgun Gothic" panose="020B0503020000020004" pitchFamily="34" charset="-127"/>
                              <a:cs typeface="Arial" panose="020B0604020202020204" pitchFamily="34" charset="0"/>
                            </a:rPr>
                            <a:t> </a:t>
                          </a:r>
                          <a:r>
                            <a:rPr lang="en-GB" sz="1600" dirty="0">
                              <a:effectLst/>
                              <a:latin typeface="Times New Roman" panose="02020603050405020304" pitchFamily="18" charset="0"/>
                              <a:ea typeface="Malgun Gothic" panose="020B0503020000020004" pitchFamily="34" charset="-127"/>
                              <a:cs typeface="Arial" panose="020B0604020202020204" pitchFamily="34" charset="0"/>
                            </a:rPr>
                            <a:t>~  </a:t>
                          </a:r>
                          <a:r>
                            <a:rPr lang="en-GB" sz="1600" dirty="0">
                              <a:effectLst/>
                              <a:latin typeface="Times New Roman" panose="02020603050405020304" pitchFamily="18" charset="0"/>
                              <a:ea typeface="SimSun" panose="02010600030101010101" pitchFamily="2" charset="-122"/>
                              <a:cs typeface="Arial" panose="020B0604020202020204" pitchFamily="34" charset="0"/>
                            </a:rPr>
                            <a:t>Poisson(µ.</a:t>
                          </a:r>
                          <a:r>
                            <a:rPr lang="en-GB" sz="1600" dirty="0" err="1">
                              <a:effectLst/>
                              <a:latin typeface="Times New Roman" panose="02020603050405020304" pitchFamily="18" charset="0"/>
                              <a:ea typeface="SimSun" panose="02010600030101010101" pitchFamily="2" charset="-122"/>
                              <a:cs typeface="Arial" panose="020B0604020202020204" pitchFamily="34" charset="0"/>
                            </a:rPr>
                            <a:t>a</a:t>
                          </a:r>
                          <a:r>
                            <a:rPr lang="en-GB" sz="1600" baseline="-25000" dirty="0" err="1">
                              <a:effectLst/>
                              <a:latin typeface="Times New Roman" panose="02020603050405020304" pitchFamily="18" charset="0"/>
                              <a:ea typeface="SimSun" panose="02010600030101010101" pitchFamily="2" charset="-122"/>
                              <a:cs typeface="Arial" panose="020B0604020202020204" pitchFamily="34" charset="0"/>
                            </a:rPr>
                            <a:t>ij</a:t>
                          </a:r>
                          <a:r>
                            <a:rPr lang="en-GB" sz="1600" baseline="-25000" dirty="0">
                              <a:effectLst/>
                              <a:latin typeface="Times New Roman" panose="02020603050405020304" pitchFamily="18" charset="0"/>
                              <a:ea typeface="SimSun" panose="02010600030101010101" pitchFamily="2" charset="-122"/>
                              <a:cs typeface="Arial" panose="020B0604020202020204" pitchFamily="34" charset="0"/>
                            </a:rPr>
                            <a:t> </a:t>
                          </a:r>
                          <a:r>
                            <a:rPr lang="en-GB" sz="1600" dirty="0">
                              <a:effectLst/>
                              <a:latin typeface="Times New Roman" panose="02020603050405020304" pitchFamily="18" charset="0"/>
                              <a:ea typeface="SimSun" panose="02010600030101010101" pitchFamily="2" charset="-122"/>
                              <a:cs typeface="Arial" panose="020B0604020202020204" pitchFamily="34" charset="0"/>
                            </a:rPr>
                            <a:t>*</a:t>
                          </a:r>
                          <a:r>
                            <a:rPr lang="en-GB" sz="1600" dirty="0" err="1">
                              <a:effectLst/>
                              <a:latin typeface="Times New Roman" panose="02020603050405020304" pitchFamily="18" charset="0"/>
                              <a:ea typeface="SimSun" panose="02010600030101010101" pitchFamily="2" charset="-122"/>
                              <a:cs typeface="Arial" panose="020B0604020202020204" pitchFamily="34" charset="0"/>
                            </a:rPr>
                            <a:t>n.a</a:t>
                          </a:r>
                          <a:r>
                            <a:rPr lang="en-GB" sz="1600" baseline="-25000" dirty="0" err="1">
                              <a:effectLst/>
                              <a:latin typeface="Times New Roman" panose="02020603050405020304" pitchFamily="18" charset="0"/>
                              <a:ea typeface="SimSun" panose="02010600030101010101" pitchFamily="2" charset="-122"/>
                              <a:cs typeface="Arial" panose="020B0604020202020204" pitchFamily="34" charset="0"/>
                            </a:rPr>
                            <a:t>ij</a:t>
                          </a:r>
                          <a:r>
                            <a:rPr lang="en-GB" sz="1600" dirty="0">
                              <a:effectLst/>
                              <a:latin typeface="Times New Roman" panose="02020603050405020304" pitchFamily="18" charset="0"/>
                              <a:ea typeface="SimSun" panose="02010600030101010101" pitchFamily="2" charset="-122"/>
                              <a:cs typeface="Arial" panose="020B0604020202020204" pitchFamily="34" charset="0"/>
                            </a:rPr>
                            <a:t>)</a:t>
                          </a:r>
                          <a:endParaRPr lang="en-GB" sz="24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a:lnSpc>
                              <a:spcPct val="115000"/>
                            </a:lnSpc>
                            <a:spcAft>
                              <a:spcPts val="0"/>
                            </a:spcAft>
                          </a:pPr>
                          <a:r>
                            <a:rPr lang="en-GB" sz="1600">
                              <a:effectLst/>
                              <a:latin typeface="Times New Roman" panose="02020603050405020304" pitchFamily="18" charset="0"/>
                              <a:ea typeface="SimSun" panose="02010600030101010101" pitchFamily="2" charset="-122"/>
                              <a:cs typeface="Arial" panose="020B0604020202020204" pitchFamily="34" charset="0"/>
                            </a:rPr>
                            <a:t>-</a:t>
                          </a:r>
                          <a:endParaRPr lang="en-GB" sz="24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109427936"/>
                      </a:ext>
                    </a:extLst>
                  </a:tr>
                  <a:tr h="527871">
                    <a:tc vMerge="1">
                      <a:txBody>
                        <a:bodyPr/>
                        <a:lstStyle/>
                        <a:p>
                          <a:endParaRPr lang="en-GB"/>
                        </a:p>
                      </a:txBody>
                      <a:tcPr/>
                    </a:tc>
                    <a:tc>
                      <a:txBody>
                        <a:bodyPr/>
                        <a:lstStyle/>
                        <a:p>
                          <a:pPr algn="ctr">
                            <a:lnSpc>
                              <a:spcPct val="115000"/>
                            </a:lnSpc>
                            <a:spcAft>
                              <a:spcPts val="0"/>
                            </a:spcAft>
                          </a:pPr>
                          <a:r>
                            <a:rPr lang="en-GB" sz="1600" dirty="0">
                              <a:effectLst/>
                              <a:latin typeface="Times New Roman" panose="02020603050405020304" pitchFamily="18" charset="0"/>
                              <a:ea typeface="Malgun Gothic" panose="020B0503020000020004" pitchFamily="34" charset="-127"/>
                              <a:cs typeface="Arial" panose="020B0604020202020204" pitchFamily="34" charset="0"/>
                            </a:rPr>
                            <a:t>-</a:t>
                          </a:r>
                          <a:endParaRPr lang="en-GB" sz="24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a:lnSpc>
                              <a:spcPct val="115000"/>
                            </a:lnSpc>
                            <a:spcAft>
                              <a:spcPts val="0"/>
                            </a:spcAft>
                          </a:pPr>
                          <a:r>
                            <a:rPr lang="en-GB" sz="1600">
                              <a:effectLst/>
                              <a:latin typeface="Times New Roman" panose="02020603050405020304" pitchFamily="18" charset="0"/>
                              <a:ea typeface="Malgun Gothic" panose="020B0503020000020004" pitchFamily="34" charset="-127"/>
                              <a:cs typeface="Arial" panose="020B0604020202020204" pitchFamily="34" charset="0"/>
                            </a:rPr>
                            <a:t>y.b</a:t>
                          </a:r>
                          <a:r>
                            <a:rPr lang="en-GB" sz="1600" baseline="-25000">
                              <a:effectLst/>
                              <a:latin typeface="Times New Roman" panose="02020603050405020304" pitchFamily="18" charset="0"/>
                              <a:ea typeface="Malgun Gothic" panose="020B0503020000020004" pitchFamily="34" charset="-127"/>
                              <a:cs typeface="Arial" panose="020B0604020202020204" pitchFamily="34" charset="0"/>
                            </a:rPr>
                            <a:t> ij  </a:t>
                          </a:r>
                          <a:r>
                            <a:rPr lang="en-GB" sz="1600">
                              <a:effectLst/>
                              <a:latin typeface="Times New Roman" panose="02020603050405020304" pitchFamily="18" charset="0"/>
                              <a:ea typeface="Malgun Gothic" panose="020B0503020000020004" pitchFamily="34" charset="-127"/>
                              <a:cs typeface="Arial" panose="020B0604020202020204" pitchFamily="34" charset="0"/>
                            </a:rPr>
                            <a:t>~  </a:t>
                          </a:r>
                          <a:r>
                            <a:rPr lang="en-GB" sz="1600">
                              <a:effectLst/>
                              <a:latin typeface="Times New Roman" panose="02020603050405020304" pitchFamily="18" charset="0"/>
                              <a:ea typeface="SimSun" panose="02010600030101010101" pitchFamily="2" charset="-122"/>
                              <a:cs typeface="Arial" panose="020B0604020202020204" pitchFamily="34" charset="0"/>
                            </a:rPr>
                            <a:t>Poisson(µ.b</a:t>
                          </a:r>
                          <a:r>
                            <a:rPr lang="en-GB" sz="1600" baseline="-25000">
                              <a:effectLst/>
                              <a:latin typeface="Times New Roman" panose="02020603050405020304" pitchFamily="18" charset="0"/>
                              <a:ea typeface="SimSun" panose="02010600030101010101" pitchFamily="2" charset="-122"/>
                              <a:cs typeface="Arial" panose="020B0604020202020204" pitchFamily="34" charset="0"/>
                            </a:rPr>
                            <a:t>ij </a:t>
                          </a:r>
                          <a:r>
                            <a:rPr lang="en-GB" sz="1600">
                              <a:effectLst/>
                              <a:latin typeface="Times New Roman" panose="02020603050405020304" pitchFamily="18" charset="0"/>
                              <a:ea typeface="SimSun" panose="02010600030101010101" pitchFamily="2" charset="-122"/>
                              <a:cs typeface="Arial" panose="020B0604020202020204" pitchFamily="34" charset="0"/>
                            </a:rPr>
                            <a:t>*n.b</a:t>
                          </a:r>
                          <a:r>
                            <a:rPr lang="en-GB" sz="1600" baseline="-25000">
                              <a:effectLst/>
                              <a:latin typeface="Times New Roman" panose="02020603050405020304" pitchFamily="18" charset="0"/>
                              <a:ea typeface="SimSun" panose="02010600030101010101" pitchFamily="2" charset="-122"/>
                              <a:cs typeface="Arial" panose="020B0604020202020204" pitchFamily="34" charset="0"/>
                            </a:rPr>
                            <a:t>ij</a:t>
                          </a:r>
                          <a:r>
                            <a:rPr lang="en-GB" sz="1600">
                              <a:effectLst/>
                              <a:latin typeface="Times New Roman" panose="02020603050405020304" pitchFamily="18" charset="0"/>
                              <a:ea typeface="SimSun" panose="02010600030101010101" pitchFamily="2" charset="-122"/>
                              <a:cs typeface="Arial" panose="020B0604020202020204" pitchFamily="34" charset="0"/>
                            </a:rPr>
                            <a:t>)</a:t>
                          </a:r>
                          <a:endParaRPr lang="en-GB" sz="24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558556968"/>
                      </a:ext>
                    </a:extLst>
                  </a:tr>
                  <a:tr h="280416">
                    <a:tc rowSpan="2">
                      <a:txBody>
                        <a:bodyPr/>
                        <a:lstStyle/>
                        <a:p>
                          <a:pPr algn="ctr">
                            <a:lnSpc>
                              <a:spcPct val="115000"/>
                            </a:lnSpc>
                            <a:spcAft>
                              <a:spcPts val="0"/>
                            </a:spcAft>
                          </a:pPr>
                          <a:r>
                            <a:rPr lang="pl-PL" sz="1600" dirty="0">
                              <a:effectLst/>
                              <a:latin typeface="Times New Roman" panose="02020603050405020304" pitchFamily="18" charset="0"/>
                              <a:ea typeface="SimSun" panose="02010600030101010101" pitchFamily="2" charset="-122"/>
                              <a:cs typeface="Arial" panose="020B0604020202020204" pitchFamily="34" charset="0"/>
                            </a:rPr>
                            <a:t>Overdispersion</a:t>
                          </a:r>
                          <a:endParaRPr lang="en-GB" sz="24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a:lnSpc>
                              <a:spcPct val="115000"/>
                            </a:lnSpc>
                            <a:spcAft>
                              <a:spcPts val="0"/>
                            </a:spcAft>
                          </a:pPr>
                          <a:r>
                            <a:rPr lang="en-GB" sz="1600" dirty="0">
                              <a:effectLst/>
                              <a:latin typeface="Times New Roman" panose="02020603050405020304" pitchFamily="18" charset="0"/>
                              <a:ea typeface="SimSun" panose="02010600030101010101" pitchFamily="2" charset="-122"/>
                              <a:cs typeface="Arial" panose="020B0604020202020204" pitchFamily="34" charset="0"/>
                            </a:rPr>
                            <a:t>-</a:t>
                          </a:r>
                          <a:endParaRPr lang="en-GB" sz="24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a:lnSpc>
                              <a:spcPct val="115000"/>
                            </a:lnSpc>
                            <a:spcAft>
                              <a:spcPts val="0"/>
                            </a:spcAft>
                          </a:pPr>
                          <a:r>
                            <a:rPr lang="en-GB" sz="1600">
                              <a:effectLst/>
                              <a:latin typeface="Times New Roman" panose="02020603050405020304" pitchFamily="18" charset="0"/>
                              <a:ea typeface="Malgun Gothic" panose="020B0503020000020004" pitchFamily="34" charset="-127"/>
                              <a:cs typeface="Arial" panose="020B0604020202020204" pitchFamily="34" charset="0"/>
                            </a:rPr>
                            <a:t>-</a:t>
                          </a:r>
                          <a:endParaRPr lang="en-GB" sz="24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18643058"/>
                      </a:ext>
                    </a:extLst>
                  </a:tr>
                  <a:tr h="280416">
                    <a:tc vMerge="1">
                      <a:txBody>
                        <a:bodyPr/>
                        <a:lstStyle/>
                        <a:p>
                          <a:endParaRPr lang="en-GB"/>
                        </a:p>
                      </a:txBody>
                      <a:tcPr/>
                    </a:tc>
                    <a:tc>
                      <a:txBody>
                        <a:bodyPr/>
                        <a:lstStyle/>
                        <a:p>
                          <a:pPr algn="ctr">
                            <a:lnSpc>
                              <a:spcPct val="115000"/>
                            </a:lnSpc>
                            <a:spcAft>
                              <a:spcPts val="0"/>
                            </a:spcAft>
                          </a:pPr>
                          <a:r>
                            <a:rPr lang="en-GB" sz="1600" dirty="0">
                              <a:effectLst/>
                              <a:latin typeface="Times New Roman" panose="02020603050405020304" pitchFamily="18" charset="0"/>
                              <a:ea typeface="SimSun" panose="02010600030101010101" pitchFamily="2" charset="-122"/>
                              <a:cs typeface="Arial" panose="020B0604020202020204" pitchFamily="34" charset="0"/>
                            </a:rPr>
                            <a:t>-</a:t>
                          </a:r>
                          <a:endParaRPr lang="en-GB" sz="24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a:lnSpc>
                              <a:spcPct val="115000"/>
                            </a:lnSpc>
                            <a:spcAft>
                              <a:spcPts val="0"/>
                            </a:spcAft>
                          </a:pPr>
                          <a:r>
                            <a:rPr lang="en-GB" sz="1600">
                              <a:effectLst/>
                              <a:latin typeface="Times New Roman" panose="02020603050405020304" pitchFamily="18" charset="0"/>
                              <a:ea typeface="Malgun Gothic" panose="020B0503020000020004" pitchFamily="34" charset="-127"/>
                              <a:cs typeface="Arial" panose="020B0604020202020204" pitchFamily="34" charset="0"/>
                            </a:rPr>
                            <a:t>-</a:t>
                          </a:r>
                          <a:endParaRPr lang="en-GB" sz="24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358853692"/>
                      </a:ext>
                    </a:extLst>
                  </a:tr>
                  <a:tr h="841215">
                    <a:tc>
                      <a:txBody>
                        <a:bodyPr/>
                        <a:lstStyle/>
                        <a:p>
                          <a:pPr algn="ctr">
                            <a:lnSpc>
                              <a:spcPct val="115000"/>
                            </a:lnSpc>
                            <a:spcAft>
                              <a:spcPts val="0"/>
                            </a:spcAft>
                          </a:pPr>
                          <a:r>
                            <a:rPr lang="en-GB" sz="1600">
                              <a:effectLst/>
                              <a:latin typeface="Times New Roman" panose="02020603050405020304" pitchFamily="18" charset="0"/>
                              <a:ea typeface="Malgun Gothic" panose="020B0503020000020004" pitchFamily="34" charset="-127"/>
                              <a:cs typeface="Arial" panose="020B0604020202020204" pitchFamily="34" charset="0"/>
                            </a:rPr>
                            <a:t>Prediction</a:t>
                          </a:r>
                          <a:endParaRPr lang="en-GB" sz="24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endParaRPr lang="en-US"/>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blipFill>
                          <a:blip r:embed="rId2"/>
                          <a:stretch>
                            <a:fillRect l="-127957" t="-331159" r="-100215" b="-78986"/>
                          </a:stretch>
                        </a:blipFill>
                      </a:tcPr>
                    </a:tc>
                    <a:tc>
                      <a:txBody>
                        <a:bodyPr/>
                        <a:lstStyle/>
                        <a:p>
                          <a:endParaRPr lang="en-US"/>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blipFill>
                          <a:blip r:embed="rId2"/>
                          <a:stretch>
                            <a:fillRect l="-228448" t="-331159" r="-431" b="-78986"/>
                          </a:stretch>
                        </a:blipFill>
                      </a:tcPr>
                    </a:tc>
                    <a:extLst>
                      <a:ext uri="{0D108BD9-81ED-4DB2-BD59-A6C34878D82A}">
                        <a16:rowId xmlns:a16="http://schemas.microsoft.com/office/drawing/2014/main" val="1299676208"/>
                      </a:ext>
                    </a:extLst>
                  </a:tr>
                  <a:tr h="560832">
                    <a:tc>
                      <a:txBody>
                        <a:bodyPr/>
                        <a:lstStyle/>
                        <a:p>
                          <a:pPr algn="ctr">
                            <a:lnSpc>
                              <a:spcPct val="115000"/>
                            </a:lnSpc>
                            <a:spcAft>
                              <a:spcPts val="0"/>
                            </a:spcAft>
                          </a:pPr>
                          <a:r>
                            <a:rPr lang="en-GB" sz="1600">
                              <a:effectLst/>
                              <a:latin typeface="Times New Roman" panose="02020603050405020304" pitchFamily="18" charset="0"/>
                              <a:ea typeface="SimSun" panose="02010600030101010101" pitchFamily="2" charset="-122"/>
                              <a:cs typeface="Arial" panose="020B0604020202020204" pitchFamily="34" charset="0"/>
                            </a:rPr>
                            <a:t>Model for true child labour rate</a:t>
                          </a:r>
                          <a:endParaRPr lang="en-GB" sz="24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a:lnSpc>
                              <a:spcPct val="115000"/>
                            </a:lnSpc>
                            <a:spcAft>
                              <a:spcPts val="0"/>
                            </a:spcAft>
                          </a:pPr>
                          <a:r>
                            <a:rPr lang="pl-PL" sz="1600" dirty="0">
                              <a:effectLst/>
                              <a:latin typeface="Times New Roman" panose="02020603050405020304" pitchFamily="18" charset="0"/>
                              <a:ea typeface="SimSun" panose="02010600030101010101" pitchFamily="2" charset="-122"/>
                              <a:cs typeface="Arial" panose="020B0604020202020204" pitchFamily="34" charset="0"/>
                            </a:rPr>
                            <a:t>log(µ.a</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ij</a:t>
                          </a:r>
                          <a:r>
                            <a:rPr lang="pl-PL" sz="1600" dirty="0">
                              <a:effectLst/>
                              <a:latin typeface="Times New Roman" panose="02020603050405020304" pitchFamily="18" charset="0"/>
                              <a:ea typeface="SimSun" panose="02010600030101010101" pitchFamily="2" charset="-122"/>
                              <a:cs typeface="Arial" panose="020B0604020202020204" pitchFamily="34" charset="0"/>
                            </a:rPr>
                            <a:t>) = </a:t>
                          </a:r>
                          <a:r>
                            <a:rPr lang="en-GB" sz="1600" dirty="0">
                              <a:effectLst/>
                              <a:latin typeface="Times New Roman" panose="02020603050405020304" pitchFamily="18" charset="0"/>
                              <a:ea typeface="SimSun" panose="02010600030101010101" pitchFamily="2" charset="-122"/>
                              <a:cs typeface="Arial" panose="020B0604020202020204" pitchFamily="34" charset="0"/>
                            </a:rPr>
                            <a:t>β</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0</a:t>
                          </a:r>
                          <a:r>
                            <a:rPr lang="pl-PL" sz="1600" dirty="0">
                              <a:effectLst/>
                              <a:latin typeface="Times New Roman" panose="02020603050405020304" pitchFamily="18" charset="0"/>
                              <a:ea typeface="SimSun" panose="02010600030101010101" pitchFamily="2" charset="-122"/>
                              <a:cs typeface="Arial" panose="020B0604020202020204" pitchFamily="34" charset="0"/>
                            </a:rPr>
                            <a:t> + </a:t>
                          </a:r>
                          <a:r>
                            <a:rPr lang="en-GB" sz="1600" dirty="0">
                              <a:effectLst/>
                              <a:latin typeface="Times New Roman" panose="02020603050405020304" pitchFamily="18" charset="0"/>
                              <a:ea typeface="SimSun" panose="02010600030101010101" pitchFamily="2" charset="-122"/>
                              <a:cs typeface="Arial" panose="020B0604020202020204" pitchFamily="34" charset="0"/>
                            </a:rPr>
                            <a:t>β</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1</a:t>
                          </a:r>
                          <a:r>
                            <a:rPr lang="pl-PL" sz="1600" dirty="0">
                              <a:effectLst/>
                              <a:latin typeface="Times New Roman" panose="02020603050405020304" pitchFamily="18" charset="0"/>
                              <a:ea typeface="SimSun" panose="02010600030101010101" pitchFamily="2" charset="-122"/>
                              <a:cs typeface="Arial" panose="020B0604020202020204" pitchFamily="34" charset="0"/>
                            </a:rPr>
                            <a:t>* </a:t>
                          </a:r>
                          <a:r>
                            <a:rPr lang="pl-PL" sz="1600" i="1" dirty="0">
                              <a:effectLst/>
                              <a:latin typeface="Times New Roman" panose="02020603050405020304" pitchFamily="18" charset="0"/>
                              <a:ea typeface="SimSun" panose="02010600030101010101" pitchFamily="2" charset="-122"/>
                              <a:cs typeface="Arial" panose="020B0604020202020204" pitchFamily="34" charset="0"/>
                            </a:rPr>
                            <a:t>x</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 i</a:t>
                          </a:r>
                          <a:r>
                            <a:rPr lang="pl-PL" sz="1600" dirty="0">
                              <a:effectLst/>
                              <a:latin typeface="Times New Roman" panose="02020603050405020304" pitchFamily="18" charset="0"/>
                              <a:ea typeface="SimSun" panose="02010600030101010101" pitchFamily="2" charset="-122"/>
                              <a:cs typeface="Arial" panose="020B0604020202020204" pitchFamily="34" charset="0"/>
                            </a:rPr>
                            <a:t> + </a:t>
                          </a:r>
                          <a:r>
                            <a:rPr lang="en-GB" sz="1600" dirty="0">
                              <a:effectLst/>
                              <a:latin typeface="Times New Roman" panose="02020603050405020304" pitchFamily="18" charset="0"/>
                              <a:ea typeface="SimSun" panose="02010600030101010101" pitchFamily="2" charset="-122"/>
                              <a:cs typeface="Arial" panose="020B0604020202020204" pitchFamily="34" charset="0"/>
                            </a:rPr>
                            <a:t>β</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2</a:t>
                          </a:r>
                          <a:r>
                            <a:rPr lang="pl-PL" sz="1600" dirty="0">
                              <a:effectLst/>
                              <a:latin typeface="Times New Roman" panose="02020603050405020304" pitchFamily="18" charset="0"/>
                              <a:ea typeface="SimSun" panose="02010600030101010101" pitchFamily="2" charset="-122"/>
                              <a:cs typeface="Arial" panose="020B0604020202020204" pitchFamily="34" charset="0"/>
                            </a:rPr>
                            <a:t>*log(z</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ij</a:t>
                          </a:r>
                          <a:r>
                            <a:rPr lang="pl-PL" sz="1600" dirty="0">
                              <a:effectLst/>
                              <a:latin typeface="Times New Roman" panose="02020603050405020304" pitchFamily="18" charset="0"/>
                              <a:ea typeface="SimSun" panose="02010600030101010101" pitchFamily="2" charset="-122"/>
                              <a:cs typeface="Arial" panose="020B0604020202020204" pitchFamily="34" charset="0"/>
                            </a:rPr>
                            <a:t>)</a:t>
                          </a:r>
                          <a:endParaRPr lang="en-GB" sz="24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a:lnSpc>
                              <a:spcPct val="115000"/>
                            </a:lnSpc>
                            <a:spcAft>
                              <a:spcPts val="0"/>
                            </a:spcAft>
                          </a:pPr>
                          <a:r>
                            <a:rPr lang="pl-PL" sz="1600" dirty="0">
                              <a:effectLst/>
                              <a:latin typeface="Times New Roman" panose="02020603050405020304" pitchFamily="18" charset="0"/>
                              <a:ea typeface="SimSun" panose="02010600030101010101" pitchFamily="2" charset="-122"/>
                              <a:cs typeface="Arial" panose="020B0604020202020204" pitchFamily="34" charset="0"/>
                            </a:rPr>
                            <a:t>log(µ.b</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ij</a:t>
                          </a:r>
                          <a:r>
                            <a:rPr lang="pl-PL" sz="1600" dirty="0">
                              <a:effectLst/>
                              <a:latin typeface="Times New Roman" panose="02020603050405020304" pitchFamily="18" charset="0"/>
                              <a:ea typeface="SimSun" panose="02010600030101010101" pitchFamily="2" charset="-122"/>
                              <a:cs typeface="Arial" panose="020B0604020202020204" pitchFamily="34" charset="0"/>
                            </a:rPr>
                            <a:t>) = </a:t>
                          </a:r>
                          <a:r>
                            <a:rPr lang="en-GB" sz="1600" dirty="0">
                              <a:effectLst/>
                              <a:latin typeface="Times New Roman" panose="02020603050405020304" pitchFamily="18" charset="0"/>
                              <a:ea typeface="SimSun" panose="02010600030101010101" pitchFamily="2" charset="-122"/>
                              <a:cs typeface="Arial" panose="020B0604020202020204" pitchFamily="34" charset="0"/>
                            </a:rPr>
                            <a:t>β</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0</a:t>
                          </a:r>
                          <a:r>
                            <a:rPr lang="pl-PL" sz="1600" dirty="0">
                              <a:effectLst/>
                              <a:latin typeface="Times New Roman" panose="02020603050405020304" pitchFamily="18" charset="0"/>
                              <a:ea typeface="SimSun" panose="02010600030101010101" pitchFamily="2" charset="-122"/>
                              <a:cs typeface="Arial" panose="020B0604020202020204" pitchFamily="34" charset="0"/>
                            </a:rPr>
                            <a:t> + </a:t>
                          </a:r>
                          <a:r>
                            <a:rPr lang="en-GB" sz="1600" dirty="0">
                              <a:effectLst/>
                              <a:latin typeface="Times New Roman" panose="02020603050405020304" pitchFamily="18" charset="0"/>
                              <a:ea typeface="SimSun" panose="02010600030101010101" pitchFamily="2" charset="-122"/>
                              <a:cs typeface="Arial" panose="020B0604020202020204" pitchFamily="34" charset="0"/>
                            </a:rPr>
                            <a:t>β</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1</a:t>
                          </a:r>
                          <a:r>
                            <a:rPr lang="pl-PL" sz="1600" dirty="0">
                              <a:effectLst/>
                              <a:latin typeface="Times New Roman" panose="02020603050405020304" pitchFamily="18" charset="0"/>
                              <a:ea typeface="SimSun" panose="02010600030101010101" pitchFamily="2" charset="-122"/>
                              <a:cs typeface="Arial" panose="020B0604020202020204" pitchFamily="34" charset="0"/>
                            </a:rPr>
                            <a:t>* </a:t>
                          </a:r>
                          <a:r>
                            <a:rPr lang="pl-PL" sz="1600" i="1" dirty="0">
                              <a:effectLst/>
                              <a:latin typeface="Times New Roman" panose="02020603050405020304" pitchFamily="18" charset="0"/>
                              <a:ea typeface="SimSun" panose="02010600030101010101" pitchFamily="2" charset="-122"/>
                              <a:cs typeface="Arial" panose="020B0604020202020204" pitchFamily="34" charset="0"/>
                            </a:rPr>
                            <a:t>x</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 i</a:t>
                          </a:r>
                          <a:r>
                            <a:rPr lang="pl-PL" sz="1600" dirty="0">
                              <a:effectLst/>
                              <a:latin typeface="Times New Roman" panose="02020603050405020304" pitchFamily="18" charset="0"/>
                              <a:ea typeface="SimSun" panose="02010600030101010101" pitchFamily="2" charset="-122"/>
                              <a:cs typeface="Arial" panose="020B0604020202020204" pitchFamily="34" charset="0"/>
                            </a:rPr>
                            <a:t> + </a:t>
                          </a:r>
                          <a:r>
                            <a:rPr lang="en-GB" sz="1600" dirty="0">
                              <a:effectLst/>
                              <a:latin typeface="Times New Roman" panose="02020603050405020304" pitchFamily="18" charset="0"/>
                              <a:ea typeface="SimSun" panose="02010600030101010101" pitchFamily="2" charset="-122"/>
                              <a:cs typeface="Arial" panose="020B0604020202020204" pitchFamily="34" charset="0"/>
                            </a:rPr>
                            <a:t>β</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2</a:t>
                          </a:r>
                          <a:r>
                            <a:rPr lang="pl-PL" sz="1600" dirty="0">
                              <a:effectLst/>
                              <a:latin typeface="Times New Roman" panose="02020603050405020304" pitchFamily="18" charset="0"/>
                              <a:ea typeface="SimSun" panose="02010600030101010101" pitchFamily="2" charset="-122"/>
                              <a:cs typeface="Arial" panose="020B0604020202020204" pitchFamily="34" charset="0"/>
                            </a:rPr>
                            <a:t>*log(z</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ij</a:t>
                          </a:r>
                          <a:r>
                            <a:rPr lang="pl-PL" sz="1600" dirty="0">
                              <a:effectLst/>
                              <a:latin typeface="Times New Roman" panose="02020603050405020304" pitchFamily="18" charset="0"/>
                              <a:ea typeface="SimSun" panose="02010600030101010101" pitchFamily="2" charset="-122"/>
                              <a:cs typeface="Arial" panose="020B0604020202020204" pitchFamily="34" charset="0"/>
                            </a:rPr>
                            <a:t>)</a:t>
                          </a:r>
                          <a:endParaRPr lang="en-GB" sz="24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765949156"/>
                      </a:ext>
                    </a:extLst>
                  </a:tr>
                </a:tbl>
              </a:graphicData>
            </a:graphic>
          </p:graphicFrame>
        </mc:Fallback>
      </mc:AlternateContent>
      <p:sp>
        <p:nvSpPr>
          <p:cNvPr id="5" name="Rectangle 4"/>
          <p:cNvSpPr/>
          <p:nvPr/>
        </p:nvSpPr>
        <p:spPr>
          <a:xfrm>
            <a:off x="400049" y="5548591"/>
            <a:ext cx="11630025" cy="1456809"/>
          </a:xfrm>
          <a:prstGeom prst="rect">
            <a:avLst/>
          </a:prstGeom>
        </p:spPr>
        <p:txBody>
          <a:bodyPr wrap="square">
            <a:spAutoFit/>
          </a:bodyPr>
          <a:lstStyle/>
          <a:p>
            <a:pPr>
              <a:spcAft>
                <a:spcPts val="1000"/>
              </a:spcAft>
            </a:pPr>
            <a:r>
              <a:rPr lang="en-GB" dirty="0">
                <a:latin typeface="Times New Roman" panose="02020603050405020304" pitchFamily="18" charset="0"/>
                <a:ea typeface="SimSun" panose="02010600030101010101" pitchFamily="2" charset="-122"/>
                <a:cs typeface="Arial" panose="020B0604020202020204" pitchFamily="34" charset="0"/>
              </a:rPr>
              <a:t>Notes: </a:t>
            </a:r>
            <a:r>
              <a:rPr lang="en-GB" dirty="0" err="1">
                <a:latin typeface="Times New Roman" panose="02020603050405020304" pitchFamily="18" charset="0"/>
                <a:ea typeface="SimSun" panose="02010600030101010101" pitchFamily="2" charset="-122"/>
                <a:cs typeface="Arial" panose="020B0604020202020204" pitchFamily="34" charset="0"/>
              </a:rPr>
              <a:t>i</a:t>
            </a:r>
            <a:r>
              <a:rPr lang="en-GB" dirty="0">
                <a:latin typeface="Times New Roman" panose="02020603050405020304" pitchFamily="18" charset="0"/>
                <a:ea typeface="SimSun" panose="02010600030101010101" pitchFamily="2" charset="-122"/>
                <a:cs typeface="Arial" panose="020B0604020202020204" pitchFamily="34" charset="0"/>
              </a:rPr>
              <a:t> – age; j – state; τ is a precision (inverse variance). T</a:t>
            </a:r>
            <a:r>
              <a:rPr lang="en-US" dirty="0">
                <a:latin typeface="Times New Roman" panose="02020603050405020304" pitchFamily="18" charset="0"/>
                <a:ea typeface="SimSun" panose="02010600030101010101" pitchFamily="2" charset="-122"/>
                <a:cs typeface="Arial" panose="020B0604020202020204" pitchFamily="34" charset="0"/>
              </a:rPr>
              <a:t>he </a:t>
            </a:r>
            <a:r>
              <a:rPr lang="en-US" i="1" dirty="0">
                <a:latin typeface="Times New Roman" panose="02020603050405020304" pitchFamily="18" charset="0"/>
                <a:ea typeface="SimSun" panose="02010600030101010101" pitchFamily="2" charset="-122"/>
                <a:cs typeface="Arial" panose="020B0604020202020204" pitchFamily="34" charset="0"/>
              </a:rPr>
              <a:t>CIR </a:t>
            </a:r>
            <a:r>
              <a:rPr lang="en-US" dirty="0">
                <a:latin typeface="Times New Roman" panose="02020603050405020304" pitchFamily="18" charset="0"/>
                <a:ea typeface="SimSun" panose="02010600030101010101" pitchFamily="2" charset="-122"/>
                <a:cs typeface="Arial" panose="020B0604020202020204" pitchFamily="34" charset="0"/>
              </a:rPr>
              <a:t>paper uses I for integer child—age-groups.</a:t>
            </a:r>
          </a:p>
          <a:p>
            <a:pPr>
              <a:spcAft>
                <a:spcPts val="1000"/>
              </a:spcAft>
            </a:pPr>
            <a:r>
              <a:rPr lang="en-GB" dirty="0" err="1"/>
              <a:t>Z</a:t>
            </a:r>
            <a:r>
              <a:rPr lang="en-GB" baseline="-25000" dirty="0" err="1"/>
              <a:t>ij</a:t>
            </a:r>
            <a:r>
              <a:rPr lang="en-GB" baseline="-25000" dirty="0"/>
              <a:t> </a:t>
            </a:r>
            <a:r>
              <a:rPr lang="en-GB" dirty="0"/>
              <a:t>reflects the population of people in that state, </a:t>
            </a:r>
            <a:r>
              <a:rPr lang="en-GB" dirty="0" err="1"/>
              <a:t>ie</a:t>
            </a:r>
            <a:r>
              <a:rPr lang="en-GB" dirty="0"/>
              <a:t> Census 2011 data on ‘main workers’ in that district = an offset.</a:t>
            </a:r>
            <a:endParaRPr lang="en-GB" dirty="0">
              <a:latin typeface="Calibri" panose="020F0502020204030204" pitchFamily="34" charset="0"/>
              <a:ea typeface="SimSun" panose="02010600030101010101" pitchFamily="2" charset="-122"/>
              <a:cs typeface="Arial" panose="020B0604020202020204" pitchFamily="34" charset="0"/>
            </a:endParaRPr>
          </a:p>
          <a:p>
            <a:br>
              <a:rPr lang="en-GB" dirty="0">
                <a:latin typeface="Times New Roman" panose="02020603050405020304" pitchFamily="18" charset="0"/>
                <a:ea typeface="SimSun" panose="02010600030101010101" pitchFamily="2" charset="-122"/>
              </a:rPr>
            </a:br>
            <a:endParaRPr lang="en-GB" dirty="0"/>
          </a:p>
        </p:txBody>
      </p:sp>
      <p:sp>
        <p:nvSpPr>
          <p:cNvPr id="6" name="Rectangle 5"/>
          <p:cNvSpPr/>
          <p:nvPr/>
        </p:nvSpPr>
        <p:spPr>
          <a:xfrm>
            <a:off x="752474" y="-155899"/>
            <a:ext cx="11630025" cy="2000548"/>
          </a:xfrm>
          <a:prstGeom prst="rect">
            <a:avLst/>
          </a:prstGeom>
        </p:spPr>
        <p:txBody>
          <a:bodyPr wrap="square">
            <a:spAutoFit/>
          </a:bodyPr>
          <a:lstStyle/>
          <a:p>
            <a:pPr>
              <a:lnSpc>
                <a:spcPct val="150000"/>
              </a:lnSpc>
              <a:spcAft>
                <a:spcPts val="1000"/>
              </a:spcAft>
            </a:pPr>
            <a:r>
              <a:rPr lang="en-US" dirty="0">
                <a:latin typeface="Times New Roman" panose="02020603050405020304" pitchFamily="18" charset="0"/>
                <a:ea typeface="SimSun" panose="02010600030101010101" pitchFamily="2" charset="-122"/>
                <a:cs typeface="Arial" panose="020B0604020202020204" pitchFamily="34" charset="0"/>
              </a:rPr>
              <a:t>Notation here is from the </a:t>
            </a:r>
            <a:r>
              <a:rPr lang="en-US" i="1" dirty="0">
                <a:latin typeface="Times New Roman" panose="02020603050405020304" pitchFamily="18" charset="0"/>
                <a:ea typeface="SimSun" panose="02010600030101010101" pitchFamily="2" charset="-122"/>
                <a:cs typeface="Arial" panose="020B0604020202020204" pitchFamily="34" charset="0"/>
              </a:rPr>
              <a:t>Child Indicators Research </a:t>
            </a:r>
            <a:r>
              <a:rPr lang="en-US" dirty="0">
                <a:latin typeface="Times New Roman" panose="02020603050405020304" pitchFamily="18" charset="0"/>
                <a:ea typeface="SimSun" panose="02010600030101010101" pitchFamily="2" charset="-122"/>
                <a:cs typeface="Arial" panose="020B0604020202020204" pitchFamily="34" charset="0"/>
              </a:rPr>
              <a:t>paper</a:t>
            </a:r>
          </a:p>
          <a:p>
            <a:pPr>
              <a:spcAft>
                <a:spcPts val="1000"/>
              </a:spcAft>
            </a:pPr>
            <a:r>
              <a:rPr lang="en-US" dirty="0">
                <a:latin typeface="Times New Roman" panose="02020603050405020304" pitchFamily="18" charset="0"/>
                <a:ea typeface="SimSun" panose="02010600030101010101" pitchFamily="2" charset="-122"/>
                <a:cs typeface="Arial" panose="020B0604020202020204" pitchFamily="34" charset="0"/>
              </a:rPr>
              <a:t>Having found the risk of ‘child </a:t>
            </a:r>
            <a:r>
              <a:rPr lang="en-US" dirty="0" err="1">
                <a:latin typeface="Times New Roman" panose="02020603050405020304" pitchFamily="18" charset="0"/>
                <a:ea typeface="SimSun" panose="02010600030101010101" pitchFamily="2" charset="-122"/>
                <a:cs typeface="Arial" panose="020B0604020202020204" pitchFamily="34" charset="0"/>
              </a:rPr>
              <a:t>labour</a:t>
            </a:r>
            <a:r>
              <a:rPr lang="en-US" dirty="0">
                <a:latin typeface="Times New Roman" panose="02020603050405020304" pitchFamily="18" charset="0"/>
                <a:ea typeface="SimSun" panose="02010600030101010101" pitchFamily="2" charset="-122"/>
                <a:cs typeface="Arial" panose="020B0604020202020204" pitchFamily="34" charset="0"/>
              </a:rPr>
              <a:t>’ rises rapidly from age 9 upwards, we modelled each year of Age.</a:t>
            </a:r>
          </a:p>
          <a:p>
            <a:pPr>
              <a:spcAft>
                <a:spcPts val="1000"/>
              </a:spcAft>
            </a:pPr>
            <a:r>
              <a:rPr lang="en-US" dirty="0">
                <a:latin typeface="Times New Roman" panose="02020603050405020304" pitchFamily="18" charset="0"/>
                <a:ea typeface="SimSun" panose="02010600030101010101" pitchFamily="2" charset="-122"/>
                <a:cs typeface="Arial" panose="020B0604020202020204" pitchFamily="34" charset="0"/>
              </a:rPr>
              <a:t>Here a refers to the first dataset and b simply refers to a different dataset.  </a:t>
            </a:r>
            <a:endParaRPr lang="en-GB" dirty="0">
              <a:latin typeface="Calibri" panose="020F0502020204030204" pitchFamily="34" charset="0"/>
              <a:ea typeface="SimSun" panose="02010600030101010101" pitchFamily="2" charset="-122"/>
              <a:cs typeface="Arial" panose="020B0604020202020204" pitchFamily="34" charset="0"/>
            </a:endParaRPr>
          </a:p>
          <a:p>
            <a:br>
              <a:rPr lang="en-GB" dirty="0">
                <a:latin typeface="Times New Roman" panose="02020603050405020304" pitchFamily="18" charset="0"/>
                <a:ea typeface="SimSun" panose="02010600030101010101" pitchFamily="2" charset="-122"/>
              </a:rPr>
            </a:br>
            <a:endParaRPr lang="en-GB" dirty="0"/>
          </a:p>
        </p:txBody>
      </p:sp>
      <p:sp>
        <p:nvSpPr>
          <p:cNvPr id="2" name="Slide Number Placeholder 1"/>
          <p:cNvSpPr>
            <a:spLocks noGrp="1"/>
          </p:cNvSpPr>
          <p:nvPr>
            <p:ph type="sldNum" sz="quarter" idx="12"/>
          </p:nvPr>
        </p:nvSpPr>
        <p:spPr/>
        <p:txBody>
          <a:bodyPr/>
          <a:lstStyle/>
          <a:p>
            <a:fld id="{78006F51-1788-4B78-A022-45EE8C202D22}" type="slidenum">
              <a:rPr lang="en-GB" smtClean="0"/>
              <a:t>21</a:t>
            </a:fld>
            <a:endParaRPr lang="en-GB"/>
          </a:p>
        </p:txBody>
      </p:sp>
    </p:spTree>
    <p:extLst>
      <p:ext uri="{BB962C8B-B14F-4D97-AF65-F5344CB8AC3E}">
        <p14:creationId xmlns:p14="http://schemas.microsoft.com/office/powerpoint/2010/main" val="112144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Besag</a:t>
            </a:r>
            <a:r>
              <a:rPr lang="en-US" dirty="0"/>
              <a:t>–York–</a:t>
            </a:r>
            <a:r>
              <a:rPr lang="en-US" dirty="0" err="1"/>
              <a:t>Molli</a:t>
            </a:r>
            <a:r>
              <a:rPr lang="en-GB" dirty="0"/>
              <a:t>é</a:t>
            </a:r>
            <a:r>
              <a:rPr lang="en-US" dirty="0"/>
              <a:t> terms added to model</a:t>
            </a:r>
            <a:endParaRPr lang="en-GB" dirty="0"/>
          </a:p>
        </p:txBody>
      </p:sp>
      <p:sp>
        <p:nvSpPr>
          <p:cNvPr id="3" name="Content Placeholder 2"/>
          <p:cNvSpPr>
            <a:spLocks noGrp="1"/>
          </p:cNvSpPr>
          <p:nvPr>
            <p:ph idx="1"/>
          </p:nvPr>
        </p:nvSpPr>
        <p:spPr/>
        <p:txBody>
          <a:bodyPr/>
          <a:lstStyle/>
          <a:p>
            <a:r>
              <a:rPr lang="en-US" dirty="0"/>
              <a:t>The BYM model adds terms which are built up on geographers’ methods of measuring random errors that occur at a spatial level.</a:t>
            </a:r>
          </a:p>
          <a:p>
            <a:pPr lvl="1"/>
            <a:r>
              <a:rPr lang="en-US" dirty="0"/>
              <a:t>The correlated random errors are potentially located in contiguous ways.</a:t>
            </a:r>
          </a:p>
          <a:p>
            <a:pPr lvl="1"/>
            <a:r>
              <a:rPr lang="en-US" dirty="0"/>
              <a:t>The map of the places can be used to derive measures of contiguity, shared boundary, and distance from the </a:t>
            </a:r>
            <a:r>
              <a:rPr lang="en-US" dirty="0" err="1"/>
              <a:t>equicentre</a:t>
            </a:r>
            <a:r>
              <a:rPr lang="en-US" dirty="0"/>
              <a:t> of each district, but here in BYM, it is simply used for a Queen’s matrix. This matrix is square, showing all district codes j on each edge, we do not examine it; from R mapping it is </a:t>
            </a:r>
            <a:r>
              <a:rPr lang="en-US" dirty="0" err="1"/>
              <a:t>autocreated</a:t>
            </a:r>
            <a:r>
              <a:rPr lang="en-US" dirty="0"/>
              <a:t>, with 1 where adjacent, and 0 where not adjacent; it is a sparse matrix.</a:t>
            </a:r>
          </a:p>
          <a:p>
            <a:pPr lvl="1"/>
            <a:r>
              <a:rPr lang="en-US" dirty="0"/>
              <a:t>We now add this term to the log Poisson GLM:</a:t>
            </a:r>
          </a:p>
          <a:p>
            <a:pPr lvl="1"/>
            <a:endParaRPr lang="en-GB" dirty="0"/>
          </a:p>
        </p:txBody>
      </p:sp>
      <p:sp>
        <p:nvSpPr>
          <p:cNvPr id="4" name="Slide Number Placeholder 3"/>
          <p:cNvSpPr>
            <a:spLocks noGrp="1"/>
          </p:cNvSpPr>
          <p:nvPr>
            <p:ph type="sldNum" sz="quarter" idx="12"/>
          </p:nvPr>
        </p:nvSpPr>
        <p:spPr/>
        <p:txBody>
          <a:bodyPr/>
          <a:lstStyle/>
          <a:p>
            <a:fld id="{78006F51-1788-4B78-A022-45EE8C202D22}" type="slidenum">
              <a:rPr lang="en-GB" smtClean="0"/>
              <a:t>22</a:t>
            </a:fld>
            <a:endParaRPr lang="en-GB"/>
          </a:p>
        </p:txBody>
      </p:sp>
    </p:spTree>
    <p:extLst>
      <p:ext uri="{BB962C8B-B14F-4D97-AF65-F5344CB8AC3E}">
        <p14:creationId xmlns:p14="http://schemas.microsoft.com/office/powerpoint/2010/main" val="1115338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507076" y="365125"/>
                <a:ext cx="10846724" cy="3330575"/>
              </a:xfrm>
            </p:spPr>
            <p:txBody>
              <a:bodyPr>
                <a:normAutofit/>
              </a:bodyPr>
              <a:lstStyle/>
              <a:p>
                <a:r>
                  <a:rPr lang="el-GR" sz="4800" dirty="0">
                    <a:latin typeface="Arial" panose="020B0604020202020204" pitchFamily="34" charset="0"/>
                  </a:rPr>
                  <a:t>η</a:t>
                </a:r>
                <a:r>
                  <a:rPr lang="en-US" sz="4800" baseline="-25000" dirty="0">
                    <a:latin typeface="Arial" panose="020B0604020202020204" pitchFamily="34" charset="0"/>
                  </a:rPr>
                  <a:t>j</a:t>
                </a:r>
                <a:r>
                  <a:rPr lang="en-US" sz="4800" dirty="0">
                    <a:latin typeface="Arial" panose="020B0604020202020204" pitchFamily="34" charset="0"/>
                  </a:rPr>
                  <a:t>=</a:t>
                </a:r>
                <a:r>
                  <a:rPr lang="el-GR" sz="4800" dirty="0">
                    <a:latin typeface="Arial" panose="020B0604020202020204" pitchFamily="34" charset="0"/>
                  </a:rPr>
                  <a:t>β</a:t>
                </a:r>
                <a:r>
                  <a:rPr lang="en-US" sz="4800" baseline="-25000" dirty="0">
                    <a:latin typeface="Arial" panose="020B0604020202020204" pitchFamily="34" charset="0"/>
                  </a:rPr>
                  <a:t>0j</a:t>
                </a:r>
                <a:r>
                  <a:rPr lang="en-US" sz="4800" dirty="0">
                    <a:latin typeface="Arial" panose="020B0604020202020204" pitchFamily="34" charset="0"/>
                  </a:rPr>
                  <a:t>+</a:t>
                </a:r>
                <a:r>
                  <a:rPr lang="en-GB" sz="4800" b="1" u="sng" dirty="0"/>
                  <a:t>X</a:t>
                </a:r>
                <a:r>
                  <a:rPr lang="el-GR" sz="4800" b="1" u="sng" dirty="0"/>
                  <a:t>β</a:t>
                </a:r>
                <a:r>
                  <a:rPr lang="en-GB" sz="4800" b="0" dirty="0"/>
                  <a:t>+</a:t>
                </a:r>
                <a:r>
                  <a:rPr lang="en-GB" sz="6600" b="0" dirty="0"/>
                  <a:t>[</a:t>
                </a:r>
                <a14:m>
                  <m:oMath xmlns:m="http://schemas.openxmlformats.org/officeDocument/2006/math">
                    <m:d>
                      <m:dPr>
                        <m:ctrlPr>
                          <a:rPr lang="en-GB" sz="4800" b="0" i="1" smtClean="0">
                            <a:latin typeface="Cambria Math" panose="02040503050406030204" pitchFamily="18" charset="0"/>
                          </a:rPr>
                        </m:ctrlPr>
                      </m:dPr>
                      <m:e>
                        <m:rad>
                          <m:radPr>
                            <m:degHide m:val="on"/>
                            <m:ctrlPr>
                              <a:rPr lang="en-GB" sz="4800" i="1" smtClean="0">
                                <a:solidFill>
                                  <a:schemeClr val="accent4">
                                    <a:lumMod val="50000"/>
                                  </a:schemeClr>
                                </a:solidFill>
                                <a:effectLst>
                                  <a:outerShdw blurRad="38100" dist="38100" dir="2700000" algn="tl">
                                    <a:srgbClr val="000000">
                                      <a:alpha val="43137"/>
                                    </a:srgbClr>
                                  </a:outerShdw>
                                </a:effectLst>
                                <a:latin typeface="Cambria Math" panose="02040503050406030204" pitchFamily="18" charset="0"/>
                              </a:rPr>
                            </m:ctrlPr>
                          </m:radPr>
                          <m:deg/>
                          <m:e>
                            <m:f>
                              <m:fPr>
                                <m:type m:val="skw"/>
                                <m:ctrlPr>
                                  <a:rPr lang="en-GB" sz="4800" i="1" smtClean="0">
                                    <a:solidFill>
                                      <a:schemeClr val="accent4">
                                        <a:lumMod val="50000"/>
                                      </a:schemeClr>
                                    </a:solidFill>
                                    <a:effectLst>
                                      <a:outerShdw blurRad="38100" dist="38100" dir="2700000" algn="tl">
                                        <a:srgbClr val="000000">
                                          <a:alpha val="43137"/>
                                        </a:srgbClr>
                                      </a:outerShdw>
                                    </a:effectLst>
                                    <a:latin typeface="Cambria Math" panose="02040503050406030204" pitchFamily="18" charset="0"/>
                                  </a:rPr>
                                </m:ctrlPr>
                              </m:fPr>
                              <m:num>
                                <m:r>
                                  <a:rPr lang="en-GB" sz="4800" i="1" smtClean="0">
                                    <a:solidFill>
                                      <a:schemeClr val="accent4">
                                        <a:lumMod val="5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𝜌</m:t>
                                </m:r>
                              </m:num>
                              <m:den>
                                <m:r>
                                  <a:rPr lang="en-GB" sz="4800" b="0" i="1" smtClean="0">
                                    <a:solidFill>
                                      <a:schemeClr val="accent4">
                                        <a:lumMod val="50000"/>
                                      </a:schemeClr>
                                    </a:solidFill>
                                    <a:effectLst>
                                      <a:outerShdw blurRad="38100" dist="38100" dir="2700000" algn="tl">
                                        <a:srgbClr val="000000">
                                          <a:alpha val="43137"/>
                                        </a:srgbClr>
                                      </a:outerShdw>
                                    </a:effectLst>
                                    <a:latin typeface="Cambria Math" panose="02040503050406030204" pitchFamily="18" charset="0"/>
                                  </a:rPr>
                                  <m:t>𝑠</m:t>
                                </m:r>
                              </m:den>
                            </m:f>
                          </m:e>
                        </m:rad>
                      </m:e>
                    </m:d>
                    <m:sSup>
                      <m:sSupPr>
                        <m:ctrlPr>
                          <a:rPr lang="en-GB" sz="4800" b="0" i="1" smtClean="0">
                            <a:latin typeface="Cambria Math" panose="02040503050406030204" pitchFamily="18" charset="0"/>
                          </a:rPr>
                        </m:ctrlPr>
                      </m:sSupPr>
                      <m:e>
                        <m:r>
                          <a:rPr lang="en-GB" sz="4800" b="0" i="1" smtClean="0">
                            <a:solidFill>
                              <a:schemeClr val="accent4">
                                <a:lumMod val="50000"/>
                              </a:schemeClr>
                            </a:solidFill>
                            <a:latin typeface="Cambria Math" panose="02040503050406030204" pitchFamily="18" charset="0"/>
                            <a:ea typeface="Cambria Math" panose="02040503050406030204" pitchFamily="18" charset="0"/>
                          </a:rPr>
                          <m:t>𝜑</m:t>
                        </m:r>
                      </m:e>
                      <m:sup>
                        <m:r>
                          <a:rPr lang="en-GB" sz="4800" b="0" i="1" smtClean="0">
                            <a:latin typeface="Cambria Math" panose="02040503050406030204" pitchFamily="18" charset="0"/>
                          </a:rPr>
                          <m:t>∗</m:t>
                        </m:r>
                      </m:sup>
                    </m:sSup>
                    <m:r>
                      <a:rPr lang="en-GB" sz="4800" b="0" i="1" smtClean="0">
                        <a:latin typeface="Cambria Math" panose="02040503050406030204" pitchFamily="18" charset="0"/>
                      </a:rPr>
                      <m:t>+(</m:t>
                    </m:r>
                    <m:rad>
                      <m:radPr>
                        <m:degHide m:val="on"/>
                        <m:ctrlPr>
                          <a:rPr lang="en-GB" sz="4800" b="0" i="1" smtClean="0">
                            <a:latin typeface="Cambria Math" panose="02040503050406030204" pitchFamily="18" charset="0"/>
                          </a:rPr>
                        </m:ctrlPr>
                      </m:radPr>
                      <m:deg/>
                      <m:e>
                        <m:r>
                          <a:rPr lang="en-GB" sz="4800" b="0" i="1" smtClean="0">
                            <a:latin typeface="Cambria Math" panose="02040503050406030204" pitchFamily="18" charset="0"/>
                          </a:rPr>
                          <m:t>1−</m:t>
                        </m:r>
                        <m:r>
                          <a:rPr lang="en-GB" sz="4800" b="0" i="1" smtClean="0">
                            <a:latin typeface="Cambria Math" panose="02040503050406030204" pitchFamily="18" charset="0"/>
                            <a:ea typeface="Cambria Math" panose="02040503050406030204" pitchFamily="18" charset="0"/>
                          </a:rPr>
                          <m:t>𝜌</m:t>
                        </m:r>
                      </m:e>
                    </m:rad>
                    <m:r>
                      <a:rPr lang="en-GB" sz="4800" b="0" i="1" smtClean="0">
                        <a:latin typeface="Cambria Math" panose="02040503050406030204" pitchFamily="18" charset="0"/>
                      </a:rPr>
                      <m:t>)</m:t>
                    </m:r>
                    <m:sSup>
                      <m:sSupPr>
                        <m:ctrlPr>
                          <a:rPr lang="en-GB" sz="4800" b="0" i="1" smtClean="0">
                            <a:latin typeface="Cambria Math" panose="02040503050406030204" pitchFamily="18" charset="0"/>
                          </a:rPr>
                        </m:ctrlPr>
                      </m:sSupPr>
                      <m:e>
                        <m:r>
                          <a:rPr lang="en-GB" sz="4800" b="0" i="1" smtClean="0">
                            <a:latin typeface="Cambria Math" panose="02040503050406030204" pitchFamily="18" charset="0"/>
                            <a:ea typeface="Cambria Math" panose="02040503050406030204" pitchFamily="18" charset="0"/>
                          </a:rPr>
                          <m:t>𝜃</m:t>
                        </m:r>
                      </m:e>
                      <m:sup>
                        <m:r>
                          <a:rPr lang="en-GB" sz="4800" b="0" i="1" smtClean="0">
                            <a:latin typeface="Cambria Math" panose="02040503050406030204" pitchFamily="18" charset="0"/>
                          </a:rPr>
                          <m:t>∗</m:t>
                        </m:r>
                      </m:sup>
                    </m:sSup>
                  </m:oMath>
                </a14:m>
                <a:r>
                  <a:rPr lang="en-GB" sz="6600" b="0" i="0" dirty="0">
                    <a:latin typeface="+mj-lt"/>
                  </a:rPr>
                  <a:t>]</a:t>
                </a:r>
                <a14:m>
                  <m:oMath xmlns:m="http://schemas.openxmlformats.org/officeDocument/2006/math">
                    <m:r>
                      <a:rPr lang="en-GB" sz="4800" b="0" i="1" smtClean="0">
                        <a:latin typeface="Cambria Math" panose="02040503050406030204" pitchFamily="18" charset="0"/>
                        <a:ea typeface="Cambria Math" panose="02040503050406030204" pitchFamily="18" charset="0"/>
                      </a:rPr>
                      <m:t>𝜎</m:t>
                    </m:r>
                  </m:oMath>
                </a14:m>
                <a:r>
                  <a:rPr lang="en-GB" dirty="0"/>
                  <a:t> </a:t>
                </a:r>
                <a:br>
                  <a:rPr lang="en-GB" dirty="0"/>
                </a:br>
                <a:r>
                  <a:rPr lang="en-GB" dirty="0"/>
                  <a:t>								 (Eq. 5)</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507076" y="365125"/>
                <a:ext cx="10846724" cy="3330575"/>
              </a:xfrm>
              <a:blipFill>
                <a:blip r:embed="rId2"/>
                <a:stretch>
                  <a:fillRect l="-2528"/>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73281" y="4630737"/>
                <a:ext cx="10515600" cy="1862138"/>
              </a:xfrm>
              <a:solidFill>
                <a:schemeClr val="accent4">
                  <a:lumMod val="20000"/>
                  <a:lumOff val="80000"/>
                </a:schemeClr>
              </a:solidFill>
            </p:spPr>
            <p:txBody>
              <a:bodyPr>
                <a:normAutofit fontScale="47500" lnSpcReduction="20000"/>
              </a:bodyPr>
              <a:lstStyle/>
              <a:p>
                <a:r>
                  <a:rPr lang="en-GB" b="1" u="sng" dirty="0"/>
                  <a:t>Reminder</a:t>
                </a:r>
                <a:r>
                  <a:rPr lang="en-GB" dirty="0"/>
                  <a:t>: This BYM2 model has spatial smoothing on contiguous and nearby places, as well as a random-effects component which helps with fitting the </a:t>
                </a:r>
                <a:r>
                  <a:rPr lang="en-GB" dirty="0" err="1"/>
                  <a:t>heterogenous</a:t>
                </a:r>
                <a:r>
                  <a:rPr lang="en-GB" dirty="0"/>
                  <a:t> spatial amounts of risk.</a:t>
                </a:r>
              </a:p>
              <a:p>
                <a:r>
                  <a:rPr lang="en-GB" dirty="0"/>
                  <a:t>The rho factor varies between 0 to 1, rising with greater </a:t>
                </a:r>
                <a:r>
                  <a:rPr lang="en-GB" u="sng" dirty="0"/>
                  <a:t>correlated local risks </a:t>
                </a:r>
                <a:r>
                  <a:rPr lang="en-GB" dirty="0"/>
                  <a:t>in groups of areas j.</a:t>
                </a:r>
              </a:p>
              <a:p>
                <a:r>
                  <a:rPr lang="en-GB" dirty="0"/>
                  <a:t>The phi factor </a:t>
                </a:r>
                <a14:m>
                  <m:oMath xmlns:m="http://schemas.openxmlformats.org/officeDocument/2006/math">
                    <m:r>
                      <a:rPr lang="en-GB" i="1">
                        <a:latin typeface="Cambria Math" panose="02040503050406030204" pitchFamily="18" charset="0"/>
                        <a:ea typeface="Cambria Math" panose="02040503050406030204" pitchFamily="18" charset="0"/>
                      </a:rPr>
                      <m:t>𝜑</m:t>
                    </m:r>
                    <m:r>
                      <a:rPr lang="en-GB" i="1">
                        <a:latin typeface="Cambria Math" panose="02040503050406030204" pitchFamily="18" charset="0"/>
                        <a:ea typeface="Cambria Math" panose="02040503050406030204" pitchFamily="18" charset="0"/>
                      </a:rPr>
                      <m:t> </m:t>
                    </m:r>
                  </m:oMath>
                </a14:m>
                <a:r>
                  <a:rPr lang="en-GB" dirty="0"/>
                  <a:t> is an ICAR model to take care of </a:t>
                </a:r>
                <a:r>
                  <a:rPr lang="en-GB" u="sng" dirty="0"/>
                  <a:t>correlated risks</a:t>
                </a:r>
                <a:r>
                  <a:rPr lang="en-GB" dirty="0"/>
                  <a:t>, spatially, which are contiguous. ICAR means intrinsic conditional autoregressive models. Rho appears twice in the BYM2 formula. </a:t>
                </a:r>
              </a:p>
              <a:p>
                <a:pPr lvl="1"/>
                <a:r>
                  <a:rPr lang="en-GB" dirty="0"/>
                  <a:t>1</a:t>
                </a:r>
                <a:r>
                  <a:rPr lang="en-GB" baseline="30000" dirty="0"/>
                  <a:t>st</a:t>
                </a:r>
                <a:r>
                  <a:rPr lang="en-GB" dirty="0"/>
                  <a:t> term is for the spatial explanation via contiguous similar districts.  2</a:t>
                </a:r>
                <a:r>
                  <a:rPr lang="en-GB" baseline="30000" dirty="0"/>
                  <a:t>nd</a:t>
                </a:r>
                <a:r>
                  <a:rPr lang="en-GB" dirty="0"/>
                  <a:t> term is for the unusual districts, </a:t>
                </a:r>
                <a:r>
                  <a:rPr lang="en-GB" dirty="0" err="1"/>
                  <a:t>ie</a:t>
                </a:r>
                <a:r>
                  <a:rPr lang="en-GB" dirty="0"/>
                  <a:t> heterogeneity.</a:t>
                </a:r>
              </a:p>
              <a:p>
                <a:r>
                  <a:rPr lang="en-GB" dirty="0"/>
                  <a:t>The factor s is an adjustment that can scale up/down the first term.</a:t>
                </a:r>
              </a:p>
              <a:p>
                <a:r>
                  <a:rPr lang="en-GB" dirty="0"/>
                  <a:t>Lastly, a scaling factor </a:t>
                </a:r>
                <a:r>
                  <a:rPr lang="en-GB" sz="3800" i="1" u="sng" dirty="0"/>
                  <a:t>sigma</a:t>
                </a:r>
                <a:r>
                  <a:rPr lang="en-GB" dirty="0"/>
                  <a:t> allows the model to upscale the spatial term.</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73281" y="4630737"/>
                <a:ext cx="10515600" cy="1862138"/>
              </a:xfrm>
              <a:blipFill>
                <a:blip r:embed="rId3"/>
                <a:stretch>
                  <a:fillRect t="-2951" b="-2951"/>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78006F51-1788-4B78-A022-45EE8C202D22}" type="slidenum">
              <a:rPr lang="en-GB" smtClean="0"/>
              <a:t>23</a:t>
            </a:fld>
            <a:endParaRPr lang="en-GB"/>
          </a:p>
        </p:txBody>
      </p:sp>
      <mc:AlternateContent xmlns:mc="http://schemas.openxmlformats.org/markup-compatibility/2006">
        <mc:Choice xmlns:a14="http://schemas.microsoft.com/office/drawing/2010/main" Requires="a14">
          <p:sp>
            <p:nvSpPr>
              <p:cNvPr id="6" name="Rectangle 5"/>
              <p:cNvSpPr/>
              <p:nvPr/>
            </p:nvSpPr>
            <p:spPr>
              <a:xfrm>
                <a:off x="4136572" y="2674758"/>
                <a:ext cx="4920341" cy="1938992"/>
              </a:xfrm>
              <a:prstGeom prst="rect">
                <a:avLst/>
              </a:prstGeom>
              <a:solidFill>
                <a:schemeClr val="accent4">
                  <a:lumMod val="20000"/>
                  <a:lumOff val="80000"/>
                </a:schemeClr>
              </a:solidFill>
            </p:spPr>
            <p:txBody>
              <a:bodyPr wrap="square">
                <a:spAutoFit/>
              </a:bodyPr>
              <a:lstStyle/>
              <a:p>
                <a14:m>
                  <m:oMath xmlns:m="http://schemas.openxmlformats.org/officeDocument/2006/math">
                    <m:sSup>
                      <m:sSupPr>
                        <m:ctrlPr>
                          <a:rPr lang="en-GB" sz="2400" i="1" smtClean="0">
                            <a:latin typeface="Cambria Math" panose="02040503050406030204" pitchFamily="18" charset="0"/>
                          </a:rPr>
                        </m:ctrlPr>
                      </m:sSupPr>
                      <m:e>
                        <m:r>
                          <a:rPr lang="en-US" sz="2400" b="0" i="1" smtClean="0">
                            <a:solidFill>
                              <a:schemeClr val="accent4">
                                <a:lumMod val="50000"/>
                              </a:schemeClr>
                            </a:solidFill>
                            <a:latin typeface="Cambria Math" panose="02040503050406030204" pitchFamily="18" charset="0"/>
                          </a:rPr>
                          <m:t>𝑇h𝑒</m:t>
                        </m:r>
                        <m:r>
                          <a:rPr lang="en-US" sz="2400" b="0" i="1" smtClean="0">
                            <a:solidFill>
                              <a:schemeClr val="accent4">
                                <a:lumMod val="50000"/>
                              </a:schemeClr>
                            </a:solidFill>
                            <a:latin typeface="Cambria Math" panose="02040503050406030204" pitchFamily="18" charset="0"/>
                          </a:rPr>
                          <m:t> </m:t>
                        </m:r>
                        <m:r>
                          <a:rPr lang="en-US" sz="2400" b="0" i="1" smtClean="0">
                            <a:solidFill>
                              <a:schemeClr val="accent4">
                                <a:lumMod val="50000"/>
                              </a:schemeClr>
                            </a:solidFill>
                            <a:latin typeface="Cambria Math" panose="02040503050406030204" pitchFamily="18" charset="0"/>
                          </a:rPr>
                          <m:t>𝑃h𝑖</m:t>
                        </m:r>
                        <m:r>
                          <a:rPr lang="en-US" sz="2400" b="0" i="1" smtClean="0">
                            <a:solidFill>
                              <a:schemeClr val="accent4">
                                <a:lumMod val="50000"/>
                              </a:schemeClr>
                            </a:solidFill>
                            <a:latin typeface="Cambria Math" panose="02040503050406030204" pitchFamily="18" charset="0"/>
                          </a:rPr>
                          <m:t> </m:t>
                        </m:r>
                        <m:r>
                          <a:rPr lang="en-US" sz="2400" b="0" i="1" smtClean="0">
                            <a:solidFill>
                              <a:schemeClr val="accent4">
                                <a:lumMod val="50000"/>
                              </a:schemeClr>
                            </a:solidFill>
                            <a:latin typeface="Cambria Math" panose="02040503050406030204" pitchFamily="18" charset="0"/>
                          </a:rPr>
                          <m:t>𝑚𝑎𝑡𝑟𝑖𝑥</m:t>
                        </m:r>
                        <m:r>
                          <a:rPr lang="en-US" sz="2400" b="0" i="1" smtClean="0">
                            <a:solidFill>
                              <a:schemeClr val="accent4">
                                <a:lumMod val="50000"/>
                              </a:schemeClr>
                            </a:solidFill>
                            <a:latin typeface="Cambria Math" panose="02040503050406030204" pitchFamily="18" charset="0"/>
                          </a:rPr>
                          <m:t> </m:t>
                        </m:r>
                        <m:r>
                          <a:rPr lang="en-GB" sz="2400" i="1">
                            <a:solidFill>
                              <a:schemeClr val="accent4">
                                <a:lumMod val="50000"/>
                              </a:schemeClr>
                            </a:solidFill>
                            <a:latin typeface="Cambria Math" panose="02040503050406030204" pitchFamily="18" charset="0"/>
                            <a:ea typeface="Cambria Math" panose="02040503050406030204" pitchFamily="18" charset="0"/>
                          </a:rPr>
                          <m:t>𝜑</m:t>
                        </m:r>
                      </m:e>
                      <m:sup>
                        <m:r>
                          <a:rPr lang="en-GB" sz="2400" i="1">
                            <a:latin typeface="Cambria Math" panose="02040503050406030204" pitchFamily="18" charset="0"/>
                          </a:rPr>
                          <m:t>∗</m:t>
                        </m:r>
                      </m:sup>
                    </m:sSup>
                  </m:oMath>
                </a14:m>
                <a:r>
                  <a:rPr lang="en-GB" sz="2400" dirty="0"/>
                  <a:t> is in units of </a:t>
                </a:r>
                <a:r>
                  <a:rPr lang="en-GB" sz="2400" dirty="0" err="1"/>
                  <a:t>Eta</a:t>
                </a:r>
                <a:r>
                  <a:rPr lang="en-GB" sz="2400" baseline="-25000" dirty="0" err="1"/>
                  <a:t>j</a:t>
                </a:r>
                <a:r>
                  <a:rPr lang="en-GB" sz="2400" dirty="0"/>
                  <a:t> and it has a triangle of estimates for districts j with all other districts k </a:t>
                </a:r>
                <a:r>
                  <a:rPr lang="en-GB" sz="2400" dirty="0">
                    <a:sym typeface="Symbol" panose="05050102010706020507" pitchFamily="18" charset="2"/>
                  </a:rPr>
                  <a:t> j, in the J-k  matrix.  We can sort that matrix. </a:t>
                </a:r>
                <a:endParaRPr lang="en-GB" sz="2400" dirty="0"/>
              </a:p>
            </p:txBody>
          </p:sp>
        </mc:Choice>
        <mc:Fallback>
          <p:sp>
            <p:nvSpPr>
              <p:cNvPr id="6" name="Rectangle 5"/>
              <p:cNvSpPr>
                <a:spLocks noRot="1" noChangeAspect="1" noMove="1" noResize="1" noEditPoints="1" noAdjustHandles="1" noChangeArrowheads="1" noChangeShapeType="1" noTextEdit="1"/>
              </p:cNvSpPr>
              <p:nvPr/>
            </p:nvSpPr>
            <p:spPr>
              <a:xfrm>
                <a:off x="4136572" y="2674758"/>
                <a:ext cx="4920341" cy="1938992"/>
              </a:xfrm>
              <a:prstGeom prst="rect">
                <a:avLst/>
              </a:prstGeom>
              <a:blipFill>
                <a:blip r:embed="rId4"/>
                <a:stretch>
                  <a:fillRect l="-1983" t="-2516" b="-6289"/>
                </a:stretch>
              </a:blipFill>
            </p:spPr>
            <p:txBody>
              <a:bodyPr/>
              <a:lstStyle/>
              <a:p>
                <a:r>
                  <a:rPr lang="en-GB">
                    <a:noFill/>
                  </a:rPr>
                  <a:t> </a:t>
                </a:r>
              </a:p>
            </p:txBody>
          </p:sp>
        </mc:Fallback>
      </mc:AlternateContent>
    </p:spTree>
    <p:extLst>
      <p:ext uri="{BB962C8B-B14F-4D97-AF65-F5344CB8AC3E}">
        <p14:creationId xmlns:p14="http://schemas.microsoft.com/office/powerpoint/2010/main" val="134446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507076" y="365125"/>
                <a:ext cx="10846724" cy="3330575"/>
              </a:xfrm>
            </p:spPr>
            <p:txBody>
              <a:bodyPr>
                <a:normAutofit fontScale="90000"/>
              </a:bodyPr>
              <a:lstStyle/>
              <a:p>
                <a:r>
                  <a:rPr lang="el-GR" sz="4800" dirty="0">
                    <a:latin typeface="Arial" panose="020B0604020202020204" pitchFamily="34" charset="0"/>
                  </a:rPr>
                  <a:t>η</a:t>
                </a:r>
                <a:r>
                  <a:rPr lang="en-US" sz="4800" baseline="-25000" dirty="0">
                    <a:latin typeface="Arial" panose="020B0604020202020204" pitchFamily="34" charset="0"/>
                  </a:rPr>
                  <a:t>j</a:t>
                </a:r>
                <a:r>
                  <a:rPr lang="en-US" sz="4800" dirty="0">
                    <a:latin typeface="Arial" panose="020B0604020202020204" pitchFamily="34" charset="0"/>
                  </a:rPr>
                  <a:t>=</a:t>
                </a:r>
                <a:r>
                  <a:rPr lang="en-GB" sz="4800" dirty="0">
                    <a:latin typeface="Arial" panose="020B0604020202020204" pitchFamily="34" charset="0"/>
                  </a:rPr>
                  <a:t>…</a:t>
                </a:r>
                <a14:m>
                  <m:oMath xmlns:m="http://schemas.openxmlformats.org/officeDocument/2006/math">
                    <m:d>
                      <m:dPr>
                        <m:ctrlPr>
                          <a:rPr lang="en-GB" sz="4800" b="0" i="1" smtClean="0">
                            <a:latin typeface="Cambria Math" panose="02040503050406030204" pitchFamily="18" charset="0"/>
                          </a:rPr>
                        </m:ctrlPr>
                      </m:dPr>
                      <m:e>
                        <m:rad>
                          <m:radPr>
                            <m:degHide m:val="on"/>
                            <m:ctrlPr>
                              <a:rPr lang="en-GB" sz="4800" i="1" smtClean="0">
                                <a:solidFill>
                                  <a:schemeClr val="accent4">
                                    <a:lumMod val="50000"/>
                                  </a:schemeClr>
                                </a:solidFill>
                                <a:effectLst>
                                  <a:outerShdw blurRad="38100" dist="38100" dir="2700000" algn="tl">
                                    <a:srgbClr val="000000">
                                      <a:alpha val="43137"/>
                                    </a:srgbClr>
                                  </a:outerShdw>
                                </a:effectLst>
                                <a:latin typeface="Cambria Math" panose="02040503050406030204" pitchFamily="18" charset="0"/>
                              </a:rPr>
                            </m:ctrlPr>
                          </m:radPr>
                          <m:deg/>
                          <m:e>
                            <m:f>
                              <m:fPr>
                                <m:type m:val="skw"/>
                                <m:ctrlPr>
                                  <a:rPr lang="en-GB" sz="4800" i="1" smtClean="0">
                                    <a:solidFill>
                                      <a:schemeClr val="accent4">
                                        <a:lumMod val="50000"/>
                                      </a:schemeClr>
                                    </a:solidFill>
                                    <a:effectLst>
                                      <a:outerShdw blurRad="38100" dist="38100" dir="2700000" algn="tl">
                                        <a:srgbClr val="000000">
                                          <a:alpha val="43137"/>
                                        </a:srgbClr>
                                      </a:outerShdw>
                                    </a:effectLst>
                                    <a:latin typeface="Cambria Math" panose="02040503050406030204" pitchFamily="18" charset="0"/>
                                  </a:rPr>
                                </m:ctrlPr>
                              </m:fPr>
                              <m:num>
                                <m:r>
                                  <a:rPr lang="en-GB" sz="4800" i="1" smtClean="0">
                                    <a:solidFill>
                                      <a:schemeClr val="accent4">
                                        <a:lumMod val="5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𝜌</m:t>
                                </m:r>
                              </m:num>
                              <m:den>
                                <m:r>
                                  <a:rPr lang="en-GB" sz="4800" b="0" i="1" smtClean="0">
                                    <a:solidFill>
                                      <a:schemeClr val="accent4">
                                        <a:lumMod val="50000"/>
                                      </a:schemeClr>
                                    </a:solidFill>
                                    <a:effectLst>
                                      <a:outerShdw blurRad="38100" dist="38100" dir="2700000" algn="tl">
                                        <a:srgbClr val="000000">
                                          <a:alpha val="43137"/>
                                        </a:srgbClr>
                                      </a:outerShdw>
                                    </a:effectLst>
                                    <a:latin typeface="Cambria Math" panose="02040503050406030204" pitchFamily="18" charset="0"/>
                                  </a:rPr>
                                  <m:t>𝑠</m:t>
                                </m:r>
                              </m:den>
                            </m:f>
                          </m:e>
                        </m:rad>
                      </m:e>
                    </m:d>
                    <m:sSup>
                      <m:sSupPr>
                        <m:ctrlPr>
                          <a:rPr lang="en-GB" sz="4800" b="0" i="1" smtClean="0">
                            <a:latin typeface="Cambria Math" panose="02040503050406030204" pitchFamily="18" charset="0"/>
                          </a:rPr>
                        </m:ctrlPr>
                      </m:sSupPr>
                      <m:e>
                        <m:r>
                          <a:rPr lang="en-GB" sz="4800" b="0" i="1" smtClean="0">
                            <a:solidFill>
                              <a:schemeClr val="accent4">
                                <a:lumMod val="50000"/>
                              </a:schemeClr>
                            </a:solidFill>
                            <a:latin typeface="Cambria Math" panose="02040503050406030204" pitchFamily="18" charset="0"/>
                            <a:ea typeface="Cambria Math" panose="02040503050406030204" pitchFamily="18" charset="0"/>
                          </a:rPr>
                          <m:t>𝜑</m:t>
                        </m:r>
                      </m:e>
                      <m:sup>
                        <m:r>
                          <a:rPr lang="en-GB" sz="4800" b="0" i="1" smtClean="0">
                            <a:latin typeface="Cambria Math" panose="02040503050406030204" pitchFamily="18" charset="0"/>
                          </a:rPr>
                          <m:t>∗</m:t>
                        </m:r>
                      </m:sup>
                    </m:sSup>
                    <m:r>
                      <a:rPr lang="en-GB" sz="4800" b="0" i="1" smtClean="0">
                        <a:latin typeface="Cambria Math" panose="02040503050406030204" pitchFamily="18" charset="0"/>
                      </a:rPr>
                      <m:t>+…</m:t>
                    </m:r>
                  </m:oMath>
                </a14:m>
                <a:br>
                  <a:rPr lang="en-GB" dirty="0"/>
                </a:br>
                <a:r>
                  <a:rPr lang="en-GB" dirty="0"/>
                  <a:t>								 (Eq. 5)</a:t>
                </a:r>
                <a:br>
                  <a:rPr lang="en-GB" dirty="0"/>
                </a:br>
                <a:br>
                  <a:rPr lang="en-GB" dirty="0"/>
                </a:br>
                <a:r>
                  <a:rPr lang="en-GB" dirty="0"/>
                  <a:t>AN ILLUSTRATION</a:t>
                </a:r>
                <a:br>
                  <a:rPr lang="en-GB" dirty="0"/>
                </a:br>
                <a:endParaRPr lang="en-GB"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507076" y="365125"/>
                <a:ext cx="10846724" cy="3330575"/>
              </a:xfrm>
              <a:blipFill>
                <a:blip r:embed="rId2"/>
                <a:stretch>
                  <a:fillRect l="-2191"/>
                </a:stretch>
              </a:blipFill>
            </p:spPr>
            <p:txBody>
              <a:bodyPr/>
              <a:lstStyle/>
              <a:p>
                <a:r>
                  <a:rPr lang="en-GB">
                    <a:noFill/>
                  </a:rPr>
                  <a:t> </a:t>
                </a:r>
              </a:p>
            </p:txBody>
          </p:sp>
        </mc:Fallback>
      </mc:AlternateContent>
      <p:sp>
        <p:nvSpPr>
          <p:cNvPr id="3" name="Content Placeholder 2"/>
          <p:cNvSpPr>
            <a:spLocks noGrp="1"/>
          </p:cNvSpPr>
          <p:nvPr>
            <p:ph idx="1"/>
          </p:nvPr>
        </p:nvSpPr>
        <p:spPr>
          <a:xfrm>
            <a:off x="838200" y="3923607"/>
            <a:ext cx="10515600" cy="2253356"/>
          </a:xfrm>
          <a:solidFill>
            <a:schemeClr val="accent4">
              <a:lumMod val="20000"/>
              <a:lumOff val="80000"/>
            </a:schemeClr>
          </a:solidFill>
        </p:spPr>
        <p:txBody>
          <a:bodyPr>
            <a:normAutofit/>
          </a:bodyPr>
          <a:lstStyle/>
          <a:p>
            <a:r>
              <a:rPr lang="en-GB" dirty="0"/>
              <a:t>Illustration of the key term in </a:t>
            </a:r>
            <a:r>
              <a:rPr lang="en-GB" dirty="0" err="1"/>
              <a:t>Besag</a:t>
            </a:r>
            <a:r>
              <a:rPr lang="en-GB" dirty="0"/>
              <a:t>-York-</a:t>
            </a:r>
            <a:r>
              <a:rPr lang="en-US" dirty="0" err="1"/>
              <a:t>Molli</a:t>
            </a:r>
            <a:r>
              <a:rPr lang="en-GB" dirty="0"/>
              <a:t>é model</a:t>
            </a:r>
          </a:p>
          <a:p>
            <a:pPr lvl="1"/>
            <a:r>
              <a:rPr lang="en-GB" dirty="0"/>
              <a:t>1</a:t>
            </a:r>
            <a:r>
              <a:rPr lang="en-GB" baseline="30000" dirty="0"/>
              <a:t>st</a:t>
            </a:r>
            <a:r>
              <a:rPr lang="en-GB" dirty="0"/>
              <a:t> term reflects +’ve correlated contiguous similar districts. </a:t>
            </a:r>
          </a:p>
          <a:p>
            <a:pPr lvl="1"/>
            <a:r>
              <a:rPr lang="en-GB" b="1" u="sng" dirty="0"/>
              <a:t>Desertification </a:t>
            </a:r>
            <a:r>
              <a:rPr lang="en-GB" dirty="0"/>
              <a:t>occurs in contiguous rural districts!	SO desertification would cause all those rural areas to have LOW labour-force participation. Rho would be high but so would PHI for those areas. PHI* would have clumps of 5 districts with deserts. </a:t>
            </a:r>
          </a:p>
        </p:txBody>
      </p:sp>
      <p:sp>
        <p:nvSpPr>
          <p:cNvPr id="4" name="Slide Number Placeholder 3"/>
          <p:cNvSpPr>
            <a:spLocks noGrp="1"/>
          </p:cNvSpPr>
          <p:nvPr>
            <p:ph type="sldNum" sz="quarter" idx="12"/>
          </p:nvPr>
        </p:nvSpPr>
        <p:spPr/>
        <p:txBody>
          <a:bodyPr/>
          <a:lstStyle/>
          <a:p>
            <a:fld id="{78006F51-1788-4B78-A022-45EE8C202D22}" type="slidenum">
              <a:rPr lang="en-GB" smtClean="0"/>
              <a:t>24</a:t>
            </a:fld>
            <a:endParaRPr lang="en-GB"/>
          </a:p>
        </p:txBody>
      </p:sp>
    </p:spTree>
    <p:extLst>
      <p:ext uri="{BB962C8B-B14F-4D97-AF65-F5344CB8AC3E}">
        <p14:creationId xmlns:p14="http://schemas.microsoft.com/office/powerpoint/2010/main" val="3231134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Conclusions</a:t>
            </a:r>
          </a:p>
        </p:txBody>
      </p:sp>
      <p:sp>
        <p:nvSpPr>
          <p:cNvPr id="3" name="Content Placeholder 2"/>
          <p:cNvSpPr>
            <a:spLocks noGrp="1"/>
          </p:cNvSpPr>
          <p:nvPr>
            <p:ph idx="1"/>
          </p:nvPr>
        </p:nvSpPr>
        <p:spPr>
          <a:solidFill>
            <a:schemeClr val="accent4">
              <a:lumMod val="20000"/>
              <a:lumOff val="80000"/>
            </a:schemeClr>
          </a:solidFill>
        </p:spPr>
        <p:txBody>
          <a:bodyPr>
            <a:normAutofit fontScale="77500" lnSpcReduction="20000"/>
          </a:bodyPr>
          <a:lstStyle/>
          <a:p>
            <a:r>
              <a:rPr lang="en-GB" dirty="0"/>
              <a:t>A series of linear terms embedded in a Poisson model can attribute risk to competing factors.  Some can have interaction terms.</a:t>
            </a:r>
          </a:p>
          <a:p>
            <a:endParaRPr lang="en-GB" dirty="0"/>
          </a:p>
          <a:p>
            <a:r>
              <a:rPr lang="en-GB" dirty="0"/>
              <a:t>The fit of the model can be assessed using Bayesian Information Criterion (BIC), related measures AIC, nested-models LR test and MCMC type tests. </a:t>
            </a:r>
          </a:p>
          <a:p>
            <a:endParaRPr lang="en-GB" dirty="0"/>
          </a:p>
          <a:p>
            <a:r>
              <a:rPr lang="en-GB" dirty="0"/>
              <a:t>The tutorial involves amending an existing model (MC model, </a:t>
            </a:r>
            <a:r>
              <a:rPr lang="en-GB" dirty="0" err="1"/>
              <a:t>ie</a:t>
            </a:r>
            <a:r>
              <a:rPr lang="en-GB" dirty="0"/>
              <a:t> a MCMC estimation)</a:t>
            </a:r>
          </a:p>
          <a:p>
            <a:pPr lvl="1"/>
            <a:r>
              <a:rPr lang="en-GB" dirty="0"/>
              <a:t>Install R with    packages </a:t>
            </a:r>
            <a:r>
              <a:rPr lang="en-GB" dirty="0" err="1"/>
              <a:t>stan</a:t>
            </a:r>
            <a:r>
              <a:rPr lang="en-GB" dirty="0"/>
              <a:t>, </a:t>
            </a:r>
            <a:r>
              <a:rPr lang="en-GB" dirty="0" err="1"/>
              <a:t>stanarm</a:t>
            </a:r>
            <a:r>
              <a:rPr lang="en-GB" dirty="0"/>
              <a:t> and </a:t>
            </a:r>
            <a:r>
              <a:rPr lang="en-GB" dirty="0" err="1"/>
              <a:t>tidyverse</a:t>
            </a:r>
            <a:r>
              <a:rPr lang="en-GB" dirty="0"/>
              <a:t>;</a:t>
            </a:r>
          </a:p>
          <a:p>
            <a:pPr lvl="1"/>
            <a:r>
              <a:rPr lang="en-GB" dirty="0"/>
              <a:t>Step 1 run the program using the code provided</a:t>
            </a:r>
          </a:p>
          <a:p>
            <a:pPr lvl="2"/>
            <a:r>
              <a:rPr lang="en-GB" dirty="0"/>
              <a:t>(see </a:t>
            </a:r>
            <a:r>
              <a:rPr lang="en-GB" dirty="0">
                <a:hlinkClick r:id="rId2"/>
              </a:rPr>
              <a:t>https://github.com/WendyOlsen/https/SpatialRegressionBayesIndia2023</a:t>
            </a:r>
            <a:r>
              <a:rPr lang="en-GB" dirty="0"/>
              <a:t> )</a:t>
            </a:r>
          </a:p>
          <a:p>
            <a:pPr lvl="2"/>
            <a:r>
              <a:rPr lang="en-GB" dirty="0"/>
              <a:t>All-India data are also provided here for age 16-31; in the 2022 version in </a:t>
            </a:r>
            <a:r>
              <a:rPr lang="en-GB" dirty="0" err="1"/>
              <a:t>github</a:t>
            </a:r>
            <a:r>
              <a:rPr lang="en-GB" dirty="0"/>
              <a:t> data are for 15-24 years.</a:t>
            </a:r>
          </a:p>
          <a:p>
            <a:pPr lvl="2"/>
            <a:r>
              <a:rPr lang="en-GB" dirty="0"/>
              <a:t>You must only do </a:t>
            </a:r>
            <a:r>
              <a:rPr lang="en-GB" dirty="0">
                <a:solidFill>
                  <a:srgbClr val="FF0000"/>
                </a:solidFill>
              </a:rPr>
              <a:t>non-commercial work with these Indian Periodic LFS data</a:t>
            </a:r>
            <a:r>
              <a:rPr lang="en-GB" dirty="0"/>
              <a:t>.</a:t>
            </a:r>
          </a:p>
          <a:p>
            <a:pPr lvl="1"/>
            <a:r>
              <a:rPr lang="en-GB" dirty="0"/>
              <a:t>Step 2, replace the variable ‘rural’ with ‘your age dummy’ which is an R factor or numeric 0/1 binary; and run it again, interpret.</a:t>
            </a:r>
          </a:p>
          <a:p>
            <a:pPr lvl="1"/>
            <a:r>
              <a:rPr lang="en-GB" dirty="0"/>
              <a:t>Step 3, test a more complex hypothesis. Good luck! </a:t>
            </a:r>
          </a:p>
        </p:txBody>
      </p:sp>
      <p:sp>
        <p:nvSpPr>
          <p:cNvPr id="4" name="Slide Number Placeholder 3"/>
          <p:cNvSpPr>
            <a:spLocks noGrp="1"/>
          </p:cNvSpPr>
          <p:nvPr>
            <p:ph type="sldNum" sz="quarter" idx="12"/>
          </p:nvPr>
        </p:nvSpPr>
        <p:spPr/>
        <p:txBody>
          <a:bodyPr/>
          <a:lstStyle/>
          <a:p>
            <a:fld id="{78006F51-1788-4B78-A022-45EE8C202D22}" type="slidenum">
              <a:rPr lang="en-GB" smtClean="0"/>
              <a:t>25</a:t>
            </a:fld>
            <a:endParaRPr lang="en-GB"/>
          </a:p>
        </p:txBody>
      </p:sp>
    </p:spTree>
    <p:extLst>
      <p:ext uri="{BB962C8B-B14F-4D97-AF65-F5344CB8AC3E}">
        <p14:creationId xmlns:p14="http://schemas.microsoft.com/office/powerpoint/2010/main" val="2421325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(2, more inclusive)</a:t>
            </a:r>
            <a:endParaRPr lang="en-GB" dirty="0"/>
          </a:p>
        </p:txBody>
      </p:sp>
      <p:sp>
        <p:nvSpPr>
          <p:cNvPr id="3" name="Content Placeholder 2"/>
          <p:cNvSpPr>
            <a:spLocks noGrp="1"/>
          </p:cNvSpPr>
          <p:nvPr>
            <p:ph idx="1"/>
          </p:nvPr>
        </p:nvSpPr>
        <p:spPr>
          <a:xfrm>
            <a:off x="838200" y="1816100"/>
            <a:ext cx="10515600" cy="4351338"/>
          </a:xfrm>
        </p:spPr>
        <p:txBody>
          <a:bodyPr>
            <a:normAutofit fontScale="70000" lnSpcReduction="20000"/>
          </a:bodyPr>
          <a:lstStyle/>
          <a:p>
            <a:r>
              <a:rPr lang="en-US" dirty="0" err="1"/>
              <a:t>Besag</a:t>
            </a:r>
            <a:r>
              <a:rPr lang="en-US" dirty="0"/>
              <a:t>, J.J.Y., </a:t>
            </a:r>
            <a:r>
              <a:rPr lang="en-US" dirty="0" err="1"/>
              <a:t>Molli</a:t>
            </a:r>
            <a:r>
              <a:rPr lang="en-GB" dirty="0"/>
              <a:t>é</a:t>
            </a:r>
            <a:r>
              <a:rPr lang="en-US" dirty="0"/>
              <a:t>, A. (1991), Bayesian Image Restoration with Two Applications in Spatial Statistics, </a:t>
            </a:r>
            <a:r>
              <a:rPr lang="en-US" i="1" dirty="0"/>
              <a:t>Ann. Inst. Stat. Math.</a:t>
            </a:r>
            <a:r>
              <a:rPr lang="en-US" dirty="0"/>
              <a:t> 43, 1-59,10.1007.</a:t>
            </a:r>
          </a:p>
          <a:p>
            <a:r>
              <a:rPr lang="en-US" dirty="0"/>
              <a:t>Fox, John (2008), </a:t>
            </a:r>
            <a:r>
              <a:rPr lang="en-US" i="1" dirty="0"/>
              <a:t>Applied Regression Analysis and Generalized Linear Models</a:t>
            </a:r>
            <a:r>
              <a:rPr lang="en-US" dirty="0"/>
              <a:t>, London: Sage.</a:t>
            </a:r>
          </a:p>
          <a:p>
            <a:r>
              <a:rPr lang="en-GB" dirty="0"/>
              <a:t>Kim, Jihye, Olsen, W.K. and A. Wisniowski (2022) Predicting Child-Labour Risks by Norms in India. </a:t>
            </a:r>
            <a:r>
              <a:rPr lang="en-GB" i="1" dirty="0"/>
              <a:t>Work, Employment and Society</a:t>
            </a:r>
            <a:r>
              <a:rPr lang="en-GB" dirty="0"/>
              <a:t>. doi:10.1177/09500170221091886 </a:t>
            </a:r>
          </a:p>
          <a:p>
            <a:r>
              <a:rPr lang="en-GB" dirty="0"/>
              <a:t>Kim, Jihye, Olsen, W.K. and A. Wisniowski (2020), A Bayesian Estimation of Child Labour in India, </a:t>
            </a:r>
            <a:r>
              <a:rPr lang="en-GB" i="1" dirty="0"/>
              <a:t>Child Indicators Research</a:t>
            </a:r>
            <a:r>
              <a:rPr lang="en-GB" dirty="0"/>
              <a:t>, DOI </a:t>
            </a:r>
            <a:r>
              <a:rPr lang="en-GB" u="sng" dirty="0">
                <a:hlinkClick r:id="rId2"/>
              </a:rPr>
              <a:t>https://doi.org/10.1007/s12187-020-09740-w</a:t>
            </a:r>
            <a:r>
              <a:rPr lang="en-GB" dirty="0"/>
              <a:t>.</a:t>
            </a:r>
          </a:p>
          <a:p>
            <a:r>
              <a:rPr lang="en-US" dirty="0"/>
              <a:t>Kuhn, Max, and </a:t>
            </a:r>
            <a:r>
              <a:rPr lang="en-US" dirty="0" err="1"/>
              <a:t>Kjell</a:t>
            </a:r>
            <a:r>
              <a:rPr lang="en-US" dirty="0"/>
              <a:t> Johnson (2013), </a:t>
            </a:r>
            <a:r>
              <a:rPr lang="en-US" i="1" dirty="0"/>
              <a:t>Applied Predictive Modelling </a:t>
            </a:r>
            <a:r>
              <a:rPr lang="en-US" dirty="0"/>
              <a:t>(chapter 5 on the variance-bias tradeoff), London:  Springer. </a:t>
            </a:r>
          </a:p>
          <a:p>
            <a:r>
              <a:rPr lang="en-GB" dirty="0">
                <a:highlight>
                  <a:srgbClr val="FFFF00"/>
                </a:highlight>
              </a:rPr>
              <a:t>Morris, Mitzi, K. Wheeler Martin, D. Simpson, S J. Mooney, A. </a:t>
            </a:r>
            <a:r>
              <a:rPr lang="en-GB" dirty="0" err="1">
                <a:highlight>
                  <a:srgbClr val="FFFF00"/>
                </a:highlight>
              </a:rPr>
              <a:t>Gelman</a:t>
            </a:r>
            <a:r>
              <a:rPr lang="en-GB" dirty="0">
                <a:highlight>
                  <a:srgbClr val="FFFF00"/>
                </a:highlight>
              </a:rPr>
              <a:t>, and C. DiMaggio (2019), Bayesian Hierarchical Spatial Models:  Implementing the </a:t>
            </a:r>
            <a:r>
              <a:rPr lang="en-GB" dirty="0" err="1">
                <a:highlight>
                  <a:srgbClr val="FFFF00"/>
                </a:highlight>
              </a:rPr>
              <a:t>Besag</a:t>
            </a:r>
            <a:r>
              <a:rPr lang="en-GB" dirty="0">
                <a:highlight>
                  <a:srgbClr val="FFFF00"/>
                </a:highlight>
              </a:rPr>
              <a:t>-York-</a:t>
            </a:r>
            <a:r>
              <a:rPr lang="en-GB" dirty="0" err="1">
                <a:highlight>
                  <a:srgbClr val="FFFF00"/>
                </a:highlight>
              </a:rPr>
              <a:t>Mollié</a:t>
            </a:r>
            <a:r>
              <a:rPr lang="en-GB" dirty="0">
                <a:highlight>
                  <a:srgbClr val="FFFF00"/>
                </a:highlight>
              </a:rPr>
              <a:t> model in Stan, </a:t>
            </a:r>
            <a:r>
              <a:rPr lang="en-GB" i="1" dirty="0">
                <a:highlight>
                  <a:srgbClr val="FFFF00"/>
                </a:highlight>
              </a:rPr>
              <a:t>Spatial and </a:t>
            </a:r>
            <a:r>
              <a:rPr lang="en-GB" i="1" dirty="0" err="1">
                <a:highlight>
                  <a:srgbClr val="FFFF00"/>
                </a:highlight>
              </a:rPr>
              <a:t>Spatio</a:t>
            </a:r>
            <a:r>
              <a:rPr lang="en-GB" i="1" dirty="0">
                <a:highlight>
                  <a:srgbClr val="FFFF00"/>
                </a:highlight>
              </a:rPr>
              <a:t>-Temporal Epidemiology</a:t>
            </a:r>
            <a:r>
              <a:rPr lang="en-GB" dirty="0">
                <a:highlight>
                  <a:srgbClr val="FFFF00"/>
                </a:highlight>
              </a:rPr>
              <a:t>, 31, 100301.</a:t>
            </a:r>
          </a:p>
          <a:p>
            <a:r>
              <a:rPr lang="en-GB" dirty="0"/>
              <a:t>Olsen, Wendy, Manasi Bera, Amaresh Dubey, Jihye Kim, Arkadiusz Wisniowski, Purva Yadav (2020).  Hierarchical Modelling of COVID-19 Death Risk in India in the Early Phase of the Pandemic, </a:t>
            </a:r>
            <a:r>
              <a:rPr lang="en-GB" i="1" dirty="0"/>
              <a:t>European Journal of Development Research.</a:t>
            </a:r>
            <a:r>
              <a:rPr lang="en-GB" dirty="0"/>
              <a:t> DOI </a:t>
            </a:r>
            <a:r>
              <a:rPr lang="en-GB" u="sng" dirty="0">
                <a:hlinkClick r:id="rId3"/>
              </a:rPr>
              <a:t>https://link.springer.com/article/10.1057/s41287-020-00333-5</a:t>
            </a:r>
            <a:endParaRPr lang="en-GB" dirty="0"/>
          </a:p>
        </p:txBody>
      </p:sp>
      <p:sp>
        <p:nvSpPr>
          <p:cNvPr id="4" name="Slide Number Placeholder 3"/>
          <p:cNvSpPr>
            <a:spLocks noGrp="1"/>
          </p:cNvSpPr>
          <p:nvPr>
            <p:ph type="sldNum" sz="quarter" idx="12"/>
          </p:nvPr>
        </p:nvSpPr>
        <p:spPr/>
        <p:txBody>
          <a:bodyPr/>
          <a:lstStyle/>
          <a:p>
            <a:fld id="{78006F51-1788-4B78-A022-45EE8C202D22}" type="slidenum">
              <a:rPr lang="en-GB" smtClean="0"/>
              <a:t>26</a:t>
            </a:fld>
            <a:endParaRPr lang="en-GB"/>
          </a:p>
        </p:txBody>
      </p:sp>
    </p:spTree>
    <p:extLst>
      <p:ext uri="{BB962C8B-B14F-4D97-AF65-F5344CB8AC3E}">
        <p14:creationId xmlns:p14="http://schemas.microsoft.com/office/powerpoint/2010/main" val="428586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activity suggestions.</a:t>
            </a:r>
            <a:endParaRPr lang="en-GB" dirty="0"/>
          </a:p>
        </p:txBody>
      </p:sp>
      <p:sp>
        <p:nvSpPr>
          <p:cNvPr id="3" name="Content Placeholder 2"/>
          <p:cNvSpPr>
            <a:spLocks noGrp="1"/>
          </p:cNvSpPr>
          <p:nvPr>
            <p:ph idx="1"/>
          </p:nvPr>
        </p:nvSpPr>
        <p:spPr/>
        <p:txBody>
          <a:bodyPr>
            <a:normAutofit fontScale="85000" lnSpcReduction="20000"/>
          </a:bodyPr>
          <a:lstStyle/>
          <a:p>
            <a:r>
              <a:rPr lang="en-GB" dirty="0"/>
              <a:t>You can carry out a tutorial activity based on data in our </a:t>
            </a:r>
            <a:r>
              <a:rPr lang="en-GB" dirty="0" err="1"/>
              <a:t>github</a:t>
            </a:r>
            <a:r>
              <a:rPr lang="en-GB" dirty="0"/>
              <a:t> site.</a:t>
            </a:r>
          </a:p>
          <a:p>
            <a:endParaRPr lang="en-GB" dirty="0"/>
          </a:p>
          <a:p>
            <a:r>
              <a:rPr lang="en-GB" u="sng" dirty="0">
                <a:hlinkClick r:id="rId2"/>
              </a:rPr>
              <a:t>https://github.com/WendyOlsen/SpatialRegressionBayesIndia2022</a:t>
            </a:r>
            <a:r>
              <a:rPr lang="en-GB" dirty="0"/>
              <a:t> </a:t>
            </a:r>
          </a:p>
          <a:p>
            <a:endParaRPr lang="en-GB" dirty="0"/>
          </a:p>
          <a:p>
            <a:r>
              <a:rPr lang="en-GB" u="sng" dirty="0">
                <a:hlinkClick r:id="rId2"/>
              </a:rPr>
              <a:t>https://github.com/WendyOlsen/SpatialRegressionBayesIndia2023</a:t>
            </a:r>
            <a:r>
              <a:rPr lang="en-GB" dirty="0"/>
              <a:t> </a:t>
            </a:r>
          </a:p>
          <a:p>
            <a:pPr marL="0" indent="0">
              <a:buNone/>
            </a:pPr>
            <a:r>
              <a:rPr lang="en-GB" dirty="0"/>
              <a:t>Note that we keep updating both of these so please, download the whole thing at once. Use the ‘readme’ file to see how to download it. </a:t>
            </a:r>
          </a:p>
          <a:p>
            <a:endParaRPr lang="en-GB" dirty="0"/>
          </a:p>
          <a:p>
            <a:r>
              <a:rPr lang="en-GB" dirty="0"/>
              <a:t>Our tutorial documents are aimed at All-India estimates, or a youth age-group.</a:t>
            </a:r>
          </a:p>
          <a:p>
            <a:r>
              <a:rPr lang="en-GB" dirty="0"/>
              <a:t>You can do all-age estimates or study any age group from 15 to age 100 years.</a:t>
            </a:r>
          </a:p>
          <a:p>
            <a:r>
              <a:rPr lang="en-GB" dirty="0"/>
              <a:t>The dates of data are 2017/8.</a:t>
            </a:r>
          </a:p>
          <a:p>
            <a:endParaRPr lang="en-GB" dirty="0"/>
          </a:p>
        </p:txBody>
      </p:sp>
      <p:sp>
        <p:nvSpPr>
          <p:cNvPr id="4" name="Slide Number Placeholder 3"/>
          <p:cNvSpPr>
            <a:spLocks noGrp="1"/>
          </p:cNvSpPr>
          <p:nvPr>
            <p:ph type="sldNum" sz="quarter" idx="12"/>
          </p:nvPr>
        </p:nvSpPr>
        <p:spPr/>
        <p:txBody>
          <a:bodyPr/>
          <a:lstStyle/>
          <a:p>
            <a:fld id="{78006F51-1788-4B78-A022-45EE8C202D22}" type="slidenum">
              <a:rPr lang="en-GB" smtClean="0"/>
              <a:t>27</a:t>
            </a:fld>
            <a:endParaRPr lang="en-GB"/>
          </a:p>
        </p:txBody>
      </p:sp>
    </p:spTree>
    <p:extLst>
      <p:ext uri="{BB962C8B-B14F-4D97-AF65-F5344CB8AC3E}">
        <p14:creationId xmlns:p14="http://schemas.microsoft.com/office/powerpoint/2010/main" val="1338852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Tutorial tasks – carry out and tick them off.</a:t>
            </a:r>
          </a:p>
        </p:txBody>
      </p:sp>
      <p:sp>
        <p:nvSpPr>
          <p:cNvPr id="3" name="Content Placeholder 2"/>
          <p:cNvSpPr>
            <a:spLocks noGrp="1"/>
          </p:cNvSpPr>
          <p:nvPr>
            <p:ph idx="1"/>
          </p:nvPr>
        </p:nvSpPr>
        <p:spPr>
          <a:xfrm>
            <a:off x="333286" y="1307507"/>
            <a:ext cx="11020514" cy="4869456"/>
          </a:xfrm>
        </p:spPr>
        <p:txBody>
          <a:bodyPr>
            <a:normAutofit fontScale="40000" lnSpcReduction="20000"/>
          </a:bodyPr>
          <a:lstStyle/>
          <a:p>
            <a:r>
              <a:rPr lang="en-GB" dirty="0"/>
              <a:t>____Preparation: Before or early in our workshop, please choose one of the tasks and run the provided R file. We’ve named them MC for monte </a:t>
            </a:r>
            <a:r>
              <a:rPr lang="en-GB" dirty="0" err="1"/>
              <a:t>carlo</a:t>
            </a:r>
            <a:r>
              <a:rPr lang="en-GB" dirty="0"/>
              <a:t>, ICC for intraclass correlation, and BYM for </a:t>
            </a:r>
            <a:r>
              <a:rPr lang="en-GB" dirty="0" err="1"/>
              <a:t>Besag</a:t>
            </a:r>
            <a:r>
              <a:rPr lang="en-GB" dirty="0"/>
              <a:t>-Yorke-Mollie. Your personal machine may require updating R to R4.2.2 or improvements in your </a:t>
            </a:r>
            <a:r>
              <a:rPr lang="en-GB" dirty="0" err="1"/>
              <a:t>Rstudio</a:t>
            </a:r>
            <a:r>
              <a:rPr lang="en-GB" dirty="0"/>
              <a:t> or Java updates.  We found R4.1 isn’t going to work for the ICC, BYM.</a:t>
            </a:r>
          </a:p>
          <a:p>
            <a:pPr lvl="2"/>
            <a:r>
              <a:rPr lang="en-GB" dirty="0"/>
              <a:t>Note:  You may need to get help with folder and file management.  You can always email us for advice. </a:t>
            </a:r>
            <a:r>
              <a:rPr lang="en-GB" dirty="0">
                <a:hlinkClick r:id="rId2"/>
              </a:rPr>
              <a:t>Wendy.Olsen@manchester.ac.uk</a:t>
            </a:r>
            <a:r>
              <a:rPr lang="en-GB" dirty="0"/>
              <a:t> at your service.</a:t>
            </a:r>
          </a:p>
          <a:p>
            <a:pPr lvl="2"/>
            <a:r>
              <a:rPr lang="en-GB" dirty="0"/>
              <a:t>R-Carpentry is a useful website if you are at an early stage with R.</a:t>
            </a:r>
          </a:p>
          <a:p>
            <a:pPr lvl="2"/>
            <a:r>
              <a:rPr lang="en-GB" dirty="0" err="1"/>
              <a:t>DataCamp</a:t>
            </a:r>
            <a:r>
              <a:rPr lang="en-GB" dirty="0"/>
              <a:t> is very helpful too. We recommend a small monthly payment if you wish to engage in full broad learning. (£5 student fee)</a:t>
            </a:r>
          </a:p>
          <a:p>
            <a:pPr marL="0" indent="0">
              <a:buNone/>
            </a:pPr>
            <a:r>
              <a:rPr lang="en-GB" dirty="0"/>
              <a:t>You may want to find or </a:t>
            </a:r>
            <a:r>
              <a:rPr lang="en-GB" b="1" dirty="0"/>
              <a:t>create an ‘age’ factor in R</a:t>
            </a:r>
            <a:r>
              <a:rPr lang="en-GB" dirty="0"/>
              <a:t>. Age can be 0=16-19 and 1=20-24, for example. Our hypothesis is that those who are older are more likely to work, but that the association is gender-specific. Men more so, women less so.  Many people get married in this period and the gender impact on labour-force participation is reversed. (Discuss). A ‘factor’ is not a numeric variable in R.  So, when you want a correlation matrix, you will have to start again with age as numeric. If we provide ages 16-30 then you might have a factor with four levels 16-19… etc.</a:t>
            </a:r>
          </a:p>
          <a:p>
            <a:pPr lvl="1"/>
            <a:r>
              <a:rPr lang="en-GB" dirty="0"/>
              <a:t>Preferred model: OMIT RURAL/URBAN, INCLUDE AGE 0/1 and age-squared. Here age is numeric, not a factor. (Not dummies – You choose)</a:t>
            </a:r>
          </a:p>
          <a:p>
            <a:pPr lvl="1"/>
            <a:r>
              <a:rPr lang="en-GB" dirty="0"/>
              <a:t>You need to use either a logit regression model or a Poisson model in brms to get initial results (see MC….R program file)</a:t>
            </a:r>
          </a:p>
          <a:p>
            <a:pPr lvl="1"/>
            <a:r>
              <a:rPr lang="en-GB" dirty="0"/>
              <a:t>You may add a household monthly spending variable.</a:t>
            </a:r>
          </a:p>
          <a:p>
            <a:pPr lvl="2"/>
            <a:r>
              <a:rPr lang="en-GB" dirty="0"/>
              <a:t>Household monthly spending is shown as </a:t>
            </a:r>
            <a:r>
              <a:rPr lang="en-GB" dirty="0" err="1"/>
              <a:t>mpce</a:t>
            </a:r>
            <a:r>
              <a:rPr lang="en-GB" dirty="0"/>
              <a:t> (monthly per capita in Rupees); log of it using Exp() is </a:t>
            </a:r>
            <a:r>
              <a:rPr lang="en-GB" dirty="0" err="1"/>
              <a:t>logRsincpc</a:t>
            </a:r>
            <a:r>
              <a:rPr lang="en-GB" dirty="0"/>
              <a:t>.  Strongly + correlated with youths working.</a:t>
            </a:r>
          </a:p>
          <a:p>
            <a:r>
              <a:rPr lang="en-GB" dirty="0"/>
              <a:t>____ </a:t>
            </a:r>
            <a:r>
              <a:rPr lang="en-GB" b="1" dirty="0"/>
              <a:t>Run the preferred model </a:t>
            </a:r>
            <a:r>
              <a:rPr lang="en-GB" dirty="0"/>
              <a:t>as Poisson model, given in the code files.  You can run empty models and those with the given variables (sex and age). Optionally, also include an interaction effect sex*age.  You can also run lm from lme4 and the logistic model. Compare results. </a:t>
            </a:r>
          </a:p>
          <a:p>
            <a:r>
              <a:rPr lang="en-GB" dirty="0"/>
              <a:t>____ Task 2:  Everyone may want to read the ICC program file.  See if you can understand the ratio which is the ICC for one model.</a:t>
            </a:r>
          </a:p>
          <a:p>
            <a:r>
              <a:rPr lang="en-GB" dirty="0"/>
              <a:t>____ Task 3: Do you have a decent fit overall?  </a:t>
            </a:r>
            <a:r>
              <a:rPr lang="en-GB" b="1" dirty="0"/>
              <a:t>What are your ‘fit statistics</a:t>
            </a:r>
            <a:r>
              <a:rPr lang="en-GB" dirty="0"/>
              <a:t>’, </a:t>
            </a:r>
            <a:r>
              <a:rPr lang="en-GB" dirty="0" err="1"/>
              <a:t>ie</a:t>
            </a:r>
            <a:r>
              <a:rPr lang="en-GB" dirty="0"/>
              <a:t> measures of goodness of fit? Make a simple table (homework, as this takes time). How do you read and assess these? What is your interpretation? </a:t>
            </a:r>
          </a:p>
          <a:p>
            <a:r>
              <a:rPr lang="en-GB" dirty="0"/>
              <a:t>____ Task 4:  Now </a:t>
            </a:r>
            <a:r>
              <a:rPr lang="en-GB" b="1" dirty="0"/>
              <a:t>make a table showing the ICC part </a:t>
            </a:r>
            <a:r>
              <a:rPr lang="en-GB" dirty="0"/>
              <a:t>for 4 models. This requires good R skills.  There are several ways to do it. We will show some results to you. </a:t>
            </a:r>
          </a:p>
          <a:p>
            <a:r>
              <a:rPr lang="en-GB" dirty="0"/>
              <a:t>DO THIS LATER  ____ Task 5. Run the BYM model program file .R. Your PC folder structure needs to contain the variety of source files:  Map files, district codes, our program code file, the ‘</a:t>
            </a:r>
            <a:r>
              <a:rPr lang="en-GB" dirty="0" err="1"/>
              <a:t>icar</a:t>
            </a:r>
            <a:r>
              <a:rPr lang="en-GB" dirty="0"/>
              <a:t>’ functions (intrinsic conditional autoregressive  model) that stan  needs, and the Stan model for the MCMC simulation. In the case of </a:t>
            </a:r>
            <a:r>
              <a:rPr lang="en-GB" dirty="0" err="1"/>
              <a:t>Icar</a:t>
            </a:r>
            <a:r>
              <a:rPr lang="en-GB" dirty="0"/>
              <a:t> functions, we need to access both the R file and the Stan file, notice the different file-surnames .R and stan.  SIMPLY DOWNLOAD THE WHOLE GITHUB REPOSITORY to get the right file structure.</a:t>
            </a:r>
          </a:p>
          <a:p>
            <a:r>
              <a:rPr lang="en-GB" dirty="0"/>
              <a:t>TASK 5 is likely to work best at home after our workshop.  Hence we have a discussion section in the workshop to meet other scholars.  Arrange study-buddies!  Take down emails! </a:t>
            </a:r>
          </a:p>
        </p:txBody>
      </p:sp>
      <p:sp>
        <p:nvSpPr>
          <p:cNvPr id="4" name="Slide Number Placeholder 3"/>
          <p:cNvSpPr>
            <a:spLocks noGrp="1"/>
          </p:cNvSpPr>
          <p:nvPr>
            <p:ph type="sldNum" sz="quarter" idx="12"/>
          </p:nvPr>
        </p:nvSpPr>
        <p:spPr/>
        <p:txBody>
          <a:bodyPr/>
          <a:lstStyle/>
          <a:p>
            <a:fld id="{78006F51-1788-4B78-A022-45EE8C202D22}" type="slidenum">
              <a:rPr lang="en-GB" smtClean="0"/>
              <a:t>28</a:t>
            </a:fld>
            <a:endParaRPr lang="en-GB"/>
          </a:p>
        </p:txBody>
      </p:sp>
      <p:sp>
        <p:nvSpPr>
          <p:cNvPr id="5" name="TextBox 4">
            <a:extLst>
              <a:ext uri="{FF2B5EF4-FFF2-40B4-BE49-F238E27FC236}">
                <a16:creationId xmlns:a16="http://schemas.microsoft.com/office/drawing/2014/main" id="{58341C5A-41E4-CC64-4020-EEC91267FCE5}"/>
              </a:ext>
            </a:extLst>
          </p:cNvPr>
          <p:cNvSpPr txBox="1"/>
          <p:nvPr/>
        </p:nvSpPr>
        <p:spPr>
          <a:xfrm>
            <a:off x="444380" y="5819686"/>
            <a:ext cx="9520016" cy="1200329"/>
          </a:xfrm>
          <a:prstGeom prst="rect">
            <a:avLst/>
          </a:prstGeom>
          <a:noFill/>
        </p:spPr>
        <p:txBody>
          <a:bodyPr wrap="square" rtlCol="0">
            <a:spAutoFit/>
          </a:bodyPr>
          <a:lstStyle/>
          <a:p>
            <a:r>
              <a:rPr lang="en-US" dirty="0"/>
              <a:t>Alternative: just glance at each R file and then read our log files which we provide on the workshop day.  We make R log files using R Markdown.  That is why we present them near the workshop day.  Have fun!  In doubt? Use R Cookbook online, or R for Data Science, 2</a:t>
            </a:r>
            <a:r>
              <a:rPr lang="en-US" baseline="30000" dirty="0"/>
              <a:t>nd</a:t>
            </a:r>
            <a:r>
              <a:rPr lang="en-US" dirty="0"/>
              <a:t> ed., also online and both are free.</a:t>
            </a:r>
            <a:endParaRPr lang="en-GB" dirty="0"/>
          </a:p>
        </p:txBody>
      </p:sp>
      <p:sp>
        <p:nvSpPr>
          <p:cNvPr id="6" name="TextBox 5">
            <a:extLst>
              <a:ext uri="{FF2B5EF4-FFF2-40B4-BE49-F238E27FC236}">
                <a16:creationId xmlns:a16="http://schemas.microsoft.com/office/drawing/2014/main" id="{C9B08B45-2B32-AFB4-ED18-BF2177DEF2EB}"/>
              </a:ext>
            </a:extLst>
          </p:cNvPr>
          <p:cNvSpPr txBox="1"/>
          <p:nvPr/>
        </p:nvSpPr>
        <p:spPr>
          <a:xfrm>
            <a:off x="2333001" y="5392396"/>
            <a:ext cx="7921951" cy="1015663"/>
          </a:xfrm>
          <a:prstGeom prst="rect">
            <a:avLst/>
          </a:prstGeom>
          <a:solidFill>
            <a:schemeClr val="accent6">
              <a:lumMod val="20000"/>
              <a:lumOff val="80000"/>
            </a:schemeClr>
          </a:solidFill>
        </p:spPr>
        <p:txBody>
          <a:bodyPr wrap="square" rtlCol="0">
            <a:spAutoFit/>
          </a:bodyPr>
          <a:lstStyle/>
          <a:p>
            <a:r>
              <a:rPr lang="en-US" dirty="0"/>
              <a:t>Not too sure?  Read this background paper – takes 2 to 3 hours:  </a:t>
            </a:r>
            <a:r>
              <a:rPr lang="en-GB" sz="1200" dirty="0">
                <a:highlight>
                  <a:srgbClr val="FFFF00"/>
                </a:highlight>
              </a:rPr>
              <a:t>Morris, Mitzi, K. Wheeler Martin, D. Simpson, S J. Mooney, A. Gelman, and C. DiMaggio (2019), Bayesian Hierarchical Spatial Models:  Implementing the </a:t>
            </a:r>
            <a:r>
              <a:rPr lang="en-GB" sz="1200" dirty="0" err="1">
                <a:highlight>
                  <a:srgbClr val="FFFF00"/>
                </a:highlight>
              </a:rPr>
              <a:t>Besag</a:t>
            </a:r>
            <a:r>
              <a:rPr lang="en-GB" sz="1200" dirty="0">
                <a:highlight>
                  <a:srgbClr val="FFFF00"/>
                </a:highlight>
              </a:rPr>
              <a:t>-York-</a:t>
            </a:r>
            <a:r>
              <a:rPr lang="en-GB" sz="1200" dirty="0" err="1">
                <a:highlight>
                  <a:srgbClr val="FFFF00"/>
                </a:highlight>
              </a:rPr>
              <a:t>Mollié</a:t>
            </a:r>
            <a:r>
              <a:rPr lang="en-GB" sz="1200" dirty="0">
                <a:highlight>
                  <a:srgbClr val="FFFF00"/>
                </a:highlight>
              </a:rPr>
              <a:t> model in Stan, </a:t>
            </a:r>
            <a:r>
              <a:rPr lang="en-GB" sz="1200" i="1" dirty="0">
                <a:highlight>
                  <a:srgbClr val="FFFF00"/>
                </a:highlight>
              </a:rPr>
              <a:t>Spatial and </a:t>
            </a:r>
            <a:r>
              <a:rPr lang="en-GB" sz="1200" i="1" dirty="0" err="1">
                <a:highlight>
                  <a:srgbClr val="FFFF00"/>
                </a:highlight>
              </a:rPr>
              <a:t>Spatio</a:t>
            </a:r>
            <a:r>
              <a:rPr lang="en-GB" sz="1200" i="1" dirty="0">
                <a:highlight>
                  <a:srgbClr val="FFFF00"/>
                </a:highlight>
              </a:rPr>
              <a:t>-Temporal Epidemiology</a:t>
            </a:r>
            <a:r>
              <a:rPr lang="en-GB" sz="1200" dirty="0">
                <a:highlight>
                  <a:srgbClr val="FFFF00"/>
                </a:highlight>
              </a:rPr>
              <a:t>, 31, 100301.</a:t>
            </a:r>
          </a:p>
          <a:p>
            <a:endParaRPr lang="en-GB" dirty="0"/>
          </a:p>
        </p:txBody>
      </p:sp>
    </p:spTree>
    <p:extLst>
      <p:ext uri="{BB962C8B-B14F-4D97-AF65-F5344CB8AC3E}">
        <p14:creationId xmlns:p14="http://schemas.microsoft.com/office/powerpoint/2010/main" val="1212245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9E2CB-9F0E-81DC-5C4A-7A06831A0CED}"/>
              </a:ext>
            </a:extLst>
          </p:cNvPr>
          <p:cNvSpPr>
            <a:spLocks noGrp="1"/>
          </p:cNvSpPr>
          <p:nvPr>
            <p:ph type="title"/>
          </p:nvPr>
        </p:nvSpPr>
        <p:spPr/>
        <p:txBody>
          <a:bodyPr>
            <a:noAutofit/>
          </a:bodyPr>
          <a:lstStyle/>
          <a:p>
            <a:r>
              <a:rPr lang="en-US" sz="3600" dirty="0"/>
              <a:t>The definition of being economically ‘Working’ refers to economic activity more broadly than just salaried work and self-employment: </a:t>
            </a:r>
            <a:endParaRPr lang="en-GB" sz="3600" dirty="0"/>
          </a:p>
        </p:txBody>
      </p:sp>
      <p:sp>
        <p:nvSpPr>
          <p:cNvPr id="3" name="Content Placeholder 2">
            <a:extLst>
              <a:ext uri="{FF2B5EF4-FFF2-40B4-BE49-F238E27FC236}">
                <a16:creationId xmlns:a16="http://schemas.microsoft.com/office/drawing/2014/main" id="{3601022E-AF17-E195-8FA9-45B349AC4EA9}"/>
              </a:ext>
            </a:extLst>
          </p:cNvPr>
          <p:cNvSpPr>
            <a:spLocks noGrp="1"/>
          </p:cNvSpPr>
          <p:nvPr>
            <p:ph idx="1"/>
          </p:nvPr>
        </p:nvSpPr>
        <p:spPr>
          <a:xfrm>
            <a:off x="333998" y="1777116"/>
            <a:ext cx="10515600" cy="3974204"/>
          </a:xfrm>
        </p:spPr>
        <p:txBody>
          <a:bodyPr>
            <a:normAutofit fontScale="40000" lnSpcReduction="20000"/>
          </a:bodyPr>
          <a:lstStyle/>
          <a:p>
            <a:r>
              <a:rPr lang="en-US" dirty="0"/>
              <a:t>In India, around 7% to 9% of adults have a job in the sense of a formal or verbal regular contract, and so we use the routine below to gather ‘narrow’ [salaried and daily-cash paid employment], ‘medium’ [adds to that the self-employment, marginal farmer, farmer, business, and helper roles], or ‘wide’ work [includes domestic production]. Our paper by Dubey et al., 2017 affirms this way of labelling it.  See Dubey, A., Olsen, W., &amp; Sen, K. (2017). The Decline in the </a:t>
            </a:r>
            <a:r>
              <a:rPr lang="en-US" dirty="0" err="1"/>
              <a:t>Labour</a:t>
            </a:r>
            <a:r>
              <a:rPr lang="en-US" dirty="0"/>
              <a:t> Force Participation of Rural Women in India: Taking a Long-Run View. </a:t>
            </a:r>
            <a:r>
              <a:rPr lang="en-US" i="1" dirty="0"/>
              <a:t>The Indian Journal of </a:t>
            </a:r>
            <a:r>
              <a:rPr lang="en-US" i="1" dirty="0" err="1"/>
              <a:t>Labour</a:t>
            </a:r>
            <a:r>
              <a:rPr lang="en-US" i="1" dirty="0"/>
              <a:t> Economics</a:t>
            </a:r>
            <a:r>
              <a:rPr lang="en-US" dirty="0"/>
              <a:t>. https://doi.org/10.1007/s41027-017-0085-0 </a:t>
            </a:r>
          </a:p>
          <a:p>
            <a:r>
              <a:rPr lang="en-GB" dirty="0"/>
              <a:t>The routine is written in Stata style. See URL </a:t>
            </a:r>
          </a:p>
          <a:p>
            <a:pPr>
              <a:lnSpc>
                <a:spcPct val="120000"/>
              </a:lnSpc>
            </a:pPr>
            <a:r>
              <a:rPr lang="en-GB" dirty="0"/>
              <a:t>tab </a:t>
            </a:r>
            <a:r>
              <a:rPr lang="en-GB" dirty="0" err="1"/>
              <a:t>status_principal</a:t>
            </a:r>
            <a:r>
              <a:rPr lang="en-GB" dirty="0"/>
              <a:t>                   ; gen </a:t>
            </a:r>
            <a:r>
              <a:rPr lang="en-GB" dirty="0" err="1"/>
              <a:t>narrowwork</a:t>
            </a:r>
            <a:r>
              <a:rPr lang="en-GB" dirty="0"/>
              <a:t>=0</a:t>
            </a:r>
          </a:p>
          <a:p>
            <a:r>
              <a:rPr lang="en-GB" dirty="0"/>
              <a:t>replace </a:t>
            </a:r>
            <a:r>
              <a:rPr lang="en-GB" dirty="0" err="1"/>
              <a:t>narrowwork</a:t>
            </a:r>
            <a:r>
              <a:rPr lang="en-GB" dirty="0"/>
              <a:t>=1 if  </a:t>
            </a:r>
            <a:r>
              <a:rPr lang="en-GB" dirty="0" err="1"/>
              <a:t>status_principal</a:t>
            </a:r>
            <a:r>
              <a:rPr lang="en-GB" dirty="0"/>
              <a:t> ==31 |  </a:t>
            </a:r>
            <a:r>
              <a:rPr lang="en-GB" dirty="0" err="1"/>
              <a:t>status_principal</a:t>
            </a:r>
            <a:r>
              <a:rPr lang="en-GB" dirty="0"/>
              <a:t>  == 51  |</a:t>
            </a:r>
            <a:r>
              <a:rPr lang="en-GB" dirty="0" err="1"/>
              <a:t>status_principal</a:t>
            </a:r>
            <a:r>
              <a:rPr lang="en-GB" dirty="0"/>
              <a:t>==  41 | </a:t>
            </a:r>
            <a:r>
              <a:rPr lang="en-GB" dirty="0" err="1"/>
              <a:t>status_principal</a:t>
            </a:r>
            <a:r>
              <a:rPr lang="en-GB" dirty="0"/>
              <a:t>==12</a:t>
            </a:r>
          </a:p>
          <a:p>
            <a:pPr>
              <a:lnSpc>
                <a:spcPct val="120000"/>
              </a:lnSpc>
            </a:pPr>
            <a:r>
              <a:rPr lang="en-GB" dirty="0"/>
              <a:t>gen </a:t>
            </a:r>
            <a:r>
              <a:rPr lang="en-GB" dirty="0" err="1"/>
              <a:t>medwork</a:t>
            </a:r>
            <a:r>
              <a:rPr lang="en-GB" dirty="0"/>
              <a:t>=0</a:t>
            </a:r>
          </a:p>
          <a:p>
            <a:pPr>
              <a:lnSpc>
                <a:spcPct val="120000"/>
              </a:lnSpc>
            </a:pPr>
            <a:r>
              <a:rPr lang="en-GB" dirty="0"/>
              <a:t>replace </a:t>
            </a:r>
            <a:r>
              <a:rPr lang="en-GB" dirty="0" err="1"/>
              <a:t>medwork</a:t>
            </a:r>
            <a:r>
              <a:rPr lang="en-GB" dirty="0"/>
              <a:t>=1 if  </a:t>
            </a:r>
            <a:r>
              <a:rPr lang="en-GB" dirty="0" err="1"/>
              <a:t>status_principal</a:t>
            </a:r>
            <a:r>
              <a:rPr lang="en-GB" dirty="0"/>
              <a:t> ==31 |  </a:t>
            </a:r>
            <a:r>
              <a:rPr lang="en-GB" dirty="0" err="1"/>
              <a:t>status_principal</a:t>
            </a:r>
            <a:r>
              <a:rPr lang="en-GB" dirty="0"/>
              <a:t>  == 51  |</a:t>
            </a:r>
            <a:r>
              <a:rPr lang="en-GB" dirty="0" err="1"/>
              <a:t>status_principal</a:t>
            </a:r>
            <a:r>
              <a:rPr lang="en-GB" dirty="0"/>
              <a:t>==  41  |  </a:t>
            </a:r>
            <a:r>
              <a:rPr lang="en-GB" dirty="0" err="1"/>
              <a:t>status_principal</a:t>
            </a:r>
            <a:r>
              <a:rPr lang="en-GB" dirty="0"/>
              <a:t>  == 12  ///</a:t>
            </a:r>
          </a:p>
          <a:p>
            <a:r>
              <a:rPr lang="en-GB" dirty="0"/>
              <a:t>| </a:t>
            </a:r>
            <a:r>
              <a:rPr lang="en-GB" dirty="0" err="1"/>
              <a:t>status_principal</a:t>
            </a:r>
            <a:r>
              <a:rPr lang="en-GB" dirty="0"/>
              <a:t> ==11 |  </a:t>
            </a:r>
            <a:r>
              <a:rPr lang="en-GB" dirty="0" err="1"/>
              <a:t>status_principal</a:t>
            </a:r>
            <a:r>
              <a:rPr lang="en-GB" dirty="0"/>
              <a:t>== 21</a:t>
            </a:r>
          </a:p>
          <a:p>
            <a:pPr marL="0" indent="0">
              <a:buNone/>
            </a:pPr>
            <a:r>
              <a:rPr lang="en-GB" dirty="0"/>
              <a:t>gen </a:t>
            </a:r>
            <a:r>
              <a:rPr lang="en-GB" dirty="0" err="1"/>
              <a:t>widework</a:t>
            </a:r>
            <a:r>
              <a:rPr lang="en-GB" dirty="0"/>
              <a:t>=0</a:t>
            </a:r>
          </a:p>
          <a:p>
            <a:r>
              <a:rPr lang="en-GB" dirty="0"/>
              <a:t>replace </a:t>
            </a:r>
            <a:r>
              <a:rPr lang="en-GB" dirty="0" err="1"/>
              <a:t>widework</a:t>
            </a:r>
            <a:r>
              <a:rPr lang="en-GB" dirty="0"/>
              <a:t>=1 if   </a:t>
            </a:r>
            <a:r>
              <a:rPr lang="en-GB" dirty="0" err="1"/>
              <a:t>status_principal</a:t>
            </a:r>
            <a:r>
              <a:rPr lang="en-GB" dirty="0"/>
              <a:t> ==31 |  </a:t>
            </a:r>
            <a:r>
              <a:rPr lang="en-GB" dirty="0" err="1"/>
              <a:t>status_principal</a:t>
            </a:r>
            <a:r>
              <a:rPr lang="en-GB" dirty="0"/>
              <a:t>  == 51  |</a:t>
            </a:r>
            <a:r>
              <a:rPr lang="en-GB" dirty="0" err="1"/>
              <a:t>status_principal</a:t>
            </a:r>
            <a:r>
              <a:rPr lang="en-GB" dirty="0"/>
              <a:t>==  41  |  </a:t>
            </a:r>
            <a:r>
              <a:rPr lang="en-GB" dirty="0" err="1"/>
              <a:t>status_principal</a:t>
            </a:r>
            <a:r>
              <a:rPr lang="en-GB" dirty="0"/>
              <a:t>  == 12 ///</a:t>
            </a:r>
          </a:p>
          <a:p>
            <a:r>
              <a:rPr lang="en-GB" dirty="0"/>
              <a:t>| </a:t>
            </a:r>
            <a:r>
              <a:rPr lang="en-GB" dirty="0" err="1"/>
              <a:t>status_principal</a:t>
            </a:r>
            <a:r>
              <a:rPr lang="en-GB" dirty="0"/>
              <a:t> ==11  |</a:t>
            </a:r>
            <a:r>
              <a:rPr lang="en-GB" dirty="0" err="1"/>
              <a:t>status_principal</a:t>
            </a:r>
            <a:r>
              <a:rPr lang="en-GB" dirty="0"/>
              <a:t>== 21 ///</a:t>
            </a:r>
          </a:p>
          <a:p>
            <a:r>
              <a:rPr lang="en-GB" dirty="0"/>
              <a:t>  |  </a:t>
            </a:r>
            <a:r>
              <a:rPr lang="en-GB" dirty="0" err="1"/>
              <a:t>status_principal</a:t>
            </a:r>
            <a:r>
              <a:rPr lang="en-GB" dirty="0"/>
              <a:t>  == 93    </a:t>
            </a:r>
          </a:p>
          <a:p>
            <a:r>
              <a:rPr lang="en-GB" dirty="0"/>
              <a:t>*&amp; IF THE PERSON IS NOT OTHERWISE EMPLOYED, </a:t>
            </a:r>
          </a:p>
          <a:p>
            <a:r>
              <a:rPr lang="en-GB" dirty="0"/>
              <a:t>replace </a:t>
            </a:r>
            <a:r>
              <a:rPr lang="en-GB" dirty="0" err="1"/>
              <a:t>widework</a:t>
            </a:r>
            <a:r>
              <a:rPr lang="en-GB" dirty="0"/>
              <a:t>=1 if </a:t>
            </a:r>
            <a:r>
              <a:rPr lang="en-GB" dirty="0" err="1"/>
              <a:t>widework</a:t>
            </a:r>
            <a:r>
              <a:rPr lang="en-GB" dirty="0"/>
              <a:t>==0 &amp; </a:t>
            </a:r>
            <a:r>
              <a:rPr lang="en-GB" dirty="0" err="1"/>
              <a:t>status_sub</a:t>
            </a:r>
            <a:r>
              <a:rPr lang="en-GB" dirty="0"/>
              <a:t>==93</a:t>
            </a:r>
          </a:p>
          <a:p>
            <a:r>
              <a:rPr lang="en-GB" dirty="0"/>
              <a:t>The last line refers to the subsidiary, not principal, status. </a:t>
            </a:r>
          </a:p>
        </p:txBody>
      </p:sp>
      <p:sp>
        <p:nvSpPr>
          <p:cNvPr id="4" name="Slide Number Placeholder 3">
            <a:extLst>
              <a:ext uri="{FF2B5EF4-FFF2-40B4-BE49-F238E27FC236}">
                <a16:creationId xmlns:a16="http://schemas.microsoft.com/office/drawing/2014/main" id="{CCE563AE-9B95-2E35-49E1-D14E15340726}"/>
              </a:ext>
            </a:extLst>
          </p:cNvPr>
          <p:cNvSpPr>
            <a:spLocks noGrp="1"/>
          </p:cNvSpPr>
          <p:nvPr>
            <p:ph type="sldNum" sz="quarter" idx="12"/>
          </p:nvPr>
        </p:nvSpPr>
        <p:spPr/>
        <p:txBody>
          <a:bodyPr/>
          <a:lstStyle/>
          <a:p>
            <a:fld id="{78006F51-1788-4B78-A022-45EE8C202D22}" type="slidenum">
              <a:rPr lang="en-GB" smtClean="0"/>
              <a:t>29</a:t>
            </a:fld>
            <a:endParaRPr lang="en-GB"/>
          </a:p>
        </p:txBody>
      </p:sp>
      <p:sp>
        <p:nvSpPr>
          <p:cNvPr id="5" name="TextBox 4">
            <a:extLst>
              <a:ext uri="{FF2B5EF4-FFF2-40B4-BE49-F238E27FC236}">
                <a16:creationId xmlns:a16="http://schemas.microsoft.com/office/drawing/2014/main" id="{C8647570-23BC-6DD0-1D5E-DA0118F56C9E}"/>
              </a:ext>
            </a:extLst>
          </p:cNvPr>
          <p:cNvSpPr txBox="1"/>
          <p:nvPr/>
        </p:nvSpPr>
        <p:spPr>
          <a:xfrm>
            <a:off x="5024213" y="4448970"/>
            <a:ext cx="7013961" cy="2515945"/>
          </a:xfrm>
          <a:prstGeom prst="rect">
            <a:avLst/>
          </a:prstGeom>
          <a:solidFill>
            <a:schemeClr val="accent4">
              <a:lumMod val="20000"/>
              <a:lumOff val="80000"/>
            </a:schemeClr>
          </a:solidFill>
        </p:spPr>
        <p:txBody>
          <a:bodyPr wrap="square" rtlCol="0">
            <a:spAutoFit/>
          </a:bodyPr>
          <a:lstStyle/>
          <a:p>
            <a:pPr algn="ctr">
              <a:spcAft>
                <a:spcPts val="600"/>
              </a:spcAft>
            </a:pPr>
            <a:r>
              <a:rPr lang="en-US" sz="1600" dirty="0"/>
              <a:t>Source: Ministry of Statistics and Programme Implementation (MOSPI), Government of India, Annual Report 2017-18, URL </a:t>
            </a:r>
            <a:r>
              <a:rPr lang="en-US" sz="1600" dirty="0">
                <a:hlinkClick r:id="rId2"/>
              </a:rPr>
              <a:t>https://www.mospi.gov.in/sites/default/files/publication_reports/Annual%20Report%2C%20PLFS%202017-18_31052019.pdf</a:t>
            </a:r>
            <a:r>
              <a:rPr lang="en-US" sz="1600" dirty="0"/>
              <a:t>, accessed June 2023. Includes:   </a:t>
            </a:r>
            <a:r>
              <a:rPr lang="en-US" sz="900" dirty="0"/>
              <a:t>“</a:t>
            </a:r>
            <a:r>
              <a:rPr lang="en-US" sz="900" b="1" dirty="0">
                <a:effectLst/>
                <a:latin typeface="Times New Roman" panose="02020603050405020304" pitchFamily="18" charset="0"/>
                <a:ea typeface="Calibri" panose="020F0502020204030204" pitchFamily="34" charset="0"/>
                <a:cs typeface="Mangal" panose="02040503050203030202" pitchFamily="18" charset="0"/>
              </a:rPr>
              <a:t>Periodic </a:t>
            </a:r>
            <a:r>
              <a:rPr lang="en-US" sz="900" b="1" dirty="0" err="1">
                <a:effectLst/>
                <a:latin typeface="Times New Roman" panose="02020603050405020304" pitchFamily="18" charset="0"/>
                <a:ea typeface="Calibri" panose="020F0502020204030204" pitchFamily="34" charset="0"/>
                <a:cs typeface="Mangal" panose="02040503050203030202" pitchFamily="18" charset="0"/>
              </a:rPr>
              <a:t>Labour</a:t>
            </a:r>
            <a:r>
              <a:rPr lang="en-US" sz="900" b="1" dirty="0">
                <a:effectLst/>
                <a:latin typeface="Times New Roman" panose="02020603050405020304" pitchFamily="18" charset="0"/>
                <a:ea typeface="Calibri" panose="020F0502020204030204" pitchFamily="34" charset="0"/>
                <a:cs typeface="Mangal" panose="02040503050203030202" pitchFamily="18" charset="0"/>
              </a:rPr>
              <a:t> Force Survey</a:t>
            </a:r>
            <a:r>
              <a:rPr lang="en-US" sz="900" b="1" i="1" dirty="0">
                <a:effectLst/>
                <a:latin typeface="Times New Roman" panose="02020603050405020304" pitchFamily="18" charset="0"/>
                <a:ea typeface="Calibri" panose="020F0502020204030204" pitchFamily="34" charset="0"/>
                <a:cs typeface="Mangal" panose="02040503050203030202" pitchFamily="18" charset="0"/>
              </a:rPr>
              <a:t> (PLFS) Final Multiplier-posted unit-level data for Schedule- 10.4 of PLFS, </a:t>
            </a:r>
            <a:r>
              <a:rPr lang="en-US" sz="900" dirty="0">
                <a:effectLst/>
                <a:latin typeface="Times New Roman" panose="02020603050405020304" pitchFamily="18" charset="0"/>
                <a:ea typeface="Calibri" panose="020F0502020204030204" pitchFamily="34" charset="0"/>
                <a:cs typeface="Mangal" panose="02040503050203030202" pitchFamily="18" charset="0"/>
              </a:rPr>
              <a:t>A)  Unit level data for the first visit and re-visit of Sch. 10.4 [Periodic </a:t>
            </a:r>
            <a:r>
              <a:rPr lang="en-US" sz="900" dirty="0" err="1">
                <a:effectLst/>
                <a:latin typeface="Times New Roman" panose="02020603050405020304" pitchFamily="18" charset="0"/>
                <a:ea typeface="Calibri" panose="020F0502020204030204" pitchFamily="34" charset="0"/>
                <a:cs typeface="Mangal" panose="02040503050203030202" pitchFamily="18" charset="0"/>
              </a:rPr>
              <a:t>Labour</a:t>
            </a:r>
            <a:r>
              <a:rPr lang="en-US" sz="900" dirty="0">
                <a:effectLst/>
                <a:latin typeface="Times New Roman" panose="02020603050405020304" pitchFamily="18" charset="0"/>
                <a:ea typeface="Calibri" panose="020F0502020204030204" pitchFamily="34" charset="0"/>
                <a:cs typeface="Mangal" panose="02040503050203030202" pitchFamily="18" charset="0"/>
              </a:rPr>
              <a:t> Force Survey].; There are 4 data files for each of 4 Quarters (July 2017 - June 2018). Details of data layout is given in Data_LayoutPLFS.XLS.</a:t>
            </a:r>
            <a:r>
              <a:rPr lang="en-GB" sz="900" dirty="0"/>
              <a:t>“ “</a:t>
            </a:r>
            <a:r>
              <a:rPr lang="en-US" sz="900" dirty="0"/>
              <a:t>Codes for Block 5.1: </a:t>
            </a:r>
          </a:p>
          <a:p>
            <a:pPr algn="just">
              <a:lnSpc>
                <a:spcPct val="115000"/>
              </a:lnSpc>
              <a:spcAft>
                <a:spcPts val="600"/>
              </a:spcAft>
            </a:pPr>
            <a:r>
              <a:rPr lang="en-US" sz="900" dirty="0"/>
              <a:t>Principal status:    worked in </a:t>
            </a:r>
            <a:r>
              <a:rPr lang="en-US" sz="900" dirty="0" err="1"/>
              <a:t>h.h.</a:t>
            </a:r>
            <a:r>
              <a:rPr lang="en-US" sz="900" dirty="0"/>
              <a:t> enterprise (self-employed): own account worker 11, employer 12, worked as helper in </a:t>
            </a:r>
            <a:r>
              <a:rPr lang="en-US" sz="900" dirty="0" err="1"/>
              <a:t>h.h.</a:t>
            </a:r>
            <a:r>
              <a:rPr lang="en-US" sz="900" dirty="0"/>
              <a:t> enterprise (unpaid family worker) 21; worked as regular salaried/ wage employee 31, worked as casual wage </a:t>
            </a:r>
            <a:r>
              <a:rPr lang="en-US" sz="900" dirty="0" err="1"/>
              <a:t>labour</a:t>
            </a:r>
            <a:r>
              <a:rPr lang="en-US" sz="900" dirty="0"/>
              <a:t>: in public works 41, in other types of work 51; did not work but was seeking and/or available for work 81, attended educational institution 91, attended domestic duties only 92, attended domestic duties and was also engaged in free collection of goods (vegetables, roots, firewood, cattle feed, etc.), sewing, tailoring, weaving, etc. for household use 93, rentiers, pensioners , remittance recipients, etc. 94, not able to work due to disability 95, others (including begging, prostitution, etc.) 97. “</a:t>
            </a:r>
            <a:endParaRPr lang="en-GB" sz="900" dirty="0"/>
          </a:p>
        </p:txBody>
      </p:sp>
      <p:sp>
        <p:nvSpPr>
          <p:cNvPr id="6" name="TextBox 5">
            <a:extLst>
              <a:ext uri="{FF2B5EF4-FFF2-40B4-BE49-F238E27FC236}">
                <a16:creationId xmlns:a16="http://schemas.microsoft.com/office/drawing/2014/main" id="{77ABECB7-B433-E490-A82A-4F9EDCE1A76A}"/>
              </a:ext>
            </a:extLst>
          </p:cNvPr>
          <p:cNvSpPr txBox="1"/>
          <p:nvPr/>
        </p:nvSpPr>
        <p:spPr>
          <a:xfrm>
            <a:off x="333998" y="5862415"/>
            <a:ext cx="4238002" cy="954107"/>
          </a:xfrm>
          <a:prstGeom prst="rect">
            <a:avLst/>
          </a:prstGeom>
          <a:solidFill>
            <a:schemeClr val="accent4">
              <a:lumMod val="20000"/>
              <a:lumOff val="80000"/>
            </a:schemeClr>
          </a:solidFill>
        </p:spPr>
        <p:txBody>
          <a:bodyPr wrap="square" rtlCol="0">
            <a:spAutoFit/>
          </a:bodyPr>
          <a:lstStyle/>
          <a:p>
            <a:r>
              <a:rPr lang="en-GB" sz="1400" dirty="0"/>
              <a:t>*NOTE: </a:t>
            </a:r>
            <a:r>
              <a:rPr lang="en-GB" sz="1400" dirty="0" err="1"/>
              <a:t>status_principal</a:t>
            </a:r>
            <a:r>
              <a:rPr lang="en-GB" sz="1400" dirty="0"/>
              <a:t> == 81 omitted above, refers to unemployment. Technically, in government and ILO, we refer to the unemployed as economically </a:t>
            </a:r>
            <a:r>
              <a:rPr lang="en-GB" sz="1400" u="sng" dirty="0"/>
              <a:t>active</a:t>
            </a:r>
            <a:r>
              <a:rPr lang="en-GB" sz="1400" dirty="0"/>
              <a:t>, but we have not allowed it here.</a:t>
            </a:r>
          </a:p>
        </p:txBody>
      </p:sp>
    </p:spTree>
    <p:extLst>
      <p:ext uri="{BB962C8B-B14F-4D97-AF65-F5344CB8AC3E}">
        <p14:creationId xmlns:p14="http://schemas.microsoft.com/office/powerpoint/2010/main" val="3268306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‘Labour-Force Active’ People = 1, non-active = 0.  Young people join the labour market…</a:t>
            </a:r>
          </a:p>
        </p:txBody>
      </p:sp>
      <p:sp>
        <p:nvSpPr>
          <p:cNvPr id="3" name="Content Placeholder 2"/>
          <p:cNvSpPr>
            <a:spLocks noGrp="1"/>
          </p:cNvSpPr>
          <p:nvPr>
            <p:ph idx="1"/>
          </p:nvPr>
        </p:nvSpPr>
        <p:spPr>
          <a:solidFill>
            <a:schemeClr val="accent4">
              <a:lumMod val="20000"/>
              <a:lumOff val="80000"/>
            </a:schemeClr>
          </a:solidFill>
        </p:spPr>
        <p:txBody>
          <a:bodyPr>
            <a:normAutofit fontScale="92500" lnSpcReduction="10000"/>
          </a:bodyPr>
          <a:lstStyle/>
          <a:p>
            <a:r>
              <a:rPr lang="en-GB" dirty="0"/>
              <a:t>The debate about productivity has assumed that it is normal for men to work…but what about youths and children and women?</a:t>
            </a:r>
          </a:p>
          <a:p>
            <a:r>
              <a:rPr lang="en-GB" dirty="0"/>
              <a:t>We make a model of the risk of ‘being labour-market inactive’ vs.</a:t>
            </a:r>
          </a:p>
          <a:p>
            <a:pPr marL="0" indent="0">
              <a:buNone/>
            </a:pPr>
            <a:r>
              <a:rPr lang="en-GB" dirty="0"/>
              <a:t>Active in the labour market.  Inactive is MUCH more common that </a:t>
            </a:r>
            <a:r>
              <a:rPr lang="en-GB" dirty="0" err="1"/>
              <a:t>Unemp</a:t>
            </a:r>
            <a:r>
              <a:rPr lang="en-GB" dirty="0"/>
              <a:t>.</a:t>
            </a:r>
          </a:p>
          <a:p>
            <a:r>
              <a:rPr lang="en-GB" b="1" dirty="0"/>
              <a:t>Making a risk model is similar to looking at any problem,</a:t>
            </a:r>
          </a:p>
          <a:p>
            <a:pPr marL="0" indent="0">
              <a:buNone/>
            </a:pPr>
            <a:r>
              <a:rPr lang="en-GB" dirty="0"/>
              <a:t>and the factors that raise the risk of that injury or illness happening. </a:t>
            </a:r>
          </a:p>
          <a:p>
            <a:pPr lvl="1"/>
            <a:r>
              <a:rPr lang="en-GB" dirty="0"/>
              <a:t>Debating the components of the model on the right-hand side.</a:t>
            </a:r>
          </a:p>
          <a:p>
            <a:pPr lvl="1"/>
            <a:r>
              <a:rPr lang="el-GR" baseline="30000" dirty="0">
                <a:latin typeface="Arial" panose="020B0604020202020204" pitchFamily="34" charset="0"/>
              </a:rPr>
              <a:t>η</a:t>
            </a:r>
            <a:r>
              <a:rPr lang="en-US" baseline="-25000" dirty="0">
                <a:latin typeface="Arial" panose="020B0604020202020204" pitchFamily="34" charset="0"/>
              </a:rPr>
              <a:t>j</a:t>
            </a:r>
            <a:r>
              <a:rPr lang="en-US" dirty="0">
                <a:latin typeface="Arial" panose="020B0604020202020204" pitchFamily="34" charset="0"/>
              </a:rPr>
              <a:t>=</a:t>
            </a:r>
            <a:r>
              <a:rPr lang="el-GR" dirty="0">
                <a:latin typeface="Arial" panose="020B0604020202020204" pitchFamily="34" charset="0"/>
              </a:rPr>
              <a:t>β</a:t>
            </a:r>
            <a:r>
              <a:rPr lang="en-US" baseline="-25000" dirty="0">
                <a:latin typeface="Arial" panose="020B0604020202020204" pitchFamily="34" charset="0"/>
              </a:rPr>
              <a:t>0j</a:t>
            </a:r>
            <a:r>
              <a:rPr lang="en-US" dirty="0">
                <a:latin typeface="Arial" panose="020B0604020202020204" pitchFamily="34" charset="0"/>
              </a:rPr>
              <a:t>+</a:t>
            </a:r>
            <a:r>
              <a:rPr lang="en-GB" b="1" u="sng" dirty="0"/>
              <a:t>X</a:t>
            </a:r>
            <a:r>
              <a:rPr lang="el-GR" b="1" u="sng" dirty="0"/>
              <a:t>β</a:t>
            </a:r>
            <a:r>
              <a:rPr lang="en-GB" dirty="0"/>
              <a:t>+</a:t>
            </a:r>
            <a:r>
              <a:rPr lang="en-GB" b="1" dirty="0"/>
              <a:t> sex + social-group</a:t>
            </a:r>
          </a:p>
          <a:p>
            <a:pPr lvl="1"/>
            <a:r>
              <a:rPr lang="el-GR" baseline="30000" dirty="0">
                <a:latin typeface="Arial" panose="020B0604020202020204" pitchFamily="34" charset="0"/>
              </a:rPr>
              <a:t>η</a:t>
            </a:r>
            <a:r>
              <a:rPr lang="en-US" baseline="-25000" dirty="0">
                <a:latin typeface="Arial" panose="020B0604020202020204" pitchFamily="34" charset="0"/>
              </a:rPr>
              <a:t>j</a:t>
            </a:r>
            <a:r>
              <a:rPr lang="en-US" dirty="0">
                <a:latin typeface="Arial" panose="020B0604020202020204" pitchFamily="34" charset="0"/>
              </a:rPr>
              <a:t>=</a:t>
            </a:r>
            <a:r>
              <a:rPr lang="el-GR" dirty="0">
                <a:latin typeface="Arial" panose="020B0604020202020204" pitchFamily="34" charset="0"/>
              </a:rPr>
              <a:t>β</a:t>
            </a:r>
            <a:r>
              <a:rPr lang="en-US" baseline="-25000" dirty="0">
                <a:latin typeface="Arial" panose="020B0604020202020204" pitchFamily="34" charset="0"/>
              </a:rPr>
              <a:t>0j</a:t>
            </a:r>
            <a:r>
              <a:rPr lang="en-US" dirty="0">
                <a:latin typeface="Arial" panose="020B0604020202020204" pitchFamily="34" charset="0"/>
              </a:rPr>
              <a:t>+</a:t>
            </a:r>
            <a:r>
              <a:rPr lang="en-GB" b="1" u="sng" dirty="0"/>
              <a:t>X</a:t>
            </a:r>
            <a:r>
              <a:rPr lang="el-GR" b="1" u="sng" dirty="0"/>
              <a:t>β</a:t>
            </a:r>
            <a:r>
              <a:rPr lang="en-GB" dirty="0"/>
              <a:t>+</a:t>
            </a:r>
            <a:r>
              <a:rPr lang="en-GB" b="1" dirty="0"/>
              <a:t> sex + social-group + spatial element (unexplained </a:t>
            </a:r>
            <a:r>
              <a:rPr lang="en-GB" b="1" dirty="0" err="1"/>
              <a:t>u</a:t>
            </a:r>
            <a:r>
              <a:rPr lang="en-GB" b="1" baseline="-25000" dirty="0" err="1"/>
              <a:t>j</a:t>
            </a:r>
            <a:r>
              <a:rPr lang="en-GB" b="1" dirty="0"/>
              <a:t>)</a:t>
            </a:r>
          </a:p>
          <a:p>
            <a:pPr lvl="1"/>
            <a:r>
              <a:rPr lang="el-GR" baseline="30000" dirty="0">
                <a:latin typeface="Arial" panose="020B0604020202020204" pitchFamily="34" charset="0"/>
              </a:rPr>
              <a:t>η</a:t>
            </a:r>
            <a:r>
              <a:rPr lang="en-US" baseline="-25000" dirty="0">
                <a:latin typeface="Arial" panose="020B0604020202020204" pitchFamily="34" charset="0"/>
              </a:rPr>
              <a:t>j</a:t>
            </a:r>
            <a:r>
              <a:rPr lang="en-US" dirty="0">
                <a:latin typeface="Arial" panose="020B0604020202020204" pitchFamily="34" charset="0"/>
              </a:rPr>
              <a:t>=</a:t>
            </a:r>
            <a:r>
              <a:rPr lang="el-GR" dirty="0">
                <a:latin typeface="Arial" panose="020B0604020202020204" pitchFamily="34" charset="0"/>
              </a:rPr>
              <a:t>β</a:t>
            </a:r>
            <a:r>
              <a:rPr lang="en-US" baseline="-25000" dirty="0">
                <a:latin typeface="Arial" panose="020B0604020202020204" pitchFamily="34" charset="0"/>
              </a:rPr>
              <a:t>0j</a:t>
            </a:r>
            <a:r>
              <a:rPr lang="en-US" dirty="0">
                <a:latin typeface="Arial" panose="020B0604020202020204" pitchFamily="34" charset="0"/>
              </a:rPr>
              <a:t>+</a:t>
            </a:r>
            <a:r>
              <a:rPr lang="en-GB" b="1" u="sng" dirty="0"/>
              <a:t>X</a:t>
            </a:r>
            <a:r>
              <a:rPr lang="el-GR" b="1" u="sng" dirty="0"/>
              <a:t>β</a:t>
            </a:r>
            <a:r>
              <a:rPr lang="en-GB" dirty="0"/>
              <a:t>+</a:t>
            </a:r>
            <a:r>
              <a:rPr lang="en-GB" b="1" dirty="0"/>
              <a:t> sex + social-group + spatially-varying Z + </a:t>
            </a:r>
            <a:r>
              <a:rPr lang="en-GB" b="1" dirty="0" err="1"/>
              <a:t>u</a:t>
            </a:r>
            <a:r>
              <a:rPr lang="en-GB" b="1" baseline="-25000" dirty="0" err="1"/>
              <a:t>j</a:t>
            </a:r>
            <a:endParaRPr lang="en-GB" baseline="-25000" dirty="0"/>
          </a:p>
          <a:p>
            <a:r>
              <a:rPr lang="en-GB" dirty="0"/>
              <a:t>We call the regression coefficients the ‘slopes </a:t>
            </a:r>
            <a:r>
              <a:rPr lang="en-GB" b="1" dirty="0"/>
              <a:t>(BOLD)</a:t>
            </a:r>
          </a:p>
        </p:txBody>
      </p:sp>
      <p:sp>
        <p:nvSpPr>
          <p:cNvPr id="4" name="Slide Number Placeholder 3"/>
          <p:cNvSpPr>
            <a:spLocks noGrp="1"/>
          </p:cNvSpPr>
          <p:nvPr>
            <p:ph type="sldNum" sz="quarter" idx="12"/>
          </p:nvPr>
        </p:nvSpPr>
        <p:spPr/>
        <p:txBody>
          <a:bodyPr/>
          <a:lstStyle/>
          <a:p>
            <a:fld id="{78006F51-1788-4B78-A022-45EE8C202D22}" type="slidenum">
              <a:rPr lang="en-GB" smtClean="0"/>
              <a:t>3</a:t>
            </a:fld>
            <a:endParaRPr lang="en-GB"/>
          </a:p>
        </p:txBody>
      </p:sp>
    </p:spTree>
    <p:extLst>
      <p:ext uri="{BB962C8B-B14F-4D97-AF65-F5344CB8AC3E}">
        <p14:creationId xmlns:p14="http://schemas.microsoft.com/office/powerpoint/2010/main" val="3879625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Tutorial Table basics from </a:t>
            </a:r>
            <a:r>
              <a:rPr lang="en-GB" sz="3100" u="sng" dirty="0">
                <a:hlinkClick r:id="rId2"/>
              </a:rPr>
              <a:t>https://github.com/WendyOlsen/SpatialRegressionBayesIndia2023</a:t>
            </a:r>
            <a:r>
              <a:rPr lang="en-GB" sz="3100" dirty="0"/>
              <a:t>  )</a:t>
            </a:r>
            <a:endParaRPr lang="en-GB" dirty="0"/>
          </a:p>
        </p:txBody>
      </p:sp>
      <p:sp>
        <p:nvSpPr>
          <p:cNvPr id="5" name="Content Placeholder 4"/>
          <p:cNvSpPr>
            <a:spLocks noGrp="1"/>
          </p:cNvSpPr>
          <p:nvPr>
            <p:ph sz="half" idx="1"/>
          </p:nvPr>
        </p:nvSpPr>
        <p:spPr>
          <a:solidFill>
            <a:schemeClr val="accent4">
              <a:lumMod val="20000"/>
              <a:lumOff val="80000"/>
            </a:schemeClr>
          </a:solidFill>
        </p:spPr>
        <p:txBody>
          <a:bodyPr>
            <a:normAutofit fontScale="92500" lnSpcReduction="20000"/>
          </a:bodyPr>
          <a:lstStyle/>
          <a:p>
            <a:r>
              <a:rPr lang="en-GB" dirty="0"/>
              <a:t>File names </a:t>
            </a:r>
          </a:p>
          <a:p>
            <a:endParaRPr lang="en-GB" dirty="0"/>
          </a:p>
          <a:p>
            <a:r>
              <a:rPr lang="en-GB" dirty="0">
                <a:highlight>
                  <a:srgbClr val="FFFF00"/>
                </a:highlight>
              </a:rPr>
              <a:t>‘script1cleanandmerge.R’- optional</a:t>
            </a:r>
            <a:endParaRPr lang="en-GB" dirty="0"/>
          </a:p>
          <a:p>
            <a:endParaRPr lang="en-GB" dirty="0"/>
          </a:p>
        </p:txBody>
      </p:sp>
      <p:sp>
        <p:nvSpPr>
          <p:cNvPr id="6" name="Content Placeholder 5"/>
          <p:cNvSpPr>
            <a:spLocks noGrp="1"/>
          </p:cNvSpPr>
          <p:nvPr>
            <p:ph sz="half" idx="2"/>
          </p:nvPr>
        </p:nvSpPr>
        <p:spPr>
          <a:solidFill>
            <a:schemeClr val="accent4">
              <a:lumMod val="20000"/>
              <a:lumOff val="80000"/>
            </a:schemeClr>
          </a:solidFill>
        </p:spPr>
        <p:txBody>
          <a:bodyPr>
            <a:normAutofit fontScale="92500" lnSpcReduction="20000"/>
          </a:bodyPr>
          <a:lstStyle/>
          <a:p>
            <a:pPr marL="0" indent="0">
              <a:buNone/>
            </a:pPr>
            <a:r>
              <a:rPr lang="en-GB" dirty="0"/>
              <a:t>How long it takes to run them</a:t>
            </a:r>
          </a:p>
          <a:p>
            <a:pPr marL="0" indent="0">
              <a:buNone/>
            </a:pPr>
            <a:endParaRPr lang="en-GB" dirty="0"/>
          </a:p>
          <a:p>
            <a:pPr marL="0" indent="0">
              <a:buNone/>
            </a:pPr>
            <a:r>
              <a:rPr lang="en-GB" dirty="0">
                <a:highlight>
                  <a:srgbClr val="FFFF00"/>
                </a:highlight>
              </a:rPr>
              <a:t>Skip ‘script1cleanandmerge.R’ if you wish.</a:t>
            </a:r>
          </a:p>
          <a:p>
            <a:pPr marL="0" indent="0">
              <a:buNone/>
            </a:pPr>
            <a:endParaRPr lang="en-GB" dirty="0"/>
          </a:p>
          <a:p>
            <a:pPr marL="0" indent="0">
              <a:buNone/>
            </a:pPr>
            <a:r>
              <a:rPr lang="en-GB" dirty="0"/>
              <a:t>Start with MC and just run that brms as given.(MC=Monte Carlo simulation) ICC fails near the end.</a:t>
            </a:r>
          </a:p>
          <a:p>
            <a:pPr marL="0" indent="0">
              <a:buNone/>
            </a:pPr>
            <a:r>
              <a:rPr lang="en-GB" dirty="0"/>
              <a:t>Next, run the ICC programme, which will succeed, using set formulas.</a:t>
            </a:r>
          </a:p>
          <a:p>
            <a:pPr marL="0" indent="0">
              <a:buNone/>
            </a:pPr>
            <a:r>
              <a:rPr lang="en-GB" dirty="0"/>
              <a:t>Finally, run the BYM (Takes MUCH longer) MCMC simulation routine</a:t>
            </a:r>
          </a:p>
        </p:txBody>
      </p:sp>
      <p:sp>
        <p:nvSpPr>
          <p:cNvPr id="4" name="Slide Number Placeholder 3"/>
          <p:cNvSpPr>
            <a:spLocks noGrp="1"/>
          </p:cNvSpPr>
          <p:nvPr>
            <p:ph type="sldNum" sz="quarter" idx="12"/>
          </p:nvPr>
        </p:nvSpPr>
        <p:spPr/>
        <p:txBody>
          <a:bodyPr/>
          <a:lstStyle/>
          <a:p>
            <a:fld id="{78006F51-1788-4B78-A022-45EE8C202D22}" type="slidenum">
              <a:rPr lang="en-GB" smtClean="0"/>
              <a:t>30</a:t>
            </a:fld>
            <a:endParaRPr lang="en-GB"/>
          </a:p>
        </p:txBody>
      </p:sp>
    </p:spTree>
    <p:extLst>
      <p:ext uri="{BB962C8B-B14F-4D97-AF65-F5344CB8AC3E}">
        <p14:creationId xmlns:p14="http://schemas.microsoft.com/office/powerpoint/2010/main" val="2854470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Tutorial Table Guidance</a:t>
            </a:r>
            <a:r>
              <a:rPr lang="en-GB" sz="3100" dirty="0"/>
              <a:t> (data </a:t>
            </a:r>
            <a:r>
              <a:rPr lang="en-GB" sz="3100" u="sng" dirty="0">
                <a:hlinkClick r:id="rId2"/>
              </a:rPr>
              <a:t>https://github.com/WendyOlsen/SpatialRegressionBayesIndia2023</a:t>
            </a:r>
            <a:r>
              <a:rPr lang="en-GB" sz="3100" dirty="0"/>
              <a:t>  )</a:t>
            </a:r>
            <a:endParaRPr lang="en-GB" dirty="0"/>
          </a:p>
        </p:txBody>
      </p:sp>
      <p:sp>
        <p:nvSpPr>
          <p:cNvPr id="5" name="Content Placeholder 4"/>
          <p:cNvSpPr>
            <a:spLocks noGrp="1"/>
          </p:cNvSpPr>
          <p:nvPr>
            <p:ph sz="half" idx="1"/>
          </p:nvPr>
        </p:nvSpPr>
        <p:spPr>
          <a:solidFill>
            <a:schemeClr val="accent4">
              <a:lumMod val="20000"/>
              <a:lumOff val="80000"/>
            </a:schemeClr>
          </a:solidFill>
        </p:spPr>
        <p:txBody>
          <a:bodyPr>
            <a:normAutofit fontScale="55000" lnSpcReduction="20000"/>
          </a:bodyPr>
          <a:lstStyle/>
          <a:p>
            <a:r>
              <a:rPr lang="en-GB" dirty="0"/>
              <a:t>Table 1</a:t>
            </a:r>
          </a:p>
          <a:p>
            <a:r>
              <a:rPr lang="en-GB" dirty="0"/>
              <a:t>Define your models by number.</a:t>
            </a:r>
          </a:p>
          <a:p>
            <a:pPr lvl="3"/>
            <a:r>
              <a:rPr lang="en-GB" dirty="0" err="1"/>
              <a:t>Eg</a:t>
            </a:r>
            <a:r>
              <a:rPr lang="en-GB" dirty="0"/>
              <a:t> 0 empty Poisson 1 Poisson with variables 2 Poisson with variables with spatial BYM2 term </a:t>
            </a:r>
          </a:p>
          <a:p>
            <a:pPr lvl="3"/>
            <a:r>
              <a:rPr lang="en-GB" dirty="0"/>
              <a:t>3 a logistic model is optional</a:t>
            </a:r>
          </a:p>
          <a:p>
            <a:pPr lvl="3"/>
            <a:r>
              <a:rPr lang="en-GB" dirty="0"/>
              <a:t>Perhaps 4 empty model with spatial BYM2 if you wish. </a:t>
            </a:r>
          </a:p>
          <a:p>
            <a:r>
              <a:rPr lang="en-GB" dirty="0"/>
              <a:t>Headings:</a:t>
            </a:r>
          </a:p>
          <a:p>
            <a:pPr marL="0" indent="0">
              <a:buNone/>
            </a:pPr>
            <a:r>
              <a:rPr lang="en-GB" dirty="0"/>
              <a:t>              Model 0  1  2  3 4 5 6 </a:t>
            </a:r>
          </a:p>
          <a:p>
            <a:pPr lvl="2"/>
            <a:r>
              <a:rPr lang="en-GB" dirty="0"/>
              <a:t>Constant term if any</a:t>
            </a:r>
          </a:p>
          <a:p>
            <a:pPr lvl="2"/>
            <a:r>
              <a:rPr lang="en-GB" dirty="0" err="1"/>
              <a:t>Coeff</a:t>
            </a:r>
            <a:r>
              <a:rPr lang="en-GB" dirty="0"/>
              <a:t> Age</a:t>
            </a:r>
          </a:p>
          <a:p>
            <a:pPr lvl="2"/>
            <a:r>
              <a:rPr lang="en-GB" dirty="0" err="1"/>
              <a:t>Coeff</a:t>
            </a:r>
            <a:r>
              <a:rPr lang="en-GB" dirty="0"/>
              <a:t> Sex</a:t>
            </a:r>
          </a:p>
          <a:p>
            <a:pPr lvl="2"/>
            <a:r>
              <a:rPr lang="en-GB" dirty="0" err="1"/>
              <a:t>Coeff</a:t>
            </a:r>
            <a:r>
              <a:rPr lang="en-GB" dirty="0"/>
              <a:t> Age*sex</a:t>
            </a:r>
          </a:p>
          <a:p>
            <a:pPr lvl="2"/>
            <a:r>
              <a:rPr lang="en-GB" dirty="0"/>
              <a:t>Mean of the random effects j</a:t>
            </a:r>
          </a:p>
          <a:p>
            <a:pPr lvl="2"/>
            <a:r>
              <a:rPr lang="en-GB" dirty="0"/>
              <a:t>Variance of the random effects j</a:t>
            </a:r>
          </a:p>
          <a:p>
            <a:pPr lvl="2"/>
            <a:r>
              <a:rPr lang="en-GB" dirty="0" err="1"/>
              <a:t>Covariances</a:t>
            </a:r>
            <a:r>
              <a:rPr lang="en-GB" dirty="0"/>
              <a:t> must not be in this table!</a:t>
            </a:r>
          </a:p>
          <a:p>
            <a:pPr marL="0" indent="0">
              <a:buNone/>
            </a:pPr>
            <a:endParaRPr lang="en-GB" dirty="0"/>
          </a:p>
          <a:p>
            <a:pPr marL="0" indent="0">
              <a:buNone/>
            </a:pPr>
            <a:r>
              <a:rPr lang="en-GB" dirty="0"/>
              <a:t>Use BIC if available</a:t>
            </a:r>
          </a:p>
          <a:p>
            <a:pPr marL="0" indent="0">
              <a:buNone/>
            </a:pPr>
            <a:r>
              <a:rPr lang="en-GB" dirty="0"/>
              <a:t>Bayesian Information criterion, Akaike information criteria, Deviance information criterion would all be acceptable goodness-of-fit measures for these non-nested models.</a:t>
            </a:r>
          </a:p>
          <a:p>
            <a:endParaRPr lang="en-GB" dirty="0"/>
          </a:p>
        </p:txBody>
      </p:sp>
      <p:sp>
        <p:nvSpPr>
          <p:cNvPr id="6" name="Content Placeholder 5"/>
          <p:cNvSpPr>
            <a:spLocks noGrp="1"/>
          </p:cNvSpPr>
          <p:nvPr>
            <p:ph sz="half" idx="2"/>
          </p:nvPr>
        </p:nvSpPr>
        <p:spPr>
          <a:solidFill>
            <a:schemeClr val="accent4">
              <a:lumMod val="20000"/>
              <a:lumOff val="80000"/>
            </a:schemeClr>
          </a:solidFill>
        </p:spPr>
        <p:txBody>
          <a:bodyPr>
            <a:normAutofit fontScale="55000" lnSpcReduction="20000"/>
          </a:bodyPr>
          <a:lstStyle/>
          <a:p>
            <a:r>
              <a:rPr lang="en-GB" dirty="0"/>
              <a:t>Table 2</a:t>
            </a:r>
          </a:p>
          <a:p>
            <a:r>
              <a:rPr lang="en-GB" dirty="0"/>
              <a:t>Use the same models.</a:t>
            </a:r>
          </a:p>
          <a:p>
            <a:r>
              <a:rPr lang="en-GB" dirty="0"/>
              <a:t>Choose only 4 of them</a:t>
            </a:r>
          </a:p>
          <a:p>
            <a:pPr lvl="3"/>
            <a:r>
              <a:rPr lang="en-GB" dirty="0"/>
              <a:t>We want to see:</a:t>
            </a:r>
          </a:p>
          <a:p>
            <a:pPr lvl="3"/>
            <a:r>
              <a:rPr lang="en-GB" dirty="0"/>
              <a:t>Empty Poisson model with BYM</a:t>
            </a:r>
          </a:p>
          <a:p>
            <a:pPr lvl="3"/>
            <a:r>
              <a:rPr lang="en-GB" dirty="0"/>
              <a:t>Poisson model with BYM without interaction effects</a:t>
            </a:r>
          </a:p>
          <a:p>
            <a:pPr lvl="3"/>
            <a:r>
              <a:rPr lang="en-GB" dirty="0"/>
              <a:t>Poisson  model with BYM with interaction effects</a:t>
            </a:r>
          </a:p>
          <a:p>
            <a:r>
              <a:rPr lang="en-GB" dirty="0"/>
              <a:t>Table headings:</a:t>
            </a:r>
          </a:p>
          <a:p>
            <a:pPr marL="457200" lvl="1" indent="0">
              <a:buNone/>
            </a:pPr>
            <a:r>
              <a:rPr lang="en-GB" dirty="0"/>
              <a:t>	     Model 0    1     2     3  </a:t>
            </a:r>
          </a:p>
          <a:p>
            <a:pPr marL="457200" lvl="1" indent="0">
              <a:buNone/>
            </a:pPr>
            <a:endParaRPr lang="en-GB" dirty="0"/>
          </a:p>
          <a:p>
            <a:pPr marL="457200" lvl="1" indent="0">
              <a:buNone/>
            </a:pPr>
            <a:r>
              <a:rPr lang="en-GB" dirty="0"/>
              <a:t>Coefficients</a:t>
            </a:r>
          </a:p>
          <a:p>
            <a:pPr marL="457200" lvl="1" indent="0">
              <a:buNone/>
            </a:pPr>
            <a:r>
              <a:rPr lang="en-GB" sz="1600" dirty="0"/>
              <a:t>Constant </a:t>
            </a:r>
          </a:p>
          <a:p>
            <a:pPr marL="457200" lvl="1" indent="0">
              <a:buNone/>
            </a:pPr>
            <a:r>
              <a:rPr lang="en-GB" sz="1600" dirty="0"/>
              <a:t>X1</a:t>
            </a:r>
          </a:p>
          <a:p>
            <a:pPr marL="457200" lvl="1" indent="0">
              <a:buNone/>
            </a:pPr>
            <a:r>
              <a:rPr lang="en-GB" sz="1600" dirty="0"/>
              <a:t>X2</a:t>
            </a:r>
          </a:p>
          <a:p>
            <a:pPr marL="457200" lvl="1" indent="0">
              <a:buNone/>
            </a:pPr>
            <a:r>
              <a:rPr lang="en-GB" sz="1600" dirty="0"/>
              <a:t>X1*X2</a:t>
            </a:r>
          </a:p>
          <a:p>
            <a:pPr marL="457200" lvl="1" indent="0">
              <a:buNone/>
            </a:pPr>
            <a:r>
              <a:rPr lang="en-GB" dirty="0"/>
              <a:t>Bayesian Info Criterion BIC</a:t>
            </a:r>
          </a:p>
          <a:p>
            <a:pPr marL="457200" lvl="1" indent="0">
              <a:buNone/>
            </a:pPr>
            <a:r>
              <a:rPr lang="en-GB" dirty="0"/>
              <a:t>ICC </a:t>
            </a:r>
            <a:r>
              <a:rPr lang="en-GB" dirty="0">
                <a:sym typeface="Symbol" panose="05050102010706020507" pitchFamily="18" charset="2"/>
              </a:rPr>
              <a:t></a:t>
            </a:r>
            <a:endParaRPr lang="en-GB" dirty="0"/>
          </a:p>
          <a:p>
            <a:pPr marL="457200" lvl="1" indent="0">
              <a:buNone/>
            </a:pPr>
            <a:r>
              <a:rPr lang="en-GB" dirty="0"/>
              <a:t>Variance of the whole model (</a:t>
            </a:r>
            <a:r>
              <a:rPr lang="en-GB" dirty="0" err="1"/>
              <a:t>var</a:t>
            </a:r>
            <a:r>
              <a:rPr lang="en-GB" dirty="0"/>
              <a:t>(Y-hat)) </a:t>
            </a:r>
            <a:r>
              <a:rPr lang="en-GB" dirty="0">
                <a:sym typeface="Symbol" panose="05050102010706020507" pitchFamily="18" charset="2"/>
              </a:rPr>
              <a:t></a:t>
            </a:r>
            <a:endParaRPr lang="en-GB" dirty="0"/>
          </a:p>
          <a:p>
            <a:pPr marL="457200" lvl="1" indent="0">
              <a:buNone/>
            </a:pPr>
            <a:r>
              <a:rPr lang="en-GB" dirty="0"/>
              <a:t>Variance not covered in ICC </a:t>
            </a:r>
            <a:r>
              <a:rPr lang="en-GB" dirty="0">
                <a:sym typeface="Symbol" panose="05050102010706020507" pitchFamily="18" charset="2"/>
              </a:rPr>
              <a:t> </a:t>
            </a:r>
            <a:r>
              <a:rPr lang="en-GB" dirty="0"/>
              <a:t>-</a:t>
            </a:r>
            <a:r>
              <a:rPr lang="en-GB" dirty="0">
                <a:sym typeface="Symbol" panose="05050102010706020507" pitchFamily="18" charset="2"/>
              </a:rPr>
              <a:t></a:t>
            </a:r>
            <a:r>
              <a:rPr lang="en-GB" dirty="0"/>
              <a:t>	</a:t>
            </a:r>
          </a:p>
        </p:txBody>
      </p:sp>
      <p:sp>
        <p:nvSpPr>
          <p:cNvPr id="4" name="Slide Number Placeholder 3"/>
          <p:cNvSpPr>
            <a:spLocks noGrp="1"/>
          </p:cNvSpPr>
          <p:nvPr>
            <p:ph type="sldNum" sz="quarter" idx="12"/>
          </p:nvPr>
        </p:nvSpPr>
        <p:spPr/>
        <p:txBody>
          <a:bodyPr/>
          <a:lstStyle/>
          <a:p>
            <a:fld id="{78006F51-1788-4B78-A022-45EE8C202D22}" type="slidenum">
              <a:rPr lang="en-GB" smtClean="0"/>
              <a:t>31</a:t>
            </a:fld>
            <a:endParaRPr lang="en-GB"/>
          </a:p>
        </p:txBody>
      </p:sp>
    </p:spTree>
    <p:extLst>
      <p:ext uri="{BB962C8B-B14F-4D97-AF65-F5344CB8AC3E}">
        <p14:creationId xmlns:p14="http://schemas.microsoft.com/office/powerpoint/2010/main" val="257848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Quiz to discuss  spatial and BYM research</a:t>
            </a:r>
          </a:p>
        </p:txBody>
      </p:sp>
      <p:sp>
        <p:nvSpPr>
          <p:cNvPr id="3" name="Content Placeholder 2"/>
          <p:cNvSpPr>
            <a:spLocks noGrp="1"/>
          </p:cNvSpPr>
          <p:nvPr>
            <p:ph sz="half" idx="1"/>
          </p:nvPr>
        </p:nvSpPr>
        <p:spPr>
          <a:solidFill>
            <a:schemeClr val="accent4">
              <a:lumMod val="20000"/>
              <a:lumOff val="80000"/>
            </a:schemeClr>
          </a:solidFill>
        </p:spPr>
        <p:txBody>
          <a:bodyPr>
            <a:normAutofit fontScale="92500" lnSpcReduction="20000"/>
          </a:bodyPr>
          <a:lstStyle/>
          <a:p>
            <a:r>
              <a:rPr lang="en-GB" dirty="0"/>
              <a:t>Form a small group</a:t>
            </a:r>
          </a:p>
          <a:p>
            <a:r>
              <a:rPr lang="en-GB" dirty="0"/>
              <a:t>Introduce yourselves (Name, Place)</a:t>
            </a:r>
          </a:p>
          <a:p>
            <a:r>
              <a:rPr lang="en-GB" dirty="0"/>
              <a:t>What is the Count outcome in your research?</a:t>
            </a:r>
          </a:p>
          <a:p>
            <a:pPr lvl="1"/>
            <a:r>
              <a:rPr lang="en-GB" dirty="0"/>
              <a:t>Or do you use linear regression?</a:t>
            </a:r>
          </a:p>
          <a:p>
            <a:r>
              <a:rPr lang="en-GB" dirty="0"/>
              <a:t>What would 3   X variables be? (call this level 1 variables) </a:t>
            </a:r>
          </a:p>
          <a:p>
            <a:r>
              <a:rPr lang="en-GB" dirty="0"/>
              <a:t>What is the available Spatial Unit?</a:t>
            </a:r>
          </a:p>
          <a:p>
            <a:r>
              <a:rPr lang="en-GB" dirty="0"/>
              <a:t>Do you have any aggregate variables </a:t>
            </a:r>
            <a:r>
              <a:rPr lang="en-GB" dirty="0" err="1"/>
              <a:t>X</a:t>
            </a:r>
            <a:r>
              <a:rPr lang="en-GB" baseline="-25000" dirty="0" err="1"/>
              <a:t>j</a:t>
            </a:r>
            <a:r>
              <a:rPr lang="en-GB" dirty="0"/>
              <a:t> ? (e g GDP per capita, measured at the spatial-unit level – Call that level 2.</a:t>
            </a:r>
          </a:p>
        </p:txBody>
      </p:sp>
      <p:sp>
        <p:nvSpPr>
          <p:cNvPr id="4" name="Content Placeholder 3"/>
          <p:cNvSpPr>
            <a:spLocks noGrp="1"/>
          </p:cNvSpPr>
          <p:nvPr>
            <p:ph sz="half" idx="2"/>
          </p:nvPr>
        </p:nvSpPr>
        <p:spPr>
          <a:xfrm>
            <a:off x="6525492" y="3142211"/>
            <a:ext cx="4828308" cy="1778924"/>
          </a:xfrm>
          <a:solidFill>
            <a:schemeClr val="accent4">
              <a:lumMod val="40000"/>
              <a:lumOff val="60000"/>
            </a:schemeClr>
          </a:solidFill>
          <a:ln w="12700">
            <a:solidFill>
              <a:schemeClr val="tx1"/>
            </a:solidFill>
          </a:ln>
        </p:spPr>
        <p:txBody>
          <a:bodyPr>
            <a:normAutofit fontScale="92500" lnSpcReduction="20000"/>
          </a:bodyPr>
          <a:lstStyle/>
          <a:p>
            <a:pPr marL="0" indent="0">
              <a:buNone/>
            </a:pPr>
            <a:endParaRPr lang="en-GB" dirty="0"/>
          </a:p>
          <a:p>
            <a:pPr marL="0" indent="0">
              <a:buNone/>
            </a:pPr>
            <a:r>
              <a:rPr lang="en-GB" dirty="0"/>
              <a:t>There is only time to develop one person’s project! The rest are listening/commenting.</a:t>
            </a:r>
          </a:p>
        </p:txBody>
      </p:sp>
      <p:sp>
        <p:nvSpPr>
          <p:cNvPr id="5" name="Slide Number Placeholder 4"/>
          <p:cNvSpPr>
            <a:spLocks noGrp="1"/>
          </p:cNvSpPr>
          <p:nvPr>
            <p:ph type="sldNum" sz="quarter" idx="12"/>
          </p:nvPr>
        </p:nvSpPr>
        <p:spPr/>
        <p:txBody>
          <a:bodyPr/>
          <a:lstStyle/>
          <a:p>
            <a:fld id="{78006F51-1788-4B78-A022-45EE8C202D22}" type="slidenum">
              <a:rPr lang="en-GB" smtClean="0"/>
              <a:t>32</a:t>
            </a:fld>
            <a:endParaRPr lang="en-GB"/>
          </a:p>
        </p:txBody>
      </p:sp>
    </p:spTree>
    <p:extLst>
      <p:ext uri="{BB962C8B-B14F-4D97-AF65-F5344CB8AC3E}">
        <p14:creationId xmlns:p14="http://schemas.microsoft.com/office/powerpoint/2010/main" val="3774252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Research Questions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solidFill>
                <a:schemeClr val="accent4">
                  <a:lumMod val="20000"/>
                  <a:lumOff val="80000"/>
                </a:schemeClr>
              </a:solidFill>
            </p:spPr>
            <p:txBody>
              <a:bodyPr>
                <a:normAutofit lnSpcReduction="10000"/>
              </a:bodyPr>
              <a:lstStyle/>
              <a:p>
                <a:pPr lvl="3"/>
                <a:r>
                  <a:rPr lang="en-GB" dirty="0">
                    <a:latin typeface="Arial" panose="020B0604020202020204" pitchFamily="34" charset="0"/>
                  </a:rPr>
                  <a:t>Define youth as age 15-24, or you may use 16-24 or 17-24.</a:t>
                </a:r>
              </a:p>
              <a:p>
                <a:r>
                  <a:rPr lang="en-GB" dirty="0">
                    <a:latin typeface="Arial" panose="020B0604020202020204" pitchFamily="34" charset="0"/>
                  </a:rPr>
                  <a:t>RQ1 What are the social factors (like religious group or minority-group) associated with being ACTIVE in the labour market as a youth? </a:t>
                </a:r>
                <a:endParaRPr lang="en-GB" dirty="0"/>
              </a:p>
              <a:p>
                <a:pPr lvl="2"/>
                <a:r>
                  <a:rPr lang="en-GB" dirty="0"/>
                  <a:t>We have decided to select India’s youths up to age 24 for the moment. </a:t>
                </a:r>
              </a:p>
              <a:p>
                <a:pPr lvl="2"/>
                <a:r>
                  <a:rPr lang="en-GB" dirty="0"/>
                  <a:t>Age can then be left out of the equation. </a:t>
                </a:r>
              </a:p>
              <a:p>
                <a:r>
                  <a:rPr lang="el-GR" baseline="30000" dirty="0">
                    <a:latin typeface="Arial" panose="020B0604020202020204" pitchFamily="34" charset="0"/>
                  </a:rPr>
                  <a:t>η</a:t>
                </a:r>
                <a:r>
                  <a:rPr lang="en-US" baseline="-25000" dirty="0">
                    <a:latin typeface="Arial" panose="020B0604020202020204" pitchFamily="34" charset="0"/>
                  </a:rPr>
                  <a:t>j</a:t>
                </a:r>
                <a:r>
                  <a:rPr lang="en-US" dirty="0">
                    <a:latin typeface="Arial" panose="020B0604020202020204" pitchFamily="34" charset="0"/>
                  </a:rPr>
                  <a:t>=</a:t>
                </a:r>
                <a:r>
                  <a:rPr lang="el-GR" dirty="0">
                    <a:latin typeface="Arial" panose="020B0604020202020204" pitchFamily="34" charset="0"/>
                  </a:rPr>
                  <a:t>β</a:t>
                </a:r>
                <a:r>
                  <a:rPr lang="en-US" baseline="-25000" dirty="0">
                    <a:latin typeface="Arial" panose="020B0604020202020204" pitchFamily="34" charset="0"/>
                  </a:rPr>
                  <a:t>0j</a:t>
                </a:r>
                <a:r>
                  <a:rPr lang="en-US" dirty="0">
                    <a:latin typeface="Arial" panose="020B0604020202020204" pitchFamily="34" charset="0"/>
                  </a:rPr>
                  <a:t>+</a:t>
                </a:r>
                <a:r>
                  <a:rPr lang="en-GB" b="1" u="sng" dirty="0"/>
                  <a:t>X</a:t>
                </a:r>
                <a:r>
                  <a:rPr lang="el-GR" b="1" u="sng" dirty="0"/>
                  <a:t>β</a:t>
                </a:r>
                <a:r>
                  <a:rPr lang="en-GB" dirty="0"/>
                  <a:t>+</a:t>
                </a:r>
                <a:r>
                  <a:rPr lang="en-GB" sz="3200" b="1" dirty="0"/>
                  <a:t> sex + social-group + religious minority status + </a:t>
                </a:r>
                <a14:m>
                  <m:oMath xmlns:m="http://schemas.openxmlformats.org/officeDocument/2006/math">
                    <m:r>
                      <a:rPr lang="en-GB" sz="3200" b="0" i="0" smtClean="0">
                        <a:latin typeface="Cambria Math" panose="02040503050406030204" pitchFamily="18" charset="0"/>
                      </a:rPr>
                      <m:t>[</m:t>
                    </m:r>
                    <m:r>
                      <a:rPr lang="en-GB" sz="3200" b="0" i="1" smtClean="0">
                        <a:latin typeface="Cambria Math" panose="02040503050406030204" pitchFamily="18" charset="0"/>
                      </a:rPr>
                      <m:t>𝑠𝑝𝑎𝑡𝑖𝑎𝑙</m:t>
                    </m:r>
                    <m:r>
                      <a:rPr lang="en-GB" sz="3200" b="0" i="1" smtClean="0">
                        <a:latin typeface="Cambria Math" panose="02040503050406030204" pitchFamily="18" charset="0"/>
                      </a:rPr>
                      <m:t> </m:t>
                    </m:r>
                    <m:r>
                      <a:rPr lang="en-GB" sz="3200" b="0" i="1" smtClean="0">
                        <a:latin typeface="Cambria Math" panose="02040503050406030204" pitchFamily="18" charset="0"/>
                      </a:rPr>
                      <m:t>𝑡𝑒𝑟𝑚𝑠</m:t>
                    </m:r>
                    <m:r>
                      <a:rPr lang="en-GB" sz="3200" b="0" i="1" smtClean="0">
                        <a:latin typeface="Cambria Math" panose="02040503050406030204" pitchFamily="18" charset="0"/>
                      </a:rPr>
                      <m:t>]</m:t>
                    </m:r>
                  </m:oMath>
                </a14:m>
                <a:br>
                  <a:rPr lang="en-GB" dirty="0"/>
                </a:b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blipFill>
                <a:blip r:embed="rId2"/>
                <a:stretch>
                  <a:fillRect l="-1059" t="-2491"/>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078578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solidFill>
                <a:schemeClr val="accent4">
                  <a:lumMod val="20000"/>
                  <a:lumOff val="80000"/>
                </a:schemeClr>
              </a:solidFill>
            </p:spPr>
            <p:txBody>
              <a:bodyPr>
                <a:normAutofit/>
              </a:bodyPr>
              <a:lstStyle/>
              <a:p>
                <a:r>
                  <a:rPr lang="en-GB" dirty="0">
                    <a:solidFill>
                      <a:schemeClr val="accent2">
                        <a:lumMod val="75000"/>
                      </a:schemeClr>
                    </a:solidFill>
                    <a:latin typeface="Arial" panose="020B0604020202020204" pitchFamily="34" charset="0"/>
                  </a:rPr>
                  <a:t>RQ1</a:t>
                </a:r>
                <a:r>
                  <a:rPr lang="en-GB" dirty="0">
                    <a:latin typeface="Arial" panose="020B0604020202020204" pitchFamily="34" charset="0"/>
                  </a:rPr>
                  <a:t> First one must adjust for all the child and youth ages, due to cultural norms around doing paid labour.</a:t>
                </a:r>
                <a:endParaRPr lang="en-GB" dirty="0"/>
              </a:p>
              <a:p>
                <a:endParaRPr lang="en-GB" dirty="0"/>
              </a:p>
              <a:p>
                <a:r>
                  <a:rPr lang="el-GR" baseline="30000" dirty="0">
                    <a:latin typeface="Arial" panose="020B0604020202020204" pitchFamily="34" charset="0"/>
                  </a:rPr>
                  <a:t>η</a:t>
                </a:r>
                <a:r>
                  <a:rPr lang="en-US" baseline="-25000" dirty="0">
                    <a:latin typeface="Arial" panose="020B0604020202020204" pitchFamily="34" charset="0"/>
                  </a:rPr>
                  <a:t>j</a:t>
                </a:r>
                <a:r>
                  <a:rPr lang="en-US" dirty="0">
                    <a:latin typeface="Arial" panose="020B0604020202020204" pitchFamily="34" charset="0"/>
                  </a:rPr>
                  <a:t>=</a:t>
                </a:r>
                <a:r>
                  <a:rPr lang="el-GR" dirty="0">
                    <a:latin typeface="Arial" panose="020B0604020202020204" pitchFamily="34" charset="0"/>
                  </a:rPr>
                  <a:t>β</a:t>
                </a:r>
                <a:r>
                  <a:rPr lang="en-US" baseline="-25000" dirty="0">
                    <a:latin typeface="Arial" panose="020B0604020202020204" pitchFamily="34" charset="0"/>
                  </a:rPr>
                  <a:t>0j</a:t>
                </a:r>
                <a:r>
                  <a:rPr lang="en-US" dirty="0">
                    <a:latin typeface="Arial" panose="020B0604020202020204" pitchFamily="34" charset="0"/>
                  </a:rPr>
                  <a:t>+</a:t>
                </a:r>
                <a:r>
                  <a:rPr lang="en-GB" b="1" u="sng" dirty="0"/>
                  <a:t>X</a:t>
                </a:r>
                <a:r>
                  <a:rPr lang="el-GR" b="1" u="sng" dirty="0"/>
                  <a:t>β</a:t>
                </a:r>
                <a:r>
                  <a:rPr lang="en-GB" dirty="0"/>
                  <a:t>+</a:t>
                </a:r>
                <a:r>
                  <a:rPr lang="en-GB" sz="3200" b="1" dirty="0"/>
                  <a:t> + age + social-group + religious minority status + </a:t>
                </a:r>
                <a14:m>
                  <m:oMath xmlns:m="http://schemas.openxmlformats.org/officeDocument/2006/math">
                    <m:r>
                      <a:rPr lang="en-GB" sz="3200" b="0" i="0" smtClean="0">
                        <a:latin typeface="Cambria Math" panose="02040503050406030204" pitchFamily="18" charset="0"/>
                      </a:rPr>
                      <m:t>[</m:t>
                    </m:r>
                    <m:r>
                      <a:rPr lang="en-GB" sz="3200" b="0" i="1" smtClean="0">
                        <a:latin typeface="Cambria Math" panose="02040503050406030204" pitchFamily="18" charset="0"/>
                      </a:rPr>
                      <m:t>𝑠𝑝𝑎𝑡𝑖𝑎𝑙</m:t>
                    </m:r>
                    <m:r>
                      <a:rPr lang="en-GB" sz="3200" b="0" i="1" smtClean="0">
                        <a:latin typeface="Cambria Math" panose="02040503050406030204" pitchFamily="18" charset="0"/>
                      </a:rPr>
                      <m:t> </m:t>
                    </m:r>
                    <m:r>
                      <a:rPr lang="en-GB" sz="3200" b="0" i="1" smtClean="0">
                        <a:latin typeface="Cambria Math" panose="02040503050406030204" pitchFamily="18" charset="0"/>
                      </a:rPr>
                      <m:t>𝑡𝑒𝑟𝑚𝑠</m:t>
                    </m:r>
                    <m:r>
                      <a:rPr lang="en-GB" sz="3200" b="0" i="1" smtClean="0">
                        <a:latin typeface="Cambria Math" panose="02040503050406030204" pitchFamily="18" charset="0"/>
                      </a:rPr>
                      <m:t>]</m:t>
                    </m:r>
                  </m:oMath>
                </a14:m>
                <a:br>
                  <a:rPr lang="en-GB" dirty="0"/>
                </a:b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blipFill>
                <a:blip r:embed="rId2"/>
                <a:stretch>
                  <a:fillRect l="-1059" t="-3025" r="-1235"/>
                </a:stretch>
              </a:blipFill>
            </p:spPr>
            <p:txBody>
              <a:bodyPr/>
              <a:lstStyle/>
              <a:p>
                <a:r>
                  <a:rPr lang="en-GB">
                    <a:noFill/>
                  </a:rPr>
                  <a:t> </a:t>
                </a:r>
              </a:p>
            </p:txBody>
          </p:sp>
        </mc:Fallback>
      </mc:AlternateContent>
      <p:sp>
        <p:nvSpPr>
          <p:cNvPr id="2" name="Title 1"/>
          <p:cNvSpPr>
            <a:spLocks noGrp="1"/>
          </p:cNvSpPr>
          <p:nvPr>
            <p:ph type="title"/>
          </p:nvPr>
        </p:nvSpPr>
        <p:spPr/>
        <p:txBody>
          <a:bodyPr/>
          <a:lstStyle/>
          <a:p>
            <a:r>
              <a:rPr lang="en-GB" dirty="0"/>
              <a:t>Research Questions</a:t>
            </a:r>
          </a:p>
        </p:txBody>
      </p:sp>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p:sp>
        <p:nvSpPr>
          <p:cNvPr id="5" name="Rectangle 4"/>
          <p:cNvSpPr/>
          <p:nvPr/>
        </p:nvSpPr>
        <p:spPr>
          <a:xfrm rot="20519262">
            <a:off x="1766202" y="3563046"/>
            <a:ext cx="9521123" cy="1938992"/>
          </a:xfrm>
          <a:prstGeom prst="rect">
            <a:avLst/>
          </a:prstGeom>
          <a:solidFill>
            <a:schemeClr val="accent4">
              <a:lumMod val="20000"/>
              <a:lumOff val="80000"/>
            </a:schemeClr>
          </a:solid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000" b="1" dirty="0">
                <a:ln/>
                <a:solidFill>
                  <a:schemeClr val="accent4"/>
                </a:solidFill>
              </a:rPr>
              <a:t>Perhaps t</a:t>
            </a:r>
            <a:r>
              <a:rPr lang="en-US" sz="4000" b="1" cap="none" spc="0" dirty="0">
                <a:ln/>
                <a:solidFill>
                  <a:schemeClr val="accent4"/>
                </a:solidFill>
                <a:effectLst/>
              </a:rPr>
              <a:t>his is the broad RQ, but it  </a:t>
            </a:r>
          </a:p>
          <a:p>
            <a:pPr algn="ctr"/>
            <a:r>
              <a:rPr lang="en-US" sz="4000" b="1" cap="none" spc="0" dirty="0">
                <a:ln/>
                <a:solidFill>
                  <a:schemeClr val="accent4"/>
                </a:solidFill>
                <a:effectLst/>
              </a:rPr>
              <a:t>is </a:t>
            </a:r>
            <a:r>
              <a:rPr lang="en-US" sz="4000" b="1" cap="none" spc="0" dirty="0">
                <a:ln/>
                <a:solidFill>
                  <a:schemeClr val="tx1">
                    <a:lumMod val="85000"/>
                    <a:lumOff val="15000"/>
                  </a:schemeClr>
                </a:solidFill>
                <a:effectLst/>
              </a:rPr>
              <a:t>too general </a:t>
            </a:r>
            <a:r>
              <a:rPr lang="en-US" sz="4000" b="1" cap="none" spc="0" dirty="0">
                <a:ln/>
                <a:solidFill>
                  <a:schemeClr val="accent4"/>
                </a:solidFill>
                <a:effectLst/>
              </a:rPr>
              <a:t>to publish </a:t>
            </a:r>
          </a:p>
          <a:p>
            <a:pPr algn="ctr"/>
            <a:r>
              <a:rPr lang="en-US" sz="4000" b="1" cap="none" spc="0" dirty="0">
                <a:ln/>
                <a:solidFill>
                  <a:schemeClr val="accent4"/>
                </a:solidFill>
                <a:effectLst/>
              </a:rPr>
              <a:t>in a journal article!</a:t>
            </a:r>
          </a:p>
        </p:txBody>
      </p:sp>
    </p:spTree>
    <p:extLst>
      <p:ext uri="{BB962C8B-B14F-4D97-AF65-F5344CB8AC3E}">
        <p14:creationId xmlns:p14="http://schemas.microsoft.com/office/powerpoint/2010/main" val="2593456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267" y="2024592"/>
            <a:ext cx="10515600" cy="1325563"/>
          </a:xfrm>
          <a:solidFill>
            <a:schemeClr val="accent4">
              <a:lumMod val="20000"/>
              <a:lumOff val="80000"/>
            </a:schemeClr>
          </a:solidFill>
        </p:spPr>
        <p:txBody>
          <a:bodyPr/>
          <a:lstStyle/>
          <a:p>
            <a:pPr algn="ctr"/>
            <a:r>
              <a:rPr lang="en-GB" dirty="0"/>
              <a:t>Narrow down your RQ to generate testable hypotheses</a:t>
            </a:r>
          </a:p>
        </p:txBody>
      </p:sp>
      <p:sp>
        <p:nvSpPr>
          <p:cNvPr id="4" name="Slide Number Placeholder 3"/>
          <p:cNvSpPr>
            <a:spLocks noGrp="1"/>
          </p:cNvSpPr>
          <p:nvPr>
            <p:ph type="sldNum" sz="quarter" idx="12"/>
          </p:nvPr>
        </p:nvSpPr>
        <p:spPr/>
        <p:txBody>
          <a:bodyPr/>
          <a:lstStyle/>
          <a:p>
            <a:fld id="{6D22F896-40B5-4ADD-8801-0D06FADFA095}" type="slidenum">
              <a:rPr lang="en-US" smtClean="0"/>
              <a:t>6</a:t>
            </a:fld>
            <a:endParaRPr lang="en-US" dirty="0"/>
          </a:p>
        </p:txBody>
      </p:sp>
      <p:sp>
        <p:nvSpPr>
          <p:cNvPr id="3" name="TextBox 2">
            <a:extLst>
              <a:ext uri="{FF2B5EF4-FFF2-40B4-BE49-F238E27FC236}">
                <a16:creationId xmlns:a16="http://schemas.microsoft.com/office/drawing/2014/main" id="{D7EB6755-A5E0-45D9-3BA6-6DA5FE395351}"/>
              </a:ext>
            </a:extLst>
          </p:cNvPr>
          <p:cNvSpPr txBox="1"/>
          <p:nvPr/>
        </p:nvSpPr>
        <p:spPr>
          <a:xfrm>
            <a:off x="3563595" y="4016523"/>
            <a:ext cx="4537817" cy="1477328"/>
          </a:xfrm>
          <a:prstGeom prst="rect">
            <a:avLst/>
          </a:prstGeom>
          <a:noFill/>
        </p:spPr>
        <p:txBody>
          <a:bodyPr wrap="square" rtlCol="0">
            <a:spAutoFit/>
          </a:bodyPr>
          <a:lstStyle/>
          <a:p>
            <a:r>
              <a:rPr lang="en-US" dirty="0"/>
              <a:t>Define ‘youth’ as an age group or a life-stage, </a:t>
            </a:r>
            <a:r>
              <a:rPr lang="en-US" dirty="0" err="1"/>
              <a:t>eg</a:t>
            </a:r>
            <a:r>
              <a:rPr lang="en-US" dirty="0"/>
              <a:t> </a:t>
            </a:r>
            <a:r>
              <a:rPr lang="en-US" dirty="0" err="1"/>
              <a:t>premarriage</a:t>
            </a:r>
            <a:r>
              <a:rPr lang="en-US" dirty="0"/>
              <a:t>.  Reduce the scope of the study.</a:t>
            </a:r>
          </a:p>
          <a:p>
            <a:endParaRPr lang="en-US" dirty="0"/>
          </a:p>
          <a:p>
            <a:r>
              <a:rPr lang="en-US" dirty="0"/>
              <a:t>Choose one variable to focus upon.</a:t>
            </a:r>
            <a:endParaRPr lang="en-GB" dirty="0"/>
          </a:p>
        </p:txBody>
      </p:sp>
    </p:spTree>
    <p:extLst>
      <p:ext uri="{BB962C8B-B14F-4D97-AF65-F5344CB8AC3E}">
        <p14:creationId xmlns:p14="http://schemas.microsoft.com/office/powerpoint/2010/main" val="3082588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Narrower Research Question</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solidFill>
                <a:schemeClr val="accent4">
                  <a:lumMod val="20000"/>
                  <a:lumOff val="80000"/>
                </a:schemeClr>
              </a:solidFill>
            </p:spPr>
            <p:txBody>
              <a:bodyPr>
                <a:normAutofit/>
              </a:bodyPr>
              <a:lstStyle/>
              <a:p>
                <a:r>
                  <a:rPr lang="en-GB" dirty="0">
                    <a:latin typeface="Arial" panose="020B0604020202020204" pitchFamily="34" charset="0"/>
                  </a:rPr>
                  <a:t>RQ 2 Via what routes does </a:t>
                </a:r>
                <a:r>
                  <a:rPr lang="en-GB" dirty="0">
                    <a:highlight>
                      <a:srgbClr val="FFFF00"/>
                    </a:highlight>
                    <a:latin typeface="Arial" panose="020B0604020202020204" pitchFamily="34" charset="0"/>
                  </a:rPr>
                  <a:t>gender</a:t>
                </a:r>
                <a:r>
                  <a:rPr lang="en-GB" dirty="0">
                    <a:latin typeface="Arial" panose="020B0604020202020204" pitchFamily="34" charset="0"/>
                  </a:rPr>
                  <a:t> affect the risk of a </a:t>
                </a:r>
                <a:r>
                  <a:rPr lang="en-GB" dirty="0">
                    <a:highlight>
                      <a:srgbClr val="FFFF00"/>
                    </a:highlight>
                    <a:latin typeface="Arial" panose="020B0604020202020204" pitchFamily="34" charset="0"/>
                  </a:rPr>
                  <a:t>youth</a:t>
                </a:r>
                <a:r>
                  <a:rPr lang="en-GB" dirty="0">
                    <a:latin typeface="Arial" panose="020B0604020202020204" pitchFamily="34" charset="0"/>
                  </a:rPr>
                  <a:t> in </a:t>
                </a:r>
                <a:r>
                  <a:rPr lang="en-GB" dirty="0">
                    <a:highlight>
                      <a:srgbClr val="FFFF00"/>
                    </a:highlight>
                    <a:latin typeface="Arial" panose="020B0604020202020204" pitchFamily="34" charset="0"/>
                  </a:rPr>
                  <a:t>India</a:t>
                </a:r>
                <a:r>
                  <a:rPr lang="en-GB" dirty="0">
                    <a:latin typeface="Arial" panose="020B0604020202020204" pitchFamily="34" charset="0"/>
                  </a:rPr>
                  <a:t> being </a:t>
                </a:r>
                <a:r>
                  <a:rPr lang="en-GB" dirty="0">
                    <a:highlight>
                      <a:srgbClr val="FFFF00"/>
                    </a:highlight>
                    <a:latin typeface="Arial" panose="020B0604020202020204" pitchFamily="34" charset="0"/>
                  </a:rPr>
                  <a:t>active</a:t>
                </a:r>
                <a:r>
                  <a:rPr lang="en-GB" dirty="0">
                    <a:latin typeface="Arial" panose="020B0604020202020204" pitchFamily="34" charset="0"/>
                  </a:rPr>
                  <a:t>/inactive in the labour market? </a:t>
                </a:r>
              </a:p>
              <a:p>
                <a:r>
                  <a:rPr lang="en-GB" dirty="0">
                    <a:latin typeface="Arial" panose="020B0604020202020204" pitchFamily="34" charset="0"/>
                  </a:rPr>
                  <a:t>…after taking into account spatial variations in norms</a:t>
                </a:r>
              </a:p>
              <a:p>
                <a:pPr lvl="4"/>
                <a:r>
                  <a:rPr lang="en-GB" dirty="0">
                    <a:latin typeface="Arial" panose="020B0604020202020204" pitchFamily="34" charset="0"/>
                  </a:rPr>
                  <a:t>You could for example interact SEX with FORMAL EDUCATION</a:t>
                </a:r>
                <a:endParaRPr lang="en-GB" dirty="0"/>
              </a:p>
              <a:p>
                <a:endParaRPr lang="en-GB" dirty="0"/>
              </a:p>
              <a:p>
                <a:r>
                  <a:rPr lang="el-GR" baseline="30000" dirty="0">
                    <a:latin typeface="Arial" panose="020B0604020202020204" pitchFamily="34" charset="0"/>
                  </a:rPr>
                  <a:t>η</a:t>
                </a:r>
                <a:r>
                  <a:rPr lang="en-US" baseline="-25000" dirty="0">
                    <a:latin typeface="Arial" panose="020B0604020202020204" pitchFamily="34" charset="0"/>
                  </a:rPr>
                  <a:t>j</a:t>
                </a:r>
                <a:r>
                  <a:rPr lang="en-US" dirty="0">
                    <a:latin typeface="Arial" panose="020B0604020202020204" pitchFamily="34" charset="0"/>
                  </a:rPr>
                  <a:t>=</a:t>
                </a:r>
                <a:r>
                  <a:rPr lang="el-GR" dirty="0">
                    <a:latin typeface="Arial" panose="020B0604020202020204" pitchFamily="34" charset="0"/>
                  </a:rPr>
                  <a:t>β</a:t>
                </a:r>
                <a:r>
                  <a:rPr lang="en-US" baseline="-25000" dirty="0">
                    <a:latin typeface="Arial" panose="020B0604020202020204" pitchFamily="34" charset="0"/>
                  </a:rPr>
                  <a:t>0j</a:t>
                </a:r>
                <a:r>
                  <a:rPr lang="en-US" dirty="0">
                    <a:latin typeface="Arial" panose="020B0604020202020204" pitchFamily="34" charset="0"/>
                  </a:rPr>
                  <a:t>+</a:t>
                </a:r>
                <a:r>
                  <a:rPr lang="en-GB" b="1" u="sng" dirty="0"/>
                  <a:t>X</a:t>
                </a:r>
                <a:r>
                  <a:rPr lang="el-GR" b="1" u="sng" dirty="0"/>
                  <a:t>β</a:t>
                </a:r>
                <a:r>
                  <a:rPr lang="en-GB" b="1" dirty="0"/>
                  <a:t>+ </a:t>
                </a:r>
                <a:r>
                  <a:rPr lang="en-GB" b="1" dirty="0">
                    <a:solidFill>
                      <a:schemeClr val="accent2">
                        <a:lumMod val="50000"/>
                      </a:schemeClr>
                    </a:solidFill>
                  </a:rPr>
                  <a:t>gender </a:t>
                </a:r>
                <a:r>
                  <a:rPr lang="en-GB" dirty="0">
                    <a:solidFill>
                      <a:schemeClr val="accent2">
                        <a:lumMod val="50000"/>
                      </a:schemeClr>
                    </a:solidFill>
                  </a:rPr>
                  <a:t>+ </a:t>
                </a:r>
                <a:r>
                  <a:rPr lang="en-GB" i="1" dirty="0">
                    <a:solidFill>
                      <a:schemeClr val="accent2">
                        <a:lumMod val="50000"/>
                      </a:schemeClr>
                    </a:solidFill>
                  </a:rPr>
                  <a:t>interactions of gender with </a:t>
                </a:r>
                <a:r>
                  <a:rPr lang="en-GB" i="1" dirty="0"/>
                  <a:t>{</a:t>
                </a:r>
                <a:r>
                  <a:rPr lang="en-GB" sz="1600" b="1" dirty="0"/>
                  <a:t>social-group + religious minority status} + </a:t>
                </a:r>
                <a14:m>
                  <m:oMath xmlns:m="http://schemas.openxmlformats.org/officeDocument/2006/math">
                    <m:r>
                      <a:rPr lang="en-GB" sz="3200" b="0" i="0" smtClean="0">
                        <a:latin typeface="Cambria Math" panose="02040503050406030204" pitchFamily="18" charset="0"/>
                      </a:rPr>
                      <m:t>[</m:t>
                    </m:r>
                    <m:r>
                      <a:rPr lang="en-GB" sz="3200" b="0" i="1" smtClean="0">
                        <a:latin typeface="Cambria Math" panose="02040503050406030204" pitchFamily="18" charset="0"/>
                      </a:rPr>
                      <m:t>𝑠𝑝𝑎𝑡𝑖𝑎𝑙</m:t>
                    </m:r>
                    <m:r>
                      <a:rPr lang="en-GB" sz="3200" b="0" i="1" smtClean="0">
                        <a:latin typeface="Cambria Math" panose="02040503050406030204" pitchFamily="18" charset="0"/>
                      </a:rPr>
                      <m:t> </m:t>
                    </m:r>
                    <m:r>
                      <a:rPr lang="en-GB" sz="3200" b="0" i="1" smtClean="0">
                        <a:latin typeface="Cambria Math" panose="02040503050406030204" pitchFamily="18" charset="0"/>
                      </a:rPr>
                      <m:t>𝑡𝑒𝑟𝑚𝑠</m:t>
                    </m:r>
                    <m:r>
                      <a:rPr lang="en-GB" sz="3200" b="0" i="1" smtClean="0">
                        <a:latin typeface="Cambria Math" panose="02040503050406030204" pitchFamily="18" charset="0"/>
                      </a:rPr>
                      <m:t>]</m:t>
                    </m:r>
                  </m:oMath>
                </a14:m>
                <a:r>
                  <a:rPr lang="en-GB" dirty="0"/>
                  <a:t> + </a:t>
                </a:r>
                <a:r>
                  <a:rPr lang="en-GB" i="1" dirty="0">
                    <a:solidFill>
                      <a:schemeClr val="accent2">
                        <a:lumMod val="50000"/>
                      </a:schemeClr>
                    </a:solidFill>
                  </a:rPr>
                  <a:t>gender*spatial terms</a:t>
                </a: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blipFill>
                <a:blip r:embed="rId2"/>
                <a:stretch>
                  <a:fillRect l="-1059" t="-3025"/>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3221423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Innovative Research Questions (A), Use ICC</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solidFill>
                <a:schemeClr val="accent4">
                  <a:lumMod val="20000"/>
                  <a:lumOff val="80000"/>
                </a:schemeClr>
              </a:solidFill>
            </p:spPr>
            <p:txBody>
              <a:bodyPr>
                <a:normAutofit fontScale="92500"/>
              </a:bodyPr>
              <a:lstStyle/>
              <a:p>
                <a:r>
                  <a:rPr lang="en-GB" dirty="0">
                    <a:latin typeface="Arial" panose="020B0604020202020204" pitchFamily="34" charset="0"/>
                  </a:rPr>
                  <a:t>RQ3 What interaction effects occur, a) of gender by social group? After allowing for spatial covariation as an extracted factor; b) of gender by social group without allowing for spatial covariation? </a:t>
                </a:r>
                <a:endParaRPr lang="en-GB" dirty="0"/>
              </a:p>
              <a:p>
                <a:r>
                  <a:rPr lang="en-GB" dirty="0">
                    <a:solidFill>
                      <a:schemeClr val="bg1">
                        <a:lumMod val="50000"/>
                      </a:schemeClr>
                    </a:solidFill>
                  </a:rPr>
                  <a:t>Model 0 is the empty hierarchical (spatial and </a:t>
                </a:r>
                <a:r>
                  <a:rPr lang="en-GB" dirty="0" err="1">
                    <a:solidFill>
                      <a:schemeClr val="bg1">
                        <a:lumMod val="50000"/>
                      </a:schemeClr>
                    </a:solidFill>
                  </a:rPr>
                  <a:t>s.g</a:t>
                </a:r>
                <a:r>
                  <a:rPr lang="en-GB" dirty="0">
                    <a:solidFill>
                      <a:schemeClr val="bg1">
                        <a:lumMod val="50000"/>
                      </a:schemeClr>
                    </a:solidFill>
                  </a:rPr>
                  <a:t>.) model, </a:t>
                </a:r>
                <a:r>
                  <a:rPr lang="en-GB" dirty="0" err="1">
                    <a:solidFill>
                      <a:schemeClr val="bg1">
                        <a:lumMod val="50000"/>
                      </a:schemeClr>
                    </a:solidFill>
                  </a:rPr>
                  <a:t>S.g</a:t>
                </a:r>
                <a:r>
                  <a:rPr lang="en-GB" dirty="0">
                    <a:solidFill>
                      <a:schemeClr val="bg1">
                        <a:lumMod val="50000"/>
                      </a:schemeClr>
                    </a:solidFill>
                  </a:rPr>
                  <a:t>.=</a:t>
                </a:r>
                <a:r>
                  <a:rPr lang="en-GB" dirty="0" err="1">
                    <a:solidFill>
                      <a:schemeClr val="bg1">
                        <a:lumMod val="50000"/>
                      </a:schemeClr>
                    </a:solidFill>
                  </a:rPr>
                  <a:t>SocGroup</a:t>
                </a:r>
                <a:endParaRPr lang="en-GB" dirty="0">
                  <a:solidFill>
                    <a:schemeClr val="bg1">
                      <a:lumMod val="50000"/>
                    </a:schemeClr>
                  </a:solidFill>
                </a:endParaRPr>
              </a:p>
              <a:p>
                <a:r>
                  <a:rPr lang="el-GR" baseline="30000" dirty="0">
                    <a:solidFill>
                      <a:schemeClr val="bg1">
                        <a:lumMod val="50000"/>
                      </a:schemeClr>
                    </a:solidFill>
                    <a:latin typeface="Arial" panose="020B0604020202020204" pitchFamily="34" charset="0"/>
                  </a:rPr>
                  <a:t>η</a:t>
                </a:r>
                <a:r>
                  <a:rPr lang="en-US" baseline="-25000" dirty="0">
                    <a:solidFill>
                      <a:schemeClr val="bg1">
                        <a:lumMod val="50000"/>
                      </a:schemeClr>
                    </a:solidFill>
                    <a:latin typeface="Arial" panose="020B0604020202020204" pitchFamily="34" charset="0"/>
                  </a:rPr>
                  <a:t>j</a:t>
                </a:r>
                <a:r>
                  <a:rPr lang="en-US" dirty="0">
                    <a:solidFill>
                      <a:schemeClr val="bg1">
                        <a:lumMod val="50000"/>
                      </a:schemeClr>
                    </a:solidFill>
                    <a:latin typeface="Arial" panose="020B0604020202020204" pitchFamily="34" charset="0"/>
                  </a:rPr>
                  <a:t>=</a:t>
                </a:r>
                <a:r>
                  <a:rPr lang="el-GR" dirty="0">
                    <a:solidFill>
                      <a:schemeClr val="bg1">
                        <a:lumMod val="50000"/>
                      </a:schemeClr>
                    </a:solidFill>
                    <a:latin typeface="Arial" panose="020B0604020202020204" pitchFamily="34" charset="0"/>
                  </a:rPr>
                  <a:t>β</a:t>
                </a:r>
                <a:r>
                  <a:rPr lang="en-US" baseline="-25000" dirty="0">
                    <a:solidFill>
                      <a:schemeClr val="bg1">
                        <a:lumMod val="50000"/>
                      </a:schemeClr>
                    </a:solidFill>
                    <a:latin typeface="Arial" panose="020B0604020202020204" pitchFamily="34" charset="0"/>
                  </a:rPr>
                  <a:t>0j</a:t>
                </a:r>
                <a:r>
                  <a:rPr lang="en-US" dirty="0">
                    <a:solidFill>
                      <a:schemeClr val="bg1">
                        <a:lumMod val="50000"/>
                      </a:schemeClr>
                    </a:solidFill>
                    <a:latin typeface="Arial" panose="020B0604020202020204" pitchFamily="34" charset="0"/>
                  </a:rPr>
                  <a:t>+</a:t>
                </a:r>
                <a:r>
                  <a:rPr lang="en-GB" b="1" u="sng" dirty="0">
                    <a:solidFill>
                      <a:schemeClr val="bg1">
                        <a:lumMod val="50000"/>
                      </a:schemeClr>
                    </a:solidFill>
                  </a:rPr>
                  <a:t>X</a:t>
                </a:r>
                <a:r>
                  <a:rPr lang="el-GR" b="1" u="sng" dirty="0">
                    <a:solidFill>
                      <a:schemeClr val="bg1">
                        <a:lumMod val="50000"/>
                      </a:schemeClr>
                    </a:solidFill>
                  </a:rPr>
                  <a:t>β</a:t>
                </a:r>
                <a:r>
                  <a:rPr lang="en-GB" dirty="0">
                    <a:solidFill>
                      <a:schemeClr val="bg1">
                        <a:lumMod val="50000"/>
                      </a:schemeClr>
                    </a:solidFill>
                  </a:rPr>
                  <a:t>+sex+age+s.g. + sex*s.g. </a:t>
                </a:r>
                <a:r>
                  <a:rPr lang="en-GB" sz="2200" dirty="0">
                    <a:solidFill>
                      <a:schemeClr val="bg1">
                        <a:lumMod val="50000"/>
                      </a:schemeClr>
                    </a:solidFill>
                  </a:rPr>
                  <a:t>+ </a:t>
                </a:r>
                <a14:m>
                  <m:oMath xmlns:m="http://schemas.openxmlformats.org/officeDocument/2006/math">
                    <m:d>
                      <m:dPr>
                        <m:begChr m:val="["/>
                        <m:endChr m:val="]"/>
                        <m:ctrlPr>
                          <a:rPr lang="en-GB" sz="2600" b="0" i="1" smtClean="0">
                            <a:solidFill>
                              <a:schemeClr val="bg1">
                                <a:lumMod val="50000"/>
                              </a:schemeClr>
                            </a:solidFill>
                            <a:latin typeface="Cambria Math" panose="02040503050406030204" pitchFamily="18" charset="0"/>
                          </a:rPr>
                        </m:ctrlPr>
                      </m:dPr>
                      <m:e>
                        <m:r>
                          <a:rPr lang="en-GB" sz="2600" b="0" i="1" smtClean="0">
                            <a:solidFill>
                              <a:schemeClr val="bg1">
                                <a:lumMod val="50000"/>
                              </a:schemeClr>
                            </a:solidFill>
                            <a:latin typeface="Cambria Math" panose="02040503050406030204" pitchFamily="18" charset="0"/>
                          </a:rPr>
                          <m:t>𝑠𝑝𝑎𝑡𝑖𝑎𝑙</m:t>
                        </m:r>
                        <m:r>
                          <a:rPr lang="en-GB" sz="2600" b="0" i="1" smtClean="0">
                            <a:solidFill>
                              <a:schemeClr val="bg1">
                                <a:lumMod val="50000"/>
                              </a:schemeClr>
                            </a:solidFill>
                            <a:latin typeface="Cambria Math" panose="02040503050406030204" pitchFamily="18" charset="0"/>
                          </a:rPr>
                          <m:t> </m:t>
                        </m:r>
                        <m:r>
                          <a:rPr lang="en-GB" sz="2600" b="0" i="1" smtClean="0">
                            <a:solidFill>
                              <a:schemeClr val="bg1">
                                <a:lumMod val="50000"/>
                              </a:schemeClr>
                            </a:solidFill>
                            <a:latin typeface="Cambria Math" panose="02040503050406030204" pitchFamily="18" charset="0"/>
                          </a:rPr>
                          <m:t>𝑡𝑒𝑟𝑚</m:t>
                        </m:r>
                      </m:e>
                    </m:d>
                    <m:r>
                      <a:rPr lang="en-GB" sz="2600" b="0" i="1" smtClean="0">
                        <a:solidFill>
                          <a:schemeClr val="bg1">
                            <a:lumMod val="50000"/>
                          </a:schemeClr>
                        </a:solidFill>
                        <a:latin typeface="Cambria Math" panose="02040503050406030204" pitchFamily="18" charset="0"/>
                      </a:rPr>
                      <m:t>+</m:t>
                    </m:r>
                    <m:r>
                      <a:rPr lang="en-GB" sz="2600" b="0" i="1" smtClean="0">
                        <a:solidFill>
                          <a:schemeClr val="bg1">
                            <a:lumMod val="50000"/>
                          </a:schemeClr>
                        </a:solidFill>
                        <a:latin typeface="Cambria Math" panose="02040503050406030204" pitchFamily="18" charset="0"/>
                      </a:rPr>
                      <m:t>𝑟𝑒𝑠𝑖𝑑𝑢𝑎𝑙</m:t>
                    </m:r>
                    <m:r>
                      <a:rPr lang="en-GB" sz="2600" b="0" i="1" smtClean="0">
                        <a:solidFill>
                          <a:schemeClr val="bg1">
                            <a:lumMod val="50000"/>
                          </a:schemeClr>
                        </a:solidFill>
                        <a:latin typeface="Cambria Math" panose="02040503050406030204" pitchFamily="18" charset="0"/>
                      </a:rPr>
                      <m:t> </m:t>
                    </m:r>
                    <m:r>
                      <a:rPr lang="en-GB" sz="2600" b="0" i="0" smtClean="0">
                        <a:solidFill>
                          <a:schemeClr val="bg1">
                            <a:lumMod val="50000"/>
                          </a:schemeClr>
                        </a:solidFill>
                        <a:latin typeface="Cambria Math" panose="02040503050406030204" pitchFamily="18" charset="0"/>
                      </a:rPr>
                      <m:t> (</m:t>
                    </m:r>
                    <m:r>
                      <m:rPr>
                        <m:sty m:val="p"/>
                      </m:rPr>
                      <a:rPr lang="en-GB" sz="2600" b="0" i="0" smtClean="0">
                        <a:solidFill>
                          <a:schemeClr val="bg1">
                            <a:lumMod val="50000"/>
                          </a:schemeClr>
                        </a:solidFill>
                        <a:latin typeface="Cambria Math" panose="02040503050406030204" pitchFamily="18" charset="0"/>
                      </a:rPr>
                      <m:t>Eq</m:t>
                    </m:r>
                    <m:r>
                      <a:rPr lang="en-GB" sz="2600" b="0" i="0" smtClean="0">
                        <a:solidFill>
                          <a:schemeClr val="bg1">
                            <a:lumMod val="50000"/>
                          </a:schemeClr>
                        </a:solidFill>
                        <a:latin typeface="Cambria Math" panose="02040503050406030204" pitchFamily="18" charset="0"/>
                      </a:rPr>
                      <m:t>. 6)</m:t>
                    </m:r>
                  </m:oMath>
                </a14:m>
                <a:endParaRPr lang="en-GB" sz="3200" b="0" dirty="0">
                  <a:solidFill>
                    <a:schemeClr val="bg1">
                      <a:lumMod val="50000"/>
                    </a:schemeClr>
                  </a:solidFill>
                </a:endParaRPr>
              </a:p>
              <a:p>
                <a:pPr lvl="2"/>
                <a:r>
                  <a:rPr lang="en-GB" dirty="0">
                    <a:solidFill>
                      <a:schemeClr val="bg1">
                        <a:lumMod val="50000"/>
                      </a:schemeClr>
                    </a:solidFill>
                  </a:rPr>
                  <a:t>Gather the Intra-class correlation for the empty model and the above model</a:t>
                </a:r>
              </a:p>
              <a:p>
                <a:r>
                  <a:rPr lang="el-GR" baseline="30000" dirty="0">
                    <a:solidFill>
                      <a:schemeClr val="bg1">
                        <a:lumMod val="50000"/>
                      </a:schemeClr>
                    </a:solidFill>
                    <a:latin typeface="Arial" panose="020B0604020202020204" pitchFamily="34" charset="0"/>
                  </a:rPr>
                  <a:t>η</a:t>
                </a:r>
                <a:r>
                  <a:rPr lang="en-US" baseline="-25000" dirty="0">
                    <a:solidFill>
                      <a:schemeClr val="bg1">
                        <a:lumMod val="50000"/>
                      </a:schemeClr>
                    </a:solidFill>
                    <a:latin typeface="Arial" panose="020B0604020202020204" pitchFamily="34" charset="0"/>
                  </a:rPr>
                  <a:t>j</a:t>
                </a:r>
                <a:r>
                  <a:rPr lang="en-US" dirty="0">
                    <a:solidFill>
                      <a:schemeClr val="bg1">
                        <a:lumMod val="50000"/>
                      </a:schemeClr>
                    </a:solidFill>
                    <a:latin typeface="Arial" panose="020B0604020202020204" pitchFamily="34" charset="0"/>
                  </a:rPr>
                  <a:t>=</a:t>
                </a:r>
                <a:r>
                  <a:rPr lang="el-GR" dirty="0">
                    <a:solidFill>
                      <a:schemeClr val="bg1">
                        <a:lumMod val="50000"/>
                      </a:schemeClr>
                    </a:solidFill>
                    <a:latin typeface="Arial" panose="020B0604020202020204" pitchFamily="34" charset="0"/>
                  </a:rPr>
                  <a:t>β</a:t>
                </a:r>
                <a:r>
                  <a:rPr lang="en-US" baseline="-25000" dirty="0">
                    <a:solidFill>
                      <a:schemeClr val="bg1">
                        <a:lumMod val="50000"/>
                      </a:schemeClr>
                    </a:solidFill>
                    <a:latin typeface="Arial" panose="020B0604020202020204" pitchFamily="34" charset="0"/>
                  </a:rPr>
                  <a:t>0j</a:t>
                </a:r>
                <a:r>
                  <a:rPr lang="en-US" dirty="0">
                    <a:solidFill>
                      <a:schemeClr val="bg1">
                        <a:lumMod val="50000"/>
                      </a:schemeClr>
                    </a:solidFill>
                    <a:latin typeface="Arial" panose="020B0604020202020204" pitchFamily="34" charset="0"/>
                  </a:rPr>
                  <a:t>+</a:t>
                </a:r>
                <a:r>
                  <a:rPr lang="en-GB" b="1" u="sng" dirty="0">
                    <a:solidFill>
                      <a:schemeClr val="bg1">
                        <a:lumMod val="50000"/>
                      </a:schemeClr>
                    </a:solidFill>
                  </a:rPr>
                  <a:t>X</a:t>
                </a:r>
                <a:r>
                  <a:rPr lang="el-GR" b="1" u="sng" dirty="0">
                    <a:solidFill>
                      <a:schemeClr val="bg1">
                        <a:lumMod val="50000"/>
                      </a:schemeClr>
                    </a:solidFill>
                  </a:rPr>
                  <a:t>β</a:t>
                </a:r>
                <a:r>
                  <a:rPr lang="en-GB" dirty="0">
                    <a:solidFill>
                      <a:schemeClr val="bg1">
                        <a:lumMod val="50000"/>
                      </a:schemeClr>
                    </a:solidFill>
                  </a:rPr>
                  <a:t>+sex+age+s.g. + sex*s.g. +          </a:t>
                </a:r>
                <a14:m>
                  <m:oMath xmlns:m="http://schemas.openxmlformats.org/officeDocument/2006/math">
                    <m:r>
                      <a:rPr lang="en-GB" i="1">
                        <a:solidFill>
                          <a:schemeClr val="bg1">
                            <a:lumMod val="50000"/>
                          </a:schemeClr>
                        </a:solidFill>
                        <a:latin typeface="Cambria Math" panose="02040503050406030204" pitchFamily="18" charset="0"/>
                      </a:rPr>
                      <m:t>𝑟𝑒𝑠𝑖𝑑𝑢𝑎𝑙</m:t>
                    </m:r>
                    <m:r>
                      <m:rPr>
                        <m:nor/>
                      </m:rPr>
                      <a:rPr lang="en-GB" b="0" i="0" smtClean="0">
                        <a:solidFill>
                          <a:schemeClr val="bg1">
                            <a:lumMod val="50000"/>
                          </a:schemeClr>
                        </a:solidFill>
                        <a:latin typeface="Cambria Math" panose="02040503050406030204" pitchFamily="18" charset="0"/>
                      </a:rPr>
                      <m:t>  </m:t>
                    </m:r>
                    <m:r>
                      <m:rPr>
                        <m:nor/>
                      </m:rPr>
                      <a:rPr lang="en-GB" dirty="0">
                        <a:solidFill>
                          <a:schemeClr val="bg1">
                            <a:lumMod val="50000"/>
                          </a:schemeClr>
                        </a:solidFill>
                      </a:rPr>
                      <m:t>(</m:t>
                    </m:r>
                    <m:r>
                      <m:rPr>
                        <m:nor/>
                      </m:rPr>
                      <a:rPr lang="en-GB" dirty="0">
                        <a:solidFill>
                          <a:schemeClr val="bg1">
                            <a:lumMod val="50000"/>
                          </a:schemeClr>
                        </a:solidFill>
                      </a:rPr>
                      <m:t>Eq</m:t>
                    </m:r>
                    <m:r>
                      <m:rPr>
                        <m:nor/>
                      </m:rPr>
                      <a:rPr lang="en-GB" dirty="0">
                        <a:solidFill>
                          <a:schemeClr val="bg1">
                            <a:lumMod val="50000"/>
                          </a:schemeClr>
                        </a:solidFill>
                      </a:rPr>
                      <m:t>. 7))</m:t>
                    </m:r>
                  </m:oMath>
                </a14:m>
                <a:br>
                  <a:rPr lang="en-GB" dirty="0"/>
                </a:br>
                <a:r>
                  <a:rPr lang="en-GB" dirty="0"/>
                  <a:t>	Now gather the ICC for the revised model without spatial terms</a:t>
                </a: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blipFill>
                <a:blip r:embed="rId2"/>
                <a:stretch>
                  <a:fillRect l="-941" t="-2847" b="-890"/>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4203840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Innovative Research Questions (B): </a:t>
            </a:r>
            <a:br>
              <a:rPr lang="en-GB" dirty="0"/>
            </a:br>
            <a:r>
              <a:rPr lang="en-GB" dirty="0"/>
              <a:t>Add additional innovative variables</a:t>
            </a:r>
          </a:p>
        </p:txBody>
      </p:sp>
      <p:sp>
        <p:nvSpPr>
          <p:cNvPr id="3" name="Content Placeholder 2"/>
          <p:cNvSpPr>
            <a:spLocks noGrp="1"/>
          </p:cNvSpPr>
          <p:nvPr>
            <p:ph sz="quarter" idx="13"/>
          </p:nvPr>
        </p:nvSpPr>
        <p:spPr>
          <a:solidFill>
            <a:schemeClr val="accent4">
              <a:lumMod val="20000"/>
              <a:lumOff val="80000"/>
            </a:schemeClr>
          </a:solidFill>
        </p:spPr>
        <p:txBody>
          <a:bodyPr>
            <a:normAutofit fontScale="85000" lnSpcReduction="10000"/>
          </a:bodyPr>
          <a:lstStyle/>
          <a:p>
            <a:r>
              <a:rPr lang="en-GB" dirty="0"/>
              <a:t>You can add more variables</a:t>
            </a:r>
          </a:p>
          <a:p>
            <a:pPr lvl="2"/>
            <a:r>
              <a:rPr lang="en-GB" dirty="0"/>
              <a:t>For example whether this  </a:t>
            </a:r>
            <a:r>
              <a:rPr lang="en-GB" b="1" u="sng" dirty="0"/>
              <a:t>youth </a:t>
            </a:r>
            <a:r>
              <a:rPr lang="en-GB" dirty="0"/>
              <a:t>is the eldest sibling of 2+ co-resident siblings.</a:t>
            </a:r>
          </a:p>
          <a:p>
            <a:pPr lvl="2"/>
            <a:r>
              <a:rPr lang="en-GB" dirty="0"/>
              <a:t>And interact this variable with Sex of this youth.</a:t>
            </a:r>
          </a:p>
          <a:p>
            <a:pPr lvl="1"/>
            <a:endParaRPr lang="en-GB" dirty="0"/>
          </a:p>
          <a:p>
            <a:pPr lvl="1"/>
            <a:r>
              <a:rPr lang="en-GB" dirty="0"/>
              <a:t>Another possibility:  interact sex with age, within 15-24 (Females ‘down’ males ‘up’)?</a:t>
            </a:r>
          </a:p>
          <a:p>
            <a:pPr lvl="1"/>
            <a:r>
              <a:rPr lang="en-GB" dirty="0"/>
              <a:t>Risk of </a:t>
            </a:r>
            <a:r>
              <a:rPr lang="en-GB" b="1" dirty="0"/>
              <a:t>bias/variance </a:t>
            </a:r>
            <a:r>
              <a:rPr lang="en-GB" dirty="0"/>
              <a:t>trade-off (Kuhn &amp; Johnson, chapter 5.  Avoid Correlation of X with X)</a:t>
            </a:r>
          </a:p>
          <a:p>
            <a:pPr marL="457200" lvl="1" indent="0">
              <a:buNone/>
            </a:pPr>
            <a:r>
              <a:rPr lang="en-GB" dirty="0"/>
              <a:t>		Increased bias from more parameters?! WATCH OUT.</a:t>
            </a:r>
          </a:p>
          <a:p>
            <a:pPr lvl="1"/>
            <a:endParaRPr lang="en-GB" dirty="0"/>
          </a:p>
          <a:p>
            <a:pPr lvl="1"/>
            <a:r>
              <a:rPr lang="en-GB" dirty="0"/>
              <a:t>Could add whether it is a single-parent family (BE CAREFUL).</a:t>
            </a:r>
          </a:p>
          <a:p>
            <a:pPr lvl="1"/>
            <a:r>
              <a:rPr lang="en-GB" dirty="0"/>
              <a:t>Interact that with the sex of the lone parent.  0 = not single. F1=1 if a female headed household with 1+ children. M1 = 1 if male headed household with 1+ children</a:t>
            </a:r>
          </a:p>
        </p:txBody>
      </p:sp>
      <p:sp>
        <p:nvSpPr>
          <p:cNvPr id="4" name="Slide Number Placeholder 3"/>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519210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3356</TotalTime>
  <Words>5586</Words>
  <Application>Microsoft Office PowerPoint</Application>
  <PresentationFormat>Widescreen</PresentationFormat>
  <Paragraphs>372</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Cambria Math</vt:lpstr>
      <vt:lpstr>Courier10 BT</vt:lpstr>
      <vt:lpstr>Times New Roman</vt:lpstr>
      <vt:lpstr>Office Theme</vt:lpstr>
      <vt:lpstr>Spatial Elements in Poisson Regression Using Bayesian  Methods:  Applying the Besag-York- Mollié Model</vt:lpstr>
      <vt:lpstr>Contents</vt:lpstr>
      <vt:lpstr>‘Labour-Force Active’ People = 1, non-active = 0.  Young people join the labour market…</vt:lpstr>
      <vt:lpstr>Research Questions</vt:lpstr>
      <vt:lpstr>Research Questions</vt:lpstr>
      <vt:lpstr>Narrow down your RQ to generate testable hypotheses</vt:lpstr>
      <vt:lpstr>A Narrower Research Question</vt:lpstr>
      <vt:lpstr>Innovative Research Questions (A), Use ICC</vt:lpstr>
      <vt:lpstr>Innovative Research Questions (B):  Add additional innovative variables</vt:lpstr>
      <vt:lpstr>Summary of the Model and its Spatial Term (A) was to test whether this term matters.</vt:lpstr>
      <vt:lpstr>Notation Used Here</vt:lpstr>
      <vt:lpstr>The Besag-York- Mollié Model (v. 2) - More details of how we interpret it. See Morris et al., 2019. Very helpful. </vt:lpstr>
      <vt:lpstr>References (1)</vt:lpstr>
      <vt:lpstr>Poisson Model – Used for a “Count”-Dependent Variable.</vt:lpstr>
      <vt:lpstr>Poisson Distribution </vt:lpstr>
      <vt:lpstr>We fit the Poisson, for data X and Y and cases “i” within groups numbered j. Model the risk of Y.</vt:lpstr>
      <vt:lpstr>There are ny successes in n trials. N(1-y) are fails, ie and the Poisson distribution is uses the factorial of Y. </vt:lpstr>
      <vt:lpstr>Offset written into Poisson Model</vt:lpstr>
      <vt:lpstr>How we could programme the Poisson fit for the count data using R with  R2Jags  or  Stan (Shown:  Winbugs format)</vt:lpstr>
      <vt:lpstr>Results of a Poisson Model – Theory and Practice </vt:lpstr>
      <vt:lpstr>PowerPoint Presentation</vt:lpstr>
      <vt:lpstr>Besag–York–Mollié terms added to model</vt:lpstr>
      <vt:lpstr>ηj=β0j+Xβ+[(√(ρ⁄s)) φ^∗+(√(1-ρ))θ^∗]σ           (Eq. 5)</vt:lpstr>
      <vt:lpstr>ηj=…(√(ρ⁄s)) φ^∗+…          (Eq. 5)  AN ILLUSTRATION </vt:lpstr>
      <vt:lpstr>Conclusions</vt:lpstr>
      <vt:lpstr>References (2, more inclusive)</vt:lpstr>
      <vt:lpstr>Practice activity suggestions.</vt:lpstr>
      <vt:lpstr>Tutorial tasks – carry out and tick them off.</vt:lpstr>
      <vt:lpstr>The definition of being economically ‘Working’ refers to economic activity more broadly than just salaried work and self-employment: </vt:lpstr>
      <vt:lpstr>Tutorial Table basics from https://github.com/WendyOlsen/SpatialRegressionBayesIndia2023  )</vt:lpstr>
      <vt:lpstr>Tutorial Table Guidance (data https://github.com/WendyOlsen/SpatialRegressionBayesIndia2023  )</vt:lpstr>
      <vt:lpstr>Quiz to discuss  spatial and BYM research</vt:lpstr>
    </vt:vector>
  </TitlesOfParts>
  <Company>University of Manchester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Wendy Olsen</dc:creator>
  <cp:lastModifiedBy>Wendy Olsen</cp:lastModifiedBy>
  <cp:revision>48</cp:revision>
  <cp:lastPrinted>2022-07-29T08:39:54Z</cp:lastPrinted>
  <dcterms:created xsi:type="dcterms:W3CDTF">2022-07-28T14:49:47Z</dcterms:created>
  <dcterms:modified xsi:type="dcterms:W3CDTF">2023-09-03T15:16:25Z</dcterms:modified>
</cp:coreProperties>
</file>