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2" r:id="rId4"/>
    <p:sldId id="261" r:id="rId5"/>
    <p:sldId id="289" r:id="rId6"/>
    <p:sldId id="301" r:id="rId7"/>
    <p:sldId id="300" r:id="rId8"/>
    <p:sldId id="262" r:id="rId9"/>
    <p:sldId id="271" r:id="rId10"/>
    <p:sldId id="296" r:id="rId11"/>
    <p:sldId id="298" r:id="rId12"/>
    <p:sldId id="302" r:id="rId13"/>
    <p:sldId id="299" r:id="rId14"/>
    <p:sldId id="1359" r:id="rId15"/>
    <p:sldId id="258" r:id="rId16"/>
    <p:sldId id="293" r:id="rId17"/>
    <p:sldId id="294" r:id="rId18"/>
    <p:sldId id="278" r:id="rId19"/>
    <p:sldId id="1360" r:id="rId20"/>
    <p:sldId id="260" r:id="rId21"/>
    <p:sldId id="259"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255"/>
  </p:normalViewPr>
  <p:slideViewPr>
    <p:cSldViewPr snapToGrid="0">
      <p:cViewPr varScale="1">
        <p:scale>
          <a:sx n="97" d="100"/>
          <a:sy n="97" d="100"/>
        </p:scale>
        <p:origin x="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6E6F-A77A-BB05-F1E4-9684C5A418D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ADE33CA-D26F-A7D0-0809-576D31E1D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B2FC63E-BE95-F593-8BC8-770EC3D29B95}"/>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5" name="Footer Placeholder 4">
            <a:extLst>
              <a:ext uri="{FF2B5EF4-FFF2-40B4-BE49-F238E27FC236}">
                <a16:creationId xmlns:a16="http://schemas.microsoft.com/office/drawing/2014/main" id="{32704C3D-8327-E687-38A7-5439A28EB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021CF-5800-7BDB-843B-E52C60DDE008}"/>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76320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C8C6-2C0C-8BC6-7926-F6A8CC7A5F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9789D4-4D8A-0827-CC52-3B4BEEB160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4ABB3A-7131-87CC-ABE5-A6621A53DC19}"/>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5" name="Footer Placeholder 4">
            <a:extLst>
              <a:ext uri="{FF2B5EF4-FFF2-40B4-BE49-F238E27FC236}">
                <a16:creationId xmlns:a16="http://schemas.microsoft.com/office/drawing/2014/main" id="{B4A253E0-401A-A21C-7DA2-8E86F7608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DA4F8-A9E7-DC40-C909-1BAD0D6A11A7}"/>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316949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98DD5-C0DE-201A-8778-43004124603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24991B-593A-E060-D5D5-C6011B60CD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E1C2E1-023B-8B30-0726-F6C21B3D7B27}"/>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5" name="Footer Placeholder 4">
            <a:extLst>
              <a:ext uri="{FF2B5EF4-FFF2-40B4-BE49-F238E27FC236}">
                <a16:creationId xmlns:a16="http://schemas.microsoft.com/office/drawing/2014/main" id="{F5C1F609-C5AB-B1B1-668C-A9B4A5266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1E8F1-9A03-4A6F-4688-0B0AFA437DC4}"/>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3448617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4FDE-AC5F-44BF-966A-044B0BC7562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92081E-2C06-93E0-F5D6-2B194C9DC65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2C7D1B-CF94-8DE3-F672-E68197B4DB0E}"/>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5" name="Footer Placeholder 4">
            <a:extLst>
              <a:ext uri="{FF2B5EF4-FFF2-40B4-BE49-F238E27FC236}">
                <a16:creationId xmlns:a16="http://schemas.microsoft.com/office/drawing/2014/main" id="{829C6474-1C2D-5FB4-12C4-A55919124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2697E-4801-A650-6C51-1F0EEBB95FB6}"/>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2911926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BD6C-58E2-9A35-A825-7A4559B1469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9639FB3-17D7-DD23-BE8E-A8C939178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EFB82D-3E06-9C6E-88DC-E8CD10422D84}"/>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5" name="Footer Placeholder 4">
            <a:extLst>
              <a:ext uri="{FF2B5EF4-FFF2-40B4-BE49-F238E27FC236}">
                <a16:creationId xmlns:a16="http://schemas.microsoft.com/office/drawing/2014/main" id="{533D7869-3EEF-AEFA-5255-863D46B9E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4B0F1-F9D3-BBAE-16A8-84C9C4D01EE5}"/>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886264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A071-756D-20EF-B182-BC03748E78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8AA4C8-6396-9141-A825-2D77FBA7C9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EC7561E-AE70-A984-A347-1E0703AA4E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306E7B4-3707-2C38-034A-5D669DCFD7B3}"/>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6" name="Footer Placeholder 5">
            <a:extLst>
              <a:ext uri="{FF2B5EF4-FFF2-40B4-BE49-F238E27FC236}">
                <a16:creationId xmlns:a16="http://schemas.microsoft.com/office/drawing/2014/main" id="{7CF0DB06-6555-1234-0A91-C2A8E715E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ED493-1EE4-EF6B-E204-4D7E669F3507}"/>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81495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1CBD-F899-1E1A-7953-5F726712613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5E3624D-DEE3-7CCF-FC9B-0DA303D33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782F9EE-3EEA-869D-E827-62899436CB3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18F02B5-DEA8-182F-EAAC-BCD293544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A0DFE6-DC03-F789-E00A-6A90AF185D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186B336-85E0-4C0D-64EF-17F01622D787}"/>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8" name="Footer Placeholder 7">
            <a:extLst>
              <a:ext uri="{FF2B5EF4-FFF2-40B4-BE49-F238E27FC236}">
                <a16:creationId xmlns:a16="http://schemas.microsoft.com/office/drawing/2014/main" id="{5F50AC2D-E26E-F171-950F-BEA46E174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CEF374-98E0-8B02-6167-8EA8BA2B02F4}"/>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7651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B340-E5D2-4FAE-8A78-C62615C57EA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3AAB12C-FE7D-4765-2CCE-7E767159E6EF}"/>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4" name="Footer Placeholder 3">
            <a:extLst>
              <a:ext uri="{FF2B5EF4-FFF2-40B4-BE49-F238E27FC236}">
                <a16:creationId xmlns:a16="http://schemas.microsoft.com/office/drawing/2014/main" id="{7C2B78B0-A5E9-9568-DA21-7904EF1268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0DAA3E-031A-E711-7B0B-4A7E561189A0}"/>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15544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20AE3-A303-B4AF-4F97-4DDFE7116168}"/>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3" name="Footer Placeholder 2">
            <a:extLst>
              <a:ext uri="{FF2B5EF4-FFF2-40B4-BE49-F238E27FC236}">
                <a16:creationId xmlns:a16="http://schemas.microsoft.com/office/drawing/2014/main" id="{2934F164-799C-1FA0-8927-DCAA9179A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DE474-D5F2-41A7-B36C-61BE2384FD2A}"/>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143968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C62D-7E08-5E01-B783-0C99D97254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8B0F7A2-DB86-523B-1AC6-92944E295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1AD6252-DC71-8C54-5E66-5D4CB642A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0430A9-21C6-C699-901B-2C197BF2C6E5}"/>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6" name="Footer Placeholder 5">
            <a:extLst>
              <a:ext uri="{FF2B5EF4-FFF2-40B4-BE49-F238E27FC236}">
                <a16:creationId xmlns:a16="http://schemas.microsoft.com/office/drawing/2014/main" id="{06DA2133-2472-F7F7-76B4-4C471D859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3B506-B529-1485-7E2F-CB3FA3A964B2}"/>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297789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94D3-1E26-6E12-861F-B8FBDAD3E1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4B03A8D-E59F-322A-439F-6F32070F8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4A8243-8492-0D8C-B382-BDD6F5D7A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30B420-3D45-B0D6-D1DA-2E65FA3A5F0E}"/>
              </a:ext>
            </a:extLst>
          </p:cNvPr>
          <p:cNvSpPr>
            <a:spLocks noGrp="1"/>
          </p:cNvSpPr>
          <p:nvPr>
            <p:ph type="dt" sz="half" idx="10"/>
          </p:nvPr>
        </p:nvSpPr>
        <p:spPr/>
        <p:txBody>
          <a:bodyPr/>
          <a:lstStyle/>
          <a:p>
            <a:fld id="{BB22EDC5-668E-1C41-A362-AC19DB93EEBD}" type="datetimeFigureOut">
              <a:rPr lang="en-US" smtClean="0"/>
              <a:t>10/14/22</a:t>
            </a:fld>
            <a:endParaRPr lang="en-US"/>
          </a:p>
        </p:txBody>
      </p:sp>
      <p:sp>
        <p:nvSpPr>
          <p:cNvPr id="6" name="Footer Placeholder 5">
            <a:extLst>
              <a:ext uri="{FF2B5EF4-FFF2-40B4-BE49-F238E27FC236}">
                <a16:creationId xmlns:a16="http://schemas.microsoft.com/office/drawing/2014/main" id="{8E661CC8-47F8-23CC-A714-CBEC6FCEE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C3A4B-855D-CB0F-7CAB-EC517389E5B5}"/>
              </a:ext>
            </a:extLst>
          </p:cNvPr>
          <p:cNvSpPr>
            <a:spLocks noGrp="1"/>
          </p:cNvSpPr>
          <p:nvPr>
            <p:ph type="sldNum" sz="quarter" idx="12"/>
          </p:nvPr>
        </p:nvSpPr>
        <p:spPr/>
        <p:txBody>
          <a:bodyPr/>
          <a:lstStyle/>
          <a:p>
            <a:fld id="{31F66DA5-FB48-9440-8970-5444529E20B5}" type="slidenum">
              <a:rPr lang="en-US" smtClean="0"/>
              <a:t>‹#›</a:t>
            </a:fld>
            <a:endParaRPr lang="en-US"/>
          </a:p>
        </p:txBody>
      </p:sp>
    </p:spTree>
    <p:extLst>
      <p:ext uri="{BB962C8B-B14F-4D97-AF65-F5344CB8AC3E}">
        <p14:creationId xmlns:p14="http://schemas.microsoft.com/office/powerpoint/2010/main" val="3455601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223EC-8810-FA57-A2CD-194EF0423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B46B37-4B49-5465-F0B7-2016CAA3A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9C0D97-DA89-C2EB-D74B-134615D7A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2EDC5-668E-1C41-A362-AC19DB93EEBD}" type="datetimeFigureOut">
              <a:rPr lang="en-US" smtClean="0"/>
              <a:t>10/14/22</a:t>
            </a:fld>
            <a:endParaRPr lang="en-US"/>
          </a:p>
        </p:txBody>
      </p:sp>
      <p:sp>
        <p:nvSpPr>
          <p:cNvPr id="5" name="Footer Placeholder 4">
            <a:extLst>
              <a:ext uri="{FF2B5EF4-FFF2-40B4-BE49-F238E27FC236}">
                <a16:creationId xmlns:a16="http://schemas.microsoft.com/office/drawing/2014/main" id="{E53BCC49-E150-F622-0689-1F37158EA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F3BBD2-AF32-6FAC-A351-4E31EE168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66DA5-FB48-9440-8970-5444529E20B5}" type="slidenum">
              <a:rPr lang="en-US" smtClean="0"/>
              <a:t>‹#›</a:t>
            </a:fld>
            <a:endParaRPr lang="en-US"/>
          </a:p>
        </p:txBody>
      </p:sp>
    </p:spTree>
    <p:extLst>
      <p:ext uri="{BB962C8B-B14F-4D97-AF65-F5344CB8AC3E}">
        <p14:creationId xmlns:p14="http://schemas.microsoft.com/office/powerpoint/2010/main" val="4005029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iego.perezruiz@Manchest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4" name="Freeform: Shape 1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C4F0A77-9B41-970C-C743-5CAB19FB5A17}"/>
              </a:ext>
            </a:extLst>
          </p:cNvPr>
          <p:cNvSpPr>
            <a:spLocks noGrp="1"/>
          </p:cNvSpPr>
          <p:nvPr>
            <p:ph type="ctrTitle"/>
          </p:nvPr>
        </p:nvSpPr>
        <p:spPr>
          <a:xfrm>
            <a:off x="804672" y="2053641"/>
            <a:ext cx="3669161" cy="2760098"/>
          </a:xfrm>
        </p:spPr>
        <p:txBody>
          <a:bodyPr vert="horz" lIns="91440" tIns="45720" rIns="91440" bIns="45720" rtlCol="0" anchor="ctr">
            <a:normAutofit/>
          </a:bodyPr>
          <a:lstStyle/>
          <a:p>
            <a:pPr algn="l"/>
            <a:r>
              <a:rPr lang="en-US" sz="4000" b="1" kern="1200" dirty="0">
                <a:solidFill>
                  <a:schemeClr val="tx2"/>
                </a:solidFill>
                <a:latin typeface="+mj-lt"/>
                <a:ea typeface="+mj-ea"/>
                <a:cs typeface="+mj-cs"/>
              </a:rPr>
              <a:t>Applied Bayesian Statistics and Estimation for Social Scientists</a:t>
            </a:r>
            <a:endParaRPr lang="en-US" sz="4000" kern="1200" dirty="0">
              <a:solidFill>
                <a:schemeClr val="tx2"/>
              </a:solidFill>
              <a:latin typeface="+mj-lt"/>
              <a:ea typeface="+mj-ea"/>
              <a:cs typeface="+mj-cs"/>
            </a:endParaRPr>
          </a:p>
        </p:txBody>
      </p:sp>
      <p:sp>
        <p:nvSpPr>
          <p:cNvPr id="4" name="Subtitle 2">
            <a:extLst>
              <a:ext uri="{FF2B5EF4-FFF2-40B4-BE49-F238E27FC236}">
                <a16:creationId xmlns:a16="http://schemas.microsoft.com/office/drawing/2014/main" id="{BC31E61B-CA1C-B55D-47FF-5203392D9386}"/>
              </a:ext>
            </a:extLst>
          </p:cNvPr>
          <p:cNvSpPr txBox="1">
            <a:spLocks/>
          </p:cNvSpPr>
          <p:nvPr/>
        </p:nvSpPr>
        <p:spPr>
          <a:xfrm>
            <a:off x="6090574" y="801866"/>
            <a:ext cx="5306084" cy="5230634"/>
          </a:xfrm>
          <a:prstGeom prst="rect">
            <a:avLst/>
          </a:prstGeom>
          <a:noFill/>
          <a:ln>
            <a:no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solidFill>
                  <a:schemeClr val="tx2"/>
                </a:solidFill>
              </a:rPr>
              <a:t>By Dr Diego Perez Ruiz</a:t>
            </a:r>
          </a:p>
          <a:p>
            <a:pPr indent="-228600" algn="l">
              <a:buFont typeface="Arial" panose="020B0604020202020204" pitchFamily="34" charset="0"/>
              <a:buChar char="•"/>
            </a:pPr>
            <a:endParaRPr lang="en-US" dirty="0">
              <a:solidFill>
                <a:schemeClr val="tx2"/>
              </a:solidFill>
            </a:endParaRPr>
          </a:p>
          <a:p>
            <a:r>
              <a:rPr lang="en-US" dirty="0">
                <a:solidFill>
                  <a:schemeClr val="tx2"/>
                </a:solidFill>
              </a:rPr>
              <a:t>School of Social Statistics at the University of Manchester</a:t>
            </a:r>
          </a:p>
          <a:p>
            <a:pPr indent="-228600" algn="l">
              <a:buFont typeface="Arial" panose="020B0604020202020204" pitchFamily="34" charset="0"/>
              <a:buChar char="•"/>
            </a:pPr>
            <a:endParaRPr lang="en-US" sz="1800" dirty="0">
              <a:solidFill>
                <a:schemeClr val="tx2"/>
              </a:solidFill>
            </a:endParaRPr>
          </a:p>
          <a:p>
            <a:pPr indent="-228600" algn="l">
              <a:buFont typeface="Arial" panose="020B0604020202020204" pitchFamily="34" charset="0"/>
              <a:buChar char="•"/>
            </a:pPr>
            <a:endParaRPr lang="en-US" sz="1800" dirty="0">
              <a:solidFill>
                <a:schemeClr val="tx2"/>
              </a:solidFill>
            </a:endParaRPr>
          </a:p>
          <a:p>
            <a:pPr indent="-228600" algn="l">
              <a:buFont typeface="Arial" panose="020B0604020202020204" pitchFamily="34" charset="0"/>
              <a:buChar char="•"/>
            </a:pPr>
            <a:endParaRPr lang="en-US" sz="1800" dirty="0">
              <a:solidFill>
                <a:schemeClr val="tx2"/>
              </a:solidFill>
            </a:endParaRPr>
          </a:p>
          <a:p>
            <a:pPr algn="l"/>
            <a:r>
              <a:rPr lang="en-US" sz="1800" dirty="0">
                <a:solidFill>
                  <a:schemeClr val="tx2"/>
                </a:solidFill>
              </a:rPr>
              <a:t>Contact - </a:t>
            </a:r>
            <a:r>
              <a:rPr lang="en-US" sz="1800" dirty="0">
                <a:solidFill>
                  <a:schemeClr val="tx2"/>
                </a:solidFill>
                <a:hlinkClick r:id="rId2"/>
              </a:rPr>
              <a:t>diego.perezruiz@Manchester.ac.uk</a:t>
            </a:r>
            <a:endParaRPr lang="en-US" sz="1800" dirty="0">
              <a:solidFill>
                <a:schemeClr val="tx2"/>
              </a:solidFill>
            </a:endParaRPr>
          </a:p>
        </p:txBody>
      </p:sp>
    </p:spTree>
    <p:extLst>
      <p:ext uri="{BB962C8B-B14F-4D97-AF65-F5344CB8AC3E}">
        <p14:creationId xmlns:p14="http://schemas.microsoft.com/office/powerpoint/2010/main" val="371065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F82302-82CD-E8C6-CAF6-6353F4F86F3A}"/>
              </a:ext>
            </a:extLst>
          </p:cNvPr>
          <p:cNvSpPr txBox="1"/>
          <p:nvPr/>
        </p:nvSpPr>
        <p:spPr>
          <a:xfrm>
            <a:off x="860880" y="313057"/>
            <a:ext cx="8610600" cy="1446550"/>
          </a:xfrm>
          <a:prstGeom prst="rect">
            <a:avLst/>
          </a:prstGeom>
          <a:noFill/>
        </p:spPr>
        <p:txBody>
          <a:bodyPr wrap="square">
            <a:spAutoFit/>
          </a:bodyPr>
          <a:lstStyle/>
          <a:p>
            <a:r>
              <a:rPr lang="en-GB" sz="4400" dirty="0"/>
              <a:t>ICC – Intra Class Correlation Coefficient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1A3811-B395-0273-B664-790EB247D39A}"/>
                  </a:ext>
                </a:extLst>
              </p:cNvPr>
              <p:cNvSpPr txBox="1"/>
              <p:nvPr/>
            </p:nvSpPr>
            <p:spPr>
              <a:xfrm>
                <a:off x="860880" y="2031828"/>
                <a:ext cx="10289720" cy="3467872"/>
              </a:xfrm>
              <a:prstGeom prst="rect">
                <a:avLst/>
              </a:prstGeom>
              <a:noFill/>
            </p:spPr>
            <p:txBody>
              <a:bodyPr wrap="square">
                <a:spAutoFit/>
              </a:bodyPr>
              <a:lstStyle/>
              <a:p>
                <a:r>
                  <a:rPr lang="en-GB" sz="2800" dirty="0"/>
                  <a:t>We can interpret the variation of the parameter </a:t>
                </a:r>
                <a:r>
                  <a:rPr lang="el-GR" sz="2800" dirty="0"/>
                  <a:t>α </a:t>
                </a:r>
                <a:r>
                  <a:rPr lang="en-GB" sz="2800" dirty="0"/>
                  <a:t>between groups j by considering the </a:t>
                </a:r>
                <a:r>
                  <a:rPr lang="en-GB" sz="2800" b="1" dirty="0"/>
                  <a:t>intra-class correlation (ICC) </a:t>
                </a:r>
              </a:p>
              <a:p>
                <a:endParaRPr lang="en-GB" sz="2800" dirty="0"/>
              </a:p>
              <a:p>
                <a:pPr algn="ctr"/>
                <a14:m>
                  <m:oMath xmlns:m="http://schemas.openxmlformats.org/officeDocument/2006/math">
                    <m:r>
                      <a:rPr lang="en-US" sz="2800" b="1" i="1" smtClean="0">
                        <a:latin typeface="Cambria Math" panose="02040503050406030204" pitchFamily="18" charset="0"/>
                      </a:rPr>
                      <m:t>𝑰𝑪𝑪</m:t>
                    </m:r>
                    <m:r>
                      <a:rPr lang="en-US" sz="2800" b="1" i="1" smtClean="0">
                        <a:latin typeface="Cambria Math" panose="02040503050406030204" pitchFamily="18" charset="0"/>
                      </a:rPr>
                      <m:t>=</m:t>
                    </m:r>
                  </m:oMath>
                </a14:m>
                <a:r>
                  <a:rPr lang="en-GB" sz="2800" b="1" dirty="0"/>
                  <a:t> </a:t>
                </a:r>
                <a14:m>
                  <m:oMath xmlns:m="http://schemas.openxmlformats.org/officeDocument/2006/math">
                    <m:f>
                      <m:fPr>
                        <m:ctrlPr>
                          <a:rPr lang="en-US" sz="2800" b="1" i="1" smtClean="0">
                            <a:latin typeface="Cambria Math" panose="02040503050406030204" pitchFamily="18" charset="0"/>
                          </a:rPr>
                        </m:ctrlPr>
                      </m:fPr>
                      <m:num>
                        <m:sSubSup>
                          <m:sSubSupPr>
                            <m:ctrlPr>
                              <a:rPr lang="en-GB" sz="2800" b="1" i="1">
                                <a:latin typeface="Cambria Math" panose="02040503050406030204" pitchFamily="18" charset="0"/>
                              </a:rPr>
                            </m:ctrlPr>
                          </m:sSubSupPr>
                          <m:e>
                            <m:r>
                              <a:rPr lang="en-GB" sz="2800" b="1" i="1">
                                <a:latin typeface="Cambria Math" panose="02040503050406030204" pitchFamily="18" charset="0"/>
                                <a:ea typeface="Cambria Math" panose="02040503050406030204" pitchFamily="18" charset="0"/>
                              </a:rPr>
                              <m:t>𝝈</m:t>
                            </m:r>
                          </m:e>
                          <m:sub>
                            <m:r>
                              <a:rPr lang="en-GB" sz="2800" b="1" i="1">
                                <a:latin typeface="Cambria Math" panose="02040503050406030204" pitchFamily="18" charset="0"/>
                                <a:ea typeface="Cambria Math" panose="02040503050406030204" pitchFamily="18" charset="0"/>
                              </a:rPr>
                              <m:t>𝜶</m:t>
                            </m:r>
                          </m:sub>
                          <m:sup>
                            <m:r>
                              <a:rPr lang="en-GB" sz="2800" b="1" i="1">
                                <a:latin typeface="Cambria Math" panose="02040503050406030204" pitchFamily="18" charset="0"/>
                              </a:rPr>
                              <m:t>𝟐</m:t>
                            </m:r>
                          </m:sup>
                        </m:sSubSup>
                      </m:num>
                      <m:den>
                        <m:sSubSup>
                          <m:sSubSupPr>
                            <m:ctrlPr>
                              <a:rPr lang="en-GB" sz="2800" b="1" i="1">
                                <a:latin typeface="Cambria Math" panose="02040503050406030204" pitchFamily="18" charset="0"/>
                              </a:rPr>
                            </m:ctrlPr>
                          </m:sSubSupPr>
                          <m:e>
                            <m:r>
                              <a:rPr lang="en-GB" sz="2800" b="1" i="1">
                                <a:latin typeface="Cambria Math" panose="02040503050406030204" pitchFamily="18" charset="0"/>
                                <a:ea typeface="Cambria Math" panose="02040503050406030204" pitchFamily="18" charset="0"/>
                              </a:rPr>
                              <m:t>𝝈</m:t>
                            </m:r>
                          </m:e>
                          <m:sub>
                            <m:r>
                              <a:rPr lang="en-GB" sz="2800" b="1" i="1">
                                <a:latin typeface="Cambria Math" panose="02040503050406030204" pitchFamily="18" charset="0"/>
                                <a:ea typeface="Cambria Math" panose="02040503050406030204" pitchFamily="18" charset="0"/>
                              </a:rPr>
                              <m:t>𝜶</m:t>
                            </m:r>
                          </m:sub>
                          <m:sup>
                            <m:r>
                              <a:rPr lang="en-GB" sz="2800" b="1" i="1">
                                <a:latin typeface="Cambria Math" panose="02040503050406030204" pitchFamily="18" charset="0"/>
                              </a:rPr>
                              <m:t>𝟐</m:t>
                            </m:r>
                          </m:sup>
                        </m:sSubSup>
                        <m:r>
                          <a:rPr lang="en-US" sz="2800" b="1" i="1" smtClean="0">
                            <a:latin typeface="Cambria Math" panose="02040503050406030204" pitchFamily="18" charset="0"/>
                          </a:rPr>
                          <m:t>+</m:t>
                        </m:r>
                        <m:sSubSup>
                          <m:sSubSupPr>
                            <m:ctrlPr>
                              <a:rPr lang="en-GB" sz="2800" b="1" i="1">
                                <a:latin typeface="Cambria Math" panose="02040503050406030204" pitchFamily="18" charset="0"/>
                              </a:rPr>
                            </m:ctrlPr>
                          </m:sSubSupPr>
                          <m:e>
                            <m:r>
                              <a:rPr lang="en-GB" sz="2800" b="1" i="1">
                                <a:latin typeface="Cambria Math" panose="02040503050406030204" pitchFamily="18" charset="0"/>
                                <a:ea typeface="Cambria Math" panose="02040503050406030204" pitchFamily="18" charset="0"/>
                              </a:rPr>
                              <m:t>𝝈</m:t>
                            </m:r>
                          </m:e>
                          <m:sub>
                            <m:r>
                              <a:rPr lang="en-GB" sz="2800" b="1" i="1">
                                <a:latin typeface="Cambria Math" panose="02040503050406030204" pitchFamily="18" charset="0"/>
                              </a:rPr>
                              <m:t>𝒚</m:t>
                            </m:r>
                          </m:sub>
                          <m:sup>
                            <m:r>
                              <a:rPr lang="en-GB" sz="2800" b="1" i="1">
                                <a:latin typeface="Cambria Math" panose="02040503050406030204" pitchFamily="18" charset="0"/>
                              </a:rPr>
                              <m:t>𝟐</m:t>
                            </m:r>
                          </m:sup>
                        </m:sSubSup>
                      </m:den>
                    </m:f>
                  </m:oMath>
                </a14:m>
                <a:endParaRPr lang="en-GB" sz="2800" b="1" dirty="0"/>
              </a:p>
              <a:p>
                <a:endParaRPr lang="en-GB" sz="2800" dirty="0"/>
              </a:p>
              <a:p>
                <a:r>
                  <a:rPr lang="en-GB" sz="2800" dirty="0"/>
                  <a:t>which goes to 0, if the grouping conveys no information, and to 1, if all observations in a group are identical (Gelman &amp; Hill, 2007, p. 258).</a:t>
                </a:r>
                <a:endParaRPr lang="en-US" sz="2800" dirty="0"/>
              </a:p>
            </p:txBody>
          </p:sp>
        </mc:Choice>
        <mc:Fallback xmlns="">
          <p:sp>
            <p:nvSpPr>
              <p:cNvPr id="4" name="TextBox 3">
                <a:extLst>
                  <a:ext uri="{FF2B5EF4-FFF2-40B4-BE49-F238E27FC236}">
                    <a16:creationId xmlns:a16="http://schemas.microsoft.com/office/drawing/2014/main" id="{CB1A3811-B395-0273-B664-790EB247D39A}"/>
                  </a:ext>
                </a:extLst>
              </p:cNvPr>
              <p:cNvSpPr txBox="1">
                <a:spLocks noRot="1" noChangeAspect="1" noMove="1" noResize="1" noEditPoints="1" noAdjustHandles="1" noChangeArrowheads="1" noChangeShapeType="1" noTextEdit="1"/>
              </p:cNvSpPr>
              <p:nvPr/>
            </p:nvSpPr>
            <p:spPr>
              <a:xfrm>
                <a:off x="860880" y="2031828"/>
                <a:ext cx="10289720" cy="3467872"/>
              </a:xfrm>
              <a:prstGeom prst="rect">
                <a:avLst/>
              </a:prstGeom>
              <a:blipFill>
                <a:blip r:embed="rId2"/>
                <a:stretch>
                  <a:fillRect l="-1233" t="-1460" r="-123" b="-4380"/>
                </a:stretch>
              </a:blipFill>
            </p:spPr>
            <p:txBody>
              <a:bodyPr/>
              <a:lstStyle/>
              <a:p>
                <a:r>
                  <a:rPr lang="en-US">
                    <a:noFill/>
                  </a:rPr>
                  <a:t> </a:t>
                </a:r>
              </a:p>
            </p:txBody>
          </p:sp>
        </mc:Fallback>
      </mc:AlternateContent>
    </p:spTree>
    <p:extLst>
      <p:ext uri="{BB962C8B-B14F-4D97-AF65-F5344CB8AC3E}">
        <p14:creationId xmlns:p14="http://schemas.microsoft.com/office/powerpoint/2010/main" val="172580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F41A7-8CED-8A66-402B-88703D760911}"/>
              </a:ext>
            </a:extLst>
          </p:cNvPr>
          <p:cNvSpPr txBox="1"/>
          <p:nvPr/>
        </p:nvSpPr>
        <p:spPr>
          <a:xfrm>
            <a:off x="1016000" y="452031"/>
            <a:ext cx="6096000" cy="523220"/>
          </a:xfrm>
          <a:prstGeom prst="rect">
            <a:avLst/>
          </a:prstGeom>
          <a:noFill/>
        </p:spPr>
        <p:txBody>
          <a:bodyPr wrap="square">
            <a:spAutoFit/>
          </a:bodyPr>
          <a:lstStyle/>
          <a:p>
            <a:r>
              <a:rPr lang="en-GB" sz="2800" dirty="0"/>
              <a:t>Bayesian Random Effects</a:t>
            </a:r>
            <a:endParaRPr lang="en-US" sz="2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F29E1C-86C2-6D0D-9C3F-3D76C8F3231B}"/>
                  </a:ext>
                </a:extLst>
              </p:cNvPr>
              <p:cNvSpPr txBox="1"/>
              <p:nvPr/>
            </p:nvSpPr>
            <p:spPr>
              <a:xfrm>
                <a:off x="1016000" y="1120676"/>
                <a:ext cx="9740900" cy="5100627"/>
              </a:xfrm>
              <a:prstGeom prst="rect">
                <a:avLst/>
              </a:prstGeom>
              <a:noFill/>
            </p:spPr>
            <p:txBody>
              <a:bodyPr wrap="square">
                <a:spAutoFit/>
              </a:bodyPr>
              <a:lstStyle/>
              <a:p>
                <a:r>
                  <a:rPr lang="en-GB" dirty="0"/>
                  <a:t>In the Bayesian framework, every unknown quantity is considered as a random variable that we can describe using probability distributions. Therefore, there is no such thing as a "fixed effect" or a "random effects distribution”.</a:t>
                </a:r>
              </a:p>
              <a:p>
                <a:endParaRPr lang="en-GB" dirty="0"/>
              </a:p>
              <a:p>
                <a:pPr algn="ctr"/>
                <a:r>
                  <a:rPr lang="en-GB" b="1" dirty="0"/>
                  <a:t>However, when we write down the model this semantic vanish !!!!</a:t>
                </a:r>
              </a:p>
              <a:p>
                <a:endParaRPr lang="en-GB" dirty="0"/>
              </a:p>
              <a:p>
                <a:r>
                  <a:rPr lang="en-GB" dirty="0"/>
                  <a:t>Suppose we have a dependent continuous variable </a:t>
                </a:r>
                <a14:m>
                  <m:oMath xmlns:m="http://schemas.openxmlformats.org/officeDocument/2006/math">
                    <m:r>
                      <a:rPr lang="en-GB" i="1">
                        <a:latin typeface="Cambria Math" panose="02040503050406030204" pitchFamily="18" charset="0"/>
                      </a:rPr>
                      <m:t>𝑦</m:t>
                    </m:r>
                  </m:oMath>
                </a14:m>
                <a:r>
                  <a:rPr lang="en-GB" dirty="0"/>
                  <a:t> and a dichotomic categorical predictor </a:t>
                </a:r>
                <a14:m>
                  <m:oMath xmlns:m="http://schemas.openxmlformats.org/officeDocument/2006/math">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oMath>
                </a14:m>
                <a:r>
                  <a:rPr lang="en-GB" dirty="0"/>
                  <a:t>(assumed to be contrast-coded). Let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US" b="0" i="1" smtClean="0">
                            <a:latin typeface="Cambria Math" panose="02040503050406030204" pitchFamily="18" charset="0"/>
                          </a:rPr>
                          <m:t>𝑗</m:t>
                        </m:r>
                      </m:sub>
                    </m:sSub>
                  </m:oMath>
                </a14:m>
                <a:r>
                  <a:rPr lang="en-GB" dirty="0"/>
                  <a:t> denote the response of the </a:t>
                </a:r>
                <a:r>
                  <a:rPr lang="en-GB" dirty="0" err="1"/>
                  <a:t>i-th</a:t>
                </a:r>
                <a:r>
                  <a:rPr lang="en-GB" dirty="0"/>
                  <a:t> participant in the j-</a:t>
                </a:r>
                <a:r>
                  <a:rPr lang="en-GB" dirty="0" err="1"/>
                  <a:t>th</a:t>
                </a:r>
                <a:r>
                  <a:rPr lang="en-GB" dirty="0"/>
                  <a:t> group.</a:t>
                </a:r>
              </a:p>
              <a:p>
                <a:endParaRPr lang="en-GB" dirty="0"/>
              </a:p>
              <a:p>
                <a:r>
                  <a:rPr lang="en-GB" dirty="0"/>
                  <a:t> We can write a "mixed effects" model (as containing both fixed and random effects) as follows:</a:t>
                </a:r>
              </a:p>
              <a:p>
                <a:endParaRPr lang="en-GB" dirty="0"/>
              </a:p>
              <a:p>
                <a:endParaRPr lang="en-GB" dirty="0"/>
              </a:p>
              <a:p>
                <a:endParaRPr lang="en-GB" dirty="0"/>
              </a:p>
              <a:p>
                <a:endParaRPr lang="en-GB" dirty="0"/>
              </a:p>
              <a:p>
                <a:endParaRPr lang="en-GB" dirty="0"/>
              </a:p>
              <a:p>
                <a:endParaRPr lang="en-GB" dirty="0"/>
              </a:p>
              <a:p>
                <a:r>
                  <a:rPr lang="en-GB" dirty="0"/>
                  <a:t>Where the terms </a:t>
                </a:r>
                <a:r>
                  <a:rPr lang="el-GR" dirty="0"/>
                  <a:t>α </a:t>
                </a:r>
                <a:r>
                  <a:rPr lang="en-GB" dirty="0"/>
                  <a:t>and </a:t>
                </a:r>
                <a:r>
                  <a:rPr lang="el-GR" dirty="0"/>
                  <a:t>β </a:t>
                </a:r>
                <a:r>
                  <a:rPr lang="en-GB" dirty="0"/>
                  <a:t>represent the "fixed effects" and denote the overall mean response and the condition difference in response, respectively.</a:t>
                </a:r>
                <a:endParaRPr lang="en-US" dirty="0"/>
              </a:p>
            </p:txBody>
          </p:sp>
        </mc:Choice>
        <mc:Fallback xmlns="">
          <p:sp>
            <p:nvSpPr>
              <p:cNvPr id="4" name="TextBox 3">
                <a:extLst>
                  <a:ext uri="{FF2B5EF4-FFF2-40B4-BE49-F238E27FC236}">
                    <a16:creationId xmlns:a16="http://schemas.microsoft.com/office/drawing/2014/main" id="{19F29E1C-86C2-6D0D-9C3F-3D76C8F3231B}"/>
                  </a:ext>
                </a:extLst>
              </p:cNvPr>
              <p:cNvSpPr txBox="1">
                <a:spLocks noRot="1" noChangeAspect="1" noMove="1" noResize="1" noEditPoints="1" noAdjustHandles="1" noChangeArrowheads="1" noChangeShapeType="1" noTextEdit="1"/>
              </p:cNvSpPr>
              <p:nvPr/>
            </p:nvSpPr>
            <p:spPr>
              <a:xfrm>
                <a:off x="1016000" y="1120676"/>
                <a:ext cx="9740900" cy="5100627"/>
              </a:xfrm>
              <a:prstGeom prst="rect">
                <a:avLst/>
              </a:prstGeom>
              <a:blipFill>
                <a:blip r:embed="rId2"/>
                <a:stretch>
                  <a:fillRect l="-651" t="-744" b="-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955863F-AFB2-611F-800E-A2AD62D2DDCB}"/>
                  </a:ext>
                </a:extLst>
              </p:cNvPr>
              <p:cNvSpPr txBox="1"/>
              <p:nvPr/>
            </p:nvSpPr>
            <p:spPr>
              <a:xfrm>
                <a:off x="3816350" y="4248835"/>
                <a:ext cx="4140200" cy="967957"/>
              </a:xfrm>
              <a:prstGeom prst="rect">
                <a:avLst/>
              </a:prstGeom>
              <a:noFill/>
            </p:spPr>
            <p:txBody>
              <a:bodyPr wrap="square">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US" b="0" i="1" smtClean="0">
                            <a:latin typeface="Cambria Math" panose="02040503050406030204" pitchFamily="18" charset="0"/>
                          </a:rPr>
                          <m:t>𝑗</m:t>
                        </m:r>
                        <m:r>
                          <a:rPr lang="en-US" b="0" i="1" smtClean="0">
                            <a:latin typeface="Cambria Math" panose="02040503050406030204" pitchFamily="18" charset="0"/>
                          </a:rPr>
                          <m:t> </m:t>
                        </m:r>
                      </m:sub>
                    </m:sSub>
                  </m:oMath>
                </a14:m>
                <a:r>
                  <a:rPr lang="en-GB" dirty="0"/>
                  <a:t>=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m:rPr>
                                <m:sty m:val="p"/>
                              </m:rPr>
                              <a:rPr lang="en-US" b="0" i="0" smtClean="0">
                                <a:latin typeface="Cambria Math" panose="02040503050406030204" pitchFamily="18" charset="0"/>
                                <a:ea typeface="Cambria Math" panose="02040503050406030204" pitchFamily="18" charset="0"/>
                              </a:rPr>
                              <m:t>fix</m:t>
                            </m:r>
                          </m:sub>
                        </m:sSub>
                        <m:r>
                          <a:rPr lang="en-US" b="0" i="1" dirty="0" smtClean="0">
                            <a:latin typeface="Cambria Math" panose="02040503050406030204" pitchFamily="18" charset="0"/>
                          </a:rPr>
                          <m:t>+ </m:t>
                        </m:r>
                        <m:r>
                          <a:rPr lang="en-GB"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e>
                      <m:sub>
                        <m:r>
                          <a:rPr lang="en-GB" i="1">
                            <a:latin typeface="Cambria Math" panose="02040503050406030204" pitchFamily="18" charset="0"/>
                          </a:rPr>
                          <m:t>𝑖</m:t>
                        </m:r>
                        <m:r>
                          <a:rPr lang="en-US" b="0" i="1" smtClean="0">
                            <a:latin typeface="Cambria Math" panose="02040503050406030204" pitchFamily="18" charset="0"/>
                          </a:rPr>
                          <m:t>𝑗</m:t>
                        </m:r>
                      </m:sub>
                    </m:sSub>
                    <m:r>
                      <a:rPr lang="en-US" b="0" i="1" smtClean="0">
                        <a:latin typeface="Cambria Math" panose="02040503050406030204" pitchFamily="18" charset="0"/>
                      </a:rPr>
                      <m:t> </m:t>
                    </m:r>
                  </m:oMath>
                </a14:m>
                <a:r>
                  <a:rPr lang="en-GB" dirty="0"/>
                  <a:t>, with</a:t>
                </a:r>
              </a:p>
              <a:p>
                <a:r>
                  <a:rPr lang="en-GB" dirty="0"/>
                  <a:t>  </a:t>
                </a:r>
              </a:p>
              <a:p>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rPr>
                          <m:t>𝑖</m:t>
                        </m:r>
                        <m:r>
                          <a:rPr lang="en-US" i="1">
                            <a:latin typeface="Cambria Math" panose="02040503050406030204" pitchFamily="18" charset="0"/>
                          </a:rPr>
                          <m:t>𝑗</m:t>
                        </m:r>
                      </m:sub>
                    </m:sSub>
                    <m:r>
                      <a:rPr lang="en-US" i="1">
                        <a:latin typeface="Cambria Math" panose="02040503050406030204" pitchFamily="18" charset="0"/>
                      </a:rPr>
                      <m:t> </m:t>
                    </m:r>
                  </m:oMath>
                </a14:m>
                <a:r>
                  <a:rPr lang="en-GB" dirty="0"/>
                  <a:t>∼ Normal(0,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𝑒</m:t>
                        </m:r>
                      </m:sub>
                      <m:sup>
                        <m:r>
                          <a:rPr lang="en-GB" i="1">
                            <a:latin typeface="Cambria Math" panose="02040503050406030204" pitchFamily="18" charset="0"/>
                          </a:rPr>
                          <m:t>2</m:t>
                        </m:r>
                      </m:sup>
                    </m:sSubSup>
                  </m:oMath>
                </a14:m>
                <a:r>
                  <a:rPr lang="en-GB" dirty="0"/>
                  <a:t> ),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 </m:t>
                        </m:r>
                        <m:r>
                          <a:rPr lang="en-GB"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oMath>
                </a14:m>
                <a:r>
                  <a:rPr lang="en-GB" dirty="0"/>
                  <a:t> ∼ Normal(0,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t>) </a:t>
                </a:r>
              </a:p>
            </p:txBody>
          </p:sp>
        </mc:Choice>
        <mc:Fallback xmlns="">
          <p:sp>
            <p:nvSpPr>
              <p:cNvPr id="8" name="TextBox 7">
                <a:extLst>
                  <a:ext uri="{FF2B5EF4-FFF2-40B4-BE49-F238E27FC236}">
                    <a16:creationId xmlns:a16="http://schemas.microsoft.com/office/drawing/2014/main" id="{E955863F-AFB2-611F-800E-A2AD62D2DDCB}"/>
                  </a:ext>
                </a:extLst>
              </p:cNvPr>
              <p:cNvSpPr txBox="1">
                <a:spLocks noRot="1" noChangeAspect="1" noMove="1" noResize="1" noEditPoints="1" noAdjustHandles="1" noChangeArrowheads="1" noChangeShapeType="1" noTextEdit="1"/>
              </p:cNvSpPr>
              <p:nvPr/>
            </p:nvSpPr>
            <p:spPr>
              <a:xfrm>
                <a:off x="3816350" y="4248835"/>
                <a:ext cx="4140200" cy="967957"/>
              </a:xfrm>
              <a:prstGeom prst="rect">
                <a:avLst/>
              </a:prstGeom>
              <a:blipFill>
                <a:blip r:embed="rId3"/>
                <a:stretch>
                  <a:fillRect t="-2597" b="-7792"/>
                </a:stretch>
              </a:blipFill>
            </p:spPr>
            <p:txBody>
              <a:bodyPr/>
              <a:lstStyle/>
              <a:p>
                <a:r>
                  <a:rPr lang="en-US">
                    <a:noFill/>
                  </a:rPr>
                  <a:t> </a:t>
                </a:r>
              </a:p>
            </p:txBody>
          </p:sp>
        </mc:Fallback>
      </mc:AlternateContent>
    </p:spTree>
    <p:extLst>
      <p:ext uri="{BB962C8B-B14F-4D97-AF65-F5344CB8AC3E}">
        <p14:creationId xmlns:p14="http://schemas.microsoft.com/office/powerpoint/2010/main" val="15271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56A5A8-C7F4-C79C-B616-ABA0EF96713E}"/>
              </a:ext>
            </a:extLst>
          </p:cNvPr>
          <p:cNvSpPr txBox="1"/>
          <p:nvPr/>
        </p:nvSpPr>
        <p:spPr>
          <a:xfrm>
            <a:off x="711200" y="1702609"/>
            <a:ext cx="10528300" cy="1200329"/>
          </a:xfrm>
          <a:prstGeom prst="rect">
            <a:avLst/>
          </a:prstGeom>
          <a:noFill/>
        </p:spPr>
        <p:txBody>
          <a:bodyPr wrap="square">
            <a:spAutoFit/>
          </a:bodyPr>
          <a:lstStyle/>
          <a:p>
            <a:r>
              <a:rPr lang="en-GB" sz="2400" dirty="0"/>
              <a:t>We can rewrite this model to make apparent that the so-called "random effects distribution" can be considered a prior distribution, since distributions on unknown quantities are considered as priors:</a:t>
            </a:r>
            <a:endParaRPr lang="en-US" sz="2400" dirty="0"/>
          </a:p>
        </p:txBody>
      </p:sp>
      <p:sp>
        <p:nvSpPr>
          <p:cNvPr id="5" name="TextBox 4">
            <a:extLst>
              <a:ext uri="{FF2B5EF4-FFF2-40B4-BE49-F238E27FC236}">
                <a16:creationId xmlns:a16="http://schemas.microsoft.com/office/drawing/2014/main" id="{94DAECC4-BFE9-0CC9-B90C-4CFD9DF3C926}"/>
              </a:ext>
            </a:extLst>
          </p:cNvPr>
          <p:cNvSpPr txBox="1"/>
          <p:nvPr/>
        </p:nvSpPr>
        <p:spPr>
          <a:xfrm>
            <a:off x="711200" y="541804"/>
            <a:ext cx="6096000" cy="707886"/>
          </a:xfrm>
          <a:prstGeom prst="rect">
            <a:avLst/>
          </a:prstGeom>
          <a:noFill/>
        </p:spPr>
        <p:txBody>
          <a:bodyPr wrap="square">
            <a:spAutoFit/>
          </a:bodyPr>
          <a:lstStyle/>
          <a:p>
            <a:r>
              <a:rPr lang="en-GB" sz="4000" dirty="0"/>
              <a:t>from a Bayesian standpoint</a:t>
            </a:r>
            <a:endParaRPr lang="en-US" sz="4000" dirty="0"/>
          </a:p>
        </p:txBody>
      </p:sp>
      <p:sp>
        <p:nvSpPr>
          <p:cNvPr id="7" name="TextBox 6">
            <a:extLst>
              <a:ext uri="{FF2B5EF4-FFF2-40B4-BE49-F238E27FC236}">
                <a16:creationId xmlns:a16="http://schemas.microsoft.com/office/drawing/2014/main" id="{48BA09D3-13DA-1D83-75F2-FF9A34D9FDC3}"/>
              </a:ext>
            </a:extLst>
          </p:cNvPr>
          <p:cNvSpPr txBox="1"/>
          <p:nvPr/>
        </p:nvSpPr>
        <p:spPr>
          <a:xfrm>
            <a:off x="711200" y="5288385"/>
            <a:ext cx="9753599" cy="830997"/>
          </a:xfrm>
          <a:prstGeom prst="rect">
            <a:avLst/>
          </a:prstGeom>
          <a:noFill/>
        </p:spPr>
        <p:txBody>
          <a:bodyPr wrap="square">
            <a:spAutoFit/>
          </a:bodyPr>
          <a:lstStyle/>
          <a:p>
            <a:endParaRPr lang="en-US" sz="2400" dirty="0"/>
          </a:p>
          <a:p>
            <a:r>
              <a:rPr lang="en-GB" sz="2400" dirty="0"/>
              <a:t>where the parameters of this prior are learned from the data !!!</a:t>
            </a:r>
            <a:endParaRPr lang="en-US" sz="2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50CF6C-A79D-67DA-55FE-809174307737}"/>
                  </a:ext>
                </a:extLst>
              </p:cNvPr>
              <p:cNvSpPr txBox="1"/>
              <p:nvPr/>
            </p:nvSpPr>
            <p:spPr>
              <a:xfrm>
                <a:off x="3517899" y="3429000"/>
                <a:ext cx="4140200" cy="1527469"/>
              </a:xfrm>
              <a:prstGeom prst="rect">
                <a:avLst/>
              </a:prstGeom>
              <a:noFill/>
            </p:spPr>
            <p:txBody>
              <a:bodyPr wrap="square">
                <a:spAutoFit/>
              </a:bodyPr>
              <a:lstStyle/>
              <a:p>
                <a:pPr algn="ct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US" b="0" i="1" smtClean="0">
                            <a:latin typeface="Cambria Math" panose="02040503050406030204" pitchFamily="18" charset="0"/>
                          </a:rPr>
                          <m:t>𝑗</m:t>
                        </m:r>
                      </m:sub>
                    </m:sSub>
                  </m:oMath>
                </a14:m>
                <a:r>
                  <a:rPr lang="en-GB" dirty="0"/>
                  <a:t> ~ Normal(</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r>
                          <a:rPr lang="en-GB" i="1">
                            <a:latin typeface="Cambria Math" panose="02040503050406030204" pitchFamily="18" charset="0"/>
                          </a:rPr>
                          <m:t>𝑗</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𝑒</m:t>
                        </m:r>
                      </m:sub>
                      <m:sup>
                        <m:r>
                          <a:rPr lang="en-GB" i="1">
                            <a:latin typeface="Cambria Math" panose="02040503050406030204" pitchFamily="18" charset="0"/>
                          </a:rPr>
                          <m:t>2</m:t>
                        </m:r>
                      </m:sup>
                    </m:sSubSup>
                    <m:r>
                      <a:rPr lang="en-GB" i="1">
                        <a:latin typeface="Cambria Math" panose="02040503050406030204" pitchFamily="18" charset="0"/>
                      </a:rPr>
                      <m:t>)</m:t>
                    </m:r>
                  </m:oMath>
                </a14:m>
                <a:r>
                  <a:rPr lang="en-GB" dirty="0"/>
                  <a:t>  </a:t>
                </a:r>
              </a:p>
              <a:p>
                <a:pPr algn="ctr"/>
                <a:endParaRPr lang="en-GB" dirty="0"/>
              </a:p>
              <a:p>
                <a:pPr algn="ct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r>
                          <a:rPr lang="en-GB" i="1">
                            <a:latin typeface="Cambria Math" panose="02040503050406030204" pitchFamily="18" charset="0"/>
                          </a:rPr>
                          <m:t>𝑗</m:t>
                        </m:r>
                      </m:sub>
                    </m:sSub>
                  </m:oMath>
                </a14:m>
                <a:r>
                  <a:rPr lang="en-GB" dirty="0"/>
                  <a:t> =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oMath>
                </a14:m>
                <a:endParaRPr lang="en-GB" dirty="0"/>
              </a:p>
              <a:p>
                <a:pPr algn="ctr"/>
                <a:endParaRPr lang="en-GB" i="1" dirty="0">
                  <a:latin typeface="Cambria Math" panose="02040503050406030204" pitchFamily="18" charset="0"/>
                  <a:ea typeface="Cambria Math" panose="02040503050406030204" pitchFamily="18" charset="0"/>
                </a:endParaRPr>
              </a:p>
              <a:p>
                <a:pPr algn="ct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 </m:t>
                        </m:r>
                        <m:r>
                          <a:rPr lang="en-GB" i="1">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𝑖</m:t>
                        </m:r>
                      </m:sub>
                    </m:sSub>
                  </m:oMath>
                </a14:m>
                <a:r>
                  <a:rPr lang="en-GB" dirty="0"/>
                  <a:t> ∼ Normal(</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oMath>
                </a14:m>
                <a:r>
                  <a:rPr lang="en-GB" dirty="0"/>
                  <a:t>,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t>) </a:t>
                </a:r>
              </a:p>
            </p:txBody>
          </p:sp>
        </mc:Choice>
        <mc:Fallback xmlns="">
          <p:sp>
            <p:nvSpPr>
              <p:cNvPr id="8" name="TextBox 7">
                <a:extLst>
                  <a:ext uri="{FF2B5EF4-FFF2-40B4-BE49-F238E27FC236}">
                    <a16:creationId xmlns:a16="http://schemas.microsoft.com/office/drawing/2014/main" id="{9050CF6C-A79D-67DA-55FE-809174307737}"/>
                  </a:ext>
                </a:extLst>
              </p:cNvPr>
              <p:cNvSpPr txBox="1">
                <a:spLocks noRot="1" noChangeAspect="1" noMove="1" noResize="1" noEditPoints="1" noAdjustHandles="1" noChangeArrowheads="1" noChangeShapeType="1" noTextEdit="1"/>
              </p:cNvSpPr>
              <p:nvPr/>
            </p:nvSpPr>
            <p:spPr>
              <a:xfrm>
                <a:off x="3517899" y="3429000"/>
                <a:ext cx="4140200" cy="1527469"/>
              </a:xfrm>
              <a:prstGeom prst="rect">
                <a:avLst/>
              </a:prstGeom>
              <a:blipFill>
                <a:blip r:embed="rId2"/>
                <a:stretch>
                  <a:fillRect t="-1653" b="-4959"/>
                </a:stretch>
              </a:blipFill>
            </p:spPr>
            <p:txBody>
              <a:bodyPr/>
              <a:lstStyle/>
              <a:p>
                <a:r>
                  <a:rPr lang="en-US">
                    <a:noFill/>
                  </a:rPr>
                  <a:t> </a:t>
                </a:r>
              </a:p>
            </p:txBody>
          </p:sp>
        </mc:Fallback>
      </mc:AlternateContent>
    </p:spTree>
    <p:extLst>
      <p:ext uri="{BB962C8B-B14F-4D97-AF65-F5344CB8AC3E}">
        <p14:creationId xmlns:p14="http://schemas.microsoft.com/office/powerpoint/2010/main" val="372290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7C1FB-0BA1-D87A-D198-396EF1C4E21D}"/>
              </a:ext>
            </a:extLst>
          </p:cNvPr>
          <p:cNvSpPr txBox="1"/>
          <p:nvPr/>
        </p:nvSpPr>
        <p:spPr>
          <a:xfrm>
            <a:off x="863600" y="641571"/>
            <a:ext cx="6096000" cy="400110"/>
          </a:xfrm>
          <a:prstGeom prst="rect">
            <a:avLst/>
          </a:prstGeom>
          <a:noFill/>
        </p:spPr>
        <p:txBody>
          <a:bodyPr wrap="square">
            <a:spAutoFit/>
          </a:bodyPr>
          <a:lstStyle/>
          <a:p>
            <a:r>
              <a:rPr lang="en-GB" sz="2000" b="1" dirty="0"/>
              <a:t>Software Programmes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6AB339A-0014-068E-2980-CA436BDDAA4F}"/>
                  </a:ext>
                </a:extLst>
              </p:cNvPr>
              <p:cNvSpPr txBox="1"/>
              <p:nvPr/>
            </p:nvSpPr>
            <p:spPr>
              <a:xfrm>
                <a:off x="863600" y="1299339"/>
                <a:ext cx="10198100" cy="5262979"/>
              </a:xfrm>
              <a:prstGeom prst="rect">
                <a:avLst/>
              </a:prstGeom>
              <a:noFill/>
            </p:spPr>
            <p:txBody>
              <a:bodyPr wrap="square">
                <a:spAutoFit/>
              </a:bodyPr>
              <a:lstStyle/>
              <a:p>
                <a:r>
                  <a:rPr lang="en-GB" sz="2400" b="1" dirty="0"/>
                  <a:t>The brms package  </a:t>
                </a:r>
                <a:r>
                  <a:rPr lang="en-GB" sz="2400" dirty="0"/>
                  <a:t>(</a:t>
                </a:r>
                <a:r>
                  <a:rPr lang="en-GB" sz="2400" dirty="0" err="1"/>
                  <a:t>Bürkner</a:t>
                </a:r>
                <a:r>
                  <a:rPr lang="en-GB" sz="2400" dirty="0"/>
                  <a:t>, 2017b), that implements BMLMs in </a:t>
                </a:r>
                <a:r>
                  <a:rPr lang="en-GB" sz="2400" b="1" dirty="0"/>
                  <a:t>R</a:t>
                </a:r>
                <a:r>
                  <a:rPr lang="en-GB" sz="2400" dirty="0"/>
                  <a:t>, using Stan under the hood, with a </a:t>
                </a:r>
                <a:r>
                  <a:rPr lang="en-GB" sz="2400" b="1" dirty="0"/>
                  <a:t>lme4-like</a:t>
                </a:r>
                <a:r>
                  <a:rPr lang="en-GB" sz="2400" dirty="0"/>
                  <a:t> syntax.</a:t>
                </a:r>
              </a:p>
              <a:p>
                <a:endParaRPr lang="en-GB" sz="2400" dirty="0"/>
              </a:p>
              <a:p>
                <a:r>
                  <a:rPr lang="en-GB" sz="2400" dirty="0" err="1"/>
                  <a:t>Tsyntax</a:t>
                </a:r>
                <a:r>
                  <a:rPr lang="en-GB" sz="2400" dirty="0"/>
                  <a:t> required by brms will not surprise the researcher familiar with lme4, as models of the following form: </a:t>
                </a:r>
              </a:p>
              <a:p>
                <a:endParaRPr lang="en-GB" sz="2400" dirty="0"/>
              </a:p>
              <a:p>
                <a:pPr algn="ct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oMath>
                </a14:m>
                <a:r>
                  <a:rPr lang="en-GB" sz="2400" dirty="0"/>
                  <a:t> ~ Normal(</a:t>
                </a:r>
                <a14:m>
                  <m:oMath xmlns:m="http://schemas.openxmlformats.org/officeDocument/2006/math">
                    <m:sSub>
                      <m:sSubPr>
                        <m:ctrlPr>
                          <a:rPr lang="en-GB" sz="2400" i="1">
                            <a:latin typeface="Cambria Math" panose="02040503050406030204" pitchFamily="18" charset="0"/>
                          </a:rPr>
                        </m:ctrlPr>
                      </m:sSubPr>
                      <m:e>
                        <m:r>
                          <a:rPr lang="en-US"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oMath>
                </a14:m>
                <a:r>
                  <a:rPr lang="en-GB" sz="2400" dirty="0"/>
                  <a:t> </a:t>
                </a:r>
                <a14:m>
                  <m:oMath xmlns:m="http://schemas.openxmlformats.org/officeDocument/2006/math">
                    <m:r>
                      <a:rPr lang="en-GB" sz="2400" i="1">
                        <a:latin typeface="Cambria Math" panose="02040503050406030204" pitchFamily="18" charset="0"/>
                      </a:rPr>
                      <m:t>, </m:t>
                    </m:r>
                    <m:sSubSup>
                      <m:sSubSupPr>
                        <m:ctrlPr>
                          <a:rPr lang="en-GB" sz="2400" i="1">
                            <a:latin typeface="Cambria Math" panose="02040503050406030204" pitchFamily="18" charset="0"/>
                          </a:rPr>
                        </m:ctrlPr>
                      </m:sSubSupPr>
                      <m:e>
                        <m:r>
                          <a:rPr lang="en-GB"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𝑒</m:t>
                        </m:r>
                      </m:sub>
                      <m:sup>
                        <m:r>
                          <a:rPr lang="en-GB" sz="2400" i="1">
                            <a:latin typeface="Cambria Math" panose="02040503050406030204" pitchFamily="18" charset="0"/>
                          </a:rPr>
                          <m:t>2</m:t>
                        </m:r>
                      </m:sup>
                    </m:sSubSup>
                    <m:r>
                      <a:rPr lang="en-GB" sz="2400" i="1">
                        <a:latin typeface="Cambria Math" panose="02040503050406030204" pitchFamily="18" charset="0"/>
                      </a:rPr>
                      <m:t>)</m:t>
                    </m:r>
                  </m:oMath>
                </a14:m>
                <a:r>
                  <a:rPr lang="en-GB" sz="2400" dirty="0"/>
                  <a:t> with</a:t>
                </a:r>
                <a14:m>
                  <m:oMath xmlns:m="http://schemas.openxmlformats.org/officeDocument/2006/math">
                    <m:sSub>
                      <m:sSubPr>
                        <m:ctrlPr>
                          <a:rPr lang="en-GB" sz="2400" i="1">
                            <a:latin typeface="Cambria Math" panose="02040503050406030204" pitchFamily="18" charset="0"/>
                          </a:rPr>
                        </m:ctrlPr>
                      </m:sSubPr>
                      <m:e>
                        <m:r>
                          <a:rPr lang="en-US" sz="2400" b="0" i="1" smtClean="0">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oMath>
                </a14:m>
                <a:r>
                  <a:rPr lang="en-GB" sz="2400" dirty="0"/>
                  <a:t> =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α</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𝑠𝑢𝑏𝑗𝑒𝑐𝑡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r>
                          <a:rPr lang="en-GB" sz="2400" i="1">
                            <a:latin typeface="Cambria Math" panose="02040503050406030204" pitchFamily="18" charset="0"/>
                            <a:ea typeface="Cambria Math" panose="02040503050406030204" pitchFamily="18" charset="0"/>
                          </a:rPr>
                          <m:t>𝑥</m:t>
                        </m:r>
                      </m:e>
                      <m:sub>
                        <m:r>
                          <a:rPr lang="en-GB" sz="2400" i="1">
                            <a:latin typeface="Cambria Math" panose="02040503050406030204" pitchFamily="18" charset="0"/>
                          </a:rPr>
                          <m:t>𝑖</m:t>
                        </m:r>
                      </m:sub>
                    </m:sSub>
                  </m:oMath>
                </a14:m>
                <a:endParaRPr lang="en-GB" sz="2400" dirty="0"/>
              </a:p>
              <a:p>
                <a:endParaRPr lang="en-GB" sz="2400" dirty="0"/>
              </a:p>
              <a:p>
                <a:r>
                  <a:rPr lang="en-GB" sz="2400" dirty="0"/>
                  <a:t>are specified in brms (as in lme4) with 		y ~ 1 + x + (1|subject). </a:t>
                </a:r>
              </a:p>
              <a:p>
                <a:endParaRPr lang="en-GB" sz="2400" dirty="0"/>
              </a:p>
              <a:p>
                <a:endParaRPr lang="en-GB" sz="2400" dirty="0"/>
              </a:p>
              <a:p>
                <a:r>
                  <a:rPr lang="en-GB" sz="2400" dirty="0"/>
                  <a:t>In addition to linear regression models, brms allows generalised linear and non-linear multilevel models to be fitted and comes with a great variety of distribution and link functions. </a:t>
                </a:r>
                <a:endParaRPr lang="en-US" sz="2400" dirty="0"/>
              </a:p>
            </p:txBody>
          </p:sp>
        </mc:Choice>
        <mc:Fallback xmlns="">
          <p:sp>
            <p:nvSpPr>
              <p:cNvPr id="4" name="TextBox 3">
                <a:extLst>
                  <a:ext uri="{FF2B5EF4-FFF2-40B4-BE49-F238E27FC236}">
                    <a16:creationId xmlns:a16="http://schemas.microsoft.com/office/drawing/2014/main" id="{E6AB339A-0014-068E-2980-CA436BDDAA4F}"/>
                  </a:ext>
                </a:extLst>
              </p:cNvPr>
              <p:cNvSpPr txBox="1">
                <a:spLocks noRot="1" noChangeAspect="1" noMove="1" noResize="1" noEditPoints="1" noAdjustHandles="1" noChangeArrowheads="1" noChangeShapeType="1" noTextEdit="1"/>
              </p:cNvSpPr>
              <p:nvPr/>
            </p:nvSpPr>
            <p:spPr>
              <a:xfrm>
                <a:off x="863600" y="1299339"/>
                <a:ext cx="10198100" cy="5262979"/>
              </a:xfrm>
              <a:prstGeom prst="rect">
                <a:avLst/>
              </a:prstGeom>
              <a:blipFill>
                <a:blip r:embed="rId2"/>
                <a:stretch>
                  <a:fillRect l="-995" t="-964" b="-1687"/>
                </a:stretch>
              </a:blipFill>
            </p:spPr>
            <p:txBody>
              <a:bodyPr/>
              <a:lstStyle/>
              <a:p>
                <a:r>
                  <a:rPr lang="en-US">
                    <a:noFill/>
                  </a:rPr>
                  <a:t> </a:t>
                </a:r>
              </a:p>
            </p:txBody>
          </p:sp>
        </mc:Fallback>
      </mc:AlternateContent>
    </p:spTree>
    <p:extLst>
      <p:ext uri="{BB962C8B-B14F-4D97-AF65-F5344CB8AC3E}">
        <p14:creationId xmlns:p14="http://schemas.microsoft.com/office/powerpoint/2010/main" val="217554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0ED4246E-D9D2-2DFC-3485-014DC0DCF2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400" b="0"/>
          </a:p>
          <a:p>
            <a:pPr eaLnBrk="1" hangingPunct="1"/>
            <a:endParaRPr lang="en-US" altLang="en-US" sz="1400" b="0"/>
          </a:p>
          <a:p>
            <a:pPr eaLnBrk="1" hangingPunct="1"/>
            <a:endParaRPr lang="en-US" altLang="en-US" sz="800" b="0"/>
          </a:p>
        </p:txBody>
      </p:sp>
      <p:sp>
        <p:nvSpPr>
          <p:cNvPr id="13315" name="Slide Number Placeholder 5">
            <a:extLst>
              <a:ext uri="{FF2B5EF4-FFF2-40B4-BE49-F238E27FC236}">
                <a16:creationId xmlns:a16="http://schemas.microsoft.com/office/drawing/2014/main" id="{4BD801D4-2D43-C613-4D29-F25D7829CA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000" b="0"/>
          </a:p>
          <a:p>
            <a:pPr eaLnBrk="1" hangingPunct="1"/>
            <a:endParaRPr lang="en-US" altLang="en-US" sz="800" b="0"/>
          </a:p>
          <a:p>
            <a:pPr eaLnBrk="1" hangingPunct="1"/>
            <a:fld id="{639512AF-40F9-7147-A16D-97E04D30B1AE}" type="slidenum">
              <a:rPr lang="en-US" altLang="en-US" sz="800" b="0"/>
              <a:pPr eaLnBrk="1" hangingPunct="1"/>
              <a:t>14</a:t>
            </a:fld>
            <a:endParaRPr lang="en-US" altLang="en-US" sz="800" b="0"/>
          </a:p>
        </p:txBody>
      </p:sp>
      <p:sp>
        <p:nvSpPr>
          <p:cNvPr id="13317" name="Rectangle 5">
            <a:extLst>
              <a:ext uri="{FF2B5EF4-FFF2-40B4-BE49-F238E27FC236}">
                <a16:creationId xmlns:a16="http://schemas.microsoft.com/office/drawing/2014/main" id="{B41D7AAE-B2EA-0C0E-56B6-345C109851FE}"/>
              </a:ext>
            </a:extLst>
          </p:cNvPr>
          <p:cNvSpPr>
            <a:spLocks noChangeArrowheads="1"/>
          </p:cNvSpPr>
          <p:nvPr/>
        </p:nvSpPr>
        <p:spPr bwMode="auto">
          <a:xfrm>
            <a:off x="901699" y="1339593"/>
            <a:ext cx="10071099"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tabLst>
                <a:tab pos="685800" algn="l"/>
              </a:tabLst>
              <a:defRPr sz="2000" b="1">
                <a:solidFill>
                  <a:schemeClr val="tx1"/>
                </a:solidFill>
                <a:latin typeface="Arial" panose="020B0604020202020204" pitchFamily="34" charset="0"/>
              </a:defRPr>
            </a:lvl1pPr>
            <a:lvl2pPr marL="742950" indent="-285750" eaLnBrk="0" hangingPunct="0">
              <a:tabLst>
                <a:tab pos="685800" algn="l"/>
              </a:tabLst>
              <a:defRPr sz="2000" b="1">
                <a:solidFill>
                  <a:schemeClr val="tx1"/>
                </a:solidFill>
                <a:latin typeface="Arial" panose="020B0604020202020204" pitchFamily="34" charset="0"/>
              </a:defRPr>
            </a:lvl2pPr>
            <a:lvl3pPr marL="1143000" indent="-228600" eaLnBrk="0" hangingPunct="0">
              <a:tabLst>
                <a:tab pos="685800" algn="l"/>
              </a:tabLst>
              <a:defRPr sz="2000" b="1">
                <a:solidFill>
                  <a:schemeClr val="tx1"/>
                </a:solidFill>
                <a:latin typeface="Arial" panose="020B0604020202020204" pitchFamily="34" charset="0"/>
              </a:defRPr>
            </a:lvl3pPr>
            <a:lvl4pPr marL="1600200" indent="-228600" eaLnBrk="0" hangingPunct="0">
              <a:tabLst>
                <a:tab pos="685800" algn="l"/>
              </a:tabLst>
              <a:defRPr sz="2000" b="1">
                <a:solidFill>
                  <a:schemeClr val="tx1"/>
                </a:solidFill>
                <a:latin typeface="Arial" panose="020B0604020202020204" pitchFamily="34" charset="0"/>
              </a:defRPr>
            </a:lvl4pPr>
            <a:lvl5pPr marL="2057400" indent="-228600" eaLnBrk="0" hangingPunct="0">
              <a:tabLst>
                <a:tab pos="685800" algn="l"/>
              </a:tabLst>
              <a:defRPr sz="2000" b="1">
                <a:solidFill>
                  <a:schemeClr val="tx1"/>
                </a:solidFill>
                <a:latin typeface="Arial" panose="020B0604020202020204" pitchFamily="34" charset="0"/>
              </a:defRPr>
            </a:lvl5pPr>
            <a:lvl6pPr marL="2514600" indent="-228600" eaLnBrk="0" fontAlgn="base" hangingPunct="0">
              <a:spcBef>
                <a:spcPct val="0"/>
              </a:spcBef>
              <a:spcAft>
                <a:spcPct val="0"/>
              </a:spcAft>
              <a:tabLst>
                <a:tab pos="685800" algn="l"/>
              </a:tabLst>
              <a:defRPr sz="2000" b="1">
                <a:solidFill>
                  <a:schemeClr val="tx1"/>
                </a:solidFill>
                <a:latin typeface="Arial" panose="020B0604020202020204" pitchFamily="34" charset="0"/>
              </a:defRPr>
            </a:lvl6pPr>
            <a:lvl7pPr marL="2971800" indent="-228600" eaLnBrk="0" fontAlgn="base" hangingPunct="0">
              <a:spcBef>
                <a:spcPct val="0"/>
              </a:spcBef>
              <a:spcAft>
                <a:spcPct val="0"/>
              </a:spcAft>
              <a:tabLst>
                <a:tab pos="685800" algn="l"/>
              </a:tabLst>
              <a:defRPr sz="2000" b="1">
                <a:solidFill>
                  <a:schemeClr val="tx1"/>
                </a:solidFill>
                <a:latin typeface="Arial" panose="020B0604020202020204" pitchFamily="34" charset="0"/>
              </a:defRPr>
            </a:lvl7pPr>
            <a:lvl8pPr marL="3429000" indent="-228600" eaLnBrk="0" fontAlgn="base" hangingPunct="0">
              <a:spcBef>
                <a:spcPct val="0"/>
              </a:spcBef>
              <a:spcAft>
                <a:spcPct val="0"/>
              </a:spcAft>
              <a:tabLst>
                <a:tab pos="685800" algn="l"/>
              </a:tabLst>
              <a:defRPr sz="2000" b="1">
                <a:solidFill>
                  <a:schemeClr val="tx1"/>
                </a:solidFill>
                <a:latin typeface="Arial" panose="020B0604020202020204" pitchFamily="34" charset="0"/>
              </a:defRPr>
            </a:lvl8pPr>
            <a:lvl9pPr marL="3886200" indent="-228600" eaLnBrk="0" fontAlgn="base" hangingPunct="0">
              <a:spcBef>
                <a:spcPct val="0"/>
              </a:spcBef>
              <a:spcAft>
                <a:spcPct val="0"/>
              </a:spcAft>
              <a:tabLst>
                <a:tab pos="685800" algn="l"/>
              </a:tabLst>
              <a:defRPr sz="2000" b="1">
                <a:solidFill>
                  <a:schemeClr val="tx1"/>
                </a:solidFill>
                <a:latin typeface="Arial" panose="020B0604020202020204" pitchFamily="34" charset="0"/>
              </a:defRPr>
            </a:lvl9pPr>
          </a:lstStyle>
          <a:p>
            <a:pPr eaLnBrk="1" hangingPunct="1"/>
            <a:r>
              <a:rPr lang="en-US" altLang="en-US" sz="1800" i="1" dirty="0">
                <a:latin typeface="Calibri" panose="020F0502020204030204" pitchFamily="34" charset="0"/>
                <a:cs typeface="Calibri" panose="020F0502020204030204" pitchFamily="34" charset="0"/>
              </a:rPr>
              <a:t>Very common in the social sciences</a:t>
            </a:r>
          </a:p>
          <a:p>
            <a:pPr eaLnBrk="1" hangingPunct="1"/>
            <a:endParaRPr lang="en-US" altLang="en-US" sz="1800" b="0" i="1" dirty="0">
              <a:latin typeface="Calibri" panose="020F0502020204030204" pitchFamily="34" charset="0"/>
              <a:cs typeface="Calibri" panose="020F0502020204030204" pitchFamily="34" charset="0"/>
            </a:endParaRPr>
          </a:p>
          <a:p>
            <a:pPr eaLnBrk="1" hangingPunct="1"/>
            <a:endParaRPr lang="en-GB" altLang="en-US" sz="1800" b="0" dirty="0">
              <a:latin typeface="Calibri" panose="020F0502020204030204" pitchFamily="34" charset="0"/>
              <a:cs typeface="Calibri" panose="020F0502020204030204" pitchFamily="34" charset="0"/>
            </a:endParaRPr>
          </a:p>
          <a:p>
            <a:pPr eaLnBrk="1" hangingPunct="1"/>
            <a:r>
              <a:rPr lang="en-US" altLang="en-US" sz="2200" b="0" dirty="0">
                <a:latin typeface="Calibri" panose="020F0502020204030204" pitchFamily="34" charset="0"/>
                <a:cs typeface="Calibri" panose="020F0502020204030204" pitchFamily="34" charset="0"/>
              </a:rPr>
              <a:t>Number of person in employment</a:t>
            </a:r>
          </a:p>
          <a:p>
            <a:pPr eaLnBrk="1" hangingPunct="1"/>
            <a:r>
              <a:rPr lang="en-US" altLang="en-US" sz="2200" b="0" dirty="0">
                <a:latin typeface="Calibri" panose="020F0502020204030204" pitchFamily="34" charset="0"/>
                <a:cs typeface="Calibri" panose="020F0502020204030204" pitchFamily="34" charset="0"/>
              </a:rPr>
              <a:t> </a:t>
            </a:r>
          </a:p>
          <a:p>
            <a:pPr eaLnBrk="1" hangingPunct="1"/>
            <a:r>
              <a:rPr lang="en-US" altLang="en-US" sz="2200" b="0" dirty="0">
                <a:latin typeface="Calibri" panose="020F0502020204030204" pitchFamily="34" charset="0"/>
                <a:cs typeface="Calibri" panose="020F0502020204030204" pitchFamily="34" charset="0"/>
              </a:rPr>
              <a:t>	Number of children;	Number of marriages</a:t>
            </a:r>
            <a:endParaRPr lang="en-GB" altLang="en-US" sz="2200" b="0" dirty="0">
              <a:latin typeface="Calibri" panose="020F0502020204030204" pitchFamily="34" charset="0"/>
              <a:cs typeface="Calibri" panose="020F0502020204030204" pitchFamily="34" charset="0"/>
            </a:endParaRPr>
          </a:p>
          <a:p>
            <a:pPr eaLnBrk="1" hangingPunct="1"/>
            <a:r>
              <a:rPr lang="en-US" altLang="en-US" sz="2200" b="0" dirty="0">
                <a:latin typeface="Calibri" panose="020F0502020204030204" pitchFamily="34" charset="0"/>
                <a:cs typeface="Calibri" panose="020F0502020204030204" pitchFamily="34" charset="0"/>
              </a:rPr>
              <a:t>	Number of arrests;	Number of traffic accidents</a:t>
            </a:r>
          </a:p>
          <a:p>
            <a:pPr eaLnBrk="1" hangingPunct="1"/>
            <a:r>
              <a:rPr lang="en-US" altLang="en-US" sz="2200" b="0" dirty="0">
                <a:latin typeface="Calibri" panose="020F0502020204030204" pitchFamily="34" charset="0"/>
                <a:cs typeface="Calibri" panose="020F0502020204030204" pitchFamily="34" charset="0"/>
              </a:rPr>
              <a:t>	Number of flows;		Number of deaths</a:t>
            </a:r>
          </a:p>
          <a:p>
            <a:pPr eaLnBrk="1" hangingPunct="1"/>
            <a:endParaRPr lang="en-GB" altLang="en-US" sz="2200" b="0" dirty="0">
              <a:latin typeface="Calibri" panose="020F0502020204030204" pitchFamily="34" charset="0"/>
              <a:cs typeface="Calibri" panose="020F0502020204030204" pitchFamily="34" charset="0"/>
            </a:endParaRPr>
          </a:p>
          <a:p>
            <a:pPr eaLnBrk="1" hangingPunct="1"/>
            <a:endParaRPr lang="en-US" altLang="en-US" sz="2200" i="1" dirty="0">
              <a:latin typeface="Calibri" panose="020F0502020204030204" pitchFamily="34" charset="0"/>
              <a:cs typeface="Calibri" panose="020F0502020204030204" pitchFamily="34" charset="0"/>
            </a:endParaRPr>
          </a:p>
          <a:p>
            <a:pPr eaLnBrk="1" hangingPunct="1"/>
            <a:r>
              <a:rPr lang="en-US" altLang="en-US" sz="1800" i="1" dirty="0">
                <a:latin typeface="Calibri" panose="020F0502020204030204" pitchFamily="34" charset="0"/>
                <a:cs typeface="Calibri" panose="020F0502020204030204" pitchFamily="34" charset="0"/>
              </a:rPr>
              <a:t>Modelled by </a:t>
            </a:r>
          </a:p>
          <a:p>
            <a:pPr eaLnBrk="1" hangingPunct="1"/>
            <a:endParaRPr lang="en-GB" altLang="en-US" sz="1800" b="0" dirty="0">
              <a:latin typeface="Calibri" panose="020F0502020204030204" pitchFamily="34" charset="0"/>
              <a:cs typeface="Calibri" panose="020F0502020204030204" pitchFamily="34" charset="0"/>
            </a:endParaRPr>
          </a:p>
          <a:p>
            <a:pPr eaLnBrk="1" hangingPunct="1"/>
            <a:r>
              <a:rPr lang="en-US" altLang="en-US" sz="2200" b="0" dirty="0">
                <a:latin typeface="Calibri" panose="020F0502020204030204" pitchFamily="34" charset="0"/>
                <a:cs typeface="Calibri" panose="020F0502020204030204" pitchFamily="34" charset="0"/>
              </a:rPr>
              <a:t>	L</a:t>
            </a:r>
            <a:r>
              <a:rPr lang="en-GB" altLang="en-US" sz="2200" b="0" dirty="0" err="1">
                <a:latin typeface="Calibri" panose="020F0502020204030204" pitchFamily="34" charset="0"/>
                <a:cs typeface="Calibri" panose="020F0502020204030204" pitchFamily="34" charset="0"/>
              </a:rPr>
              <a:t>ogit</a:t>
            </a:r>
            <a:r>
              <a:rPr lang="en-GB" altLang="en-US" sz="2200" b="0" dirty="0">
                <a:latin typeface="Calibri" panose="020F0502020204030204" pitchFamily="34" charset="0"/>
                <a:cs typeface="Calibri" panose="020F0502020204030204" pitchFamily="34" charset="0"/>
              </a:rPr>
              <a:t> regression models the log odds of an underlying propensity of an outcome;</a:t>
            </a:r>
          </a:p>
          <a:p>
            <a:pPr eaLnBrk="1" hangingPunct="1"/>
            <a:r>
              <a:rPr lang="en-GB" altLang="en-US" sz="2200" b="0" dirty="0">
                <a:latin typeface="Calibri" panose="020F0502020204030204" pitchFamily="34" charset="0"/>
                <a:cs typeface="Calibri" panose="020F0502020204030204" pitchFamily="34" charset="0"/>
              </a:rPr>
              <a:t>	Poisson regression models the log of the underlying </a:t>
            </a:r>
            <a:r>
              <a:rPr lang="en-GB" altLang="en-US" sz="2200" b="0" i="1" dirty="0">
                <a:latin typeface="Calibri" panose="020F0502020204030204" pitchFamily="34" charset="0"/>
                <a:cs typeface="Calibri" panose="020F0502020204030204" pitchFamily="34" charset="0"/>
              </a:rPr>
              <a:t>rate</a:t>
            </a:r>
            <a:r>
              <a:rPr lang="en-US" altLang="en-US" sz="2200" b="0" dirty="0">
                <a:latin typeface="Calibri" panose="020F0502020204030204" pitchFamily="34" charset="0"/>
                <a:cs typeface="Calibri" panose="020F0502020204030204" pitchFamily="34" charset="0"/>
              </a:rPr>
              <a:t> </a:t>
            </a:r>
            <a:r>
              <a:rPr lang="en-GB" altLang="en-US" sz="2200" b="0" dirty="0">
                <a:latin typeface="Calibri" panose="020F0502020204030204" pitchFamily="34" charset="0"/>
                <a:cs typeface="Calibri" panose="020F0502020204030204" pitchFamily="34" charset="0"/>
              </a:rPr>
              <a:t>of occurrence of a count.</a:t>
            </a:r>
            <a:r>
              <a:rPr lang="en-GB" altLang="en-US" sz="1800" b="0" dirty="0">
                <a:latin typeface="Calibri" panose="020F0502020204030204" pitchFamily="34" charset="0"/>
                <a:cs typeface="Calibri" panose="020F0502020204030204" pitchFamily="34" charset="0"/>
              </a:rPr>
              <a:t> </a:t>
            </a:r>
          </a:p>
        </p:txBody>
      </p:sp>
      <p:sp>
        <p:nvSpPr>
          <p:cNvPr id="6" name="TextBox 5">
            <a:extLst>
              <a:ext uri="{FF2B5EF4-FFF2-40B4-BE49-F238E27FC236}">
                <a16:creationId xmlns:a16="http://schemas.microsoft.com/office/drawing/2014/main" id="{C6F3E954-0DA3-01D4-C8FE-BE3A21A1098E}"/>
              </a:ext>
            </a:extLst>
          </p:cNvPr>
          <p:cNvSpPr txBox="1"/>
          <p:nvPr/>
        </p:nvSpPr>
        <p:spPr>
          <a:xfrm>
            <a:off x="863600" y="641571"/>
            <a:ext cx="6096000" cy="400110"/>
          </a:xfrm>
          <a:prstGeom prst="rect">
            <a:avLst/>
          </a:prstGeom>
          <a:noFill/>
        </p:spPr>
        <p:txBody>
          <a:bodyPr wrap="square">
            <a:spAutoFit/>
          </a:bodyPr>
          <a:lstStyle/>
          <a:p>
            <a:r>
              <a:rPr lang="en-GB" sz="2000" b="1" dirty="0"/>
              <a:t>Modelling Count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D18B0-74E4-8270-4BA9-082F3FEEC2BB}"/>
              </a:ext>
            </a:extLst>
          </p:cNvPr>
          <p:cNvSpPr txBox="1"/>
          <p:nvPr/>
        </p:nvSpPr>
        <p:spPr>
          <a:xfrm>
            <a:off x="643465" y="1535836"/>
            <a:ext cx="10418235" cy="1477328"/>
          </a:xfrm>
          <a:prstGeom prst="rect">
            <a:avLst/>
          </a:prstGeom>
          <a:noFill/>
        </p:spPr>
        <p:txBody>
          <a:bodyPr wrap="square">
            <a:spAutoFit/>
          </a:bodyPr>
          <a:lstStyle/>
          <a:p>
            <a:r>
              <a:rPr lang="en-GB" dirty="0"/>
              <a:t>Hierarchical Poisson regression models are expressed as Poisson models with a log link and a normal variance on the mean parameter. </a:t>
            </a:r>
          </a:p>
          <a:p>
            <a:endParaRPr lang="en-GB" dirty="0"/>
          </a:p>
          <a:p>
            <a:r>
              <a:rPr lang="en-GB" dirty="0"/>
              <a:t>More formally, a hierarchical Poisson regression model is written as :</a:t>
            </a:r>
          </a:p>
          <a:p>
            <a:endParaRPr lang="en-GB" dirty="0"/>
          </a:p>
        </p:txBody>
      </p:sp>
      <p:sp>
        <p:nvSpPr>
          <p:cNvPr id="5" name="TextBox 4">
            <a:extLst>
              <a:ext uri="{FF2B5EF4-FFF2-40B4-BE49-F238E27FC236}">
                <a16:creationId xmlns:a16="http://schemas.microsoft.com/office/drawing/2014/main" id="{9B4D810C-E68B-4933-F96F-EF8028AD33F3}"/>
              </a:ext>
            </a:extLst>
          </p:cNvPr>
          <p:cNvSpPr txBox="1"/>
          <p:nvPr/>
        </p:nvSpPr>
        <p:spPr>
          <a:xfrm>
            <a:off x="643465" y="623900"/>
            <a:ext cx="6096000" cy="523220"/>
          </a:xfrm>
          <a:prstGeom prst="rect">
            <a:avLst/>
          </a:prstGeom>
          <a:noFill/>
        </p:spPr>
        <p:txBody>
          <a:bodyPr wrap="square">
            <a:spAutoFit/>
          </a:bodyPr>
          <a:lstStyle/>
          <a:p>
            <a:r>
              <a:rPr lang="en-GB" sz="2800" b="1" dirty="0"/>
              <a:t>Hierarchical Poisson regression </a:t>
            </a:r>
            <a:endParaRPr lang="en-US" sz="2800"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77CDA8-149F-D514-DDC3-A661CE97A546}"/>
                  </a:ext>
                </a:extLst>
              </p:cNvPr>
              <p:cNvSpPr txBox="1"/>
              <p:nvPr/>
            </p:nvSpPr>
            <p:spPr>
              <a:xfrm>
                <a:off x="1972732" y="3261801"/>
                <a:ext cx="4140200" cy="1600310"/>
              </a:xfrm>
              <a:prstGeom prst="rect">
                <a:avLst/>
              </a:prstGeom>
              <a:noFill/>
            </p:spPr>
            <p:txBody>
              <a:bodyPr wrap="square">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US" b="0" i="1" smtClean="0">
                            <a:latin typeface="Cambria Math" panose="02040503050406030204" pitchFamily="18" charset="0"/>
                          </a:rPr>
                          <m:t>𝑗</m:t>
                        </m:r>
                      </m:sub>
                    </m:sSub>
                    <m:r>
                      <a:rPr lang="en-US" b="0" i="0" smtClean="0">
                        <a:latin typeface="Cambria Math" panose="02040503050406030204" pitchFamily="18" charset="0"/>
                        <a:ea typeface="Cambria Math" panose="02040503050406030204" pitchFamily="18" charset="0"/>
                      </a:rPr>
                      <m:t>| </m:t>
                    </m:r>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𝑗</m:t>
                        </m:r>
                      </m:sub>
                    </m:sSub>
                  </m:oMath>
                </a14:m>
                <a:r>
                  <a:rPr lang="en-GB" dirty="0"/>
                  <a:t> ~ Poisson(</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𝑗</m:t>
                        </m:r>
                      </m:sub>
                    </m:sSub>
                    <m:r>
                      <a:rPr lang="en-GB" i="1">
                        <a:latin typeface="Cambria Math" panose="02040503050406030204" pitchFamily="18" charset="0"/>
                      </a:rPr>
                      <m:t>)</m:t>
                    </m:r>
                  </m:oMath>
                </a14:m>
                <a:r>
                  <a:rPr lang="en-GB" dirty="0"/>
                  <a:t>  </a:t>
                </a:r>
              </a:p>
              <a:p>
                <a:endParaRPr lang="en-GB" dirty="0"/>
              </a:p>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r>
                  <a:rPr lang="en-GB" dirty="0"/>
                  <a:t> = </a:t>
                </a:r>
                <a14:m>
                  <m:oMath xmlns:m="http://schemas.openxmlformats.org/officeDocument/2006/math">
                    <m:sSub>
                      <m:sSubPr>
                        <m:ctrlPr>
                          <a:rPr lang="en-GB" i="1">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𝑗</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oMath>
                </a14:m>
                <a:endParaRPr lang="en-GB" dirty="0"/>
              </a:p>
              <a:p>
                <a:endParaRPr lang="en-GB"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𝑗</m:t>
                        </m:r>
                      </m:sub>
                    </m:sSub>
                  </m:oMath>
                </a14:m>
                <a:r>
                  <a:rPr lang="en-GB" dirty="0"/>
                  <a:t>∼ Normal(</a:t>
                </a:r>
                <a14:m>
                  <m:oMath xmlns:m="http://schemas.openxmlformats.org/officeDocument/2006/math">
                    <m:r>
                      <a:rPr lang="en-US" b="0" i="1" smtClean="0">
                        <a:latin typeface="Cambria Math" panose="02040503050406030204" pitchFamily="18" charset="0"/>
                      </a:rPr>
                      <m:t>0</m:t>
                    </m:r>
                  </m:oMath>
                </a14:m>
                <a:r>
                  <a:rPr lang="en-GB" dirty="0"/>
                  <a:t>,</a:t>
                </a:r>
                <a:r>
                  <a:rPr lang="en-GB" dirty="0">
                    <a:ea typeface="Cambria Math" panose="02040503050406030204" pitchFamily="18" charset="0"/>
                  </a:rPr>
                  <a:t> </a:t>
                </a:r>
                <a14:m>
                  <m:oMath xmlns:m="http://schemas.openxmlformats.org/officeDocument/2006/math">
                    <m:sSup>
                      <m:sSupPr>
                        <m:ctrlPr>
                          <a:rPr lang="en-GB" i="1" smtClean="0">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oMath>
                </a14:m>
                <a:r>
                  <a:rPr lang="en-GB" dirty="0"/>
                  <a:t>) </a:t>
                </a:r>
              </a:p>
            </p:txBody>
          </p:sp>
        </mc:Choice>
        <mc:Fallback xmlns="">
          <p:sp>
            <p:nvSpPr>
              <p:cNvPr id="4" name="TextBox 3">
                <a:extLst>
                  <a:ext uri="{FF2B5EF4-FFF2-40B4-BE49-F238E27FC236}">
                    <a16:creationId xmlns:a16="http://schemas.microsoft.com/office/drawing/2014/main" id="{B577CDA8-149F-D514-DDC3-A661CE97A546}"/>
                  </a:ext>
                </a:extLst>
              </p:cNvPr>
              <p:cNvSpPr txBox="1">
                <a:spLocks noRot="1" noChangeAspect="1" noMove="1" noResize="1" noEditPoints="1" noAdjustHandles="1" noChangeArrowheads="1" noChangeShapeType="1" noTextEdit="1"/>
              </p:cNvSpPr>
              <p:nvPr/>
            </p:nvSpPr>
            <p:spPr>
              <a:xfrm>
                <a:off x="1972732" y="3261801"/>
                <a:ext cx="4140200" cy="1600310"/>
              </a:xfrm>
              <a:prstGeom prst="rect">
                <a:avLst/>
              </a:prstGeom>
              <a:blipFill>
                <a:blip r:embed="rId2"/>
                <a:stretch>
                  <a:fillRect l="-612" t="-156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025CB60-E47A-8BFB-390B-458FC7BB7488}"/>
              </a:ext>
            </a:extLst>
          </p:cNvPr>
          <p:cNvSpPr txBox="1"/>
          <p:nvPr/>
        </p:nvSpPr>
        <p:spPr>
          <a:xfrm>
            <a:off x="5852582" y="3046293"/>
            <a:ext cx="5082118" cy="2031325"/>
          </a:xfrm>
          <a:prstGeom prst="rect">
            <a:avLst/>
          </a:prstGeom>
          <a:noFill/>
        </p:spPr>
        <p:txBody>
          <a:bodyPr wrap="square">
            <a:spAutoFit/>
          </a:bodyPr>
          <a:lstStyle/>
          <a:p>
            <a:pPr eaLnBrk="1" hangingPunct="1"/>
            <a:r>
              <a:rPr lang="en-US" altLang="en-US" sz="1800" i="1" dirty="0"/>
              <a:t>Counts have characteristics</a:t>
            </a:r>
            <a:endParaRPr lang="en-GB" altLang="en-US" sz="1800" b="0" dirty="0"/>
          </a:p>
          <a:p>
            <a:pPr eaLnBrk="1" hangingPunct="1"/>
            <a:endParaRPr lang="en-US" altLang="en-US" sz="1800" b="0" dirty="0"/>
          </a:p>
          <a:p>
            <a:pPr marL="285750" indent="-285750" eaLnBrk="1" hangingPunct="1">
              <a:buFont typeface="Arial" panose="020B0604020202020204" pitchFamily="34" charset="0"/>
              <a:buChar char="•"/>
            </a:pPr>
            <a:r>
              <a:rPr lang="en-US" altLang="en-US" sz="1800" b="0" dirty="0"/>
              <a:t>Integers </a:t>
            </a:r>
            <a:r>
              <a:rPr lang="en-US" altLang="en-US" dirty="0"/>
              <a:t>and </a:t>
            </a:r>
            <a:r>
              <a:rPr lang="en-US" altLang="en-US" sz="1800" b="0" dirty="0"/>
              <a:t>cannot be negative</a:t>
            </a:r>
            <a:endParaRPr lang="en-GB" altLang="en-US" sz="1800" b="0" dirty="0"/>
          </a:p>
          <a:p>
            <a:pPr marL="285750" indent="-285750" eaLnBrk="1" hangingPunct="1">
              <a:buFont typeface="Arial" panose="020B0604020202020204" pitchFamily="34" charset="0"/>
              <a:buChar char="•"/>
            </a:pPr>
            <a:endParaRPr lang="en-US" altLang="en-US" sz="1800" b="0" dirty="0"/>
          </a:p>
          <a:p>
            <a:pPr marL="285750" indent="-285750" eaLnBrk="1" hangingPunct="1">
              <a:buFont typeface="Arial" panose="020B0604020202020204" pitchFamily="34" charset="0"/>
              <a:buChar char="•"/>
            </a:pPr>
            <a:r>
              <a:rPr lang="en-US" altLang="en-US" sz="1800" b="0" dirty="0"/>
              <a:t>Often positively skewed; a ‘floor’ of zero </a:t>
            </a:r>
            <a:endParaRPr lang="en-GB" altLang="en-US" sz="1800" b="0" dirty="0"/>
          </a:p>
          <a:p>
            <a:pPr marL="285750" indent="-285750" eaLnBrk="1" hangingPunct="1">
              <a:buFont typeface="Arial" panose="020B0604020202020204" pitchFamily="34" charset="0"/>
              <a:buChar char="•"/>
            </a:pPr>
            <a:r>
              <a:rPr lang="en-US" altLang="en-US" sz="1800" b="0" dirty="0"/>
              <a:t>In practice often rare events which peak at 1,2 or 3 and rare at higher values</a:t>
            </a:r>
            <a:endParaRPr lang="en-GB" altLang="en-US" sz="1800" b="0" dirty="0"/>
          </a:p>
        </p:txBody>
      </p:sp>
    </p:spTree>
    <p:extLst>
      <p:ext uri="{BB962C8B-B14F-4D97-AF65-F5344CB8AC3E}">
        <p14:creationId xmlns:p14="http://schemas.microsoft.com/office/powerpoint/2010/main" val="112603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4A958-3D7C-CD8F-8625-01FE8066B32B}"/>
              </a:ext>
            </a:extLst>
          </p:cNvPr>
          <p:cNvSpPr txBox="1"/>
          <p:nvPr/>
        </p:nvSpPr>
        <p:spPr>
          <a:xfrm>
            <a:off x="728133" y="670467"/>
            <a:ext cx="6096000" cy="584775"/>
          </a:xfrm>
          <a:prstGeom prst="rect">
            <a:avLst/>
          </a:prstGeom>
          <a:noFill/>
        </p:spPr>
        <p:txBody>
          <a:bodyPr wrap="square">
            <a:spAutoFit/>
          </a:bodyPr>
          <a:lstStyle/>
          <a:p>
            <a:r>
              <a:rPr lang="en-GB" sz="3200" b="1" dirty="0"/>
              <a:t>Hierarchical Logistic regression </a:t>
            </a:r>
            <a:endParaRPr lang="en-US" sz="3200"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F7F6A6A-5609-D0CE-B2E4-5F9FB0446418}"/>
                  </a:ext>
                </a:extLst>
              </p:cNvPr>
              <p:cNvSpPr txBox="1"/>
              <p:nvPr/>
            </p:nvSpPr>
            <p:spPr>
              <a:xfrm>
                <a:off x="1104900" y="2605791"/>
                <a:ext cx="4140200" cy="1521955"/>
              </a:xfrm>
              <a:prstGeom prst="rect">
                <a:avLst/>
              </a:prstGeom>
              <a:noFill/>
            </p:spPr>
            <p:txBody>
              <a:bodyPr wrap="square">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GB" dirty="0"/>
                  <a:t> ~ Binomial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m:t>
                    </m:r>
                  </m:oMath>
                </a14:m>
                <a:r>
                  <a:rPr lang="en-GB" dirty="0"/>
                  <a:t>  </a:t>
                </a:r>
              </a:p>
              <a:p>
                <a:endParaRPr lang="en-GB" dirty="0"/>
              </a:p>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lo</m:t>
                    </m:r>
                    <m:r>
                      <a:rPr lang="en-US" b="0" i="1" smtClean="0">
                        <a:latin typeface="Cambria Math" panose="02040503050406030204" pitchFamily="18" charset="0"/>
                        <a:ea typeface="Cambria Math" panose="02040503050406030204" pitchFamily="18" charset="0"/>
                      </a:rPr>
                      <m:t>𝑔𝑖𝑡</m:t>
                    </m:r>
                    <m:r>
                      <a:rPr lang="en-US"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oMath>
                </a14:m>
                <a:r>
                  <a:rPr lang="en-GB" dirty="0"/>
                  <a:t> = </a:t>
                </a:r>
                <a14:m>
                  <m:oMath xmlns:m="http://schemas.openxmlformats.org/officeDocument/2006/math">
                    <m:sSub>
                      <m:sSubPr>
                        <m:ctrlPr>
                          <a:rPr lang="en-GB" i="1">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oMath>
                </a14:m>
                <a:endParaRPr lang="en-GB" dirty="0"/>
              </a:p>
              <a:p>
                <a:endParaRPr lang="en-GB" i="1" dirty="0">
                  <a:latin typeface="Cambria Math" panose="02040503050406030204" pitchFamily="18" charset="0"/>
                  <a:ea typeface="Cambria Math" panose="02040503050406030204" pitchFamily="18" charset="0"/>
                </a:endParaRPr>
              </a:p>
              <a:p>
                <a:endParaRPr lang="en-GB" dirty="0"/>
              </a:p>
            </p:txBody>
          </p:sp>
        </mc:Choice>
        <mc:Fallback xmlns="">
          <p:sp>
            <p:nvSpPr>
              <p:cNvPr id="11" name="TextBox 10">
                <a:extLst>
                  <a:ext uri="{FF2B5EF4-FFF2-40B4-BE49-F238E27FC236}">
                    <a16:creationId xmlns:a16="http://schemas.microsoft.com/office/drawing/2014/main" id="{5F7F6A6A-5609-D0CE-B2E4-5F9FB0446418}"/>
                  </a:ext>
                </a:extLst>
              </p:cNvPr>
              <p:cNvSpPr txBox="1">
                <a:spLocks noRot="1" noChangeAspect="1" noMove="1" noResize="1" noEditPoints="1" noAdjustHandles="1" noChangeArrowheads="1" noChangeShapeType="1" noTextEdit="1"/>
              </p:cNvSpPr>
              <p:nvPr/>
            </p:nvSpPr>
            <p:spPr>
              <a:xfrm>
                <a:off x="1104900" y="2605791"/>
                <a:ext cx="4140200" cy="1521955"/>
              </a:xfrm>
              <a:prstGeom prst="rect">
                <a:avLst/>
              </a:prstGeom>
              <a:blipFill>
                <a:blip r:embed="rId2"/>
                <a:stretch>
                  <a:fillRect t="-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1994E-B241-A0B7-CD28-EA5B689B73A1}"/>
                  </a:ext>
                </a:extLst>
              </p:cNvPr>
              <p:cNvSpPr txBox="1"/>
              <p:nvPr/>
            </p:nvSpPr>
            <p:spPr>
              <a:xfrm>
                <a:off x="728132" y="1607351"/>
                <a:ext cx="9241367" cy="646331"/>
              </a:xfrm>
              <a:prstGeom prst="rect">
                <a:avLst/>
              </a:prstGeom>
              <a:noFill/>
            </p:spPr>
            <p:txBody>
              <a:bodyPr wrap="square">
                <a:spAutoFit/>
              </a:bodyPr>
              <a:lstStyle/>
              <a:p>
                <a:r>
                  <a:rPr lang="en-GB" b="0" i="0" dirty="0">
                    <a:solidFill>
                      <a:srgbClr val="202124"/>
                    </a:solidFill>
                    <a:effectLst/>
                    <a:latin typeface="arial" panose="020B0604020202020204" pitchFamily="34" charset="0"/>
                  </a:rPr>
                  <a:t>The hierarchical logistic regression model</a:t>
                </a:r>
                <a:r>
                  <a:rPr lang="en-GB" i="0" dirty="0">
                    <a:solidFill>
                      <a:srgbClr val="202124"/>
                    </a:solidFill>
                    <a:effectLst/>
                    <a:latin typeface="arial" panose="020B0604020202020204" pitchFamily="34" charset="0"/>
                  </a:rPr>
                  <a:t> data with group structure and a binary response variable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GB" dirty="0"/>
                  <a:t>  = {0 , 1}</a:t>
                </a:r>
                <a:r>
                  <a:rPr lang="en-GB" i="0" dirty="0">
                    <a:solidFill>
                      <a:srgbClr val="202124"/>
                    </a:solidFill>
                    <a:effectLst/>
                    <a:latin typeface="arial" panose="020B0604020202020204" pitchFamily="34" charset="0"/>
                  </a:rPr>
                  <a:t>. </a:t>
                </a:r>
                <a:endParaRPr lang="en-US" dirty="0"/>
              </a:p>
            </p:txBody>
          </p:sp>
        </mc:Choice>
        <mc:Fallback xmlns="">
          <p:sp>
            <p:nvSpPr>
              <p:cNvPr id="13" name="TextBox 12">
                <a:extLst>
                  <a:ext uri="{FF2B5EF4-FFF2-40B4-BE49-F238E27FC236}">
                    <a16:creationId xmlns:a16="http://schemas.microsoft.com/office/drawing/2014/main" id="{64C1994E-B241-A0B7-CD28-EA5B689B73A1}"/>
                  </a:ext>
                </a:extLst>
              </p:cNvPr>
              <p:cNvSpPr txBox="1">
                <a:spLocks noRot="1" noChangeAspect="1" noMove="1" noResize="1" noEditPoints="1" noAdjustHandles="1" noChangeArrowheads="1" noChangeShapeType="1" noTextEdit="1"/>
              </p:cNvSpPr>
              <p:nvPr/>
            </p:nvSpPr>
            <p:spPr>
              <a:xfrm>
                <a:off x="728132" y="1607351"/>
                <a:ext cx="9241367" cy="646331"/>
              </a:xfrm>
              <a:prstGeom prst="rect">
                <a:avLst/>
              </a:prstGeom>
              <a:blipFill>
                <a:blip r:embed="rId3"/>
                <a:stretch>
                  <a:fillRect l="-549" t="-3846" b="-15385"/>
                </a:stretch>
              </a:blipFill>
            </p:spPr>
            <p:txBody>
              <a:bodyPr/>
              <a:lstStyle/>
              <a:p>
                <a:r>
                  <a:rPr lang="en-US">
                    <a:noFill/>
                  </a:rPr>
                  <a:t> </a:t>
                </a:r>
              </a:p>
            </p:txBody>
          </p:sp>
        </mc:Fallback>
      </mc:AlternateContent>
      <p:sp>
        <p:nvSpPr>
          <p:cNvPr id="14" name="Rectangle: Rounded Corners 8">
            <a:extLst>
              <a:ext uri="{FF2B5EF4-FFF2-40B4-BE49-F238E27FC236}">
                <a16:creationId xmlns:a16="http://schemas.microsoft.com/office/drawing/2014/main" id="{B9D1E9F7-49C5-0777-821B-F9347620D156}"/>
              </a:ext>
            </a:extLst>
          </p:cNvPr>
          <p:cNvSpPr/>
          <p:nvPr/>
        </p:nvSpPr>
        <p:spPr>
          <a:xfrm>
            <a:off x="867832" y="4127746"/>
            <a:ext cx="4478868" cy="1866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binomial function is funny in having just one parameter p, plus the number of trials, n</a:t>
            </a:r>
          </a:p>
        </p:txBody>
      </p:sp>
      <p:pic>
        <p:nvPicPr>
          <p:cNvPr id="2050" name="Picture 2" descr="(Left) Logit link of $\eta = \logit(\mu)$; (Right) inverse logit link of $\mu = \logit^{-1}(\eta)$.">
            <a:extLst>
              <a:ext uri="{FF2B5EF4-FFF2-40B4-BE49-F238E27FC236}">
                <a16:creationId xmlns:a16="http://schemas.microsoft.com/office/drawing/2014/main" id="{E4FADD5A-ED2A-E17F-0D00-248CBC123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2800" y="4031449"/>
            <a:ext cx="4876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E36F760-4310-D37C-0BB6-8A1C4B999AA2}"/>
              </a:ext>
            </a:extLst>
          </p:cNvPr>
          <p:cNvSpPr txBox="1"/>
          <p:nvPr/>
        </p:nvSpPr>
        <p:spPr>
          <a:xfrm>
            <a:off x="5657850" y="2936319"/>
            <a:ext cx="53467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Helvetica Neue" panose="02000503000000020004" pitchFamily="2" charset="0"/>
              </a:rPr>
              <a:t>T</a:t>
            </a:r>
            <a:r>
              <a:rPr kumimoji="0" lang="en-US" altLang="en-US" sz="1800" b="0" i="0" u="none" strike="noStrike" cap="none" normalizeH="0" baseline="0" dirty="0">
                <a:ln>
                  <a:noFill/>
                </a:ln>
                <a:solidFill>
                  <a:srgbClr val="333333"/>
                </a:solidFill>
                <a:effectLst/>
                <a:latin typeface="Helvetica Neue" panose="02000503000000020004" pitchFamily="2" charset="0"/>
              </a:rPr>
              <a:t>he logit link convert probabilities to log-odds.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14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4D810C-E68B-4933-F96F-EF8028AD33F3}"/>
              </a:ext>
            </a:extLst>
          </p:cNvPr>
          <p:cNvSpPr txBox="1"/>
          <p:nvPr/>
        </p:nvSpPr>
        <p:spPr>
          <a:xfrm>
            <a:off x="3064932" y="738200"/>
            <a:ext cx="6096000" cy="369332"/>
          </a:xfrm>
          <a:prstGeom prst="rect">
            <a:avLst/>
          </a:prstGeom>
          <a:noFill/>
        </p:spPr>
        <p:txBody>
          <a:bodyPr wrap="square">
            <a:spAutoFit/>
          </a:bodyPr>
          <a:lstStyle/>
          <a:p>
            <a:pPr algn="ctr"/>
            <a:r>
              <a:rPr lang="en-GB" b="1" dirty="0"/>
              <a:t>India </a:t>
            </a:r>
            <a:endParaRPr lang="en-US" b="1" dirty="0"/>
          </a:p>
        </p:txBody>
      </p:sp>
      <p:sp>
        <p:nvSpPr>
          <p:cNvPr id="6" name="TextBox 5">
            <a:extLst>
              <a:ext uri="{FF2B5EF4-FFF2-40B4-BE49-F238E27FC236}">
                <a16:creationId xmlns:a16="http://schemas.microsoft.com/office/drawing/2014/main" id="{86AA0880-32BF-D538-57D3-2C5487865BFC}"/>
              </a:ext>
            </a:extLst>
          </p:cNvPr>
          <p:cNvSpPr txBox="1"/>
          <p:nvPr/>
        </p:nvSpPr>
        <p:spPr>
          <a:xfrm>
            <a:off x="711199" y="1182280"/>
            <a:ext cx="10363202" cy="646331"/>
          </a:xfrm>
          <a:prstGeom prst="rect">
            <a:avLst/>
          </a:prstGeom>
          <a:noFill/>
        </p:spPr>
        <p:txBody>
          <a:bodyPr wrap="square">
            <a:spAutoFit/>
          </a:bodyPr>
          <a:lstStyle/>
          <a:p>
            <a:r>
              <a:rPr lang="en-GB" b="0" i="0" dirty="0">
                <a:solidFill>
                  <a:srgbClr val="4D5156"/>
                </a:solidFill>
                <a:effectLst/>
                <a:latin typeface="arial" panose="020B0604020202020204" pitchFamily="34" charset="0"/>
              </a:rPr>
              <a:t>The Periodic Labour Force Survey (</a:t>
            </a:r>
            <a:r>
              <a:rPr lang="en-GB" b="1" i="0" dirty="0">
                <a:solidFill>
                  <a:srgbClr val="5F6368"/>
                </a:solidFill>
                <a:effectLst/>
                <a:latin typeface="arial" panose="020B0604020202020204" pitchFamily="34" charset="0"/>
              </a:rPr>
              <a:t>PLFS</a:t>
            </a:r>
            <a:r>
              <a:rPr lang="en-GB" b="0" i="0" dirty="0">
                <a:solidFill>
                  <a:srgbClr val="4D5156"/>
                </a:solidFill>
                <a:effectLst/>
                <a:latin typeface="arial" panose="020B0604020202020204" pitchFamily="34" charset="0"/>
              </a:rPr>
              <a:t>) was designed with two major objectives for measurement of employment.</a:t>
            </a:r>
            <a:endParaRPr lang="en-US" dirty="0"/>
          </a:p>
        </p:txBody>
      </p:sp>
      <p:pic>
        <p:nvPicPr>
          <p:cNvPr id="8" name="Picture 7">
            <a:extLst>
              <a:ext uri="{FF2B5EF4-FFF2-40B4-BE49-F238E27FC236}">
                <a16:creationId xmlns:a16="http://schemas.microsoft.com/office/drawing/2014/main" id="{CEE9FFFD-48E3-8651-6B6D-EA492D175963}"/>
              </a:ext>
            </a:extLst>
          </p:cNvPr>
          <p:cNvPicPr>
            <a:picLocks noChangeAspect="1"/>
          </p:cNvPicPr>
          <p:nvPr/>
        </p:nvPicPr>
        <p:blipFill>
          <a:blip r:embed="rId2"/>
          <a:stretch>
            <a:fillRect/>
          </a:stretch>
        </p:blipFill>
        <p:spPr>
          <a:xfrm>
            <a:off x="5283975" y="2103758"/>
            <a:ext cx="5451758" cy="443481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1615EA-1609-CDD7-0CD7-114544B20A43}"/>
                  </a:ext>
                </a:extLst>
              </p:cNvPr>
              <p:cNvSpPr txBox="1"/>
              <p:nvPr/>
            </p:nvSpPr>
            <p:spPr>
              <a:xfrm>
                <a:off x="711199" y="2756427"/>
                <a:ext cx="2658534" cy="1754326"/>
              </a:xfrm>
              <a:prstGeom prst="rect">
                <a:avLst/>
              </a:prstGeom>
              <a:noFill/>
            </p:spPr>
            <p:txBody>
              <a:bodyPr wrap="square">
                <a:spAutoFit/>
              </a:bodyPr>
              <a:lstStyle/>
              <a:p>
                <a:r>
                  <a:rPr lang="en-GB" b="0" i="0" dirty="0">
                    <a:solidFill>
                      <a:srgbClr val="202124"/>
                    </a:solidFill>
                    <a:effectLst/>
                    <a:latin typeface="arial" panose="020B0604020202020204" pitchFamily="34" charset="0"/>
                  </a:rPr>
                  <a:t>The hierarchical logistic regression model</a:t>
                </a:r>
                <a:r>
                  <a:rPr lang="en-GB" i="0" dirty="0">
                    <a:solidFill>
                      <a:srgbClr val="202124"/>
                    </a:solidFill>
                    <a:effectLst/>
                    <a:latin typeface="arial" panose="020B0604020202020204" pitchFamily="34" charset="0"/>
                  </a:rPr>
                  <a:t> data with group structure and a binary response variable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GB" dirty="0"/>
                  <a:t>  = { Employ (</a:t>
                </a:r>
                <a:r>
                  <a:rPr lang="en-GB" dirty="0" err="1"/>
                  <a:t>medwork</a:t>
                </a:r>
                <a:r>
                  <a:rPr lang="en-GB" dirty="0"/>
                  <a:t>), </a:t>
                </a:r>
                <a:r>
                  <a:rPr lang="en-GB" dirty="0" err="1"/>
                  <a:t>Unemploy</a:t>
                </a:r>
                <a:r>
                  <a:rPr lang="en-GB" dirty="0"/>
                  <a:t>}</a:t>
                </a:r>
                <a:r>
                  <a:rPr lang="en-GB" i="0" dirty="0">
                    <a:solidFill>
                      <a:srgbClr val="202124"/>
                    </a:solidFill>
                    <a:effectLst/>
                    <a:latin typeface="arial" panose="020B0604020202020204" pitchFamily="34" charset="0"/>
                  </a:rPr>
                  <a:t>.</a:t>
                </a:r>
                <a:endParaRPr lang="en-US" dirty="0"/>
              </a:p>
            </p:txBody>
          </p:sp>
        </mc:Choice>
        <mc:Fallback xmlns="">
          <p:sp>
            <p:nvSpPr>
              <p:cNvPr id="10" name="TextBox 9">
                <a:extLst>
                  <a:ext uri="{FF2B5EF4-FFF2-40B4-BE49-F238E27FC236}">
                    <a16:creationId xmlns:a16="http://schemas.microsoft.com/office/drawing/2014/main" id="{ED1615EA-1609-CDD7-0CD7-114544B20A43}"/>
                  </a:ext>
                </a:extLst>
              </p:cNvPr>
              <p:cNvSpPr txBox="1">
                <a:spLocks noRot="1" noChangeAspect="1" noMove="1" noResize="1" noEditPoints="1" noAdjustHandles="1" noChangeArrowheads="1" noChangeShapeType="1" noTextEdit="1"/>
              </p:cNvSpPr>
              <p:nvPr/>
            </p:nvSpPr>
            <p:spPr>
              <a:xfrm>
                <a:off x="711199" y="2756427"/>
                <a:ext cx="2658534" cy="1754326"/>
              </a:xfrm>
              <a:prstGeom prst="rect">
                <a:avLst/>
              </a:prstGeom>
              <a:blipFill>
                <a:blip r:embed="rId3"/>
                <a:stretch>
                  <a:fillRect l="-2381" t="-714" r="-3333" b="-428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2B87E2AB-042B-BC4B-6B9A-7E813504B02E}"/>
              </a:ext>
            </a:extLst>
          </p:cNvPr>
          <p:cNvSpPr txBox="1"/>
          <p:nvPr/>
        </p:nvSpPr>
        <p:spPr>
          <a:xfrm>
            <a:off x="4505040" y="5246932"/>
            <a:ext cx="778935" cy="369332"/>
          </a:xfrm>
          <a:prstGeom prst="rect">
            <a:avLst/>
          </a:prstGeom>
          <a:noFill/>
        </p:spPr>
        <p:txBody>
          <a:bodyPr wrap="square">
            <a:spAutoFit/>
          </a:bodyPr>
          <a:lstStyle/>
          <a:p>
            <a:r>
              <a:rPr lang="en-GB" dirty="0">
                <a:solidFill>
                  <a:srgbClr val="202124"/>
                </a:solidFill>
                <a:latin typeface="arial" panose="020B0604020202020204" pitchFamily="34" charset="0"/>
              </a:rPr>
              <a:t>Male</a:t>
            </a:r>
            <a:endParaRPr lang="en-US" dirty="0"/>
          </a:p>
        </p:txBody>
      </p:sp>
      <p:sp>
        <p:nvSpPr>
          <p:cNvPr id="12" name="TextBox 11">
            <a:extLst>
              <a:ext uri="{FF2B5EF4-FFF2-40B4-BE49-F238E27FC236}">
                <a16:creationId xmlns:a16="http://schemas.microsoft.com/office/drawing/2014/main" id="{D5E25217-1146-8F17-548A-EB42153B64F9}"/>
              </a:ext>
            </a:extLst>
          </p:cNvPr>
          <p:cNvSpPr txBox="1"/>
          <p:nvPr/>
        </p:nvSpPr>
        <p:spPr>
          <a:xfrm>
            <a:off x="4250268" y="3060384"/>
            <a:ext cx="1033708" cy="369332"/>
          </a:xfrm>
          <a:prstGeom prst="rect">
            <a:avLst/>
          </a:prstGeom>
          <a:noFill/>
        </p:spPr>
        <p:txBody>
          <a:bodyPr wrap="square">
            <a:spAutoFit/>
          </a:bodyPr>
          <a:lstStyle/>
          <a:p>
            <a:r>
              <a:rPr lang="en-GB" dirty="0">
                <a:solidFill>
                  <a:srgbClr val="202124"/>
                </a:solidFill>
                <a:latin typeface="arial" panose="020B0604020202020204" pitchFamily="34" charset="0"/>
              </a:rPr>
              <a:t>Female</a:t>
            </a:r>
            <a:endParaRPr lang="en-US" dirty="0"/>
          </a:p>
        </p:txBody>
      </p:sp>
      <p:sp>
        <p:nvSpPr>
          <p:cNvPr id="13" name="TextBox 12">
            <a:extLst>
              <a:ext uri="{FF2B5EF4-FFF2-40B4-BE49-F238E27FC236}">
                <a16:creationId xmlns:a16="http://schemas.microsoft.com/office/drawing/2014/main" id="{90176BB0-BA1A-68D0-91D0-5A906A49535C}"/>
              </a:ext>
            </a:extLst>
          </p:cNvPr>
          <p:cNvSpPr txBox="1"/>
          <p:nvPr/>
        </p:nvSpPr>
        <p:spPr>
          <a:xfrm>
            <a:off x="6493565" y="1779910"/>
            <a:ext cx="1033708" cy="369332"/>
          </a:xfrm>
          <a:prstGeom prst="rect">
            <a:avLst/>
          </a:prstGeom>
          <a:noFill/>
        </p:spPr>
        <p:txBody>
          <a:bodyPr wrap="square">
            <a:spAutoFit/>
          </a:bodyPr>
          <a:lstStyle/>
          <a:p>
            <a:r>
              <a:rPr lang="en-GB" dirty="0">
                <a:solidFill>
                  <a:srgbClr val="202124"/>
                </a:solidFill>
                <a:latin typeface="arial" panose="020B0604020202020204" pitchFamily="34" charset="0"/>
              </a:rPr>
              <a:t>Urban</a:t>
            </a:r>
            <a:endParaRPr lang="en-US" dirty="0"/>
          </a:p>
        </p:txBody>
      </p:sp>
      <p:sp>
        <p:nvSpPr>
          <p:cNvPr id="14" name="TextBox 13">
            <a:extLst>
              <a:ext uri="{FF2B5EF4-FFF2-40B4-BE49-F238E27FC236}">
                <a16:creationId xmlns:a16="http://schemas.microsoft.com/office/drawing/2014/main" id="{1C8FEC6F-E305-4DE9-8C59-B75F79635A14}"/>
              </a:ext>
            </a:extLst>
          </p:cNvPr>
          <p:cNvSpPr txBox="1"/>
          <p:nvPr/>
        </p:nvSpPr>
        <p:spPr>
          <a:xfrm>
            <a:off x="9018104" y="1828611"/>
            <a:ext cx="1033708" cy="369332"/>
          </a:xfrm>
          <a:prstGeom prst="rect">
            <a:avLst/>
          </a:prstGeom>
          <a:noFill/>
        </p:spPr>
        <p:txBody>
          <a:bodyPr wrap="square">
            <a:spAutoFit/>
          </a:bodyPr>
          <a:lstStyle/>
          <a:p>
            <a:r>
              <a:rPr lang="en-GB" dirty="0">
                <a:solidFill>
                  <a:srgbClr val="202124"/>
                </a:solidFill>
                <a:latin typeface="arial" panose="020B0604020202020204" pitchFamily="34" charset="0"/>
              </a:rPr>
              <a:t>Rural</a:t>
            </a:r>
            <a:endParaRPr lang="en-US" dirty="0"/>
          </a:p>
        </p:txBody>
      </p:sp>
    </p:spTree>
    <p:extLst>
      <p:ext uri="{BB962C8B-B14F-4D97-AF65-F5344CB8AC3E}">
        <p14:creationId xmlns:p14="http://schemas.microsoft.com/office/powerpoint/2010/main" val="16715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32F2F6-BE37-4B25-876C-6D1D58830079}" type="slidenum">
              <a:rPr lang="en-GB" smtClean="0"/>
              <a:t>18</a:t>
            </a:fld>
            <a:endParaRPr lang="en-GB"/>
          </a:p>
        </p:txBody>
      </p:sp>
      <p:pic>
        <p:nvPicPr>
          <p:cNvPr id="5" name="Picture 4">
            <a:extLst>
              <a:ext uri="{FF2B5EF4-FFF2-40B4-BE49-F238E27FC236}">
                <a16:creationId xmlns:a16="http://schemas.microsoft.com/office/drawing/2014/main" id="{B6A6F913-5185-C928-396C-7439DAF0A0CD}"/>
              </a:ext>
            </a:extLst>
          </p:cNvPr>
          <p:cNvPicPr>
            <a:picLocks noChangeAspect="1"/>
          </p:cNvPicPr>
          <p:nvPr/>
        </p:nvPicPr>
        <p:blipFill>
          <a:blip r:embed="rId2"/>
          <a:stretch>
            <a:fillRect/>
          </a:stretch>
        </p:blipFill>
        <p:spPr>
          <a:xfrm>
            <a:off x="4120578" y="415267"/>
            <a:ext cx="7409626" cy="6027466"/>
          </a:xfrm>
          <a:prstGeom prst="rect">
            <a:avLst/>
          </a:prstGeom>
        </p:spPr>
      </p:pic>
      <p:sp>
        <p:nvSpPr>
          <p:cNvPr id="6" name="TextBox 5">
            <a:extLst>
              <a:ext uri="{FF2B5EF4-FFF2-40B4-BE49-F238E27FC236}">
                <a16:creationId xmlns:a16="http://schemas.microsoft.com/office/drawing/2014/main" id="{C8BFCB0F-8094-3A48-845E-33CD26FE3783}"/>
              </a:ext>
            </a:extLst>
          </p:cNvPr>
          <p:cNvSpPr txBox="1"/>
          <p:nvPr/>
        </p:nvSpPr>
        <p:spPr>
          <a:xfrm>
            <a:off x="371061" y="793714"/>
            <a:ext cx="3749518" cy="646331"/>
          </a:xfrm>
          <a:prstGeom prst="rect">
            <a:avLst/>
          </a:prstGeom>
          <a:noFill/>
        </p:spPr>
        <p:txBody>
          <a:bodyPr wrap="square">
            <a:spAutoFit/>
          </a:bodyPr>
          <a:lstStyle/>
          <a:p>
            <a:r>
              <a:rPr lang="en-GB" dirty="0"/>
              <a:t>Hierarchical Poisson regression models</a:t>
            </a:r>
          </a:p>
        </p:txBody>
      </p:sp>
      <p:sp>
        <p:nvSpPr>
          <p:cNvPr id="7" name="TextBox 6">
            <a:extLst>
              <a:ext uri="{FF2B5EF4-FFF2-40B4-BE49-F238E27FC236}">
                <a16:creationId xmlns:a16="http://schemas.microsoft.com/office/drawing/2014/main" id="{0F22DB94-9D47-0027-DF36-00D88764026E}"/>
              </a:ext>
            </a:extLst>
          </p:cNvPr>
          <p:cNvSpPr txBox="1"/>
          <p:nvPr/>
        </p:nvSpPr>
        <p:spPr>
          <a:xfrm>
            <a:off x="470452" y="2814671"/>
            <a:ext cx="3749518" cy="369332"/>
          </a:xfrm>
          <a:prstGeom prst="rect">
            <a:avLst/>
          </a:prstGeom>
          <a:noFill/>
        </p:spPr>
        <p:txBody>
          <a:bodyPr wrap="square">
            <a:spAutoFit/>
          </a:bodyPr>
          <a:lstStyle/>
          <a:p>
            <a:r>
              <a:rPr lang="en-GB" dirty="0"/>
              <a:t>District?   	States?</a:t>
            </a:r>
          </a:p>
        </p:txBody>
      </p:sp>
    </p:spTree>
    <p:extLst>
      <p:ext uri="{BB962C8B-B14F-4D97-AF65-F5344CB8AC3E}">
        <p14:creationId xmlns:p14="http://schemas.microsoft.com/office/powerpoint/2010/main" val="1256050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2C09380-729A-A41A-F8F7-E1F5B43D7C30}"/>
              </a:ext>
            </a:extLst>
          </p:cNvPr>
          <p:cNvPicPr>
            <a:picLocks noChangeAspect="1"/>
          </p:cNvPicPr>
          <p:nvPr/>
        </p:nvPicPr>
        <p:blipFill>
          <a:blip r:embed="rId2"/>
          <a:stretch>
            <a:fillRect/>
          </a:stretch>
        </p:blipFill>
        <p:spPr>
          <a:xfrm>
            <a:off x="643467" y="1275468"/>
            <a:ext cx="5294716" cy="4307061"/>
          </a:xfrm>
          <a:prstGeom prst="rect">
            <a:avLst/>
          </a:prstGeom>
        </p:spPr>
      </p:pic>
      <p:cxnSp>
        <p:nvCxnSpPr>
          <p:cNvPr id="1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9B9E226-8AE3-23FD-072E-F3D408CD9A67}"/>
              </a:ext>
            </a:extLst>
          </p:cNvPr>
          <p:cNvPicPr>
            <a:picLocks noChangeAspect="1"/>
          </p:cNvPicPr>
          <p:nvPr/>
        </p:nvPicPr>
        <p:blipFill>
          <a:blip r:embed="rId3"/>
          <a:stretch>
            <a:fillRect/>
          </a:stretch>
        </p:blipFill>
        <p:spPr>
          <a:xfrm>
            <a:off x="6253817" y="1275469"/>
            <a:ext cx="5294715" cy="4307061"/>
          </a:xfrm>
          <a:prstGeom prst="rect">
            <a:avLst/>
          </a:prstGeom>
        </p:spPr>
      </p:pic>
      <p:sp>
        <p:nvSpPr>
          <p:cNvPr id="4" name="Slide Number Placeholder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932F2F6-BE37-4B25-876C-6D1D58830079}" type="slidenum">
              <a:rPr lang="en-US" smtClean="0"/>
              <a:pPr>
                <a:spcAft>
                  <a:spcPts val="600"/>
                </a:spcAft>
              </a:pPr>
              <a:t>19</a:t>
            </a:fld>
            <a:endParaRPr lang="en-US"/>
          </a:p>
        </p:txBody>
      </p:sp>
    </p:spTree>
    <p:extLst>
      <p:ext uri="{BB962C8B-B14F-4D97-AF65-F5344CB8AC3E}">
        <p14:creationId xmlns:p14="http://schemas.microsoft.com/office/powerpoint/2010/main" val="229578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FD0E8E8-C530-4B2D-A01A-CCD47590B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3472F09-8E00-4E02-9034-0A382CF66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915" y="727306"/>
            <a:ext cx="4639824" cy="4639824"/>
          </a:xfrm>
          <a:custGeom>
            <a:avLst/>
            <a:gdLst>
              <a:gd name="connsiteX0" fmla="*/ 2319912 w 4639824"/>
              <a:gd name="connsiteY0" fmla="*/ 0 h 4639824"/>
              <a:gd name="connsiteX1" fmla="*/ 4639824 w 4639824"/>
              <a:gd name="connsiteY1" fmla="*/ 2319912 h 4639824"/>
              <a:gd name="connsiteX2" fmla="*/ 2319912 w 4639824"/>
              <a:gd name="connsiteY2" fmla="*/ 4639824 h 4639824"/>
              <a:gd name="connsiteX3" fmla="*/ 0 w 4639824"/>
              <a:gd name="connsiteY3" fmla="*/ 2319912 h 4639824"/>
              <a:gd name="connsiteX4" fmla="*/ 2319912 w 4639824"/>
              <a:gd name="connsiteY4" fmla="*/ 0 h 463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9824" h="4639824">
                <a:moveTo>
                  <a:pt x="2319912" y="0"/>
                </a:moveTo>
                <a:cubicBezTo>
                  <a:pt x="3601164" y="0"/>
                  <a:pt x="4639824" y="1038660"/>
                  <a:pt x="4639824" y="2319912"/>
                </a:cubicBezTo>
                <a:cubicBezTo>
                  <a:pt x="4639824" y="3601164"/>
                  <a:pt x="3601164" y="4639824"/>
                  <a:pt x="2319912" y="4639824"/>
                </a:cubicBezTo>
                <a:cubicBezTo>
                  <a:pt x="1038660" y="4639824"/>
                  <a:pt x="0" y="3601164"/>
                  <a:pt x="0" y="2319912"/>
                </a:cubicBezTo>
                <a:cubicBezTo>
                  <a:pt x="0" y="1038660"/>
                  <a:pt x="1038660" y="0"/>
                  <a:pt x="2319912"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4DA077B8-7326-4434-87ED-77DF3CF3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7227" y="1253852"/>
            <a:ext cx="457200" cy="457200"/>
          </a:xfrm>
          <a:prstGeom prst="ellipse">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79CDED1-AC9C-4A80-B334-1309DEAD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480791" y="0"/>
            <a:ext cx="2229415" cy="1711051"/>
          </a:xfrm>
          <a:custGeom>
            <a:avLst/>
            <a:gdLst>
              <a:gd name="connsiteX0" fmla="*/ 1731031 w 2229415"/>
              <a:gd name="connsiteY0" fmla="*/ 1711051 h 1711051"/>
              <a:gd name="connsiteX1" fmla="*/ 2229415 w 2229415"/>
              <a:gd name="connsiteY1" fmla="*/ 1711051 h 1711051"/>
              <a:gd name="connsiteX2" fmla="*/ 2220570 w 2229415"/>
              <a:gd name="connsiteY2" fmla="*/ 1665525 h 1711051"/>
              <a:gd name="connsiteX3" fmla="*/ 118985 w 2229415"/>
              <a:gd name="connsiteY3" fmla="*/ 3008 h 1711051"/>
              <a:gd name="connsiteX4" fmla="*/ 0 w 2229415"/>
              <a:gd name="connsiteY4" fmla="*/ 0 h 1711051"/>
              <a:gd name="connsiteX5" fmla="*/ 0 w 2229415"/>
              <a:gd name="connsiteY5" fmla="*/ 474250 h 1711051"/>
              <a:gd name="connsiteX6" fmla="*/ 187921 w 2229415"/>
              <a:gd name="connsiteY6" fmla="*/ 483739 h 1711051"/>
              <a:gd name="connsiteX7" fmla="*/ 1656728 w 2229415"/>
              <a:gd name="connsiteY7" fmla="*/ 1515386 h 171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9415" h="1711051">
                <a:moveTo>
                  <a:pt x="1731031" y="1711051"/>
                </a:moveTo>
                <a:lnTo>
                  <a:pt x="2229415" y="1711051"/>
                </a:lnTo>
                <a:lnTo>
                  <a:pt x="2220570" y="1665525"/>
                </a:lnTo>
                <a:cubicBezTo>
                  <a:pt x="1951414" y="739745"/>
                  <a:pt x="1119014" y="53700"/>
                  <a:pt x="118985" y="3008"/>
                </a:cubicBezTo>
                <a:lnTo>
                  <a:pt x="0" y="0"/>
                </a:lnTo>
                <a:lnTo>
                  <a:pt x="0" y="474250"/>
                </a:lnTo>
                <a:lnTo>
                  <a:pt x="187921" y="483739"/>
                </a:lnTo>
                <a:cubicBezTo>
                  <a:pt x="836687" y="549625"/>
                  <a:pt x="1385706" y="952924"/>
                  <a:pt x="1656728" y="1515386"/>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FD961BDC-5B67-481B-B628-6C15F4724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88704" y="3819513"/>
            <a:ext cx="731520" cy="731520"/>
          </a:xfrm>
          <a:prstGeom prst="ellipse">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CC263E-5CD3-42BB-99F8-3C062C4B5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0573" y="4944229"/>
            <a:ext cx="1645920" cy="1645920"/>
          </a:xfrm>
          <a:prstGeom prst="ellips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7A57F72-1226-437E-44A4-7C31FED4C3D9}"/>
              </a:ext>
            </a:extLst>
          </p:cNvPr>
          <p:cNvSpPr/>
          <p:nvPr/>
        </p:nvSpPr>
        <p:spPr>
          <a:xfrm>
            <a:off x="971776" y="1253852"/>
            <a:ext cx="6835451" cy="5088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Basics of Bayesian Statistics</a:t>
            </a:r>
          </a:p>
          <a:p>
            <a:pPr marL="114300" indent="-228600">
              <a:lnSpc>
                <a:spcPct val="90000"/>
              </a:lnSpc>
              <a:spcAft>
                <a:spcPts val="600"/>
              </a:spcAft>
              <a:buFont typeface="Arial" panose="020B0604020202020204" pitchFamily="34" charset="0"/>
              <a:buChar char="•"/>
            </a:pPr>
            <a:endParaRPr lang="en-US" sz="2800" dirty="0">
              <a:ln w="0"/>
              <a:solidFill>
                <a:srgbClr val="FFFFFF"/>
              </a:solidFill>
              <a:effectLst>
                <a:outerShdw blurRad="38100" dist="19050" dir="2700000" algn="tl" rotWithShape="0">
                  <a:schemeClr val="dk1">
                    <a:alpha val="40000"/>
                  </a:schemeClr>
                </a:outerShdw>
              </a:effectLst>
            </a:endParaRPr>
          </a:p>
          <a:p>
            <a:pPr marL="342900"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Introduction to Hierarchical Models</a:t>
            </a:r>
          </a:p>
          <a:p>
            <a:pPr marL="800100" lvl="1"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Logistic Regression </a:t>
            </a:r>
          </a:p>
          <a:p>
            <a:pPr marL="800100" lvl="1"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Poisson Regression </a:t>
            </a:r>
          </a:p>
          <a:p>
            <a:pPr marL="114300">
              <a:lnSpc>
                <a:spcPct val="90000"/>
              </a:lnSpc>
              <a:spcAft>
                <a:spcPts val="600"/>
              </a:spcAft>
            </a:pPr>
            <a:endParaRPr lang="en-US" sz="2800" dirty="0">
              <a:ln w="0"/>
              <a:solidFill>
                <a:srgbClr val="FFFFFF"/>
              </a:solidFill>
              <a:effectLst>
                <a:outerShdw blurRad="38100" dist="19050" dir="2700000" algn="tl" rotWithShape="0">
                  <a:schemeClr val="dk1">
                    <a:alpha val="40000"/>
                  </a:schemeClr>
                </a:outerShdw>
              </a:effectLst>
            </a:endParaRPr>
          </a:p>
          <a:p>
            <a:pPr marL="342900"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Case Study – Employment in India</a:t>
            </a:r>
          </a:p>
          <a:p>
            <a:pPr marL="342900" indent="-228600">
              <a:lnSpc>
                <a:spcPct val="90000"/>
              </a:lnSpc>
              <a:spcAft>
                <a:spcPts val="600"/>
              </a:spcAft>
              <a:buFont typeface="Arial" panose="020B0604020202020204" pitchFamily="34" charset="0"/>
              <a:buChar char="•"/>
            </a:pPr>
            <a:endParaRPr lang="en-US" sz="2800" dirty="0">
              <a:ln w="0"/>
              <a:solidFill>
                <a:srgbClr val="FFFFFF"/>
              </a:solidFill>
              <a:effectLst>
                <a:outerShdw blurRad="38100" dist="19050" dir="2700000" algn="tl" rotWithShape="0">
                  <a:schemeClr val="dk1">
                    <a:alpha val="40000"/>
                  </a:schemeClr>
                </a:outerShdw>
              </a:effectLst>
            </a:endParaRPr>
          </a:p>
          <a:p>
            <a:pPr marL="342900" indent="-228600">
              <a:lnSpc>
                <a:spcPct val="90000"/>
              </a:lnSpc>
              <a:spcAft>
                <a:spcPts val="600"/>
              </a:spcAft>
              <a:buFont typeface="Arial" panose="020B0604020202020204" pitchFamily="34" charset="0"/>
              <a:buChar char="•"/>
            </a:pPr>
            <a:r>
              <a:rPr lang="en-US" sz="2800" dirty="0">
                <a:ln w="0"/>
                <a:solidFill>
                  <a:srgbClr val="FFFFFF"/>
                </a:solidFill>
                <a:effectLst>
                  <a:outerShdw blurRad="38100" dist="19050" dir="2700000" algn="tl" rotWithShape="0">
                    <a:schemeClr val="dk1">
                      <a:alpha val="40000"/>
                    </a:schemeClr>
                  </a:outerShdw>
                </a:effectLst>
              </a:rPr>
              <a:t>References</a:t>
            </a:r>
          </a:p>
        </p:txBody>
      </p:sp>
      <p:sp>
        <p:nvSpPr>
          <p:cNvPr id="9" name="TextBox 8">
            <a:extLst>
              <a:ext uri="{FF2B5EF4-FFF2-40B4-BE49-F238E27FC236}">
                <a16:creationId xmlns:a16="http://schemas.microsoft.com/office/drawing/2014/main" id="{C3B5575A-103E-34B0-9C3B-EE24A5B80AB8}"/>
              </a:ext>
            </a:extLst>
          </p:cNvPr>
          <p:cNvSpPr txBox="1"/>
          <p:nvPr/>
        </p:nvSpPr>
        <p:spPr>
          <a:xfrm>
            <a:off x="295846" y="590469"/>
            <a:ext cx="6096000" cy="523220"/>
          </a:xfrm>
          <a:prstGeom prst="rect">
            <a:avLst/>
          </a:prstGeom>
          <a:noFill/>
        </p:spPr>
        <p:txBody>
          <a:bodyPr wrap="square">
            <a:spAutoFit/>
          </a:bodyPr>
          <a:lstStyle/>
          <a:p>
            <a:pPr algn="ctr"/>
            <a:r>
              <a:rPr lang="en-GB" sz="2800" b="1" i="0" dirty="0">
                <a:solidFill>
                  <a:srgbClr val="1F1F1F"/>
                </a:solidFill>
                <a:effectLst/>
                <a:latin typeface="Calibri" panose="020F0502020204030204" pitchFamily="34" charset="0"/>
                <a:cs typeface="Calibri" panose="020F0502020204030204" pitchFamily="34" charset="0"/>
              </a:rPr>
              <a:t>Outline of the Presentation</a:t>
            </a:r>
            <a:endParaRPr lang="en-US" sz="2800" b="1" dirty="0"/>
          </a:p>
        </p:txBody>
      </p:sp>
    </p:spTree>
    <p:extLst>
      <p:ext uri="{BB962C8B-B14F-4D97-AF65-F5344CB8AC3E}">
        <p14:creationId xmlns:p14="http://schemas.microsoft.com/office/powerpoint/2010/main" val="106060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Studies - References</a:t>
            </a:r>
          </a:p>
        </p:txBody>
      </p:sp>
      <p:sp>
        <p:nvSpPr>
          <p:cNvPr id="3" name="Content Placeholder 2"/>
          <p:cNvSpPr>
            <a:spLocks noGrp="1"/>
          </p:cNvSpPr>
          <p:nvPr>
            <p:ph idx="1"/>
          </p:nvPr>
        </p:nvSpPr>
        <p:spPr/>
        <p:txBody>
          <a:bodyPr>
            <a:normAutofit fontScale="92500" lnSpcReduction="10000"/>
          </a:bodyPr>
          <a:lstStyle/>
          <a:p>
            <a:r>
              <a:rPr lang="en-GB" dirty="0"/>
              <a:t>Kim, </a:t>
            </a:r>
            <a:r>
              <a:rPr lang="en-GB" dirty="0" err="1"/>
              <a:t>Jihye</a:t>
            </a:r>
            <a:r>
              <a:rPr lang="en-GB" dirty="0"/>
              <a:t>, Olsen, W.K. and Arkadiusz </a:t>
            </a:r>
            <a:r>
              <a:rPr lang="en-GB" dirty="0" err="1"/>
              <a:t>Wiśniowski</a:t>
            </a:r>
            <a:r>
              <a:rPr lang="en-GB" dirty="0"/>
              <a:t> (2020), A Bayesian Estimation of Child Labour in India, </a:t>
            </a:r>
            <a:r>
              <a:rPr lang="en-GB" u="sng" dirty="0"/>
              <a:t>Child Indicators Research</a:t>
            </a:r>
            <a:r>
              <a:rPr lang="en-GB" dirty="0"/>
              <a:t>, DOI https://doi.org/10.1007/s12187-020-09740-w. Online 8 June.</a:t>
            </a:r>
          </a:p>
          <a:p>
            <a:r>
              <a:rPr lang="en-GB" dirty="0"/>
              <a:t>Olsen, Wendy, Manasi Bera, Amaresh Dubey, Jihye Kim, Arkadiusz </a:t>
            </a:r>
            <a:r>
              <a:rPr lang="en-GB" dirty="0" err="1"/>
              <a:t>Wiśniowski</a:t>
            </a:r>
            <a:r>
              <a:rPr lang="en-GB" dirty="0"/>
              <a:t>, Purva Yadav (2020). Hierarchical Modelling of COVID-19 Death Risk in India in the Early Phase of the Pandemic, </a:t>
            </a:r>
            <a:r>
              <a:rPr lang="en-GB" u="sng" dirty="0"/>
              <a:t>European Journal of Development Research</a:t>
            </a:r>
            <a:r>
              <a:rPr lang="en-GB" dirty="0"/>
              <a:t>. DOI https://link.springer.com/article/10.1057/s41287-020-00333-5, 15 December.</a:t>
            </a:r>
          </a:p>
          <a:p>
            <a:r>
              <a:rPr lang="en-GB" dirty="0"/>
              <a:t>Raymer, James, &amp; Arkadiusz </a:t>
            </a:r>
            <a:r>
              <a:rPr lang="en-GB" dirty="0" err="1"/>
              <a:t>Wiśniowski</a:t>
            </a:r>
            <a:r>
              <a:rPr lang="en-GB" dirty="0"/>
              <a:t> (2018) Applying and testing a forecasting model for age and sex patterns of immigration and emigration, Population Studies, 72:3, 339-355, DOI: 10.1080/00324728.2018.1469784</a:t>
            </a:r>
          </a:p>
        </p:txBody>
      </p:sp>
      <p:sp>
        <p:nvSpPr>
          <p:cNvPr id="4" name="Slide Number Placeholder 3"/>
          <p:cNvSpPr>
            <a:spLocks noGrp="1"/>
          </p:cNvSpPr>
          <p:nvPr>
            <p:ph type="sldNum" sz="quarter" idx="12"/>
          </p:nvPr>
        </p:nvSpPr>
        <p:spPr/>
        <p:txBody>
          <a:bodyPr/>
          <a:lstStyle/>
          <a:p>
            <a:fld id="{25A6F1B1-7435-43F3-A3BE-F3FB46577388}" type="slidenum">
              <a:rPr lang="en-GB" smtClean="0"/>
              <a:t>20</a:t>
            </a:fld>
            <a:endParaRPr lang="en-GB"/>
          </a:p>
        </p:txBody>
      </p:sp>
    </p:spTree>
    <p:extLst>
      <p:ext uri="{BB962C8B-B14F-4D97-AF65-F5344CB8AC3E}">
        <p14:creationId xmlns:p14="http://schemas.microsoft.com/office/powerpoint/2010/main" val="208317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GB" dirty="0"/>
              <a:t>References</a:t>
            </a:r>
          </a:p>
        </p:txBody>
      </p:sp>
      <p:sp>
        <p:nvSpPr>
          <p:cNvPr id="3" name="Content Placeholder 2"/>
          <p:cNvSpPr>
            <a:spLocks noGrp="1"/>
          </p:cNvSpPr>
          <p:nvPr>
            <p:ph idx="1"/>
          </p:nvPr>
        </p:nvSpPr>
        <p:spPr>
          <a:xfrm>
            <a:off x="838200" y="2333297"/>
            <a:ext cx="4619621" cy="3843666"/>
          </a:xfrm>
        </p:spPr>
        <p:txBody>
          <a:bodyPr>
            <a:normAutofit/>
          </a:bodyPr>
          <a:lstStyle/>
          <a:p>
            <a:r>
              <a:rPr lang="en-GB" sz="1600"/>
              <a:t>Casella, G., and R.L. Berger, 1990</a:t>
            </a:r>
            <a:r>
              <a:rPr lang="en-GB" sz="1600" i="1"/>
              <a:t>, Statistical Inference</a:t>
            </a:r>
            <a:r>
              <a:rPr lang="en-GB" sz="1600"/>
              <a:t>, Wadsworth, to review maximum likelihood, PDFs, CDFs and various tests.</a:t>
            </a:r>
          </a:p>
          <a:p>
            <a:r>
              <a:rPr lang="en-GB" sz="1600"/>
              <a:t>Gelman,  Andrew, John B. Carlin, Hal S. Stern, David B. Dunson, Aki Vehtari, and Donald B. Rubin, 2013, </a:t>
            </a:r>
            <a:r>
              <a:rPr lang="en-GB" sz="1600" i="1"/>
              <a:t>Bayesian Data Analysis,</a:t>
            </a:r>
            <a:r>
              <a:rPr lang="en-GB" sz="1600"/>
              <a:t> 3</a:t>
            </a:r>
            <a:r>
              <a:rPr lang="en-GB" sz="1600" baseline="30000"/>
              <a:t>rd</a:t>
            </a:r>
            <a:r>
              <a:rPr lang="en-GB" sz="1600"/>
              <a:t> ed., London:  CRC Press and Taylor &amp; Francis, Chapman and Hall.  Series:  Texts in Statistical Science.</a:t>
            </a:r>
          </a:p>
          <a:p>
            <a:r>
              <a:rPr lang="en-GB" sz="1600"/>
              <a:t>Gelman,  A., 2004, “Parameterization and Bayesian Modeling”, </a:t>
            </a:r>
            <a:r>
              <a:rPr lang="en-GB" sz="1600" i="1"/>
              <a:t>Journal of the American Statistical Association</a:t>
            </a:r>
            <a:r>
              <a:rPr lang="en-GB" sz="1600"/>
              <a:t>, 99 537-545.</a:t>
            </a:r>
          </a:p>
          <a:p>
            <a:r>
              <a:rPr lang="en-GB" sz="1600"/>
              <a:t>Crawley, M.J., 2013, </a:t>
            </a:r>
            <a:r>
              <a:rPr lang="en-GB" sz="1600" i="1"/>
              <a:t>The R Book</a:t>
            </a:r>
            <a:r>
              <a:rPr lang="en-GB" sz="1600"/>
              <a:t>, 2</a:t>
            </a:r>
            <a:r>
              <a:rPr lang="en-GB" sz="1600" baseline="30000"/>
              <a:t>nd</a:t>
            </a:r>
            <a:r>
              <a:rPr lang="en-GB" sz="1600"/>
              <a:t> ed., London:  Wiley. (Maximum likelihood is covered in Chs 7 and 9, and regression ch 10, Bayesian statistics Ch 22, including BUGS and JAGS in R)</a:t>
            </a:r>
          </a:p>
          <a:p>
            <a:endParaRPr lang="en-GB" sz="1600"/>
          </a:p>
        </p:txBody>
      </p:sp>
      <p:pic>
        <p:nvPicPr>
          <p:cNvPr id="6" name="Picture 5" descr="Graphical user interface&#10;&#10;Description automatically generated with medium confidence">
            <a:extLst>
              <a:ext uri="{FF2B5EF4-FFF2-40B4-BE49-F238E27FC236}">
                <a16:creationId xmlns:a16="http://schemas.microsoft.com/office/drawing/2014/main" id="{ECC20838-E8EB-1E7F-C18B-B1161A74161D}"/>
              </a:ext>
            </a:extLst>
          </p:cNvPr>
          <p:cNvPicPr>
            <a:picLocks noChangeAspect="1"/>
          </p:cNvPicPr>
          <p:nvPr/>
        </p:nvPicPr>
        <p:blipFill rotWithShape="1">
          <a:blip r:embed="rId2"/>
          <a:srcRect t="11216" r="1" b="937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6D22F896-40B5-4ADD-8801-0D06FADFA095}" type="slidenum">
              <a:rPr lang="en-US">
                <a:solidFill>
                  <a:srgbClr val="FFFFFF"/>
                </a:solidFill>
              </a:rPr>
              <a:pPr>
                <a:spcAft>
                  <a:spcPts val="600"/>
                </a:spcAft>
              </a:pPr>
              <a:t>21</a:t>
            </a:fld>
            <a:endParaRPr lang="en-US">
              <a:solidFill>
                <a:srgbClr val="FFFFFF"/>
              </a:solidFill>
            </a:endParaRPr>
          </a:p>
        </p:txBody>
      </p:sp>
    </p:spTree>
    <p:extLst>
      <p:ext uri="{BB962C8B-B14F-4D97-AF65-F5344CB8AC3E}">
        <p14:creationId xmlns:p14="http://schemas.microsoft.com/office/powerpoint/2010/main" val="1054383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25326-019E-EB4B-2812-33950713D62B}"/>
              </a:ext>
            </a:extLst>
          </p:cNvPr>
          <p:cNvSpPr txBox="1">
            <a:spLocks/>
          </p:cNvSpPr>
          <p:nvPr/>
        </p:nvSpPr>
        <p:spPr>
          <a:xfrm>
            <a:off x="838201" y="365125"/>
            <a:ext cx="5251316" cy="1807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t>References</a:t>
            </a:r>
          </a:p>
        </p:txBody>
      </p:sp>
      <p:sp>
        <p:nvSpPr>
          <p:cNvPr id="4" name="TextBox 3">
            <a:extLst>
              <a:ext uri="{FF2B5EF4-FFF2-40B4-BE49-F238E27FC236}">
                <a16:creationId xmlns:a16="http://schemas.microsoft.com/office/drawing/2014/main" id="{891BB4A3-4A01-12AA-4761-A3ECAC7676C1}"/>
              </a:ext>
            </a:extLst>
          </p:cNvPr>
          <p:cNvSpPr txBox="1"/>
          <p:nvPr/>
        </p:nvSpPr>
        <p:spPr>
          <a:xfrm>
            <a:off x="838200" y="2333297"/>
            <a:ext cx="4619621"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Gelman and Hill, 2007, </a:t>
            </a:r>
            <a:r>
              <a:rPr lang="en-US" sz="2000" i="1"/>
              <a:t>Data Analysis Using Regression and Multilevel/Hierarchical Models, </a:t>
            </a:r>
            <a:r>
              <a:rPr lang="en-US" sz="2000"/>
              <a:t>Cambridge University Press.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 Bürkner, P.-C. (2017b). brms: An R package for bayesian multilevel models using Stan. 594 Journal of Statistical Software, 80 (1), 1–28. https://doi.org/10.18637/jss.v080.i01</a:t>
            </a:r>
          </a:p>
        </p:txBody>
      </p:sp>
      <p:pic>
        <p:nvPicPr>
          <p:cNvPr id="6" name="Picture 5" descr="Text&#10;&#10;Description automatically generated">
            <a:extLst>
              <a:ext uri="{FF2B5EF4-FFF2-40B4-BE49-F238E27FC236}">
                <a16:creationId xmlns:a16="http://schemas.microsoft.com/office/drawing/2014/main" id="{77F54EE0-CA0C-586A-E4BC-E16035C61D69}"/>
              </a:ext>
            </a:extLst>
          </p:cNvPr>
          <p:cNvPicPr>
            <a:picLocks noChangeAspect="1"/>
          </p:cNvPicPr>
          <p:nvPr/>
        </p:nvPicPr>
        <p:blipFill rotWithShape="1">
          <a:blip r:embed="rId2"/>
          <a:srcRect t="20586" r="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2601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8DBB6-7892-C6E5-4B4F-AD9E4F3E2BBA}"/>
              </a:ext>
            </a:extLst>
          </p:cNvPr>
          <p:cNvSpPr txBox="1"/>
          <p:nvPr/>
        </p:nvSpPr>
        <p:spPr>
          <a:xfrm>
            <a:off x="318051" y="807099"/>
            <a:ext cx="8547651" cy="2246769"/>
          </a:xfrm>
          <a:prstGeom prst="rect">
            <a:avLst/>
          </a:prstGeom>
          <a:noFill/>
        </p:spPr>
        <p:txBody>
          <a:bodyPr wrap="square">
            <a:spAutoFit/>
          </a:bodyPr>
          <a:lstStyle/>
          <a:p>
            <a:r>
              <a:rPr lang="en-GB" sz="2800" b="0" i="0" dirty="0">
                <a:solidFill>
                  <a:srgbClr val="1F1F1F"/>
                </a:solidFill>
                <a:effectLst/>
                <a:latin typeface="Calibri" panose="020F0502020204030204" pitchFamily="34" charset="0"/>
                <a:cs typeface="Calibri" panose="020F0502020204030204" pitchFamily="34" charset="0"/>
              </a:rPr>
              <a:t>Frequentist statistics is a type of statistical inference that draws conclusions from sample data by emphasizing the frequency or proportion of the data. T</a:t>
            </a:r>
            <a:r>
              <a:rPr lang="en-GB" sz="2800" dirty="0">
                <a:latin typeface="Calibri" panose="020F0502020204030204" pitchFamily="34" charset="0"/>
                <a:cs typeface="Calibri" panose="020F0502020204030204" pitchFamily="34" charset="0"/>
              </a:rPr>
              <a:t>he frequentist  approach which considers parameter values as unknown and fixed quantities</a:t>
            </a:r>
            <a:endParaRPr lang="en-US"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5E9B6DA-A3D8-D74A-0950-4D8C644647DB}"/>
              </a:ext>
            </a:extLst>
          </p:cNvPr>
          <p:cNvSpPr txBox="1"/>
          <p:nvPr/>
        </p:nvSpPr>
        <p:spPr>
          <a:xfrm>
            <a:off x="2464905" y="5104248"/>
            <a:ext cx="9568070" cy="1384995"/>
          </a:xfrm>
          <a:prstGeom prst="rect">
            <a:avLst/>
          </a:prstGeom>
          <a:noFill/>
        </p:spPr>
        <p:txBody>
          <a:bodyPr wrap="square">
            <a:spAutoFit/>
          </a:bodyPr>
          <a:lstStyle/>
          <a:p>
            <a:r>
              <a:rPr lang="en-GB" sz="2800" dirty="0"/>
              <a:t>The Bayesian approach to data analysis differs from the frequentist one in that each  parameter of the model is considered as a random variable </a:t>
            </a:r>
            <a:endParaRPr lang="en-US" sz="2800" dirty="0"/>
          </a:p>
        </p:txBody>
      </p:sp>
      <p:cxnSp>
        <p:nvCxnSpPr>
          <p:cNvPr id="7" name="Straight Arrow Connector 6">
            <a:extLst>
              <a:ext uri="{FF2B5EF4-FFF2-40B4-BE49-F238E27FC236}">
                <a16:creationId xmlns:a16="http://schemas.microsoft.com/office/drawing/2014/main" id="{77BADDBF-4282-1FCD-C0B3-B653C287F8ED}"/>
              </a:ext>
            </a:extLst>
          </p:cNvPr>
          <p:cNvCxnSpPr/>
          <p:nvPr/>
        </p:nvCxnSpPr>
        <p:spPr>
          <a:xfrm>
            <a:off x="1696278" y="3829878"/>
            <a:ext cx="8547652" cy="0"/>
          </a:xfrm>
          <a:prstGeom prst="straightConnector1">
            <a:avLst/>
          </a:prstGeom>
          <a:ln w="180975">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E458C9-8A8C-9EF3-6252-CBEE9283828A}"/>
              </a:ext>
            </a:extLst>
          </p:cNvPr>
          <p:cNvSpPr txBox="1"/>
          <p:nvPr/>
        </p:nvSpPr>
        <p:spPr>
          <a:xfrm>
            <a:off x="318052" y="184091"/>
            <a:ext cx="6096000" cy="400110"/>
          </a:xfrm>
          <a:prstGeom prst="rect">
            <a:avLst/>
          </a:prstGeom>
          <a:noFill/>
        </p:spPr>
        <p:txBody>
          <a:bodyPr wrap="square">
            <a:spAutoFit/>
          </a:bodyPr>
          <a:lstStyle/>
          <a:p>
            <a:r>
              <a:rPr lang="en-GB" sz="2000" b="1" i="0" dirty="0">
                <a:solidFill>
                  <a:srgbClr val="1F1F1F"/>
                </a:solidFill>
                <a:effectLst/>
                <a:latin typeface="Calibri" panose="020F0502020204030204" pitchFamily="34" charset="0"/>
                <a:cs typeface="Calibri" panose="020F0502020204030204" pitchFamily="34" charset="0"/>
              </a:rPr>
              <a:t>Frequentist Statistics </a:t>
            </a:r>
            <a:endParaRPr lang="en-US" sz="2000" b="1" dirty="0"/>
          </a:p>
        </p:txBody>
      </p:sp>
      <p:sp>
        <p:nvSpPr>
          <p:cNvPr id="10" name="TextBox 9">
            <a:extLst>
              <a:ext uri="{FF2B5EF4-FFF2-40B4-BE49-F238E27FC236}">
                <a16:creationId xmlns:a16="http://schemas.microsoft.com/office/drawing/2014/main" id="{2A846181-B72C-0387-87F9-3B04475D7D12}"/>
              </a:ext>
            </a:extLst>
          </p:cNvPr>
          <p:cNvSpPr txBox="1"/>
          <p:nvPr/>
        </p:nvSpPr>
        <p:spPr>
          <a:xfrm>
            <a:off x="4898888" y="4506333"/>
            <a:ext cx="6096000" cy="400110"/>
          </a:xfrm>
          <a:prstGeom prst="rect">
            <a:avLst/>
          </a:prstGeom>
          <a:noFill/>
        </p:spPr>
        <p:txBody>
          <a:bodyPr wrap="square">
            <a:spAutoFit/>
          </a:bodyPr>
          <a:lstStyle/>
          <a:p>
            <a:pPr algn="r"/>
            <a:r>
              <a:rPr lang="en-GB" sz="2000" b="1" i="0" dirty="0">
                <a:solidFill>
                  <a:srgbClr val="1F1F1F"/>
                </a:solidFill>
                <a:effectLst/>
                <a:latin typeface="Calibri" panose="020F0502020204030204" pitchFamily="34" charset="0"/>
                <a:cs typeface="Calibri" panose="020F0502020204030204" pitchFamily="34" charset="0"/>
              </a:rPr>
              <a:t>Bayesian Statistics </a:t>
            </a:r>
            <a:endParaRPr lang="en-US" sz="2000" b="1" dirty="0"/>
          </a:p>
        </p:txBody>
      </p:sp>
    </p:spTree>
    <p:extLst>
      <p:ext uri="{BB962C8B-B14F-4D97-AF65-F5344CB8AC3E}">
        <p14:creationId xmlns:p14="http://schemas.microsoft.com/office/powerpoint/2010/main" val="138230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C3F5B-E356-A121-2FD0-49BD99D1FA37}"/>
              </a:ext>
            </a:extLst>
          </p:cNvPr>
          <p:cNvSpPr txBox="1"/>
          <p:nvPr/>
        </p:nvSpPr>
        <p:spPr>
          <a:xfrm>
            <a:off x="556592" y="318052"/>
            <a:ext cx="11158330" cy="2677656"/>
          </a:xfrm>
          <a:prstGeom prst="rect">
            <a:avLst/>
          </a:prstGeom>
          <a:noFill/>
        </p:spPr>
        <p:txBody>
          <a:bodyPr wrap="square">
            <a:spAutoFit/>
          </a:bodyPr>
          <a:lstStyle/>
          <a:p>
            <a:r>
              <a:rPr lang="en-GB" sz="2400" dirty="0"/>
              <a:t>The Bayesian approach to data analysis differs from the frequentist one in that each  parameter of the model is considered as a random variable and by the  explicit use of probability to model the uncertainty (Gelman et al., 2013).</a:t>
            </a:r>
          </a:p>
          <a:p>
            <a:pPr algn="ctr"/>
            <a:endParaRPr lang="en-GB" sz="2400" dirty="0"/>
          </a:p>
          <a:p>
            <a:pPr algn="ctr"/>
            <a:r>
              <a:rPr lang="en-GB" sz="2400" dirty="0"/>
              <a:t> A direct consequence of these two differences is that  Bayesian data analysis allows researchers to discuss the probability of a parameter (or a vector of parameters) </a:t>
            </a:r>
            <a:r>
              <a:rPr lang="el-GR" sz="2400" b="1" dirty="0"/>
              <a:t>θ</a:t>
            </a:r>
            <a:r>
              <a:rPr lang="el-GR" sz="2400" dirty="0"/>
              <a:t>, </a:t>
            </a:r>
            <a:r>
              <a:rPr lang="en-GB" sz="2400" dirty="0"/>
              <a:t>given a set of data </a:t>
            </a:r>
            <a:r>
              <a:rPr lang="en-GB" sz="2400" b="1" dirty="0">
                <a:sym typeface="Symbol" panose="05050102010706020507" pitchFamily="18" charset="2"/>
              </a:rPr>
              <a:t>D </a:t>
            </a:r>
            <a:r>
              <a:rPr lang="en-GB" sz="2400" dirty="0"/>
              <a:t>:</a:t>
            </a:r>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E6650B-E9BF-8759-61B1-A0A905973A25}"/>
                  </a:ext>
                </a:extLst>
              </p:cNvPr>
              <p:cNvSpPr txBox="1"/>
              <p:nvPr/>
            </p:nvSpPr>
            <p:spPr>
              <a:xfrm>
                <a:off x="3591339" y="3379447"/>
                <a:ext cx="6096000" cy="1123706"/>
              </a:xfrm>
              <a:prstGeom prst="rect">
                <a:avLst/>
              </a:prstGeom>
              <a:noFill/>
            </p:spPr>
            <p:txBody>
              <a:bodyPr wrap="square">
                <a:spAutoFit/>
              </a:bodyPr>
              <a:lstStyle/>
              <a:p>
                <a:r>
                  <a:rPr lang="en-GB" sz="3600" b="1" dirty="0"/>
                  <a:t>P(</a:t>
                </a:r>
                <a:r>
                  <a:rPr lang="en-GB" sz="3600" b="1" dirty="0">
                    <a:sym typeface="Symbol" panose="05050102010706020507" pitchFamily="18" charset="2"/>
                  </a:rPr>
                  <a:t>| D)  = </a:t>
                </a:r>
                <a14:m>
                  <m:oMath xmlns:m="http://schemas.openxmlformats.org/officeDocument/2006/math">
                    <m:f>
                      <m:fPr>
                        <m:ctrlPr>
                          <a:rPr lang="en-GB" sz="3600" b="1" i="1">
                            <a:latin typeface="Cambria Math" panose="02040503050406030204" pitchFamily="18" charset="0"/>
                            <a:sym typeface="Symbol" panose="05050102010706020507" pitchFamily="18" charset="2"/>
                          </a:rPr>
                        </m:ctrlPr>
                      </m:fPr>
                      <m:num>
                        <m:r>
                          <m:rPr>
                            <m:nor/>
                          </m:rPr>
                          <a:rPr lang="en-GB" sz="3600" b="1">
                            <a:latin typeface="Cambria Math" panose="02040503050406030204" pitchFamily="18" charset="0"/>
                            <a:sym typeface="Symbol" panose="05050102010706020507" pitchFamily="18" charset="2"/>
                          </a:rPr>
                          <m:t>P</m:t>
                        </m:r>
                        <m:r>
                          <m:rPr>
                            <m:nor/>
                          </m:rPr>
                          <a:rPr lang="en-GB" sz="3600" b="1">
                            <a:latin typeface="Cambria Math" panose="02040503050406030204" pitchFamily="18" charset="0"/>
                            <a:sym typeface="Symbol" panose="05050102010706020507" pitchFamily="18" charset="2"/>
                          </a:rPr>
                          <m:t>(</m:t>
                        </m:r>
                        <m:r>
                          <m:rPr>
                            <m:nor/>
                          </m:rPr>
                          <a:rPr lang="en-GB" sz="3600" b="1" dirty="0">
                            <a:sym typeface="Symbol" panose="05050102010706020507" pitchFamily="18" charset="2"/>
                          </a:rPr>
                          <m:t>D</m:t>
                        </m:r>
                        <m:r>
                          <m:rPr>
                            <m:nor/>
                          </m:rPr>
                          <a:rPr lang="en-GB" sz="3600" b="1" dirty="0">
                            <a:sym typeface="Symbol" panose="05050102010706020507" pitchFamily="18" charset="2"/>
                          </a:rPr>
                          <m:t>|</m:t>
                        </m:r>
                        <m:r>
                          <m:rPr>
                            <m:nor/>
                          </m:rPr>
                          <a:rPr lang="en-GB" sz="3600" b="1" dirty="0">
                            <a:latin typeface="Cambria Math" panose="02040503050406030204" pitchFamily="18" charset="0"/>
                            <a:sym typeface="Symbol" panose="05050102010706020507" pitchFamily="18" charset="2"/>
                          </a:rPr>
                          <m:t>)</m:t>
                        </m:r>
                        <m:r>
                          <m:rPr>
                            <m:nor/>
                          </m:rPr>
                          <a:rPr lang="en-GB" sz="3600" b="1" dirty="0">
                            <a:latin typeface="Cambria Math" panose="02040503050406030204" pitchFamily="18" charset="0"/>
                            <a:ea typeface="Cambria Math" panose="02040503050406030204" pitchFamily="18" charset="0"/>
                            <a:sym typeface="Symbol" panose="05050102010706020507" pitchFamily="18" charset="2"/>
                          </a:rPr>
                          <m:t>∙</m:t>
                        </m:r>
                        <m:r>
                          <m:rPr>
                            <m:nor/>
                          </m:rPr>
                          <a:rPr lang="en-GB" sz="3600"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sz="3600" b="1" dirty="0">
                            <a:latin typeface="Cambria Math" panose="02040503050406030204" pitchFamily="18" charset="0"/>
                            <a:ea typeface="Cambria Math" panose="02040503050406030204" pitchFamily="18" charset="0"/>
                            <a:sym typeface="Symbol" panose="05050102010706020507" pitchFamily="18" charset="2"/>
                          </a:rPr>
                          <m:t>(</m:t>
                        </m:r>
                        <m:r>
                          <m:rPr>
                            <m:nor/>
                          </m:rPr>
                          <a:rPr lang="en-GB" sz="3600" b="1" dirty="0">
                            <a:sym typeface="Symbol" panose="05050102010706020507" pitchFamily="18" charset="2"/>
                          </a:rPr>
                          <m:t></m:t>
                        </m:r>
                        <m:r>
                          <m:rPr>
                            <m:nor/>
                          </m:rPr>
                          <a:rPr lang="en-GB" sz="3600" b="1" dirty="0">
                            <a:latin typeface="Cambria Math" panose="02040503050406030204" pitchFamily="18" charset="0"/>
                            <a:sym typeface="Symbol" panose="05050102010706020507" pitchFamily="18" charset="2"/>
                          </a:rPr>
                          <m:t>)</m:t>
                        </m:r>
                      </m:num>
                      <m:den>
                        <m:r>
                          <m:rPr>
                            <m:nor/>
                          </m:rPr>
                          <a:rPr lang="en-GB" sz="3600" b="1">
                            <a:latin typeface="Cambria Math" panose="02040503050406030204" pitchFamily="18" charset="0"/>
                            <a:sym typeface="Symbol" panose="05050102010706020507" pitchFamily="18" charset="2"/>
                          </a:rPr>
                          <m:t>P</m:t>
                        </m:r>
                        <m:r>
                          <m:rPr>
                            <m:nor/>
                          </m:rPr>
                          <a:rPr lang="en-GB" sz="3600" b="1">
                            <a:latin typeface="Cambria Math" panose="02040503050406030204" pitchFamily="18" charset="0"/>
                            <a:sym typeface="Symbol" panose="05050102010706020507" pitchFamily="18" charset="2"/>
                          </a:rPr>
                          <m:t>(</m:t>
                        </m:r>
                        <m:r>
                          <m:rPr>
                            <m:nor/>
                          </m:rPr>
                          <a:rPr lang="en-GB" sz="3600" b="1" dirty="0">
                            <a:sym typeface="Symbol" panose="05050102010706020507" pitchFamily="18" charset="2"/>
                          </a:rPr>
                          <m:t>D</m:t>
                        </m:r>
                        <m:r>
                          <m:rPr>
                            <m:nor/>
                          </m:rPr>
                          <a:rPr lang="en-GB" sz="3600" b="1">
                            <a:latin typeface="Cambria Math" panose="02040503050406030204" pitchFamily="18" charset="0"/>
                            <a:sym typeface="Symbol" panose="05050102010706020507" pitchFamily="18" charset="2"/>
                          </a:rPr>
                          <m:t>)</m:t>
                        </m:r>
                      </m:den>
                    </m:f>
                  </m:oMath>
                </a14:m>
                <a:endParaRPr lang="en-US" sz="3600" dirty="0"/>
              </a:p>
            </p:txBody>
          </p:sp>
        </mc:Choice>
        <mc:Fallback xmlns="">
          <p:sp>
            <p:nvSpPr>
              <p:cNvPr id="5" name="TextBox 4">
                <a:extLst>
                  <a:ext uri="{FF2B5EF4-FFF2-40B4-BE49-F238E27FC236}">
                    <a16:creationId xmlns:a16="http://schemas.microsoft.com/office/drawing/2014/main" id="{03E6650B-E9BF-8759-61B1-A0A905973A25}"/>
                  </a:ext>
                </a:extLst>
              </p:cNvPr>
              <p:cNvSpPr txBox="1">
                <a:spLocks noRot="1" noChangeAspect="1" noMove="1" noResize="1" noEditPoints="1" noAdjustHandles="1" noChangeArrowheads="1" noChangeShapeType="1" noTextEdit="1"/>
              </p:cNvSpPr>
              <p:nvPr/>
            </p:nvSpPr>
            <p:spPr>
              <a:xfrm>
                <a:off x="3591339" y="3379447"/>
                <a:ext cx="6096000" cy="1123706"/>
              </a:xfrm>
              <a:prstGeom prst="rect">
                <a:avLst/>
              </a:prstGeom>
              <a:blipFill>
                <a:blip r:embed="rId2"/>
                <a:stretch>
                  <a:fillRect l="-2911" b="-1444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0F64DA-9715-0E21-E70A-25400D54F4BB}"/>
              </a:ext>
            </a:extLst>
          </p:cNvPr>
          <p:cNvSpPr txBox="1"/>
          <p:nvPr/>
        </p:nvSpPr>
        <p:spPr>
          <a:xfrm>
            <a:off x="291547" y="5216509"/>
            <a:ext cx="11701670" cy="1015663"/>
          </a:xfrm>
          <a:prstGeom prst="rect">
            <a:avLst/>
          </a:prstGeom>
          <a:noFill/>
        </p:spPr>
        <p:txBody>
          <a:bodyPr wrap="square">
            <a:spAutoFit/>
          </a:bodyPr>
          <a:lstStyle/>
          <a:p>
            <a:r>
              <a:rPr lang="en-GB" sz="2000" dirty="0"/>
              <a:t>Using this equation, a probability distribution p(</a:t>
            </a:r>
            <a:r>
              <a:rPr lang="el-GR" sz="2000" b="1" dirty="0"/>
              <a:t>θ</a:t>
            </a:r>
            <a:r>
              <a:rPr lang="el-GR" sz="2000" dirty="0"/>
              <a:t>|</a:t>
            </a:r>
            <a:r>
              <a:rPr lang="en-GB" sz="2000" b="1" dirty="0">
                <a:sym typeface="Symbol" panose="05050102010706020507" pitchFamily="18" charset="2"/>
              </a:rPr>
              <a:t> D</a:t>
            </a:r>
            <a:r>
              <a:rPr lang="en-GB" sz="2000" dirty="0"/>
              <a:t>) can be derived (called the posterior distribution). </a:t>
            </a:r>
          </a:p>
          <a:p>
            <a:endParaRPr lang="en-GB" sz="2000" dirty="0"/>
          </a:p>
          <a:p>
            <a:r>
              <a:rPr lang="en-GB" sz="2000" dirty="0"/>
              <a:t>This distribution is the goal of any Bayesian analysis and contains all the information needed for inference.</a:t>
            </a:r>
            <a:endParaRPr lang="en-US" sz="2000" dirty="0"/>
          </a:p>
        </p:txBody>
      </p:sp>
      <p:sp>
        <p:nvSpPr>
          <p:cNvPr id="9" name="TextBox 8">
            <a:extLst>
              <a:ext uri="{FF2B5EF4-FFF2-40B4-BE49-F238E27FC236}">
                <a16:creationId xmlns:a16="http://schemas.microsoft.com/office/drawing/2014/main" id="{1A4ABA5B-9864-2112-5D10-A611DB602107}"/>
              </a:ext>
            </a:extLst>
          </p:cNvPr>
          <p:cNvSpPr txBox="1"/>
          <p:nvPr/>
        </p:nvSpPr>
        <p:spPr>
          <a:xfrm>
            <a:off x="834886" y="3059668"/>
            <a:ext cx="6096000" cy="523220"/>
          </a:xfrm>
          <a:prstGeom prst="rect">
            <a:avLst/>
          </a:prstGeom>
          <a:noFill/>
        </p:spPr>
        <p:txBody>
          <a:bodyPr wrap="square">
            <a:spAutoFit/>
          </a:bodyPr>
          <a:lstStyle/>
          <a:p>
            <a:r>
              <a:rPr lang="en-GB" sz="2800" b="1" dirty="0"/>
              <a:t> Bayes’ theorem: </a:t>
            </a:r>
            <a:endParaRPr lang="en-US" sz="2800" b="1" dirty="0"/>
          </a:p>
        </p:txBody>
      </p:sp>
      <p:sp>
        <p:nvSpPr>
          <p:cNvPr id="2" name="Rounded Rectangle 1">
            <a:extLst>
              <a:ext uri="{FF2B5EF4-FFF2-40B4-BE49-F238E27FC236}">
                <a16:creationId xmlns:a16="http://schemas.microsoft.com/office/drawing/2014/main" id="{E1013E6D-7820-AEE1-CAC6-73DADDFCCC36}"/>
              </a:ext>
            </a:extLst>
          </p:cNvPr>
          <p:cNvSpPr/>
          <p:nvPr/>
        </p:nvSpPr>
        <p:spPr>
          <a:xfrm>
            <a:off x="834886" y="3059668"/>
            <a:ext cx="9925879" cy="1843636"/>
          </a:xfrm>
          <a:prstGeom prst="roundRect">
            <a:avLst/>
          </a:prstGeom>
          <a:noFill/>
          <a:ln w="825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19197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Posterior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78067" cy="4667250"/>
              </a:xfrm>
            </p:spPr>
            <p:txBody>
              <a:bodyPr>
                <a:normAutofit fontScale="77500" lnSpcReduction="20000"/>
              </a:bodyPr>
              <a:lstStyle/>
              <a:p>
                <a:r>
                  <a:rPr lang="en-GB" b="1" dirty="0"/>
                  <a:t>The Posterior function depends on the data P(</a:t>
                </a:r>
                <a:r>
                  <a:rPr lang="en-GB" b="1" dirty="0">
                    <a:sym typeface="Symbol" panose="05050102010706020507" pitchFamily="18" charset="2"/>
                  </a:rPr>
                  <a:t>|D) and reflects the knowledge of the parameter given the data and the prior :  </a:t>
                </a:r>
              </a:p>
              <a:p>
                <a:endParaRPr lang="en-GB" b="1" dirty="0">
                  <a:sym typeface="Symbol" panose="05050102010706020507" pitchFamily="18" charset="2"/>
                </a:endParaRPr>
              </a:p>
              <a:p>
                <a:pPr marL="0" indent="0" algn="ctr">
                  <a:buNone/>
                </a:pPr>
                <a:r>
                  <a:rPr lang="en-GB" b="1" dirty="0"/>
                  <a:t>P(</a:t>
                </a:r>
                <a:r>
                  <a:rPr lang="en-GB" b="1" dirty="0">
                    <a:sym typeface="Symbol" panose="05050102010706020507" pitchFamily="18" charset="2"/>
                  </a:rPr>
                  <a:t>|D) = </a:t>
                </a:r>
                <a14:m>
                  <m:oMath xmlns:m="http://schemas.openxmlformats.org/officeDocument/2006/math">
                    <m:f>
                      <m:fPr>
                        <m:ctrlPr>
                          <a:rPr lang="en-GB" b="1" i="1">
                            <a:latin typeface="Cambria Math" panose="02040503050406030204" pitchFamily="18" charset="0"/>
                            <a:sym typeface="Symbol" panose="05050102010706020507" pitchFamily="18" charset="2"/>
                          </a:rPr>
                        </m:ctrlPr>
                      </m:fPr>
                      <m:num>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latin typeface="Cambria Math" panose="02040503050406030204" pitchFamily="18" charset="0"/>
                            <a:ea typeface="Cambria Math" panose="02040503050406030204" pitchFamily="18" charset="0"/>
                            <a:sym typeface="Symbol" panose="05050102010706020507" pitchFamily="18" charset="2"/>
                          </a:rPr>
                          <m:t>P</m:t>
                        </m:r>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r>
                          <m:rPr>
                            <m:nor/>
                          </m:rPr>
                          <a:rPr lang="en-GB" b="1" dirty="0">
                            <a:sym typeface="Symbol" panose="05050102010706020507" pitchFamily="18" charset="2"/>
                          </a:rPr>
                          <m:t></m:t>
                        </m:r>
                        <m:r>
                          <m:rPr>
                            <m:nor/>
                          </m:rPr>
                          <a:rPr lang="en-GB" b="1" dirty="0">
                            <a:latin typeface="Cambria Math" panose="02040503050406030204" pitchFamily="18" charset="0"/>
                            <a:sym typeface="Symbol" panose="05050102010706020507" pitchFamily="18" charset="2"/>
                          </a:rPr>
                          <m:t>)</m:t>
                        </m:r>
                      </m:num>
                      <m:den>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den>
                    </m:f>
                  </m:oMath>
                </a14:m>
                <a:endParaRPr lang="en-GB" b="1" dirty="0">
                  <a:sym typeface="Symbol" panose="05050102010706020507" pitchFamily="18" charset="2"/>
                </a:endParaRPr>
              </a:p>
              <a:p>
                <a:endParaRPr lang="en-GB" b="1" dirty="0"/>
              </a:p>
              <a:p>
                <a:endParaRPr lang="en-GB" b="1" dirty="0"/>
              </a:p>
              <a:p>
                <a14:m>
                  <m:oMath xmlns:m="http://schemas.openxmlformats.org/officeDocument/2006/math">
                    <m:r>
                      <m:rPr>
                        <m:nor/>
                      </m:rPr>
                      <a:rPr lang="en-GB" b="1">
                        <a:latin typeface="Cambria Math" panose="02040503050406030204" pitchFamily="18" charset="0"/>
                        <a:sym typeface="Symbol" panose="05050102010706020507" pitchFamily="18" charset="2"/>
                      </a:rPr>
                      <m:t>P</m:t>
                    </m:r>
                    <m:r>
                      <m:rPr>
                        <m:nor/>
                      </m:rPr>
                      <a:rPr lang="en-GB" b="1">
                        <a:latin typeface="Cambria Math" panose="02040503050406030204" pitchFamily="18" charset="0"/>
                        <a:sym typeface="Symbol" panose="05050102010706020507" pitchFamily="18" charset="2"/>
                      </a:rPr>
                      <m:t>(</m:t>
                    </m:r>
                    <m:r>
                      <m:rPr>
                        <m:nor/>
                      </m:rPr>
                      <a:rPr lang="en-GB" b="1" dirty="0">
                        <a:sym typeface="Symbol" panose="05050102010706020507" pitchFamily="18" charset="2"/>
                      </a:rPr>
                      <m:t>D</m:t>
                    </m:r>
                    <m:r>
                      <m:rPr>
                        <m:nor/>
                      </m:rPr>
                      <a:rPr lang="en-GB" b="1">
                        <a:latin typeface="Cambria Math" panose="02040503050406030204" pitchFamily="18" charset="0"/>
                        <a:sym typeface="Symbol" panose="05050102010706020507" pitchFamily="18" charset="2"/>
                      </a:rPr>
                      <m:t>)</m:t>
                    </m:r>
                  </m:oMath>
                </a14:m>
                <a:r>
                  <a:rPr lang="en-GB" dirty="0"/>
                  <a:t> is called the marginal likelihood. It is meant to normalise the posterior distribution, that is, to scale it in the “probability world”. It gives the “probability of the data”</a:t>
                </a:r>
              </a:p>
              <a:p>
                <a:endParaRPr lang="en-GB" b="1" dirty="0"/>
              </a:p>
              <a:p>
                <a:r>
                  <a:rPr lang="en-GB" b="1" dirty="0"/>
                  <a:t>In turn, the posterior is proportional to the likelihood and the prior (product):</a:t>
                </a:r>
              </a:p>
              <a:p>
                <a:endParaRPr lang="en-GB" b="1" dirty="0"/>
              </a:p>
              <a:p>
                <a:pPr marL="1371600" lvl="3" indent="0" algn="ctr">
                  <a:buNone/>
                </a:pPr>
                <a:r>
                  <a:rPr lang="en-GB" sz="3000" b="1" dirty="0"/>
                  <a:t>P(</a:t>
                </a:r>
                <a:r>
                  <a:rPr lang="en-GB" sz="3000" b="1" dirty="0">
                    <a:sym typeface="Symbol" panose="05050102010706020507" pitchFamily="18" charset="2"/>
                  </a:rPr>
                  <a:t>|D)  P(D|)</a:t>
                </a:r>
                <a14:m>
                  <m:oMath xmlns:m="http://schemas.openxmlformats.org/officeDocument/2006/math">
                    <m:r>
                      <m:rPr>
                        <m:nor/>
                      </m:rPr>
                      <a:rPr lang="en-GB" sz="3000" b="1" dirty="0">
                        <a:latin typeface="Cambria Math" panose="02040503050406030204" pitchFamily="18" charset="0"/>
                        <a:ea typeface="Cambria Math" panose="02040503050406030204" pitchFamily="18" charset="0"/>
                        <a:sym typeface="Symbol" panose="05050102010706020507" pitchFamily="18" charset="2"/>
                      </a:rPr>
                      <m:t>∙</m:t>
                    </m:r>
                    <m:r>
                      <m:rPr>
                        <m:nor/>
                      </m:rPr>
                      <a:rPr lang="en-GB" sz="3000" b="1" dirty="0">
                        <a:latin typeface="Cambria Math" panose="02040503050406030204" pitchFamily="18" charset="0"/>
                        <a:ea typeface="Cambria Math" panose="02040503050406030204" pitchFamily="18" charset="0"/>
                        <a:sym typeface="Symbol" panose="05050102010706020507" pitchFamily="18" charset="2"/>
                      </a:rPr>
                      <m:t>P</m:t>
                    </m:r>
                  </m:oMath>
                </a14:m>
                <a:r>
                  <a:rPr lang="en-GB" sz="3000" b="1" dirty="0"/>
                  <a:t>(</a:t>
                </a:r>
                <a:r>
                  <a:rPr lang="en-GB" sz="3000" b="1" dirty="0">
                    <a:sym typeface="Symbol" panose="05050102010706020507" pitchFamily="18" charset="2"/>
                  </a:rPr>
                  <a:t>)</a:t>
                </a:r>
                <a:endParaRPr lang="en-GB" sz="300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78067" cy="4667250"/>
              </a:xfrm>
              <a:blipFill>
                <a:blip r:embed="rId2"/>
                <a:stretch>
                  <a:fillRect l="-588" t="-29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12278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Posterior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78067" cy="4667250"/>
              </a:xfrm>
            </p:spPr>
            <p:txBody>
              <a:bodyPr>
                <a:normAutofit/>
              </a:bodyPr>
              <a:lstStyle/>
              <a:p>
                <a:endParaRPr lang="en-GB" b="1" dirty="0"/>
              </a:p>
              <a:p>
                <a:endParaRPr lang="en-GB" b="1" dirty="0"/>
              </a:p>
              <a:p>
                <a:r>
                  <a:rPr lang="en-GB" b="1" dirty="0"/>
                  <a:t>And we estimate this by multiplying the    </a:t>
                </a:r>
                <a:r>
                  <a:rPr lang="en-GB" b="1" dirty="0">
                    <a:sym typeface="Symbol" panose="05050102010706020507" pitchFamily="18" charset="2"/>
                  </a:rPr>
                  <a:t>Likelihood </a:t>
                </a:r>
                <a14:m>
                  <m:oMath xmlns:m="http://schemas.openxmlformats.org/officeDocument/2006/math">
                    <m:r>
                      <m:rPr>
                        <m:nor/>
                      </m:rPr>
                      <a:rPr lang="en-GB" b="1" dirty="0">
                        <a:latin typeface="Cambria Math" panose="02040503050406030204" pitchFamily="18" charset="0"/>
                        <a:ea typeface="Cambria Math" panose="02040503050406030204" pitchFamily="18" charset="0"/>
                        <a:sym typeface="Symbol" panose="05050102010706020507" pitchFamily="18" charset="2"/>
                      </a:rPr>
                      <m:t>∙</m:t>
                    </m:r>
                  </m:oMath>
                </a14:m>
                <a:r>
                  <a:rPr lang="en-GB" b="1" dirty="0"/>
                  <a:t> Prior.</a:t>
                </a:r>
              </a:p>
              <a:p>
                <a:endParaRPr lang="en-GB" dirty="0"/>
              </a:p>
              <a:p>
                <a:r>
                  <a:rPr lang="en-GB" dirty="0"/>
                  <a:t>Understanding these words depends on the concept of ‘likelihood’ which is a </a:t>
                </a:r>
                <a:r>
                  <a:rPr lang="en-GB" dirty="0">
                    <a:solidFill>
                      <a:srgbClr val="FF0000"/>
                    </a:solidFill>
                  </a:rPr>
                  <a:t>function </a:t>
                </a:r>
                <a:r>
                  <a:rPr lang="en-GB" dirty="0"/>
                  <a:t>describing the joint probability of the observed data as a function of the parameters.</a:t>
                </a:r>
                <a:endParaRPr lang="en-GB"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78067" cy="4667250"/>
              </a:xfrm>
              <a:blipFill>
                <a:blip r:embed="rId2"/>
                <a:stretch>
                  <a:fillRect l="-941" r="-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Rectangle 4"/>
          <p:cNvSpPr/>
          <p:nvPr/>
        </p:nvSpPr>
        <p:spPr>
          <a:xfrm>
            <a:off x="7260534" y="2819982"/>
            <a:ext cx="3015580" cy="544030"/>
          </a:xfrm>
          <a:prstGeom prst="rect">
            <a:avLst/>
          </a:prstGeom>
          <a:solidFill>
            <a:schemeClr val="accent2">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4228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5D095E-0D6B-0CB1-07CA-9918ED2F7502}"/>
              </a:ext>
            </a:extLst>
          </p:cNvPr>
          <p:cNvSpPr txBox="1"/>
          <p:nvPr/>
        </p:nvSpPr>
        <p:spPr>
          <a:xfrm>
            <a:off x="433387" y="1232858"/>
            <a:ext cx="11159899" cy="3139321"/>
          </a:xfrm>
          <a:prstGeom prst="rect">
            <a:avLst/>
          </a:prstGeom>
          <a:noFill/>
        </p:spPr>
        <p:txBody>
          <a:bodyPr wrap="square">
            <a:spAutoFit/>
          </a:bodyPr>
          <a:lstStyle/>
          <a:p>
            <a:r>
              <a:rPr lang="en-GB" dirty="0"/>
              <a:t>One of the important features of a Bayesian approach is the relative ease with which hierarchical models can be constructed and estimated using Gibbs sampling. </a:t>
            </a:r>
          </a:p>
          <a:p>
            <a:endParaRPr lang="en-GB" dirty="0"/>
          </a:p>
          <a:p>
            <a:r>
              <a:rPr lang="en-GB" dirty="0"/>
              <a:t>One of the key reasons for the recent growth in the use of Bayesian methods in the social sciences is that the use of hierarchical models has also increased dramatically in the last two decades.</a:t>
            </a:r>
          </a:p>
          <a:p>
            <a:endParaRPr lang="en-GB" dirty="0"/>
          </a:p>
          <a:p>
            <a:r>
              <a:rPr lang="en-GB" dirty="0"/>
              <a:t>Examples: </a:t>
            </a:r>
            <a:r>
              <a:rPr lang="en-GB" b="1" dirty="0"/>
              <a:t>Kim, </a:t>
            </a:r>
            <a:r>
              <a:rPr lang="en-GB" b="1" dirty="0" err="1"/>
              <a:t>Jihye</a:t>
            </a:r>
            <a:r>
              <a:rPr lang="en-GB" b="1" dirty="0"/>
              <a:t>, Olsen, W.K. and Arkadiusz Wiśniowski (2020), Olsen, Wendy, Manasi </a:t>
            </a:r>
            <a:r>
              <a:rPr lang="en-GB" b="1" dirty="0" err="1"/>
              <a:t>Bera</a:t>
            </a:r>
            <a:r>
              <a:rPr lang="en-GB" b="1" dirty="0"/>
              <a:t>, </a:t>
            </a:r>
            <a:r>
              <a:rPr lang="en-GB" b="1" dirty="0" err="1"/>
              <a:t>Amaresh</a:t>
            </a:r>
            <a:r>
              <a:rPr lang="en-GB" b="1" dirty="0"/>
              <a:t> Dubey, </a:t>
            </a:r>
            <a:r>
              <a:rPr lang="en-GB" b="1" dirty="0" err="1"/>
              <a:t>Jihye</a:t>
            </a:r>
            <a:r>
              <a:rPr lang="en-GB" b="1" dirty="0"/>
              <a:t> Kim, Arkadiusz Wiśniowski, </a:t>
            </a:r>
            <a:r>
              <a:rPr lang="en-GB" b="1" dirty="0" err="1"/>
              <a:t>Purva</a:t>
            </a:r>
            <a:r>
              <a:rPr lang="en-GB" b="1" dirty="0"/>
              <a:t> Yadav (2020), etc. </a:t>
            </a:r>
          </a:p>
          <a:p>
            <a:endParaRPr lang="en-GB" dirty="0"/>
          </a:p>
          <a:p>
            <a:endParaRPr lang="en-GB" dirty="0"/>
          </a:p>
          <a:p>
            <a:endParaRPr lang="en-US" dirty="0"/>
          </a:p>
        </p:txBody>
      </p:sp>
      <p:sp>
        <p:nvSpPr>
          <p:cNvPr id="4" name="TextBox 3">
            <a:extLst>
              <a:ext uri="{FF2B5EF4-FFF2-40B4-BE49-F238E27FC236}">
                <a16:creationId xmlns:a16="http://schemas.microsoft.com/office/drawing/2014/main" id="{110EB0C2-0E00-55B6-B315-9C6CD7ED1833}"/>
              </a:ext>
            </a:extLst>
          </p:cNvPr>
          <p:cNvSpPr txBox="1"/>
          <p:nvPr/>
        </p:nvSpPr>
        <p:spPr>
          <a:xfrm>
            <a:off x="433387" y="296587"/>
            <a:ext cx="6096000" cy="769441"/>
          </a:xfrm>
          <a:prstGeom prst="rect">
            <a:avLst/>
          </a:prstGeom>
          <a:noFill/>
        </p:spPr>
        <p:txBody>
          <a:bodyPr wrap="square">
            <a:spAutoFit/>
          </a:bodyPr>
          <a:lstStyle/>
          <a:p>
            <a:r>
              <a:rPr lang="en-GB" sz="4400" dirty="0"/>
              <a:t>Hierarchical models</a:t>
            </a:r>
          </a:p>
        </p:txBody>
      </p:sp>
      <p:sp>
        <p:nvSpPr>
          <p:cNvPr id="6" name="TextBox 5">
            <a:extLst>
              <a:ext uri="{FF2B5EF4-FFF2-40B4-BE49-F238E27FC236}">
                <a16:creationId xmlns:a16="http://schemas.microsoft.com/office/drawing/2014/main" id="{5F869CE7-04B5-72ED-9EF6-43C4EBCB72B8}"/>
              </a:ext>
            </a:extLst>
          </p:cNvPr>
          <p:cNvSpPr txBox="1"/>
          <p:nvPr/>
        </p:nvSpPr>
        <p:spPr>
          <a:xfrm>
            <a:off x="433387" y="3848296"/>
            <a:ext cx="6098720" cy="369332"/>
          </a:xfrm>
          <a:prstGeom prst="rect">
            <a:avLst/>
          </a:prstGeom>
          <a:noFill/>
        </p:spPr>
        <p:txBody>
          <a:bodyPr wrap="square">
            <a:spAutoFit/>
          </a:bodyPr>
          <a:lstStyle/>
          <a:p>
            <a:r>
              <a:rPr lang="en-GB" dirty="0"/>
              <a:t>Hierarchical models serve two purposes</a:t>
            </a:r>
            <a:endParaRPr lang="en-US" dirty="0"/>
          </a:p>
        </p:txBody>
      </p:sp>
      <p:sp>
        <p:nvSpPr>
          <p:cNvPr id="8" name="TextBox 7">
            <a:extLst>
              <a:ext uri="{FF2B5EF4-FFF2-40B4-BE49-F238E27FC236}">
                <a16:creationId xmlns:a16="http://schemas.microsoft.com/office/drawing/2014/main" id="{46FD93FB-48FF-916B-3F00-0AB2B02A29D3}"/>
              </a:ext>
            </a:extLst>
          </p:cNvPr>
          <p:cNvSpPr txBox="1"/>
          <p:nvPr/>
        </p:nvSpPr>
        <p:spPr>
          <a:xfrm>
            <a:off x="648040" y="4539009"/>
            <a:ext cx="5365296" cy="1200329"/>
          </a:xfrm>
          <a:prstGeom prst="rect">
            <a:avLst/>
          </a:prstGeom>
          <a:noFill/>
        </p:spPr>
        <p:txBody>
          <a:bodyPr wrap="square">
            <a:spAutoFit/>
          </a:bodyPr>
          <a:lstStyle/>
          <a:p>
            <a:r>
              <a:rPr lang="en-GB" b="1" dirty="0"/>
              <a:t>Methodologically</a:t>
            </a:r>
            <a:r>
              <a:rPr lang="en-GB" dirty="0"/>
              <a:t>, when units of analysis are drawn from clusters within a population (communities, neighbourhoods, city blocks, etc.), they can no longer be considered independent. </a:t>
            </a:r>
            <a:endParaRPr lang="en-US" dirty="0"/>
          </a:p>
        </p:txBody>
      </p:sp>
      <p:sp>
        <p:nvSpPr>
          <p:cNvPr id="9" name="Rounded Rectangle 8">
            <a:extLst>
              <a:ext uri="{FF2B5EF4-FFF2-40B4-BE49-F238E27FC236}">
                <a16:creationId xmlns:a16="http://schemas.microsoft.com/office/drawing/2014/main" id="{E02110DD-FCBF-E66B-98B0-9247A5F91737}"/>
              </a:ext>
            </a:extLst>
          </p:cNvPr>
          <p:cNvSpPr/>
          <p:nvPr/>
        </p:nvSpPr>
        <p:spPr>
          <a:xfrm>
            <a:off x="376917" y="4470397"/>
            <a:ext cx="5959929" cy="1336301"/>
          </a:xfrm>
          <a:prstGeom prst="roundRect">
            <a:avLst/>
          </a:prstGeom>
          <a:noFill/>
          <a:ln w="698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63A61F-91E2-98CD-AF3F-1B41AC372C02}"/>
              </a:ext>
            </a:extLst>
          </p:cNvPr>
          <p:cNvSpPr txBox="1"/>
          <p:nvPr/>
        </p:nvSpPr>
        <p:spPr>
          <a:xfrm>
            <a:off x="7002576" y="4453735"/>
            <a:ext cx="4812507" cy="1477328"/>
          </a:xfrm>
          <a:prstGeom prst="rect">
            <a:avLst/>
          </a:prstGeom>
          <a:noFill/>
        </p:spPr>
        <p:txBody>
          <a:bodyPr wrap="square">
            <a:spAutoFit/>
          </a:bodyPr>
          <a:lstStyle/>
          <a:p>
            <a:r>
              <a:rPr lang="en-GB" b="1" dirty="0"/>
              <a:t>Substantively</a:t>
            </a:r>
            <a:r>
              <a:rPr lang="en-GB" dirty="0"/>
              <a:t> we may believe that there are differences in how predictors in a regression model influence an outcome of interest across clusters, and we may wish to model these differences.</a:t>
            </a:r>
            <a:endParaRPr lang="en-US" dirty="0"/>
          </a:p>
        </p:txBody>
      </p:sp>
      <p:sp>
        <p:nvSpPr>
          <p:cNvPr id="12" name="Rounded Rectangle 11">
            <a:extLst>
              <a:ext uri="{FF2B5EF4-FFF2-40B4-BE49-F238E27FC236}">
                <a16:creationId xmlns:a16="http://schemas.microsoft.com/office/drawing/2014/main" id="{A6502593-36CB-D904-99A9-A0FB5ED86BEB}"/>
              </a:ext>
            </a:extLst>
          </p:cNvPr>
          <p:cNvSpPr/>
          <p:nvPr/>
        </p:nvSpPr>
        <p:spPr>
          <a:xfrm>
            <a:off x="6682469" y="4243403"/>
            <a:ext cx="5225824" cy="1897992"/>
          </a:xfrm>
          <a:prstGeom prst="roundRect">
            <a:avLst/>
          </a:prstGeom>
          <a:noFill/>
          <a:ln w="698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8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F82302-82CD-E8C6-CAF6-6353F4F86F3A}"/>
              </a:ext>
            </a:extLst>
          </p:cNvPr>
          <p:cNvSpPr txBox="1"/>
          <p:nvPr/>
        </p:nvSpPr>
        <p:spPr>
          <a:xfrm>
            <a:off x="863600" y="298671"/>
            <a:ext cx="6096000" cy="769441"/>
          </a:xfrm>
          <a:prstGeom prst="rect">
            <a:avLst/>
          </a:prstGeom>
          <a:noFill/>
        </p:spPr>
        <p:txBody>
          <a:bodyPr wrap="square">
            <a:spAutoFit/>
          </a:bodyPr>
          <a:lstStyle/>
          <a:p>
            <a:r>
              <a:rPr lang="en-GB" sz="4400" dirty="0"/>
              <a:t>Multilevel structure</a:t>
            </a:r>
          </a:p>
        </p:txBody>
      </p:sp>
      <p:sp>
        <p:nvSpPr>
          <p:cNvPr id="7" name="TextBox 6">
            <a:extLst>
              <a:ext uri="{FF2B5EF4-FFF2-40B4-BE49-F238E27FC236}">
                <a16:creationId xmlns:a16="http://schemas.microsoft.com/office/drawing/2014/main" id="{AE491D11-672A-A63B-614E-B7C7A9EA975C}"/>
              </a:ext>
            </a:extLst>
          </p:cNvPr>
          <p:cNvSpPr txBox="1"/>
          <p:nvPr/>
        </p:nvSpPr>
        <p:spPr>
          <a:xfrm>
            <a:off x="863600" y="1463240"/>
            <a:ext cx="10244667" cy="1477328"/>
          </a:xfrm>
          <a:prstGeom prst="rect">
            <a:avLst/>
          </a:prstGeom>
          <a:noFill/>
        </p:spPr>
        <p:txBody>
          <a:bodyPr wrap="square">
            <a:spAutoFit/>
          </a:bodyPr>
          <a:lstStyle/>
          <a:p>
            <a:r>
              <a:rPr lang="en-GB" dirty="0"/>
              <a:t>Multilevel modelling allows both fixed and random effects to be incorporated. </a:t>
            </a:r>
          </a:p>
          <a:p>
            <a:endParaRPr lang="en-GB" dirty="0"/>
          </a:p>
          <a:p>
            <a:r>
              <a:rPr lang="en-GB" dirty="0"/>
              <a:t>In order to use a consistent vocabulary,  we follow the recommendations of Gelman and Hill (2007) and avoid these terms. We instead use the more explicit terms </a:t>
            </a:r>
            <a:r>
              <a:rPr lang="en-GB" b="1" i="1" dirty="0"/>
              <a:t>constant</a:t>
            </a:r>
            <a:r>
              <a:rPr lang="en-GB" b="1" dirty="0"/>
              <a:t> </a:t>
            </a:r>
            <a:r>
              <a:rPr lang="en-GB" dirty="0"/>
              <a:t>and </a:t>
            </a:r>
            <a:r>
              <a:rPr lang="en-GB" b="1" i="1" dirty="0"/>
              <a:t>varying</a:t>
            </a:r>
            <a:r>
              <a:rPr lang="en-GB" dirty="0"/>
              <a:t> to designate effects that are constant, or that vary by groups .</a:t>
            </a:r>
            <a:endParaRPr lang="en-US" dirty="0"/>
          </a:p>
        </p:txBody>
      </p:sp>
      <p:sp>
        <p:nvSpPr>
          <p:cNvPr id="6" name="Title 1">
            <a:extLst>
              <a:ext uri="{FF2B5EF4-FFF2-40B4-BE49-F238E27FC236}">
                <a16:creationId xmlns:a16="http://schemas.microsoft.com/office/drawing/2014/main" id="{F867E315-114C-84A4-3537-AE1A4A193B21}"/>
              </a:ext>
            </a:extLst>
          </p:cNvPr>
          <p:cNvSpPr txBox="1">
            <a:spLocks/>
          </p:cNvSpPr>
          <p:nvPr/>
        </p:nvSpPr>
        <p:spPr>
          <a:xfrm>
            <a:off x="667658" y="3948666"/>
            <a:ext cx="4350053"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a:t>Declaring a simple multilevel model (Gelman and Hill, Chapter 16)</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8385817-4FA2-D3F3-CDEF-80A63B723093}"/>
                  </a:ext>
                </a:extLst>
              </p:cNvPr>
              <p:cNvSpPr txBox="1">
                <a:spLocks/>
              </p:cNvSpPr>
              <p:nvPr/>
            </p:nvSpPr>
            <p:spPr>
              <a:xfrm>
                <a:off x="5365447" y="3239239"/>
                <a:ext cx="6554409" cy="361876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In a simple model, </a:t>
                </a:r>
              </a:p>
              <a:p>
                <a:pPr marL="0" indent="0">
                  <a:buNone/>
                </a:pPr>
                <a:endParaRPr lang="en-GB" sz="2000" i="1" dirty="0">
                  <a:latin typeface="Cambria Math" panose="02040503050406030204" pitchFamily="18" charset="0"/>
                </a:endParaRPr>
              </a:p>
              <a:p>
                <a:pPr marL="0" indent="0">
                  <a:buNone/>
                </a:pP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𝑦</m:t>
                        </m:r>
                      </m:e>
                      <m:sub>
                        <m:r>
                          <a:rPr lang="en-GB" sz="2000" i="1" smtClean="0">
                            <a:latin typeface="Cambria Math" panose="02040503050406030204" pitchFamily="18" charset="0"/>
                          </a:rPr>
                          <m:t>𝑖</m:t>
                        </m:r>
                      </m:sub>
                    </m:sSub>
                  </m:oMath>
                </a14:m>
                <a:r>
                  <a:rPr lang="en-GB" sz="2000" dirty="0"/>
                  <a:t> ~ N(</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𝛼</m:t>
                        </m:r>
                      </m:e>
                      <m:sub>
                        <m:r>
                          <a:rPr lang="en-GB" sz="2000" i="1" smtClean="0">
                            <a:latin typeface="Cambria Math" panose="02040503050406030204" pitchFamily="18" charset="0"/>
                          </a:rPr>
                          <m:t>𝑗</m:t>
                        </m:r>
                      </m:sub>
                    </m:sSub>
                    <m:r>
                      <a:rPr lang="en-GB" sz="2000" i="1" smtClean="0">
                        <a:latin typeface="Cambria Math" panose="02040503050406030204" pitchFamily="18" charset="0"/>
                      </a:rPr>
                      <m:t>+ </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𝛽</m:t>
                        </m:r>
                        <m:r>
                          <a:rPr lang="en-GB" sz="2000" i="1" smtClean="0">
                            <a:latin typeface="Cambria Math" panose="02040503050406030204" pitchFamily="18" charset="0"/>
                            <a:ea typeface="Cambria Math" panose="02040503050406030204" pitchFamily="18" charset="0"/>
                          </a:rPr>
                          <m:t>𝑥</m:t>
                        </m:r>
                      </m:e>
                      <m:sub>
                        <m:r>
                          <a:rPr lang="en-GB" sz="2000" i="1" smtClean="0">
                            <a:latin typeface="Cambria Math" panose="02040503050406030204" pitchFamily="18" charset="0"/>
                          </a:rPr>
                          <m:t>𝑖</m:t>
                        </m:r>
                      </m:sub>
                    </m:sSub>
                    <m:r>
                      <a:rPr lang="en-GB" sz="2000" i="1" smtClean="0">
                        <a:latin typeface="Cambria Math" panose="02040503050406030204" pitchFamily="18" charset="0"/>
                      </a:rPr>
                      <m:t>, </m:t>
                    </m:r>
                    <m:sSubSup>
                      <m:sSubSupPr>
                        <m:ctrlPr>
                          <a:rPr lang="en-GB" sz="2000" i="1" smtClean="0">
                            <a:latin typeface="Cambria Math" panose="02040503050406030204" pitchFamily="18" charset="0"/>
                          </a:rPr>
                        </m:ctrlPr>
                      </m:sSubSupPr>
                      <m:e>
                        <m:r>
                          <a:rPr lang="en-GB" sz="2000" i="1" smtClean="0">
                            <a:latin typeface="Cambria Math" panose="02040503050406030204" pitchFamily="18" charset="0"/>
                            <a:ea typeface="Cambria Math" panose="02040503050406030204" pitchFamily="18" charset="0"/>
                          </a:rPr>
                          <m:t>𝜎</m:t>
                        </m:r>
                      </m:e>
                      <m:sub>
                        <m:r>
                          <a:rPr lang="en-GB" sz="2000" i="1" smtClean="0">
                            <a:latin typeface="Cambria Math" panose="02040503050406030204" pitchFamily="18" charset="0"/>
                          </a:rPr>
                          <m:t>𝑦</m:t>
                        </m:r>
                      </m:sub>
                      <m:sup>
                        <m:r>
                          <a:rPr lang="en-GB" sz="2000" i="1" smtClean="0">
                            <a:latin typeface="Cambria Math" panose="02040503050406030204" pitchFamily="18" charset="0"/>
                          </a:rPr>
                          <m:t>2</m:t>
                        </m:r>
                      </m:sup>
                    </m:sSubSup>
                    <m:r>
                      <a:rPr lang="en-GB" sz="2000" i="1" smtClean="0">
                        <a:latin typeface="Cambria Math" panose="02040503050406030204" pitchFamily="18" charset="0"/>
                      </a:rPr>
                      <m:t>)</m:t>
                    </m:r>
                  </m:oMath>
                </a14:m>
                <a:r>
                  <a:rPr lang="en-GB" sz="2000" dirty="0"/>
                  <a:t> and </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𝛼</m:t>
                        </m:r>
                      </m:e>
                      <m:sub>
                        <m:r>
                          <a:rPr lang="en-GB" sz="2000" i="1" smtClean="0">
                            <a:latin typeface="Cambria Math" panose="02040503050406030204" pitchFamily="18" charset="0"/>
                          </a:rPr>
                          <m:t>𝑗</m:t>
                        </m:r>
                      </m:sub>
                    </m:sSub>
                  </m:oMath>
                </a14:m>
                <a:r>
                  <a:rPr lang="en-GB" sz="2000" dirty="0"/>
                  <a:t> ~ N(</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𝜇</m:t>
                        </m:r>
                      </m:e>
                      <m:sub>
                        <m:r>
                          <a:rPr lang="en-GB" sz="2000" i="1" smtClean="0">
                            <a:latin typeface="Cambria Math" panose="02040503050406030204" pitchFamily="18" charset="0"/>
                            <a:ea typeface="Cambria Math" panose="02040503050406030204" pitchFamily="18" charset="0"/>
                          </a:rPr>
                          <m:t>𝛼</m:t>
                        </m:r>
                      </m:sub>
                    </m:sSub>
                    <m:r>
                      <a:rPr lang="en-GB" sz="2000" i="1" smtClean="0">
                        <a:latin typeface="Cambria Math" panose="02040503050406030204" pitchFamily="18" charset="0"/>
                      </a:rPr>
                      <m:t>, </m:t>
                    </m:r>
                    <m:sSubSup>
                      <m:sSubSupPr>
                        <m:ctrlPr>
                          <a:rPr lang="en-GB" sz="2000" i="1" smtClean="0">
                            <a:latin typeface="Cambria Math" panose="02040503050406030204" pitchFamily="18" charset="0"/>
                          </a:rPr>
                        </m:ctrlPr>
                      </m:sSubSupPr>
                      <m:e>
                        <m:r>
                          <a:rPr lang="en-GB" sz="2000" i="1" smtClean="0">
                            <a:latin typeface="Cambria Math" panose="02040503050406030204" pitchFamily="18" charset="0"/>
                            <a:ea typeface="Cambria Math" panose="02040503050406030204" pitchFamily="18" charset="0"/>
                          </a:rPr>
                          <m:t>𝜎</m:t>
                        </m:r>
                      </m:e>
                      <m:sub>
                        <m:r>
                          <a:rPr lang="en-GB" sz="2000" i="1" smtClean="0">
                            <a:latin typeface="Cambria Math" panose="02040503050406030204" pitchFamily="18" charset="0"/>
                            <a:ea typeface="Cambria Math" panose="02040503050406030204" pitchFamily="18" charset="0"/>
                          </a:rPr>
                          <m:t>𝛼</m:t>
                        </m:r>
                      </m:sub>
                      <m:sup>
                        <m:r>
                          <a:rPr lang="en-GB" sz="2000" i="1" smtClean="0">
                            <a:latin typeface="Cambria Math" panose="02040503050406030204" pitchFamily="18" charset="0"/>
                          </a:rPr>
                          <m:t>2</m:t>
                        </m:r>
                      </m:sup>
                    </m:sSubSup>
                  </m:oMath>
                </a14:m>
                <a:r>
                  <a:rPr lang="en-GB" sz="2000" dirty="0"/>
                  <a:t>)</a:t>
                </a:r>
              </a:p>
              <a:p>
                <a:pPr marL="0" indent="0">
                  <a:buFont typeface="Arial" panose="020B0604020202020204" pitchFamily="34" charset="0"/>
                  <a:buNone/>
                </a:pPr>
                <a:r>
                  <a:rPr lang="en-GB" sz="2000" dirty="0"/>
                  <a:t>						</a:t>
                </a:r>
              </a:p>
              <a:p>
                <a:pPr marL="0" indent="0">
                  <a:buFont typeface="Arial" panose="020B0604020202020204" pitchFamily="34" charset="0"/>
                  <a:buNone/>
                </a:pPr>
                <a:r>
                  <a:rPr lang="en-GB" sz="2000" dirty="0"/>
                  <a:t>The second normal distribution is acting as a prior for the main model intercepts, which are distributed across Level 2 units whose subscript is j.  The Level 1 units have subscript </a:t>
                </a:r>
                <a:r>
                  <a:rPr lang="en-GB" sz="2000" dirty="0" err="1"/>
                  <a:t>i</a:t>
                </a:r>
                <a:r>
                  <a:rPr lang="en-GB" sz="2000" dirty="0"/>
                  <a:t>. </a:t>
                </a:r>
              </a:p>
              <a:p>
                <a:pPr marL="0" indent="0">
                  <a:buFont typeface="Arial" panose="020B0604020202020204" pitchFamily="34" charset="0"/>
                  <a:buNone/>
                </a:pPr>
                <a:endParaRPr lang="en-GB" sz="2000" dirty="0"/>
              </a:p>
              <a:p>
                <a:pPr marL="0" indent="0">
                  <a:buFont typeface="Arial" panose="020B0604020202020204" pitchFamily="34" charset="0"/>
                  <a:buNone/>
                </a:pPr>
                <a:r>
                  <a:rPr lang="en-GB" sz="2000" dirty="0"/>
                  <a:t>Therefore,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𝜇</m:t>
                        </m:r>
                      </m:e>
                      <m:sub>
                        <m:r>
                          <a:rPr lang="en-GB" sz="2000" i="1">
                            <a:latin typeface="Cambria Math" panose="02040503050406030204" pitchFamily="18" charset="0"/>
                            <a:ea typeface="Cambria Math" panose="02040503050406030204" pitchFamily="18" charset="0"/>
                          </a:rPr>
                          <m:t>𝛼</m:t>
                        </m:r>
                      </m:sub>
                    </m:sSub>
                  </m:oMath>
                </a14:m>
                <a:r>
                  <a:rPr lang="en-GB" sz="2000" dirty="0"/>
                  <a:t> and </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𝜎</m:t>
                        </m:r>
                      </m:e>
                      <m:sub>
                        <m:r>
                          <a:rPr lang="en-GB" sz="2000" i="1" smtClean="0">
                            <a:latin typeface="Cambria Math" panose="02040503050406030204" pitchFamily="18" charset="0"/>
                            <a:ea typeface="Cambria Math" panose="02040503050406030204" pitchFamily="18" charset="0"/>
                          </a:rPr>
                          <m:t>𝛼</m:t>
                        </m:r>
                      </m:sub>
                    </m:sSub>
                  </m:oMath>
                </a14:m>
                <a:r>
                  <a:rPr lang="en-GB" sz="2000" dirty="0"/>
                  <a:t> are the </a:t>
                </a:r>
                <a:r>
                  <a:rPr lang="en-GB" sz="2000" dirty="0" err="1"/>
                  <a:t>hyperparameters</a:t>
                </a:r>
                <a:r>
                  <a:rPr lang="en-GB" sz="2000" dirty="0"/>
                  <a:t> here.  The </a:t>
                </a:r>
                <a:r>
                  <a:rPr lang="en-GB" sz="2000" dirty="0" err="1"/>
                  <a:t>hyperparameters</a:t>
                </a:r>
                <a:r>
                  <a:rPr lang="en-GB" sz="2000" dirty="0"/>
                  <a:t> by default are given a uniform distribution each, or a half-t-distribution for variance which is non-negative.  </a:t>
                </a:r>
                <a:r>
                  <a:rPr lang="en-GB" sz="2000" i="1" dirty="0"/>
                  <a:t>Ibid.</a:t>
                </a:r>
                <a:r>
                  <a:rPr lang="en-GB" sz="2000" dirty="0"/>
                  <a:t>   </a:t>
                </a:r>
              </a:p>
            </p:txBody>
          </p:sp>
        </mc:Choice>
        <mc:Fallback xmlns="">
          <p:sp>
            <p:nvSpPr>
              <p:cNvPr id="8" name="Content Placeholder 2">
                <a:extLst>
                  <a:ext uri="{FF2B5EF4-FFF2-40B4-BE49-F238E27FC236}">
                    <a16:creationId xmlns:a16="http://schemas.microsoft.com/office/drawing/2014/main" id="{B8385817-4FA2-D3F3-CDEF-80A63B723093}"/>
                  </a:ext>
                </a:extLst>
              </p:cNvPr>
              <p:cNvSpPr txBox="1">
                <a:spLocks noRot="1" noChangeAspect="1" noMove="1" noResize="1" noEditPoints="1" noAdjustHandles="1" noChangeArrowheads="1" noChangeShapeType="1" noTextEdit="1"/>
              </p:cNvSpPr>
              <p:nvPr/>
            </p:nvSpPr>
            <p:spPr>
              <a:xfrm>
                <a:off x="5365447" y="3239239"/>
                <a:ext cx="6554409" cy="3618761"/>
              </a:xfrm>
              <a:prstGeom prst="rect">
                <a:avLst/>
              </a:prstGeom>
              <a:blipFill>
                <a:blip r:embed="rId2"/>
                <a:stretch>
                  <a:fillRect l="-774" t="-2797"/>
                </a:stretch>
              </a:blipFill>
            </p:spPr>
            <p:txBody>
              <a:bodyPr/>
              <a:lstStyle/>
              <a:p>
                <a:r>
                  <a:rPr lang="en-US">
                    <a:noFill/>
                  </a:rPr>
                  <a:t> </a:t>
                </a:r>
              </a:p>
            </p:txBody>
          </p:sp>
        </mc:Fallback>
      </mc:AlternateContent>
      <p:sp>
        <p:nvSpPr>
          <p:cNvPr id="2" name="Rounded Rectangle 1">
            <a:extLst>
              <a:ext uri="{FF2B5EF4-FFF2-40B4-BE49-F238E27FC236}">
                <a16:creationId xmlns:a16="http://schemas.microsoft.com/office/drawing/2014/main" id="{6EC447CC-7354-4ACB-4E71-169430C6C543}"/>
              </a:ext>
            </a:extLst>
          </p:cNvPr>
          <p:cNvSpPr/>
          <p:nvPr/>
        </p:nvSpPr>
        <p:spPr>
          <a:xfrm>
            <a:off x="667658" y="3670300"/>
            <a:ext cx="4539342" cy="1498600"/>
          </a:xfrm>
          <a:custGeom>
            <a:avLst/>
            <a:gdLst>
              <a:gd name="connsiteX0" fmla="*/ 0 w 4539342"/>
              <a:gd name="connsiteY0" fmla="*/ 249772 h 1498600"/>
              <a:gd name="connsiteX1" fmla="*/ 249772 w 4539342"/>
              <a:gd name="connsiteY1" fmla="*/ 0 h 1498600"/>
              <a:gd name="connsiteX2" fmla="*/ 1003868 w 4539342"/>
              <a:gd name="connsiteY2" fmla="*/ 0 h 1498600"/>
              <a:gd name="connsiteX3" fmla="*/ 1636769 w 4539342"/>
              <a:gd name="connsiteY3" fmla="*/ 0 h 1498600"/>
              <a:gd name="connsiteX4" fmla="*/ 2229273 w 4539342"/>
              <a:gd name="connsiteY4" fmla="*/ 0 h 1498600"/>
              <a:gd name="connsiteX5" fmla="*/ 2942971 w 4539342"/>
              <a:gd name="connsiteY5" fmla="*/ 0 h 1498600"/>
              <a:gd name="connsiteX6" fmla="*/ 3575872 w 4539342"/>
              <a:gd name="connsiteY6" fmla="*/ 0 h 1498600"/>
              <a:gd name="connsiteX7" fmla="*/ 4289570 w 4539342"/>
              <a:gd name="connsiteY7" fmla="*/ 0 h 1498600"/>
              <a:gd name="connsiteX8" fmla="*/ 4539342 w 4539342"/>
              <a:gd name="connsiteY8" fmla="*/ 249772 h 1498600"/>
              <a:gd name="connsiteX9" fmla="*/ 4539342 w 4539342"/>
              <a:gd name="connsiteY9" fmla="*/ 729319 h 1498600"/>
              <a:gd name="connsiteX10" fmla="*/ 4539342 w 4539342"/>
              <a:gd name="connsiteY10" fmla="*/ 1248828 h 1498600"/>
              <a:gd name="connsiteX11" fmla="*/ 4289570 w 4539342"/>
              <a:gd name="connsiteY11" fmla="*/ 1498600 h 1498600"/>
              <a:gd name="connsiteX12" fmla="*/ 3737464 w 4539342"/>
              <a:gd name="connsiteY12" fmla="*/ 1498600 h 1498600"/>
              <a:gd name="connsiteX13" fmla="*/ 2983369 w 4539342"/>
              <a:gd name="connsiteY13" fmla="*/ 1498600 h 1498600"/>
              <a:gd name="connsiteX14" fmla="*/ 2390865 w 4539342"/>
              <a:gd name="connsiteY14" fmla="*/ 1498600 h 1498600"/>
              <a:gd name="connsiteX15" fmla="*/ 1717565 w 4539342"/>
              <a:gd name="connsiteY15" fmla="*/ 1498600 h 1498600"/>
              <a:gd name="connsiteX16" fmla="*/ 963470 w 4539342"/>
              <a:gd name="connsiteY16" fmla="*/ 1498600 h 1498600"/>
              <a:gd name="connsiteX17" fmla="*/ 249772 w 4539342"/>
              <a:gd name="connsiteY17" fmla="*/ 1498600 h 1498600"/>
              <a:gd name="connsiteX18" fmla="*/ 0 w 4539342"/>
              <a:gd name="connsiteY18" fmla="*/ 1248828 h 1498600"/>
              <a:gd name="connsiteX19" fmla="*/ 0 w 4539342"/>
              <a:gd name="connsiteY19" fmla="*/ 769281 h 1498600"/>
              <a:gd name="connsiteX20" fmla="*/ 0 w 4539342"/>
              <a:gd name="connsiteY20" fmla="*/ 249772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39342" h="1498600" extrusionOk="0">
                <a:moveTo>
                  <a:pt x="0" y="249772"/>
                </a:moveTo>
                <a:cubicBezTo>
                  <a:pt x="-19626" y="99722"/>
                  <a:pt x="89513" y="8375"/>
                  <a:pt x="249772" y="0"/>
                </a:cubicBezTo>
                <a:cubicBezTo>
                  <a:pt x="476536" y="-10043"/>
                  <a:pt x="770088" y="-1609"/>
                  <a:pt x="1003868" y="0"/>
                </a:cubicBezTo>
                <a:cubicBezTo>
                  <a:pt x="1237648" y="1609"/>
                  <a:pt x="1381896" y="-4125"/>
                  <a:pt x="1636769" y="0"/>
                </a:cubicBezTo>
                <a:cubicBezTo>
                  <a:pt x="1891642" y="4125"/>
                  <a:pt x="1957702" y="24056"/>
                  <a:pt x="2229273" y="0"/>
                </a:cubicBezTo>
                <a:cubicBezTo>
                  <a:pt x="2500844" y="-24056"/>
                  <a:pt x="2758694" y="-12195"/>
                  <a:pt x="2942971" y="0"/>
                </a:cubicBezTo>
                <a:cubicBezTo>
                  <a:pt x="3127248" y="12195"/>
                  <a:pt x="3378909" y="-8561"/>
                  <a:pt x="3575872" y="0"/>
                </a:cubicBezTo>
                <a:cubicBezTo>
                  <a:pt x="3772835" y="8561"/>
                  <a:pt x="4072276" y="5081"/>
                  <a:pt x="4289570" y="0"/>
                </a:cubicBezTo>
                <a:cubicBezTo>
                  <a:pt x="4425584" y="-18410"/>
                  <a:pt x="4533230" y="120321"/>
                  <a:pt x="4539342" y="249772"/>
                </a:cubicBezTo>
                <a:cubicBezTo>
                  <a:pt x="4535143" y="471215"/>
                  <a:pt x="4526231" y="511066"/>
                  <a:pt x="4539342" y="729319"/>
                </a:cubicBezTo>
                <a:cubicBezTo>
                  <a:pt x="4552453" y="947572"/>
                  <a:pt x="4518793" y="1096306"/>
                  <a:pt x="4539342" y="1248828"/>
                </a:cubicBezTo>
                <a:cubicBezTo>
                  <a:pt x="4552162" y="1405857"/>
                  <a:pt x="4430765" y="1532258"/>
                  <a:pt x="4289570" y="1498600"/>
                </a:cubicBezTo>
                <a:cubicBezTo>
                  <a:pt x="4094183" y="1513897"/>
                  <a:pt x="3976926" y="1521173"/>
                  <a:pt x="3737464" y="1498600"/>
                </a:cubicBezTo>
                <a:cubicBezTo>
                  <a:pt x="3498002" y="1476027"/>
                  <a:pt x="3276101" y="1500420"/>
                  <a:pt x="2983369" y="1498600"/>
                </a:cubicBezTo>
                <a:cubicBezTo>
                  <a:pt x="2690637" y="1496780"/>
                  <a:pt x="2665616" y="1526353"/>
                  <a:pt x="2390865" y="1498600"/>
                </a:cubicBezTo>
                <a:cubicBezTo>
                  <a:pt x="2116114" y="1470847"/>
                  <a:pt x="1972977" y="1517962"/>
                  <a:pt x="1717565" y="1498600"/>
                </a:cubicBezTo>
                <a:cubicBezTo>
                  <a:pt x="1462153" y="1479238"/>
                  <a:pt x="1324315" y="1504602"/>
                  <a:pt x="963470" y="1498600"/>
                </a:cubicBezTo>
                <a:cubicBezTo>
                  <a:pt x="602626" y="1492598"/>
                  <a:pt x="515757" y="1491176"/>
                  <a:pt x="249772" y="1498600"/>
                </a:cubicBezTo>
                <a:cubicBezTo>
                  <a:pt x="98886" y="1521739"/>
                  <a:pt x="21281" y="1402587"/>
                  <a:pt x="0" y="1248828"/>
                </a:cubicBezTo>
                <a:cubicBezTo>
                  <a:pt x="15800" y="1071139"/>
                  <a:pt x="-1764" y="895504"/>
                  <a:pt x="0" y="769281"/>
                </a:cubicBezTo>
                <a:cubicBezTo>
                  <a:pt x="1764" y="643058"/>
                  <a:pt x="-15890" y="425595"/>
                  <a:pt x="0" y="249772"/>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2162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4500" y="365124"/>
                <a:ext cx="10909300" cy="5730875"/>
              </a:xfrm>
            </p:spPr>
            <p:txBody>
              <a:bodyPr>
                <a:normAutofit fontScale="92500" lnSpcReduction="20000"/>
              </a:bodyPr>
              <a:lstStyle/>
              <a:p>
                <a:r>
                  <a:rPr lang="en-GB" dirty="0"/>
                  <a:t>Then, we can extend this model to the following multilevel model, adding a varying intercept: </a:t>
                </a:r>
              </a:p>
              <a:p>
                <a:endParaRPr lang="en-GB" dirty="0"/>
              </a:p>
              <a:p>
                <a:pPr algn="ctr"/>
                <a:endParaRPr lang="en-GB" dirty="0"/>
              </a:p>
              <a:p>
                <a:pPr marL="0" indent="0" algn="ctr">
                  <a:buNone/>
                </a:pP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GB" dirty="0"/>
                  <a:t> ~ N(</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rPr>
                          <m:t>𝑗</m:t>
                        </m:r>
                        <m:r>
                          <m:rPr>
                            <m:nor/>
                          </m:rPr>
                          <a:rPr lang="en-GB" dirty="0"/>
                          <m:t>[</m:t>
                        </m:r>
                        <m:r>
                          <m:rPr>
                            <m:nor/>
                          </m:rPr>
                          <a:rPr lang="en-GB" dirty="0"/>
                          <m:t>i</m:t>
                        </m:r>
                        <m:r>
                          <m:rPr>
                            <m:nor/>
                          </m:rPr>
                          <a:rPr lang="en-GB" dirty="0"/>
                          <m:t>]</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𝑦</m:t>
                        </m:r>
                      </m:sub>
                      <m:sup>
                        <m:r>
                          <a:rPr lang="en-GB" i="1">
                            <a:latin typeface="Cambria Math" panose="02040503050406030204" pitchFamily="18" charset="0"/>
                          </a:rPr>
                          <m:t>2</m:t>
                        </m:r>
                      </m:sup>
                    </m:sSubSup>
                    <m:r>
                      <a:rPr lang="en-GB" i="1">
                        <a:latin typeface="Cambria Math" panose="02040503050406030204" pitchFamily="18" charset="0"/>
                      </a:rPr>
                      <m:t>)</m:t>
                    </m:r>
                  </m:oMath>
                </a14:m>
                <a:r>
                  <a:rPr lang="en-GB" dirty="0"/>
                  <a:t> </a:t>
                </a:r>
              </a:p>
              <a:p>
                <a:pPr marL="0" indent="0" algn="ctr">
                  <a:buNone/>
                </a:pP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rPr>
                          <m:t>𝑗</m:t>
                        </m:r>
                      </m:sub>
                    </m:sSub>
                  </m:oMath>
                </a14:m>
                <a:r>
                  <a:rPr lang="en-GB" dirty="0"/>
                  <a:t> ~ N(</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n-GB" dirty="0"/>
                  <a:t>)</a:t>
                </a:r>
              </a:p>
              <a:p>
                <a:endParaRPr lang="en-US" dirty="0"/>
              </a:p>
              <a:p>
                <a:r>
                  <a:rPr lang="en-GB" dirty="0"/>
                  <a:t>where we use the notation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rPr>
                          <m:t>𝑗</m:t>
                        </m:r>
                        <m:r>
                          <m:rPr>
                            <m:nor/>
                          </m:rPr>
                          <a:rPr lang="en-GB" dirty="0"/>
                          <m:t>[</m:t>
                        </m:r>
                        <m:r>
                          <m:rPr>
                            <m:nor/>
                          </m:rPr>
                          <a:rPr lang="en-GB" dirty="0"/>
                          <m:t>i</m:t>
                        </m:r>
                        <m:r>
                          <m:rPr>
                            <m:nor/>
                          </m:rPr>
                          <a:rPr lang="en-GB" dirty="0"/>
                          <m:t>]</m:t>
                        </m:r>
                      </m:sub>
                    </m:sSub>
                    <m:r>
                      <a:rPr lang="en-GB" i="1" dirty="0">
                        <a:latin typeface="Cambria Math" panose="02040503050406030204" pitchFamily="18" charset="0"/>
                      </a:rPr>
                      <m:t> </m:t>
                    </m:r>
                  </m:oMath>
                </a14:m>
                <a:r>
                  <a:rPr lang="en-GB" dirty="0"/>
                  <a:t>to indicate that each group j is given a unique intercept, issued from a Gaussian distribution </a:t>
                </a:r>
                <a:r>
                  <a:rPr lang="en-GB" dirty="0" err="1"/>
                  <a:t>centered</a:t>
                </a:r>
                <a:r>
                  <a:rPr lang="en-GB" dirty="0"/>
                  <a:t> on </a:t>
                </a:r>
                <a:r>
                  <a:rPr lang="el-GR" dirty="0"/>
                  <a:t>α, </a:t>
                </a:r>
                <a:r>
                  <a:rPr lang="en-GB" dirty="0"/>
                  <a:t>the grand intercept.</a:t>
                </a:r>
              </a:p>
              <a:p>
                <a:endParaRPr lang="en-GB" dirty="0"/>
              </a:p>
              <a:p>
                <a:r>
                  <a:rPr lang="en-GB" dirty="0"/>
                  <a:t>This mean that might be different mean for each group. From this notation we can see that in addition to the residual standard deviation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𝑦</m:t>
                        </m:r>
                      </m:sub>
                      <m:sup>
                        <m:r>
                          <a:rPr lang="en-GB" i="1">
                            <a:latin typeface="Cambria Math" panose="02040503050406030204" pitchFamily="18" charset="0"/>
                          </a:rPr>
                          <m:t>2</m:t>
                        </m:r>
                      </m:sup>
                    </m:sSubSup>
                  </m:oMath>
                </a14:m>
                <a:r>
                  <a:rPr lang="en-GB" dirty="0"/>
                  <a:t>, we are now estimating one more variance component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ea typeface="Cambria Math" panose="02040503050406030204" pitchFamily="18" charset="0"/>
                          </a:rPr>
                          <m:t>𝛼</m:t>
                        </m:r>
                      </m:sub>
                      <m:sup>
                        <m:r>
                          <a:rPr lang="en-GB" i="1">
                            <a:latin typeface="Cambria Math" panose="02040503050406030204" pitchFamily="18" charset="0"/>
                          </a:rPr>
                          <m:t>2</m:t>
                        </m:r>
                      </m:sup>
                    </m:sSubSup>
                  </m:oMath>
                </a14:m>
                <a:r>
                  <a:rPr lang="el-GR" dirty="0"/>
                  <a:t>, </a:t>
                </a:r>
                <a:r>
                  <a:rPr lang="en-GB" dirty="0"/>
                  <a:t>which is the standard deviation of the distribution of varying  intercepts. </a:t>
                </a:r>
                <a:endParaRPr lang="en-US" i="1" dirty="0">
                  <a:latin typeface="Cambria Math" panose="02040503050406030204" pitchFamily="18" charset="0"/>
                </a:endParaRPr>
              </a:p>
              <a:p>
                <a:endParaRPr lang="en-US"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4500" y="365124"/>
                <a:ext cx="10909300" cy="5730875"/>
              </a:xfrm>
              <a:blipFill>
                <a:blip r:embed="rId2"/>
                <a:stretch>
                  <a:fillRect l="-930" t="-2649" r="-13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932F2F6-BE37-4B25-876C-6D1D58830079}" type="slidenum">
              <a:rPr lang="en-GB" smtClean="0"/>
              <a:t>9</a:t>
            </a:fld>
            <a:endParaRPr lang="en-GB"/>
          </a:p>
        </p:txBody>
      </p:sp>
      <p:sp>
        <p:nvSpPr>
          <p:cNvPr id="5" name="Freeform 4">
            <a:extLst>
              <a:ext uri="{FF2B5EF4-FFF2-40B4-BE49-F238E27FC236}">
                <a16:creationId xmlns:a16="http://schemas.microsoft.com/office/drawing/2014/main" id="{D614D021-A6CE-031E-CB2C-DDC810B9960F}"/>
              </a:ext>
            </a:extLst>
          </p:cNvPr>
          <p:cNvSpPr/>
          <p:nvPr/>
        </p:nvSpPr>
        <p:spPr>
          <a:xfrm>
            <a:off x="3759200" y="2813290"/>
            <a:ext cx="4775200" cy="69610"/>
          </a:xfrm>
          <a:custGeom>
            <a:avLst/>
            <a:gdLst>
              <a:gd name="connsiteX0" fmla="*/ 0 w 4775200"/>
              <a:gd name="connsiteY0" fmla="*/ 6110 h 69610"/>
              <a:gd name="connsiteX1" fmla="*/ 889000 w 4775200"/>
              <a:gd name="connsiteY1" fmla="*/ 6110 h 69610"/>
              <a:gd name="connsiteX2" fmla="*/ 2095500 w 4775200"/>
              <a:gd name="connsiteY2" fmla="*/ 69610 h 69610"/>
              <a:gd name="connsiteX3" fmla="*/ 3530600 w 4775200"/>
              <a:gd name="connsiteY3" fmla="*/ 6110 h 69610"/>
              <a:gd name="connsiteX4" fmla="*/ 4775200 w 4775200"/>
              <a:gd name="connsiteY4" fmla="*/ 69610 h 6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200" h="69610" extrusionOk="0">
                <a:moveTo>
                  <a:pt x="0" y="6110"/>
                </a:moveTo>
                <a:cubicBezTo>
                  <a:pt x="211770" y="-35023"/>
                  <a:pt x="467284" y="22725"/>
                  <a:pt x="889000" y="6110"/>
                </a:cubicBezTo>
                <a:cubicBezTo>
                  <a:pt x="1347362" y="39664"/>
                  <a:pt x="1611515" y="71000"/>
                  <a:pt x="2095500" y="69610"/>
                </a:cubicBezTo>
                <a:cubicBezTo>
                  <a:pt x="2488271" y="115992"/>
                  <a:pt x="3075064" y="55406"/>
                  <a:pt x="3530600" y="6110"/>
                </a:cubicBezTo>
                <a:cubicBezTo>
                  <a:pt x="3937741" y="-15488"/>
                  <a:pt x="4432412" y="64715"/>
                  <a:pt x="4775200" y="69610"/>
                </a:cubicBezTo>
              </a:path>
            </a:pathLst>
          </a:custGeom>
          <a:noFill/>
          <a:ln>
            <a:extLst>
              <a:ext uri="{C807C97D-BFC1-408E-A445-0C87EB9F89A2}">
                <ask:lineSketchStyleProps xmlns:ask="http://schemas.microsoft.com/office/drawing/2018/sketchyshapes" sd="1219033472">
                  <a:custGeom>
                    <a:avLst/>
                    <a:gdLst>
                      <a:gd name="connsiteX0" fmla="*/ 0 w 4775200"/>
                      <a:gd name="connsiteY0" fmla="*/ 6110 h 69610"/>
                      <a:gd name="connsiteX1" fmla="*/ 889000 w 4775200"/>
                      <a:gd name="connsiteY1" fmla="*/ 6110 h 69610"/>
                      <a:gd name="connsiteX2" fmla="*/ 2095500 w 4775200"/>
                      <a:gd name="connsiteY2" fmla="*/ 69610 h 69610"/>
                      <a:gd name="connsiteX3" fmla="*/ 3530600 w 4775200"/>
                      <a:gd name="connsiteY3" fmla="*/ 6110 h 69610"/>
                      <a:gd name="connsiteX4" fmla="*/ 4775200 w 4775200"/>
                      <a:gd name="connsiteY4" fmla="*/ 69610 h 6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200" h="69610">
                        <a:moveTo>
                          <a:pt x="0" y="6110"/>
                        </a:moveTo>
                        <a:cubicBezTo>
                          <a:pt x="269875" y="818"/>
                          <a:pt x="539750" y="-4473"/>
                          <a:pt x="889000" y="6110"/>
                        </a:cubicBezTo>
                        <a:cubicBezTo>
                          <a:pt x="1238250" y="16693"/>
                          <a:pt x="1655233" y="69610"/>
                          <a:pt x="2095500" y="69610"/>
                        </a:cubicBezTo>
                        <a:cubicBezTo>
                          <a:pt x="2535767" y="69610"/>
                          <a:pt x="3083983" y="6110"/>
                          <a:pt x="3530600" y="6110"/>
                        </a:cubicBezTo>
                        <a:cubicBezTo>
                          <a:pt x="3977217" y="6110"/>
                          <a:pt x="4376208" y="37860"/>
                          <a:pt x="4775200" y="69610"/>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595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3531</TotalTime>
  <Words>1963</Words>
  <Application>Microsoft Macintosh PowerPoint</Application>
  <PresentationFormat>Widescreen</PresentationFormat>
  <Paragraphs>193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Calibri Light</vt:lpstr>
      <vt:lpstr>Cambria Math</vt:lpstr>
      <vt:lpstr>Helvetica Neue</vt:lpstr>
      <vt:lpstr>Office Theme</vt:lpstr>
      <vt:lpstr>Applied Bayesian Statistics and Estimation for Social Scientists</vt:lpstr>
      <vt:lpstr>PowerPoint Presentation</vt:lpstr>
      <vt:lpstr>PowerPoint Presentation</vt:lpstr>
      <vt:lpstr>PowerPoint Presentation</vt:lpstr>
      <vt:lpstr>Posterior probability</vt:lpstr>
      <vt:lpstr>Posterior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Studies - 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Bayesian Statistics and Estimation for Social Scientists</dc:title>
  <dc:creator>Diego Perez ruiz</dc:creator>
  <cp:lastModifiedBy>Diego Perez ruiz</cp:lastModifiedBy>
  <cp:revision>16</cp:revision>
  <dcterms:created xsi:type="dcterms:W3CDTF">2022-07-26T20:30:01Z</dcterms:created>
  <dcterms:modified xsi:type="dcterms:W3CDTF">2022-10-14T12:53:54Z</dcterms:modified>
</cp:coreProperties>
</file>