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67" r:id="rId3"/>
    <p:sldId id="268" r:id="rId4"/>
    <p:sldId id="272" r:id="rId5"/>
    <p:sldId id="277" r:id="rId6"/>
    <p:sldId id="276" r:id="rId7"/>
    <p:sldId id="275" r:id="rId8"/>
    <p:sldId id="274" r:id="rId9"/>
    <p:sldId id="278" r:id="rId10"/>
    <p:sldId id="273" r:id="rId11"/>
    <p:sldId id="279" r:id="rId12"/>
    <p:sldId id="281" r:id="rId13"/>
    <p:sldId id="280" r:id="rId14"/>
    <p:sldId id="259" r:id="rId15"/>
    <p:sldId id="258" r:id="rId16"/>
    <p:sldId id="257" r:id="rId17"/>
    <p:sldId id="260" r:id="rId18"/>
    <p:sldId id="261" r:id="rId19"/>
    <p:sldId id="269" r:id="rId20"/>
    <p:sldId id="263" r:id="rId21"/>
    <p:sldId id="264" r:id="rId22"/>
    <p:sldId id="262" r:id="rId23"/>
    <p:sldId id="265" r:id="rId24"/>
    <p:sldId id="284" r:id="rId25"/>
    <p:sldId id="270" r:id="rId26"/>
    <p:sldId id="266" r:id="rId27"/>
    <p:sldId id="282" r:id="rId28"/>
    <p:sldId id="286" r:id="rId29"/>
    <p:sldId id="283" r:id="rId30"/>
    <p:sldId id="285" r:id="rId31"/>
  </p:sldIdLst>
  <p:sldSz cx="12192000" cy="6858000"/>
  <p:notesSz cx="6669088" cy="9775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60"/>
  </p:normalViewPr>
  <p:slideViewPr>
    <p:cSldViewPr snapToGrid="0">
      <p:cViewPr varScale="1">
        <p:scale>
          <a:sx n="66" d="100"/>
          <a:sy n="66" d="100"/>
        </p:scale>
        <p:origin x="3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0489"/>
          </a:xfrm>
          <a:prstGeom prst="rect">
            <a:avLst/>
          </a:prstGeom>
        </p:spPr>
        <p:txBody>
          <a:bodyPr vert="horz" lIns="91440" tIns="45720" rIns="91440" bIns="45720" rtlCol="0"/>
          <a:lstStyle>
            <a:lvl1pPr algn="r">
              <a:defRPr sz="1200"/>
            </a:lvl1pPr>
          </a:lstStyle>
          <a:p>
            <a:fld id="{DFAB026D-D641-49AB-8ED1-885343286EBA}" type="datetimeFigureOut">
              <a:rPr lang="en-GB" smtClean="0"/>
              <a:t>14/10/2022</a:t>
            </a:fld>
            <a:endParaRPr lang="en-GB"/>
          </a:p>
        </p:txBody>
      </p:sp>
      <p:sp>
        <p:nvSpPr>
          <p:cNvPr id="4" name="Footer Placeholder 3"/>
          <p:cNvSpPr>
            <a:spLocks noGrp="1"/>
          </p:cNvSpPr>
          <p:nvPr>
            <p:ph type="ftr" sz="quarter" idx="2"/>
          </p:nvPr>
        </p:nvSpPr>
        <p:spPr>
          <a:xfrm>
            <a:off x="0" y="9285338"/>
            <a:ext cx="2889938" cy="4904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285338"/>
            <a:ext cx="2889938" cy="490488"/>
          </a:xfrm>
          <a:prstGeom prst="rect">
            <a:avLst/>
          </a:prstGeom>
        </p:spPr>
        <p:txBody>
          <a:bodyPr vert="horz" lIns="91440" tIns="45720" rIns="91440" bIns="45720" rtlCol="0" anchor="b"/>
          <a:lstStyle>
            <a:lvl1pPr algn="r">
              <a:defRPr sz="1200"/>
            </a:lvl1pPr>
          </a:lstStyle>
          <a:p>
            <a:fld id="{C50CF5EB-3BE7-44C3-A784-D7D02244FFC6}" type="slidenum">
              <a:rPr lang="en-GB" smtClean="0"/>
              <a:t>‹#›</a:t>
            </a:fld>
            <a:endParaRPr lang="en-GB"/>
          </a:p>
        </p:txBody>
      </p:sp>
    </p:spTree>
    <p:extLst>
      <p:ext uri="{BB962C8B-B14F-4D97-AF65-F5344CB8AC3E}">
        <p14:creationId xmlns:p14="http://schemas.microsoft.com/office/powerpoint/2010/main" val="385391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0489"/>
          </a:xfrm>
          <a:prstGeom prst="rect">
            <a:avLst/>
          </a:prstGeom>
        </p:spPr>
        <p:txBody>
          <a:bodyPr vert="horz" lIns="91440" tIns="45720" rIns="91440" bIns="45720" rtlCol="0"/>
          <a:lstStyle>
            <a:lvl1pPr algn="r">
              <a:defRPr sz="1200"/>
            </a:lvl1pPr>
          </a:lstStyle>
          <a:p>
            <a:fld id="{4AC7E7B3-2EEF-4969-8FE3-38677D7F964D}" type="datetimeFigureOut">
              <a:rPr lang="en-GB" smtClean="0"/>
              <a:t>14/10/2022</a:t>
            </a:fld>
            <a:endParaRPr lang="en-GB"/>
          </a:p>
        </p:txBody>
      </p:sp>
      <p:sp>
        <p:nvSpPr>
          <p:cNvPr id="4" name="Slide Image Placeholder 3"/>
          <p:cNvSpPr>
            <a:spLocks noGrp="1" noRot="1" noChangeAspect="1"/>
          </p:cNvSpPr>
          <p:nvPr>
            <p:ph type="sldImg" idx="2"/>
          </p:nvPr>
        </p:nvSpPr>
        <p:spPr>
          <a:xfrm>
            <a:off x="403225" y="1222375"/>
            <a:ext cx="5862638" cy="32988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04616"/>
            <a:ext cx="5335270" cy="3849231"/>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285338"/>
            <a:ext cx="2889938"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285338"/>
            <a:ext cx="2889938" cy="490488"/>
          </a:xfrm>
          <a:prstGeom prst="rect">
            <a:avLst/>
          </a:prstGeom>
        </p:spPr>
        <p:txBody>
          <a:bodyPr vert="horz" lIns="91440" tIns="45720" rIns="91440" bIns="45720" rtlCol="0" anchor="b"/>
          <a:lstStyle>
            <a:lvl1pPr algn="r">
              <a:defRPr sz="1200"/>
            </a:lvl1pPr>
          </a:lstStyle>
          <a:p>
            <a:fld id="{76433AF4-5BFE-4BC5-8CF9-EE0ADFCAC3E8}" type="slidenum">
              <a:rPr lang="en-GB" smtClean="0"/>
              <a:t>‹#›</a:t>
            </a:fld>
            <a:endParaRPr lang="en-GB"/>
          </a:p>
        </p:txBody>
      </p:sp>
    </p:spTree>
    <p:extLst>
      <p:ext uri="{BB962C8B-B14F-4D97-AF65-F5344CB8AC3E}">
        <p14:creationId xmlns:p14="http://schemas.microsoft.com/office/powerpoint/2010/main" val="167354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C39E503-7A85-4587-B948-A009C9D21F0E}" type="datetime1">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56184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EA7B09-D70C-4BC8-B42D-773ABD3C7E12}" type="datetime1">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86428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B9651B-2650-45F7-BB5F-CC6F85ABCE9B}" type="datetime1">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3420630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23E8A4-95B1-4838-BEBA-44AC06D3B422}" type="datetime1">
              <a:rPr lang="en-US" smtClean="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9746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1A50F6-BCED-43A4-9045-A252834B7E46}" type="datetime1">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176303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19A839-6630-446C-8529-203AA47F669B}" type="datetime1">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70507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51D9EC1-595E-478E-8724-8C46231AD779}" type="datetime1">
              <a:rPr lang="en-GB" smtClean="0"/>
              <a:t>14/10/2022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75922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29C939-D279-4C36-9FFB-785FC17629CA}" type="datetime1">
              <a:rPr lang="en-GB" smtClean="0"/>
              <a:t>14/10/2022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321067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967CF92-EBD9-427D-8D31-CBA06F1ED682}" type="datetime1">
              <a:rPr lang="en-GB" smtClean="0"/>
              <a:t>14/10/2022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93281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4D38D-C6D6-4619-B60C-AE031EF304AC}" type="datetime1">
              <a:rPr lang="en-GB" smtClean="0"/>
              <a:t>14/10/2022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10016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BD9EE2-77FA-4098-B4F6-DB0455C303CF}" type="datetime1">
              <a:rPr lang="en-GB" smtClean="0"/>
              <a:t>14/10/2022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2301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A84B3F-8D5B-49E9-A751-3AC7F4DA3A63}" type="datetime1">
              <a:rPr lang="en-GB" smtClean="0"/>
              <a:t>14/10/2022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006F51-1788-4B78-A022-45EE8C202D22}" type="slidenum">
              <a:rPr lang="en-GB" smtClean="0"/>
              <a:t>‹#›</a:t>
            </a:fld>
            <a:endParaRPr lang="en-GB"/>
          </a:p>
        </p:txBody>
      </p:sp>
    </p:spTree>
    <p:extLst>
      <p:ext uri="{BB962C8B-B14F-4D97-AF65-F5344CB8AC3E}">
        <p14:creationId xmlns:p14="http://schemas.microsoft.com/office/powerpoint/2010/main" val="272514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6B2FE-E7C6-4BEB-89DF-9912C0FFAD76}" type="datetime1">
              <a:rPr lang="en-GB" smtClean="0"/>
              <a:t>14/10/2022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06F51-1788-4B78-A022-45EE8C202D22}" type="slidenum">
              <a:rPr lang="en-GB" smtClean="0"/>
              <a:t>‹#›</a:t>
            </a:fld>
            <a:endParaRPr lang="en-GB"/>
          </a:p>
        </p:txBody>
      </p:sp>
    </p:spTree>
    <p:extLst>
      <p:ext uri="{BB962C8B-B14F-4D97-AF65-F5344CB8AC3E}">
        <p14:creationId xmlns:p14="http://schemas.microsoft.com/office/powerpoint/2010/main" val="2984226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WendyOlsen/SpatialRegressionBayesIndia202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reference.wolfram.com/language/ref/PoissonDistribution.html" TargetMode="External"/><Relationship Id="rId7" Type="http://schemas.openxmlformats.org/officeDocument/2006/relationships/image" Target="../media/image9.png"/><Relationship Id="rId2" Type="http://schemas.openxmlformats.org/officeDocument/2006/relationships/hyperlink" Target="https://mathworld.wolfram.com/PoissonDistribution.html" TargetMode="External"/><Relationship Id="rId1" Type="http://schemas.openxmlformats.org/officeDocument/2006/relationships/slideLayout" Target="../slideLayouts/slideLayout2.xml"/><Relationship Id="rId6" Type="http://schemas.openxmlformats.org/officeDocument/2006/relationships/hyperlink" Target="https://reference.wolfram.com/language/ref/PoissonDistribution.html" TargetMode="External"/><Relationship Id="rId5" Type="http://schemas.openxmlformats.org/officeDocument/2006/relationships/hyperlink" Target="https://mathworld.wolfram.com/PoissonDistribution.html"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WendyOlsen/normslabourindi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WendyOlsen/https/SpatialRegressionBayesIndia202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ink.springer.com/article/10.1057/s41287-020-00333-5" TargetMode="External"/><Relationship Id="rId2" Type="http://schemas.openxmlformats.org/officeDocument/2006/relationships/hyperlink" Target="https://doi.org/10.1007/s12187-020-09740-w"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WendyOlsen/SpatialRegressionBayesIndia202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WendyOlsen/SpatialRegressionBayesIndia2022"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5265"/>
            <a:ext cx="10180320" cy="2944698"/>
          </a:xfrm>
        </p:spPr>
        <p:txBody>
          <a:bodyPr>
            <a:normAutofit fontScale="90000"/>
          </a:bodyPr>
          <a:lstStyle/>
          <a:p>
            <a:r>
              <a:rPr lang="en-US" dirty="0" smtClean="0"/>
              <a:t>Spatial Elements</a:t>
            </a:r>
            <a:r>
              <a:rPr lang="en-US" dirty="0"/>
              <a:t> </a:t>
            </a:r>
            <a:r>
              <a:rPr lang="en-US" dirty="0" smtClean="0"/>
              <a:t>in Poisson Regression Using Bayesian  Methods:  Applying </a:t>
            </a:r>
            <a:r>
              <a:rPr lang="en-US" dirty="0"/>
              <a:t>the </a:t>
            </a:r>
            <a:r>
              <a:rPr lang="en-US" dirty="0" err="1"/>
              <a:t>Besag</a:t>
            </a:r>
            <a:r>
              <a:rPr lang="en-US" dirty="0"/>
              <a:t>-York- </a:t>
            </a:r>
            <a:r>
              <a:rPr lang="en-US" dirty="0" err="1"/>
              <a:t>Molli</a:t>
            </a:r>
            <a:r>
              <a:rPr lang="en-GB" dirty="0" smtClean="0"/>
              <a:t>é Model</a:t>
            </a:r>
            <a:endParaRPr lang="en-GB" dirty="0"/>
          </a:p>
        </p:txBody>
      </p:sp>
      <p:sp>
        <p:nvSpPr>
          <p:cNvPr id="3" name="Subtitle 2"/>
          <p:cNvSpPr>
            <a:spLocks noGrp="1"/>
          </p:cNvSpPr>
          <p:nvPr>
            <p:ph type="subTitle" idx="1"/>
          </p:nvPr>
        </p:nvSpPr>
        <p:spPr/>
        <p:txBody>
          <a:bodyPr>
            <a:normAutofit fontScale="77500" lnSpcReduction="20000"/>
          </a:bodyPr>
          <a:lstStyle/>
          <a:p>
            <a:r>
              <a:rPr lang="en-US" dirty="0" smtClean="0"/>
              <a:t>Wendy Olsen</a:t>
            </a:r>
          </a:p>
          <a:p>
            <a:r>
              <a:rPr lang="en-US" dirty="0"/>
              <a:t>August 2022 </a:t>
            </a:r>
          </a:p>
          <a:p>
            <a:r>
              <a:rPr lang="en-US" dirty="0"/>
              <a:t>Department of Social Statistics</a:t>
            </a:r>
          </a:p>
          <a:p>
            <a:r>
              <a:rPr lang="en-US" dirty="0"/>
              <a:t>School of Social Sciences</a:t>
            </a:r>
          </a:p>
          <a:p>
            <a:r>
              <a:rPr lang="en-US" dirty="0"/>
              <a:t>University of </a:t>
            </a:r>
            <a:r>
              <a:rPr lang="en-US" dirty="0" smtClean="0"/>
              <a:t>Manchester</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1</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69" y="3886994"/>
            <a:ext cx="3491966" cy="26519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398" y="5032374"/>
            <a:ext cx="1257300" cy="542925"/>
          </a:xfrm>
          <a:prstGeom prst="rect">
            <a:avLst/>
          </a:prstGeom>
        </p:spPr>
      </p:pic>
      <p:sp>
        <p:nvSpPr>
          <p:cNvPr id="7" name="Subtitle 2"/>
          <p:cNvSpPr txBox="1">
            <a:spLocks/>
          </p:cNvSpPr>
          <p:nvPr/>
        </p:nvSpPr>
        <p:spPr>
          <a:xfrm>
            <a:off x="4189615" y="5892800"/>
            <a:ext cx="6946669" cy="556417"/>
          </a:xfrm>
          <a:prstGeom prst="rect">
            <a:avLst/>
          </a:prstGeom>
          <a:solidFill>
            <a:schemeClr val="accent6">
              <a:lumMod val="20000"/>
              <a:lumOff val="80000"/>
            </a:schemeClr>
          </a:solidFill>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u="sng" dirty="0">
                <a:hlinkClick r:id="rId4"/>
              </a:rPr>
              <a:t>https://github.com/WendyOlsen/SpatialRegressionBayesIndia2022</a:t>
            </a:r>
            <a:r>
              <a:rPr lang="en-GB" dirty="0"/>
              <a:t> </a:t>
            </a:r>
            <a:endParaRPr lang="en-US" dirty="0" smtClean="0"/>
          </a:p>
          <a:p>
            <a:r>
              <a:rPr lang="en-US" dirty="0" smtClean="0"/>
              <a:t>www.socialsciences.manchester.ac.uk/social-statistics</a:t>
            </a:r>
            <a:r>
              <a:rPr lang="en-US" dirty="0"/>
              <a:t>/</a:t>
            </a:r>
            <a:endParaRPr lang="en-GB" dirty="0"/>
          </a:p>
        </p:txBody>
      </p:sp>
    </p:spTree>
    <p:extLst>
      <p:ext uri="{BB962C8B-B14F-4D97-AF65-F5344CB8AC3E}">
        <p14:creationId xmlns:p14="http://schemas.microsoft.com/office/powerpoint/2010/main" val="4084632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the Model and its Spatial </a:t>
            </a:r>
            <a:r>
              <a:rPr lang="en-GB" dirty="0" smtClean="0"/>
              <a:t>Term (A) was to test whether this term </a:t>
            </a:r>
            <a:r>
              <a:rPr lang="en-GB" i="1" dirty="0" smtClean="0"/>
              <a:t>matters.</a:t>
            </a:r>
            <a:endParaRPr lang="en-GB" i="1"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solidFill>
                <a:schemeClr val="accent4">
                  <a:lumMod val="20000"/>
                  <a:lumOff val="80000"/>
                </a:schemeClr>
              </a:solidFill>
            </p:spPr>
            <p:txBody>
              <a:bodyPr>
                <a:normAutofit fontScale="77500" lnSpcReduction="20000"/>
              </a:bodyPr>
              <a:lstStyle/>
              <a:p>
                <a:r>
                  <a:rPr lang="el-GR" baseline="30000" dirty="0" smtClean="0">
                    <a:latin typeface="Arial" panose="020B0604020202020204" pitchFamily="34" charset="0"/>
                  </a:rPr>
                  <a:t>η</a:t>
                </a:r>
                <a:r>
                  <a:rPr lang="en-US" baseline="-25000" dirty="0" smtClean="0">
                    <a:latin typeface="Arial" panose="020B0604020202020204" pitchFamily="34" charset="0"/>
                  </a:rPr>
                  <a:t>j</a:t>
                </a:r>
                <a:r>
                  <a:rPr lang="en-US" dirty="0" smtClean="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smtClean="0">
                    <a:solidFill>
                      <a:srgbClr val="FF0000"/>
                    </a:solidFill>
                  </a:rPr>
                  <a:t>+</a:t>
                </a:r>
                <a:r>
                  <a:rPr lang="en-GB" sz="4000" dirty="0">
                    <a:solidFill>
                      <a:srgbClr val="FF0000"/>
                    </a:solidFill>
                  </a:rPr>
                  <a:t>[</a:t>
                </a:r>
                <a14:m>
                  <m:oMath xmlns:m="http://schemas.openxmlformats.org/officeDocument/2006/math">
                    <m:d>
                      <m:dPr>
                        <m:ctrlPr>
                          <a:rPr lang="en-GB" i="1">
                            <a:solidFill>
                              <a:srgbClr val="FF0000"/>
                            </a:solidFill>
                            <a:latin typeface="Cambria Math" panose="02040503050406030204" pitchFamily="18" charset="0"/>
                          </a:rPr>
                        </m:ctrlPr>
                      </m:dPr>
                      <m:e>
                        <m:rad>
                          <m:radPr>
                            <m:degHide m:val="on"/>
                            <m:ctrlPr>
                              <a:rPr lang="en-GB" i="1">
                                <a:solidFill>
                                  <a:srgbClr val="FF0000"/>
                                </a:solidFill>
                                <a:latin typeface="Cambria Math" panose="02040503050406030204" pitchFamily="18" charset="0"/>
                              </a:rPr>
                            </m:ctrlPr>
                          </m:radPr>
                          <m:deg/>
                          <m:e>
                            <m:f>
                              <m:fPr>
                                <m:type m:val="skw"/>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ea typeface="Cambria Math" panose="02040503050406030204" pitchFamily="18" charset="0"/>
                                  </a:rPr>
                                  <m:t>𝜌</m:t>
                                </m:r>
                              </m:num>
                              <m:den>
                                <m:r>
                                  <a:rPr lang="en-GB" i="1">
                                    <a:solidFill>
                                      <a:srgbClr val="FF0000"/>
                                    </a:solidFill>
                                    <a:latin typeface="Cambria Math" panose="02040503050406030204" pitchFamily="18" charset="0"/>
                                  </a:rPr>
                                  <m:t>𝑠</m:t>
                                </m:r>
                              </m:den>
                            </m:f>
                          </m:e>
                        </m:rad>
                      </m:e>
                    </m:d>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ea typeface="Cambria Math" panose="02040503050406030204" pitchFamily="18" charset="0"/>
                          </a:rPr>
                          <m:t>𝜑</m:t>
                        </m:r>
                      </m:e>
                      <m:sup>
                        <m:r>
                          <a:rPr lang="en-GB" i="1">
                            <a:solidFill>
                              <a:srgbClr val="FF0000"/>
                            </a:solidFill>
                            <a:latin typeface="Cambria Math" panose="02040503050406030204" pitchFamily="18" charset="0"/>
                          </a:rPr>
                          <m:t>∗</m:t>
                        </m:r>
                      </m:sup>
                    </m:sSup>
                    <m:r>
                      <a:rPr lang="en-GB" i="1">
                        <a:solidFill>
                          <a:srgbClr val="FF0000"/>
                        </a:solidFill>
                        <a:latin typeface="Cambria Math" panose="02040503050406030204" pitchFamily="18" charset="0"/>
                      </a:rPr>
                      <m:t>+(</m:t>
                    </m:r>
                    <m:rad>
                      <m:radPr>
                        <m:degHide m:val="on"/>
                        <m:ctrlPr>
                          <a:rPr lang="en-GB" i="1">
                            <a:solidFill>
                              <a:srgbClr val="FF0000"/>
                            </a:solidFill>
                            <a:latin typeface="Cambria Math" panose="02040503050406030204" pitchFamily="18" charset="0"/>
                          </a:rPr>
                        </m:ctrlPr>
                      </m:radPr>
                      <m:deg/>
                      <m:e>
                        <m:r>
                          <a:rPr lang="en-GB" i="1">
                            <a:solidFill>
                              <a:srgbClr val="FF0000"/>
                            </a:solidFill>
                            <a:latin typeface="Cambria Math" panose="02040503050406030204" pitchFamily="18" charset="0"/>
                          </a:rPr>
                          <m:t>1−</m:t>
                        </m:r>
                        <m:r>
                          <a:rPr lang="en-GB" i="1">
                            <a:solidFill>
                              <a:srgbClr val="FF0000"/>
                            </a:solidFill>
                            <a:latin typeface="Cambria Math" panose="02040503050406030204" pitchFamily="18" charset="0"/>
                            <a:ea typeface="Cambria Math" panose="02040503050406030204" pitchFamily="18" charset="0"/>
                          </a:rPr>
                          <m:t>𝜌</m:t>
                        </m:r>
                      </m:e>
                    </m:rad>
                    <m:r>
                      <a:rPr lang="en-GB" i="1">
                        <a:solidFill>
                          <a:srgbClr val="FF0000"/>
                        </a:solidFill>
                        <a:latin typeface="Cambria Math" panose="02040503050406030204" pitchFamily="18" charset="0"/>
                      </a:rPr>
                      <m:t>)</m:t>
                    </m:r>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ea typeface="Cambria Math" panose="02040503050406030204" pitchFamily="18" charset="0"/>
                          </a:rPr>
                          <m:t>𝜃</m:t>
                        </m:r>
                      </m:e>
                      <m:sup>
                        <m:r>
                          <a:rPr lang="en-GB" i="1">
                            <a:solidFill>
                              <a:srgbClr val="FF0000"/>
                            </a:solidFill>
                            <a:latin typeface="Cambria Math" panose="02040503050406030204" pitchFamily="18" charset="0"/>
                          </a:rPr>
                          <m:t>∗</m:t>
                        </m:r>
                      </m:sup>
                    </m:sSup>
                  </m:oMath>
                </a14:m>
                <a:r>
                  <a:rPr lang="en-GB" sz="4000" dirty="0">
                    <a:solidFill>
                      <a:srgbClr val="FF0000"/>
                    </a:solidFill>
                  </a:rPr>
                  <a:t>]</a:t>
                </a:r>
                <a14:m>
                  <m:oMath xmlns:m="http://schemas.openxmlformats.org/officeDocument/2006/math">
                    <m:r>
                      <a:rPr lang="en-GB" i="1">
                        <a:solidFill>
                          <a:srgbClr val="FF0000"/>
                        </a:solidFill>
                        <a:latin typeface="Cambria Math" panose="02040503050406030204" pitchFamily="18" charset="0"/>
                        <a:ea typeface="Cambria Math" panose="02040503050406030204" pitchFamily="18" charset="0"/>
                      </a:rPr>
                      <m:t>𝜎</m:t>
                    </m:r>
                  </m:oMath>
                </a14:m>
                <a:r>
                  <a:rPr lang="en-GB" dirty="0">
                    <a:solidFill>
                      <a:srgbClr val="FF0000"/>
                    </a:solidFill>
                  </a:rPr>
                  <a:t> </a:t>
                </a:r>
                <a:endParaRPr lang="en-GB" dirty="0" smtClean="0">
                  <a:solidFill>
                    <a:srgbClr val="FF0000"/>
                  </a:solidFill>
                </a:endParaRPr>
              </a:p>
              <a:p>
                <a:pPr marL="0" indent="0">
                  <a:buNone/>
                </a:pPr>
                <a:r>
                  <a:rPr lang="en-GB" dirty="0"/>
                  <a:t/>
                </a:r>
                <a:br>
                  <a:rPr lang="en-GB" dirty="0"/>
                </a:br>
                <a:r>
                  <a:rPr lang="en-GB" dirty="0" smtClean="0"/>
                  <a:t>In general </a:t>
                </a:r>
                <a:r>
                  <a:rPr lang="en-GB" dirty="0" smtClean="0"/>
                  <a:t>use existing theory </a:t>
                </a:r>
                <a:r>
                  <a:rPr lang="en-GB" dirty="0" smtClean="0"/>
                  <a:t>to choose the X variates. </a:t>
                </a:r>
              </a:p>
              <a:p>
                <a:r>
                  <a:rPr lang="en-GB" dirty="0" smtClean="0"/>
                  <a:t>This is </a:t>
                </a:r>
                <a:r>
                  <a:rPr lang="en-GB" b="1" u="sng" dirty="0" smtClean="0"/>
                  <a:t>confirmatory regression.</a:t>
                </a:r>
              </a:p>
              <a:p>
                <a:r>
                  <a:rPr lang="en-GB" dirty="0" smtClean="0"/>
                  <a:t>Comparison of models is how we draw conclusions about specific hypotheses. Compare via AIC, BIC</a:t>
                </a:r>
                <a:r>
                  <a:rPr lang="en-GB" dirty="0" smtClean="0"/>
                  <a:t>, or LR test</a:t>
                </a:r>
                <a:endParaRPr lang="en-GB" dirty="0" smtClean="0"/>
              </a:p>
              <a:p>
                <a:pPr marL="0" indent="0">
                  <a:buNone/>
                </a:pPr>
                <a:r>
                  <a:rPr lang="en-GB" dirty="0" smtClean="0">
                    <a:solidFill>
                      <a:schemeClr val="accent4">
                        <a:lumMod val="75000"/>
                      </a:schemeClr>
                    </a:solidFill>
                  </a:rPr>
                  <a:t>Use the likelihood-ratio test statistic.  (LR test) Fox, chapter 15, section 15.1.1 in 2</a:t>
                </a:r>
                <a:r>
                  <a:rPr lang="en-GB" baseline="30000" dirty="0" smtClean="0">
                    <a:solidFill>
                      <a:schemeClr val="accent4">
                        <a:lumMod val="75000"/>
                      </a:schemeClr>
                    </a:solidFill>
                  </a:rPr>
                  <a:t>nd</a:t>
                </a:r>
                <a:r>
                  <a:rPr lang="en-GB" dirty="0" smtClean="0">
                    <a:solidFill>
                      <a:schemeClr val="accent4">
                        <a:lumMod val="75000"/>
                      </a:schemeClr>
                    </a:solidFill>
                  </a:rPr>
                  <a:t> edition. </a:t>
                </a:r>
                <a:endParaRPr lang="en-GB" dirty="0">
                  <a:solidFill>
                    <a:schemeClr val="accent4">
                      <a:lumMod val="75000"/>
                    </a:schemeClr>
                  </a:solidFill>
                </a:endParaRPr>
              </a:p>
              <a:p>
                <a:r>
                  <a:rPr lang="el-GR" baseline="30000" dirty="0" smtClean="0">
                    <a:latin typeface="Arial" panose="020B0604020202020204" pitchFamily="34" charset="0"/>
                  </a:rPr>
                  <a:t>η</a:t>
                </a:r>
                <a:r>
                  <a:rPr lang="en-US" baseline="-25000" dirty="0" smtClean="0">
                    <a:latin typeface="Arial" panose="020B0604020202020204" pitchFamily="34" charset="0"/>
                  </a:rPr>
                  <a:t>j</a:t>
                </a:r>
                <a:r>
                  <a:rPr lang="en-US" dirty="0" smtClean="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14:m>
                  <m:oMath xmlns:m="http://schemas.openxmlformats.org/officeDocument/2006/math">
                    <m:r>
                      <a:rPr lang="en-GB" sz="3200" b="0" i="0" smtClean="0">
                        <a:latin typeface="Cambria Math" panose="02040503050406030204" pitchFamily="18" charset="0"/>
                      </a:rPr>
                      <m:t>[</m:t>
                    </m:r>
                    <m:r>
                      <a:rPr lang="en-GB" sz="3200" b="0" i="1" smtClean="0">
                        <a:latin typeface="Cambria Math" panose="02040503050406030204" pitchFamily="18" charset="0"/>
                      </a:rPr>
                      <m:t>𝑠𝑝𝑎𝑡𝑖𝑎𝑙</m:t>
                    </m:r>
                    <m:r>
                      <a:rPr lang="en-GB" sz="3200" b="0" i="1" smtClean="0">
                        <a:latin typeface="Cambria Math" panose="02040503050406030204" pitchFamily="18" charset="0"/>
                      </a:rPr>
                      <m:t> </m:t>
                    </m:r>
                    <m:r>
                      <a:rPr lang="en-GB" sz="3200" b="0" i="1" smtClean="0">
                        <a:latin typeface="Cambria Math" panose="02040503050406030204" pitchFamily="18" charset="0"/>
                      </a:rPr>
                      <m:t>𝑡𝑒𝑟𝑚</m:t>
                    </m:r>
                    <m:r>
                      <a:rPr lang="en-GB" sz="3200" b="0" i="1" smtClean="0">
                        <a:latin typeface="Cambria Math" panose="02040503050406030204" pitchFamily="18" charset="0"/>
                      </a:rPr>
                      <m:t>]</m:t>
                    </m:r>
                  </m:oMath>
                </a14:m>
                <a:r>
                  <a:rPr lang="en-GB" dirty="0"/>
                  <a:t/>
                </a:r>
                <a:br>
                  <a:rPr lang="en-GB" dirty="0"/>
                </a:b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765" t="-5872" r="-1118"/>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788144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Notation Used Here</a:t>
            </a:r>
            <a:endParaRPr lang="en-GB" dirty="0"/>
          </a:p>
        </p:txBody>
      </p:sp>
      <p:sp>
        <p:nvSpPr>
          <p:cNvPr id="3" name="Content Placeholder 2"/>
          <p:cNvSpPr>
            <a:spLocks noGrp="1"/>
          </p:cNvSpPr>
          <p:nvPr>
            <p:ph sz="quarter" idx="13"/>
          </p:nvPr>
        </p:nvSpPr>
        <p:spPr>
          <a:xfrm>
            <a:off x="913774" y="2367092"/>
            <a:ext cx="10363826" cy="3867453"/>
          </a:xfrm>
        </p:spPr>
        <p:txBody>
          <a:bodyPr>
            <a:normAutofit fontScale="92500" lnSpcReduction="20000"/>
          </a:bodyPr>
          <a:lstStyle/>
          <a:p>
            <a:r>
              <a:rPr lang="en-GB" dirty="0" smtClean="0"/>
              <a:t>We follow Fox in offering the main linear part of the generalised linear model:</a:t>
            </a:r>
          </a:p>
          <a:p>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smtClean="0"/>
              <a:t>β</a:t>
            </a:r>
            <a:r>
              <a:rPr lang="en-GB" dirty="0"/>
              <a:t> </a:t>
            </a:r>
            <a:r>
              <a:rPr lang="en-GB" dirty="0" smtClean="0"/>
              <a:t>where eta is the dependent variable measured suitably.</a:t>
            </a:r>
          </a:p>
          <a:p>
            <a:r>
              <a:rPr lang="en-GB" dirty="0" smtClean="0"/>
              <a:t>B</a:t>
            </a:r>
            <a:r>
              <a:rPr lang="en-GB" baseline="-25000" dirty="0" smtClean="0"/>
              <a:t>0j</a:t>
            </a:r>
            <a:r>
              <a:rPr lang="en-GB" dirty="0" smtClean="0"/>
              <a:t> is the intercept for risk and may not be interesting.</a:t>
            </a:r>
          </a:p>
          <a:p>
            <a:r>
              <a:rPr lang="en-GB" b="1" u="sng" dirty="0" smtClean="0"/>
              <a:t>XB</a:t>
            </a:r>
            <a:r>
              <a:rPr lang="en-GB" dirty="0" smtClean="0"/>
              <a:t> is the estimate for </a:t>
            </a:r>
            <a:r>
              <a:rPr lang="en-GB" b="1" u="sng" dirty="0"/>
              <a:t>X</a:t>
            </a:r>
            <a:r>
              <a:rPr lang="el-GR" b="1" u="sng" dirty="0" smtClean="0"/>
              <a:t>β</a:t>
            </a:r>
            <a:r>
              <a:rPr lang="en-GB" b="1" u="sng" dirty="0" smtClean="0"/>
              <a:t>, </a:t>
            </a:r>
            <a:r>
              <a:rPr lang="en-GB" dirty="0" smtClean="0"/>
              <a:t>a vector multiplication. </a:t>
            </a:r>
            <a:r>
              <a:rPr lang="en-GB" b="1" u="sng" dirty="0" smtClean="0"/>
              <a:t>X</a:t>
            </a:r>
            <a:r>
              <a:rPr lang="en-GB" dirty="0" smtClean="0"/>
              <a:t> holds several independent variables and </a:t>
            </a:r>
            <a:r>
              <a:rPr lang="en-GB" b="1" u="sng" dirty="0" smtClean="0"/>
              <a:t>Beta</a:t>
            </a:r>
            <a:r>
              <a:rPr lang="en-GB" dirty="0" smtClean="0"/>
              <a:t> holds the slope coefficients.</a:t>
            </a:r>
          </a:p>
          <a:p>
            <a:r>
              <a:rPr lang="en-GB" dirty="0" smtClean="0"/>
              <a:t>In an aggregated model at District units j, we will effectively have a randomly distributed District fixed effect – also called a random slope on district.</a:t>
            </a:r>
          </a:p>
          <a:p>
            <a:r>
              <a:rPr lang="en-GB" dirty="0" smtClean="0"/>
              <a:t>In such a model, the intercept B</a:t>
            </a:r>
            <a:r>
              <a:rPr lang="en-GB" baseline="-25000" dirty="0" smtClean="0"/>
              <a:t>0j</a:t>
            </a:r>
            <a:r>
              <a:rPr lang="en-GB" dirty="0" smtClean="0"/>
              <a:t> drops out.</a:t>
            </a:r>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06162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342" y="595846"/>
            <a:ext cx="10515600" cy="1771246"/>
          </a:xfrm>
        </p:spPr>
        <p:txBody>
          <a:bodyPr>
            <a:normAutofit fontScale="90000"/>
          </a:bodyPr>
          <a:lstStyle/>
          <a:p>
            <a:r>
              <a:rPr lang="en-GB" dirty="0" smtClean="0"/>
              <a:t>The </a:t>
            </a:r>
            <a:r>
              <a:rPr lang="en-GB" dirty="0" err="1" smtClean="0"/>
              <a:t>Besag</a:t>
            </a:r>
            <a:r>
              <a:rPr lang="en-GB" dirty="0" smtClean="0"/>
              <a:t>-York-</a:t>
            </a:r>
            <a:r>
              <a:rPr lang="en-US" dirty="0"/>
              <a:t> </a:t>
            </a:r>
            <a:r>
              <a:rPr lang="en-US" dirty="0" err="1"/>
              <a:t>Molli</a:t>
            </a:r>
            <a:r>
              <a:rPr lang="en-GB" dirty="0"/>
              <a:t>é </a:t>
            </a:r>
            <a:r>
              <a:rPr lang="en-GB" dirty="0" smtClean="0"/>
              <a:t>Model (v. 2)</a:t>
            </a:r>
            <a:br>
              <a:rPr lang="en-GB" dirty="0" smtClean="0"/>
            </a:br>
            <a:r>
              <a:rPr lang="en-GB" dirty="0" smtClean="0"/>
              <a:t>- More details of how we interpret it.</a:t>
            </a:r>
            <a:br>
              <a:rPr lang="en-GB" dirty="0" smtClean="0"/>
            </a:br>
            <a:r>
              <a:rPr lang="en-GB" dirty="0" smtClean="0"/>
              <a:t>See Morris et al., 2019. Very helpful.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62500" lnSpcReduction="20000"/>
              </a:bodyPr>
              <a:lstStyle/>
              <a:p>
                <a:r>
                  <a:rPr lang="en-GB" dirty="0" smtClean="0"/>
                  <a:t>…+</a:t>
                </a:r>
                <a:r>
                  <a:rPr lang="en-GB" sz="4000" dirty="0" smtClean="0"/>
                  <a:t>[</a:t>
                </a:r>
                <a14:m>
                  <m:oMath xmlns:m="http://schemas.openxmlformats.org/officeDocument/2006/math">
                    <m:d>
                      <m:dPr>
                        <m:ctrlPr>
                          <a:rPr lang="en-GB" i="1">
                            <a:latin typeface="Cambria Math" panose="02040503050406030204" pitchFamily="18" charset="0"/>
                          </a:rPr>
                        </m:ctrlPr>
                      </m:dPr>
                      <m:e>
                        <m:rad>
                          <m:radPr>
                            <m:degHide m:val="on"/>
                            <m:ctrlPr>
                              <a:rPr lang="en-GB" i="1">
                                <a:latin typeface="Cambria Math" panose="02040503050406030204" pitchFamily="18" charset="0"/>
                              </a:rPr>
                            </m:ctrlPr>
                          </m:radPr>
                          <m:deg/>
                          <m:e>
                            <m:f>
                              <m:fPr>
                                <m:type m:val="skw"/>
                                <m:ctrlPr>
                                  <a:rPr lang="en-GB" i="1">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𝜌</m:t>
                                </m:r>
                              </m:num>
                              <m:den>
                                <m:r>
                                  <a:rPr lang="en-GB" i="1">
                                    <a:latin typeface="Cambria Math" panose="02040503050406030204" pitchFamily="18" charset="0"/>
                                  </a:rPr>
                                  <m:t>𝑠</m:t>
                                </m:r>
                              </m:den>
                            </m:f>
                          </m:e>
                        </m:rad>
                      </m:e>
                    </m:d>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𝜑</m:t>
                        </m:r>
                      </m:e>
                      <m:sup>
                        <m:r>
                          <a:rPr lang="en-GB" i="1">
                            <a:latin typeface="Cambria Math" panose="02040503050406030204" pitchFamily="18" charset="0"/>
                          </a:rPr>
                          <m:t>∗</m:t>
                        </m:r>
                      </m:sup>
                    </m:sSup>
                    <m:r>
                      <a:rPr lang="en-GB" i="1">
                        <a:latin typeface="Cambria Math" panose="02040503050406030204" pitchFamily="18" charset="0"/>
                      </a:rPr>
                      <m:t>+(</m:t>
                    </m:r>
                    <m:rad>
                      <m:radPr>
                        <m:degHide m:val="on"/>
                        <m:ctrlPr>
                          <a:rPr lang="en-GB" i="1">
                            <a:latin typeface="Cambria Math" panose="02040503050406030204" pitchFamily="18" charset="0"/>
                          </a:rPr>
                        </m:ctrlPr>
                      </m:radPr>
                      <m:deg/>
                      <m:e>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𝜌</m:t>
                        </m:r>
                      </m:e>
                    </m:ra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𝜃</m:t>
                        </m:r>
                      </m:e>
                      <m:sup>
                        <m:r>
                          <a:rPr lang="en-GB" i="1">
                            <a:latin typeface="Cambria Math" panose="02040503050406030204" pitchFamily="18" charset="0"/>
                          </a:rPr>
                          <m:t>∗</m:t>
                        </m:r>
                      </m:sup>
                    </m:sSup>
                  </m:oMath>
                </a14:m>
                <a:r>
                  <a:rPr lang="en-GB" sz="4000" dirty="0"/>
                  <a:t>]</a:t>
                </a:r>
                <a14:m>
                  <m:oMath xmlns:m="http://schemas.openxmlformats.org/officeDocument/2006/math">
                    <m:r>
                      <a:rPr lang="en-GB" i="1">
                        <a:latin typeface="Cambria Math" panose="02040503050406030204" pitchFamily="18" charset="0"/>
                        <a:ea typeface="Cambria Math" panose="02040503050406030204" pitchFamily="18" charset="0"/>
                      </a:rPr>
                      <m:t>𝜎</m:t>
                    </m:r>
                  </m:oMath>
                </a14:m>
                <a:r>
                  <a:rPr lang="en-GB" dirty="0"/>
                  <a:t> </a:t>
                </a:r>
                <a:br>
                  <a:rPr lang="en-GB" dirty="0"/>
                </a:br>
                <a:r>
                  <a:rPr lang="en-GB" dirty="0" smtClean="0"/>
                  <a:t>Rho, </a:t>
                </a:r>
                <a14:m>
                  <m:oMath xmlns:m="http://schemas.openxmlformats.org/officeDocument/2006/math">
                    <m:r>
                      <a:rPr lang="en-GB" i="1">
                        <a:latin typeface="Cambria Math" panose="02040503050406030204" pitchFamily="18" charset="0"/>
                        <a:ea typeface="Cambria Math" panose="02040503050406030204" pitchFamily="18" charset="0"/>
                      </a:rPr>
                      <m:t>𝜌</m:t>
                    </m:r>
                  </m:oMath>
                </a14:m>
                <a:r>
                  <a:rPr lang="en-GB" dirty="0" smtClean="0"/>
                  <a:t>, measures the degree of correlation of the data from nearby and contiguous districts, such that when rho is large, the first term is larger and the second term is smaller. Rho runs from [0…1]. </a:t>
                </a:r>
              </a:p>
              <a:p>
                <a:pPr lvl="1"/>
                <a:r>
                  <a:rPr lang="en-GB" dirty="0" smtClean="0"/>
                  <a:t>If the spatially correlated terms are greater, then RHO is larger, and if the spatially uncorrelated parts of the geography are greater, then RHO is closer to zero.  (Morris, et al., 2019: 7)</a:t>
                </a:r>
              </a:p>
              <a:p>
                <a:r>
                  <a:rPr lang="en-GB" dirty="0" smtClean="0">
                    <a:ea typeface="Cambria Math" panose="02040503050406030204" pitchFamily="18" charset="0"/>
                  </a:rPr>
                  <a:t>BYM introduced Phi and Theta.  Here, in BYM2, </a:t>
                </a:r>
                <a14:m>
                  <m:oMath xmlns:m="http://schemas.openxmlformats.org/officeDocument/2006/math">
                    <m:r>
                      <a:rPr lang="en-GB" i="1">
                        <a:latin typeface="Cambria Math" panose="02040503050406030204" pitchFamily="18" charset="0"/>
                        <a:ea typeface="Cambria Math" panose="02040503050406030204" pitchFamily="18" charset="0"/>
                      </a:rPr>
                      <m:t>𝜌</m:t>
                    </m:r>
                    <m:r>
                      <a:rPr lang="en-GB" i="1">
                        <a:latin typeface="Cambria Math" panose="02040503050406030204" pitchFamily="18" charset="0"/>
                        <a:ea typeface="Cambria Math" panose="02040503050406030204" pitchFamily="18" charset="0"/>
                      </a:rPr>
                      <m:t> </m:t>
                    </m:r>
                  </m:oMath>
                </a14:m>
                <a:r>
                  <a:rPr lang="en-GB" dirty="0" smtClean="0"/>
                  <a:t>appears twice, with Rho weighting the two parts.  </a:t>
                </a:r>
              </a:p>
              <a:p>
                <a:r>
                  <a:rPr lang="en-GB" dirty="0" smtClean="0"/>
                  <a:t>Phi </a:t>
                </a:r>
                <a14:m>
                  <m:oMath xmlns:m="http://schemas.openxmlformats.org/officeDocument/2006/math">
                    <m:r>
                      <a:rPr lang="en-GB" i="1">
                        <a:latin typeface="Cambria Math" panose="02040503050406030204" pitchFamily="18" charset="0"/>
                        <a:ea typeface="Cambria Math" panose="02040503050406030204" pitchFamily="18" charset="0"/>
                      </a:rPr>
                      <m:t>𝜑</m:t>
                    </m:r>
                  </m:oMath>
                </a14:m>
                <a:r>
                  <a:rPr lang="en-GB" dirty="0" smtClean="0"/>
                  <a:t> is ‘spatial effects’.  </a:t>
                </a:r>
              </a:p>
              <a:p>
                <a:pPr lvl="1"/>
                <a:r>
                  <a:rPr lang="en-GB" dirty="0" smtClean="0"/>
                  <a:t>Phi measures how the adjacency matrix is summarised using pairs of locations I and j; when phi is large, there is greater nearness, or greater contiguity, of the pair of locations (districts). </a:t>
                </a:r>
                <a:endParaRPr lang="en-GB" dirty="0" smtClean="0">
                  <a:ea typeface="Cambria Math" panose="02040503050406030204" pitchFamily="18" charset="0"/>
                </a:endParaRPr>
              </a:p>
              <a:p>
                <a:r>
                  <a:rPr lang="en-GB" dirty="0" smtClean="0"/>
                  <a:t>Theta</a:t>
                </a:r>
                <a14:m>
                  <m:oMath xmlns:m="http://schemas.openxmlformats.org/officeDocument/2006/math">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𝜃</m:t>
                    </m:r>
                  </m:oMath>
                </a14:m>
                <a:r>
                  <a:rPr lang="en-GB" dirty="0" smtClean="0"/>
                  <a:t> is the </a:t>
                </a:r>
                <a:r>
                  <a:rPr lang="en-GB" dirty="0" err="1" smtClean="0"/>
                  <a:t>heterogenous</a:t>
                </a:r>
                <a:r>
                  <a:rPr lang="en-GB" dirty="0" smtClean="0"/>
                  <a:t> spatial effects mop-up term. “Independent Error Terms”</a:t>
                </a:r>
              </a:p>
              <a:p>
                <a:r>
                  <a:rPr lang="en-GB" dirty="0" smtClean="0"/>
                  <a:t>Sigma </a:t>
                </a:r>
              </a:p>
              <a:p>
                <a:pPr lvl="1"/>
                <a:r>
                  <a:rPr lang="en-GB" dirty="0" smtClean="0"/>
                  <a:t>scales-up the spatial part of the model to reflect the spatial terms’ standard error.  If it is large, then the spatial part plays a </a:t>
                </a:r>
                <a:r>
                  <a:rPr lang="en-GB" b="1" dirty="0" smtClean="0"/>
                  <a:t>greater part.</a:t>
                </a:r>
                <a:endParaRPr lang="en-GB" dirty="0" smtClean="0"/>
              </a:p>
              <a:p>
                <a:endParaRPr lang="en-GB"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412" t="-13523" r="-294"/>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692025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 (1)</a:t>
            </a:r>
            <a:endParaRPr lang="en-GB" dirty="0"/>
          </a:p>
        </p:txBody>
      </p:sp>
      <p:sp>
        <p:nvSpPr>
          <p:cNvPr id="3" name="Content Placeholder 2"/>
          <p:cNvSpPr>
            <a:spLocks noGrp="1"/>
          </p:cNvSpPr>
          <p:nvPr>
            <p:ph sz="quarter" idx="13"/>
          </p:nvPr>
        </p:nvSpPr>
        <p:spPr/>
        <p:txBody>
          <a:bodyPr/>
          <a:lstStyle/>
          <a:p>
            <a:r>
              <a:rPr lang="en-US" dirty="0"/>
              <a:t>Fox, John (2008), </a:t>
            </a:r>
            <a:r>
              <a:rPr lang="en-US" i="1" dirty="0"/>
              <a:t>Applied Regression Analysis and Generalized Linear Models</a:t>
            </a:r>
            <a:r>
              <a:rPr lang="en-US" dirty="0"/>
              <a:t>, London: </a:t>
            </a:r>
            <a:r>
              <a:rPr lang="en-US" dirty="0" smtClean="0"/>
              <a:t>Sage</a:t>
            </a:r>
          </a:p>
          <a:p>
            <a:r>
              <a:rPr lang="en-US" dirty="0" smtClean="0"/>
              <a:t>Kuhn, Max, and </a:t>
            </a:r>
            <a:r>
              <a:rPr lang="en-US" dirty="0" err="1" smtClean="0"/>
              <a:t>Kjell</a:t>
            </a:r>
            <a:r>
              <a:rPr lang="en-US" dirty="0" smtClean="0"/>
              <a:t> Johnson (2013), </a:t>
            </a:r>
            <a:r>
              <a:rPr lang="en-US" i="1" dirty="0" smtClean="0"/>
              <a:t>Applied Predictive Modelling </a:t>
            </a:r>
            <a:r>
              <a:rPr lang="en-US" dirty="0" smtClean="0"/>
              <a:t>(chapter 5 on the variance-bias tradeoff), London:  Springer. </a:t>
            </a:r>
          </a:p>
          <a:p>
            <a:r>
              <a:rPr lang="en-US" dirty="0" smtClean="0"/>
              <a:t>Morris, Mitzi,</a:t>
            </a:r>
            <a:r>
              <a:rPr lang="en-GB" dirty="0" smtClean="0"/>
              <a:t> </a:t>
            </a:r>
            <a:r>
              <a:rPr lang="en-GB" dirty="0"/>
              <a:t>K. Wheeler Martin, D. Simpson, S J. Mooney, A. </a:t>
            </a:r>
            <a:r>
              <a:rPr lang="en-GB" dirty="0" err="1"/>
              <a:t>Gelman</a:t>
            </a:r>
            <a:r>
              <a:rPr lang="en-GB" dirty="0"/>
              <a:t>, and C. DiMaggio (2019), Bayesian Hierarchical Spatial Models:  Implementing the </a:t>
            </a:r>
            <a:r>
              <a:rPr lang="en-GB" dirty="0" err="1"/>
              <a:t>Besag</a:t>
            </a:r>
            <a:r>
              <a:rPr lang="en-GB" dirty="0"/>
              <a:t>-York-</a:t>
            </a:r>
            <a:r>
              <a:rPr lang="en-GB" dirty="0" err="1"/>
              <a:t>Mollié</a:t>
            </a:r>
            <a:r>
              <a:rPr lang="en-GB" dirty="0"/>
              <a:t> model in Stan, </a:t>
            </a:r>
            <a:r>
              <a:rPr lang="en-GB" i="1" dirty="0"/>
              <a:t>Spatial and </a:t>
            </a:r>
            <a:r>
              <a:rPr lang="en-GB" i="1" dirty="0" err="1"/>
              <a:t>Spatio</a:t>
            </a:r>
            <a:r>
              <a:rPr lang="en-GB" i="1" dirty="0"/>
              <a:t>-Temporal Epidemiology</a:t>
            </a:r>
            <a:r>
              <a:rPr lang="en-GB" dirty="0"/>
              <a:t>, 31, </a:t>
            </a:r>
            <a:r>
              <a:rPr lang="en-GB" dirty="0" smtClean="0"/>
              <a:t>100301</a:t>
            </a:r>
            <a:r>
              <a:rPr lang="en-GB" dirty="0"/>
              <a:t>.</a:t>
            </a:r>
          </a:p>
          <a:p>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19531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Model – Used for </a:t>
            </a:r>
            <a:r>
              <a:rPr lang="en-US" dirty="0" smtClean="0"/>
              <a:t>a “Count”-Dependent </a:t>
            </a:r>
            <a:r>
              <a:rPr lang="en-US" dirty="0" smtClean="0"/>
              <a:t>Variable.</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In saying “Poisson” regression models, we mean a log Poisson distribution of the Dependent variable is a linear sum of terms. </a:t>
            </a:r>
          </a:p>
          <a:p>
            <a:r>
              <a:rPr lang="en-US" dirty="0" smtClean="0"/>
              <a:t>Poisson distributions have the feature that the mean of the distribution equals its variance, reducing key parameters from 2 to 1.  But we add other parameters. </a:t>
            </a:r>
          </a:p>
          <a:p>
            <a:r>
              <a:rPr lang="en-US" dirty="0" smtClean="0"/>
              <a:t>A reference work for hierarchical, generalized linear models (GLM) by Fox 2008:  Chapter 15) argues that the log Poisson model should be checked for </a:t>
            </a:r>
            <a:r>
              <a:rPr lang="en-US" dirty="0" err="1" smtClean="0"/>
              <a:t>overdispersion</a:t>
            </a:r>
            <a:r>
              <a:rPr lang="en-US" dirty="0" smtClean="0"/>
              <a:t>. We then have a quasi-Poisson model which many packages can estimate. I will present the version that expresses ‘</a:t>
            </a:r>
            <a:r>
              <a:rPr lang="en-US" u="sng" dirty="0" smtClean="0">
                <a:solidFill>
                  <a:srgbClr val="FF0000"/>
                </a:solidFill>
              </a:rPr>
              <a:t>exposure</a:t>
            </a:r>
            <a:r>
              <a:rPr lang="en-US" dirty="0" smtClean="0"/>
              <a:t>’ (space or time or population) and ‘risk’ </a:t>
            </a:r>
            <a:r>
              <a:rPr lang="el-GR" dirty="0" smtClean="0"/>
              <a:t>λ</a:t>
            </a:r>
            <a:r>
              <a:rPr lang="en-US" dirty="0" smtClean="0"/>
              <a:t>. </a:t>
            </a:r>
          </a:p>
          <a:p>
            <a:r>
              <a:rPr lang="en-US" dirty="0" smtClean="0"/>
              <a:t>Sometimes, a log </a:t>
            </a:r>
            <a:r>
              <a:rPr lang="en-US" dirty="0" err="1" smtClean="0"/>
              <a:t>poisson</a:t>
            </a:r>
            <a:r>
              <a:rPr lang="en-US" dirty="0" smtClean="0"/>
              <a:t> model </a:t>
            </a:r>
            <a:r>
              <a:rPr lang="en-US" dirty="0" smtClean="0"/>
              <a:t>needs an </a:t>
            </a:r>
            <a:r>
              <a:rPr lang="en-US" dirty="0" err="1" smtClean="0"/>
              <a:t>overdispersion</a:t>
            </a:r>
            <a:r>
              <a:rPr lang="en-US" dirty="0" smtClean="0"/>
              <a:t> adjustment.</a:t>
            </a:r>
            <a:endParaRPr lang="en-US" dirty="0" smtClean="0"/>
          </a:p>
          <a:p>
            <a:r>
              <a:rPr lang="en-US" dirty="0" smtClean="0"/>
              <a:t>An </a:t>
            </a:r>
            <a:r>
              <a:rPr lang="en-US" dirty="0" err="1" smtClean="0"/>
              <a:t>overdispersion</a:t>
            </a:r>
            <a:r>
              <a:rPr lang="en-US" dirty="0" smtClean="0"/>
              <a:t> adjustment is a multiplicative factor added as </a:t>
            </a:r>
            <a:r>
              <a:rPr lang="en-US" dirty="0" smtClean="0">
                <a:solidFill>
                  <a:srgbClr val="FF0000"/>
                </a:solidFill>
              </a:rPr>
              <a:t>c*</a:t>
            </a:r>
            <a:r>
              <a:rPr lang="el-GR" dirty="0" smtClean="0">
                <a:solidFill>
                  <a:srgbClr val="FF0000"/>
                </a:solidFill>
              </a:rPr>
              <a:t>λ</a:t>
            </a:r>
            <a:r>
              <a:rPr lang="en-US" dirty="0" smtClean="0">
                <a:solidFill>
                  <a:srgbClr val="FF0000"/>
                </a:solidFill>
              </a:rPr>
              <a:t>.</a:t>
            </a:r>
          </a:p>
          <a:p>
            <a:r>
              <a:rPr lang="el-GR" dirty="0">
                <a:solidFill>
                  <a:srgbClr val="FF0000"/>
                </a:solidFill>
              </a:rPr>
              <a:t>λ </a:t>
            </a:r>
            <a:r>
              <a:rPr lang="en-GB" dirty="0" smtClean="0"/>
              <a:t> is the risk of the event.</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14</a:t>
            </a:fld>
            <a:endParaRPr lang="en-GB"/>
          </a:p>
        </p:txBody>
      </p:sp>
    </p:spTree>
    <p:extLst>
      <p:ext uri="{BB962C8B-B14F-4D97-AF65-F5344CB8AC3E}">
        <p14:creationId xmlns:p14="http://schemas.microsoft.com/office/powerpoint/2010/main" val="355570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Distribution </a:t>
            </a:r>
            <a:endParaRPr lang="en-GB"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085860869"/>
                  </p:ext>
                </p:extLst>
              </p:nvPr>
            </p:nvGraphicFramePr>
            <p:xfrm>
              <a:off x="0" y="1421765"/>
              <a:ext cx="11515165" cy="5217160"/>
            </p:xfrm>
            <a:graphic>
              <a:graphicData uri="http://schemas.openxmlformats.org/drawingml/2006/table">
                <a:tbl>
                  <a:tblPr firstRow="1" bandRow="1">
                    <a:tableStyleId>{5C22544A-7EE6-4342-B048-85BDC9FD1C3A}</a:tableStyleId>
                  </a:tblPr>
                  <a:tblGrid>
                    <a:gridCol w="2303033">
                      <a:extLst>
                        <a:ext uri="{9D8B030D-6E8A-4147-A177-3AD203B41FA5}">
                          <a16:colId xmlns:a16="http://schemas.microsoft.com/office/drawing/2014/main" val="145794809"/>
                        </a:ext>
                      </a:extLst>
                    </a:gridCol>
                    <a:gridCol w="2303033">
                      <a:extLst>
                        <a:ext uri="{9D8B030D-6E8A-4147-A177-3AD203B41FA5}">
                          <a16:colId xmlns:a16="http://schemas.microsoft.com/office/drawing/2014/main" val="176084465"/>
                        </a:ext>
                      </a:extLst>
                    </a:gridCol>
                    <a:gridCol w="2303033">
                      <a:extLst>
                        <a:ext uri="{9D8B030D-6E8A-4147-A177-3AD203B41FA5}">
                          <a16:colId xmlns:a16="http://schemas.microsoft.com/office/drawing/2014/main" val="3278723941"/>
                        </a:ext>
                      </a:extLst>
                    </a:gridCol>
                    <a:gridCol w="2303033">
                      <a:extLst>
                        <a:ext uri="{9D8B030D-6E8A-4147-A177-3AD203B41FA5}">
                          <a16:colId xmlns:a16="http://schemas.microsoft.com/office/drawing/2014/main" val="3773240156"/>
                        </a:ext>
                      </a:extLst>
                    </a:gridCol>
                    <a:gridCol w="2303033">
                      <a:extLst>
                        <a:ext uri="{9D8B030D-6E8A-4147-A177-3AD203B41FA5}">
                          <a16:colId xmlns:a16="http://schemas.microsoft.com/office/drawing/2014/main" val="4158058005"/>
                        </a:ext>
                      </a:extLst>
                    </a:gridCol>
                  </a:tblGrid>
                  <a:tr h="370840">
                    <a:tc>
                      <a:txBody>
                        <a:bodyPr/>
                        <a:lstStyle/>
                        <a:p>
                          <a:r>
                            <a:rPr lang="en-US" dirty="0" smtClean="0"/>
                            <a:t>Poisson Histogram</a:t>
                          </a:r>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1258243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oMath>
                            </m:oMathPara>
                          </a14:m>
                          <a:endParaRPr lang="en-GB"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1" dirty="0" smtClean="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𝑦</m:t>
                                  </m:r>
                                </m:sup>
                              </m:sSup>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𝑥</m:t>
                                      </m:r>
                                    </m:sup>
                                  </m:sSup>
                                </m:num>
                                <m:den>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GB" dirty="0" smtClean="0">
                              <a:latin typeface="Arial" panose="020B0604020202020204" pitchFamily="34" charset="0"/>
                            </a:rPr>
                            <a:t>0,1,2, </a:t>
                          </a:r>
                          <a:r>
                            <a:rPr lang="en-GB" sz="1600" dirty="0" smtClean="0">
                              <a:latin typeface="Arial" panose="020B0604020202020204" pitchFamily="34" charset="0"/>
                            </a:rPr>
                            <a:t>…  (Eq. 1)</a:t>
                          </a:r>
                        </a:p>
                      </a:txBody>
                      <a:tcPr/>
                    </a:tc>
                    <a:tc>
                      <a:txBody>
                        <a:bodyPr/>
                        <a:lstStyle/>
                        <a:p>
                          <a:r>
                            <a:rPr lang="en-US" dirty="0" smtClean="0"/>
                            <a:t>Notice behavior when sample size is large, in the limit it reaches the red shape, based on Binomial</a:t>
                          </a:r>
                          <a:r>
                            <a:rPr lang="en-US" baseline="0" dirty="0" smtClean="0"/>
                            <a:t> distribution, but an offset shown at left helps with fitting. </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2118569"/>
                      </a:ext>
                    </a:extLst>
                  </a:tr>
                  <a:tr h="370840">
                    <a:tc>
                      <a:txBody>
                        <a:bodyPr/>
                        <a:lstStyle/>
                        <a:p>
                          <a:r>
                            <a:rPr lang="en-US" dirty="0" smtClean="0"/>
                            <a:t>Source </a:t>
                          </a:r>
                          <a:r>
                            <a:rPr lang="en-US" dirty="0" smtClean="0">
                              <a:hlinkClick r:id="rId2"/>
                            </a:rPr>
                            <a:t>https://mathworld.wolfram.com/PoissonDistribution.html</a:t>
                          </a:r>
                          <a:r>
                            <a:rPr lang="en-US" dirty="0" smtClean="0"/>
                            <a:t> , accessed June 2022.</a:t>
                          </a:r>
                        </a:p>
                        <a:p>
                          <a:r>
                            <a:rPr lang="en-US" dirty="0" smtClean="0"/>
                            <a:t>And see </a:t>
                          </a:r>
                          <a:r>
                            <a:rPr lang="en-US" dirty="0" smtClean="0">
                              <a:hlinkClick r:id="rId3"/>
                            </a:rPr>
                            <a:t>https://reference.wolfram.com/language/ref/PoissonDistribution.html</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US" dirty="0" smtClean="0"/>
                            <a:t>Horizontal:  Count of the number of instances n of events in which Y</a:t>
                          </a:r>
                          <a:r>
                            <a:rPr lang="en-US" baseline="0" dirty="0" smtClean="0"/>
                            <a:t> might occur. Y is 0/1 and has mean p.</a:t>
                          </a:r>
                          <a:endParaRPr lang="en-US" dirty="0" smtClean="0"/>
                        </a:p>
                        <a:p>
                          <a:r>
                            <a:rPr lang="en-US" dirty="0" smtClean="0"/>
                            <a:t>Vertical:</a:t>
                          </a:r>
                          <a:r>
                            <a:rPr lang="en-US" baseline="0" dirty="0" smtClean="0"/>
                            <a:t>  The probability. As a probability mass function.</a:t>
                          </a:r>
                          <a:endParaRPr lang="en-GB" dirty="0"/>
                        </a:p>
                      </a:txBody>
                      <a:tcPr/>
                    </a:tc>
                    <a:extLst>
                      <a:ext uri="{0D108BD9-81ED-4DB2-BD59-A6C34878D82A}">
                        <a16:rowId xmlns:a16="http://schemas.microsoft.com/office/drawing/2014/main" val="3510961140"/>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4085860869"/>
                  </p:ext>
                </p:extLst>
              </p:nvPr>
            </p:nvGraphicFramePr>
            <p:xfrm>
              <a:off x="0" y="1421765"/>
              <a:ext cx="11515165" cy="5217160"/>
            </p:xfrm>
            <a:graphic>
              <a:graphicData uri="http://schemas.openxmlformats.org/drawingml/2006/table">
                <a:tbl>
                  <a:tblPr firstRow="1" bandRow="1">
                    <a:tableStyleId>{5C22544A-7EE6-4342-B048-85BDC9FD1C3A}</a:tableStyleId>
                  </a:tblPr>
                  <a:tblGrid>
                    <a:gridCol w="2303033">
                      <a:extLst>
                        <a:ext uri="{9D8B030D-6E8A-4147-A177-3AD203B41FA5}">
                          <a16:colId xmlns:a16="http://schemas.microsoft.com/office/drawing/2014/main" val="145794809"/>
                        </a:ext>
                      </a:extLst>
                    </a:gridCol>
                    <a:gridCol w="2303033">
                      <a:extLst>
                        <a:ext uri="{9D8B030D-6E8A-4147-A177-3AD203B41FA5}">
                          <a16:colId xmlns:a16="http://schemas.microsoft.com/office/drawing/2014/main" val="176084465"/>
                        </a:ext>
                      </a:extLst>
                    </a:gridCol>
                    <a:gridCol w="2303033">
                      <a:extLst>
                        <a:ext uri="{9D8B030D-6E8A-4147-A177-3AD203B41FA5}">
                          <a16:colId xmlns:a16="http://schemas.microsoft.com/office/drawing/2014/main" val="3278723941"/>
                        </a:ext>
                      </a:extLst>
                    </a:gridCol>
                    <a:gridCol w="2303033">
                      <a:extLst>
                        <a:ext uri="{9D8B030D-6E8A-4147-A177-3AD203B41FA5}">
                          <a16:colId xmlns:a16="http://schemas.microsoft.com/office/drawing/2014/main" val="3773240156"/>
                        </a:ext>
                      </a:extLst>
                    </a:gridCol>
                    <a:gridCol w="2303033">
                      <a:extLst>
                        <a:ext uri="{9D8B030D-6E8A-4147-A177-3AD203B41FA5}">
                          <a16:colId xmlns:a16="http://schemas.microsoft.com/office/drawing/2014/main" val="4158058005"/>
                        </a:ext>
                      </a:extLst>
                    </a:gridCol>
                  </a:tblGrid>
                  <a:tr h="370840">
                    <a:tc>
                      <a:txBody>
                        <a:bodyPr/>
                        <a:lstStyle/>
                        <a:p>
                          <a:r>
                            <a:rPr lang="en-US" dirty="0" smtClean="0"/>
                            <a:t>Poisson Histogram</a:t>
                          </a:r>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125824372"/>
                      </a:ext>
                    </a:extLst>
                  </a:tr>
                  <a:tr h="2011680">
                    <a:tc>
                      <a:txBody>
                        <a:bodyPr/>
                        <a:lstStyle/>
                        <a:p>
                          <a:endParaRPr lang="en-US"/>
                        </a:p>
                      </a:txBody>
                      <a:tcPr>
                        <a:blipFill>
                          <a:blip r:embed="rId4"/>
                          <a:stretch>
                            <a:fillRect l="-529" t="-20000" r="-401058" b="-145758"/>
                          </a:stretch>
                        </a:blipFill>
                      </a:tcPr>
                    </a:tc>
                    <a:tc>
                      <a:txBody>
                        <a:bodyPr/>
                        <a:lstStyle/>
                        <a:p>
                          <a:r>
                            <a:rPr lang="en-US" dirty="0" smtClean="0"/>
                            <a:t>Notice behavior when sample size is large, in the limit it reaches the red shape, based on Binomial</a:t>
                          </a:r>
                          <a:r>
                            <a:rPr lang="en-US" baseline="0" dirty="0" smtClean="0"/>
                            <a:t> distribution, but an offset shown at left helps with fitting. </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2118569"/>
                      </a:ext>
                    </a:extLst>
                  </a:tr>
                  <a:tr h="2834640">
                    <a:tc>
                      <a:txBody>
                        <a:bodyPr/>
                        <a:lstStyle/>
                        <a:p>
                          <a:r>
                            <a:rPr lang="en-US" dirty="0" smtClean="0"/>
                            <a:t>Source </a:t>
                          </a:r>
                          <a:r>
                            <a:rPr lang="en-US" dirty="0" smtClean="0">
                              <a:hlinkClick r:id="rId5"/>
                            </a:rPr>
                            <a:t>https://mathworld.wolfram.com/PoissonDistribution.html</a:t>
                          </a:r>
                          <a:r>
                            <a:rPr lang="en-US" dirty="0" smtClean="0"/>
                            <a:t> , accessed June 2022.</a:t>
                          </a:r>
                        </a:p>
                        <a:p>
                          <a:r>
                            <a:rPr lang="en-US" dirty="0" smtClean="0"/>
                            <a:t>And see </a:t>
                          </a:r>
                          <a:r>
                            <a:rPr lang="en-US" dirty="0" smtClean="0">
                              <a:hlinkClick r:id="rId6"/>
                            </a:rPr>
                            <a:t>https://reference.wolfram.com/language/ref/PoissonDistribution.html</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US" dirty="0" smtClean="0"/>
                            <a:t>Horizontal:  Count of the number of instances n of events in which Y</a:t>
                          </a:r>
                          <a:r>
                            <a:rPr lang="en-US" baseline="0" dirty="0" smtClean="0"/>
                            <a:t> might occur. Y is 0/1 and has mean p.</a:t>
                          </a:r>
                          <a:endParaRPr lang="en-US" dirty="0" smtClean="0"/>
                        </a:p>
                        <a:p>
                          <a:r>
                            <a:rPr lang="en-US" dirty="0" smtClean="0"/>
                            <a:t>Vertical:</a:t>
                          </a:r>
                          <a:r>
                            <a:rPr lang="en-US" baseline="0" dirty="0" smtClean="0"/>
                            <a:t>  The probability. As a probability mass function.</a:t>
                          </a:r>
                          <a:endParaRPr lang="en-GB" dirty="0"/>
                        </a:p>
                      </a:txBody>
                      <a:tcPr/>
                    </a:tc>
                    <a:extLst>
                      <a:ext uri="{0D108BD9-81ED-4DB2-BD59-A6C34878D82A}">
                        <a16:rowId xmlns:a16="http://schemas.microsoft.com/office/drawing/2014/main" val="3510961140"/>
                      </a:ext>
                    </a:extLst>
                  </a:tr>
                </a:tbl>
              </a:graphicData>
            </a:graphic>
          </p:graphicFrame>
        </mc:Fallback>
      </mc:AlternateContent>
      <p:pic>
        <p:nvPicPr>
          <p:cNvPr id="6" name="Picture 5"/>
          <p:cNvPicPr>
            <a:picLocks noChangeAspect="1"/>
          </p:cNvPicPr>
          <p:nvPr/>
        </p:nvPicPr>
        <p:blipFill>
          <a:blip r:embed="rId7"/>
          <a:stretch>
            <a:fillRect/>
          </a:stretch>
        </p:blipFill>
        <p:spPr>
          <a:xfrm>
            <a:off x="4305300" y="4165282"/>
            <a:ext cx="3581400" cy="2209800"/>
          </a:xfrm>
          <a:prstGeom prst="rect">
            <a:avLst/>
          </a:prstGeom>
        </p:spPr>
      </p:pic>
      <p:pic>
        <p:nvPicPr>
          <p:cNvPr id="1026" name="Picture 2" descr="https://reference.wolfram.com/language/ref/Files/PoissonDistribution.en/O_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2784" y="365125"/>
            <a:ext cx="5322857" cy="33208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8006F51-1788-4B78-A022-45EE8C202D22}" type="slidenum">
              <a:rPr lang="en-GB" smtClean="0"/>
              <a:t>15</a:t>
            </a:fld>
            <a:endParaRPr lang="en-GB"/>
          </a:p>
        </p:txBody>
      </p:sp>
      <p:sp>
        <p:nvSpPr>
          <p:cNvPr id="7" name="Rounded Rectangle 6"/>
          <p:cNvSpPr/>
          <p:nvPr/>
        </p:nvSpPr>
        <p:spPr>
          <a:xfrm>
            <a:off x="2751745" y="5270182"/>
            <a:ext cx="2412729" cy="640080"/>
          </a:xfrm>
          <a:prstGeom prst="roundRect">
            <a:avLst/>
          </a:prstGeom>
          <a:solidFill>
            <a:srgbClr val="F042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2: A Binomial Distribution</a:t>
            </a:r>
            <a:endParaRPr lang="en-GB" dirty="0"/>
          </a:p>
        </p:txBody>
      </p:sp>
      <p:sp>
        <p:nvSpPr>
          <p:cNvPr id="8" name="Rounded Rectangle 7"/>
          <p:cNvSpPr/>
          <p:nvPr/>
        </p:nvSpPr>
        <p:spPr>
          <a:xfrm>
            <a:off x="9102436" y="523702"/>
            <a:ext cx="2412729" cy="64008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1: Poisson Distributions</a:t>
            </a:r>
            <a:endParaRPr lang="en-GB" dirty="0"/>
          </a:p>
        </p:txBody>
      </p:sp>
    </p:spTree>
    <p:extLst>
      <p:ext uri="{BB962C8B-B14F-4D97-AF65-F5344CB8AC3E}">
        <p14:creationId xmlns:p14="http://schemas.microsoft.com/office/powerpoint/2010/main" val="1594204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US" dirty="0" smtClean="0"/>
              <a:t>We fit the Poisson, for data X and Y and cases “</a:t>
            </a:r>
            <a:r>
              <a:rPr lang="en-US" dirty="0" err="1" smtClean="0"/>
              <a:t>i</a:t>
            </a:r>
            <a:r>
              <a:rPr lang="en-US" dirty="0" smtClean="0"/>
              <a:t>” within groups numbered j. Model the risk of Y.</a:t>
            </a:r>
            <a:endParaRPr lang="en-GB" dirty="0"/>
          </a:p>
        </p:txBody>
      </p:sp>
      <p:sp>
        <p:nvSpPr>
          <p:cNvPr id="3" name="Content Placeholder 2"/>
          <p:cNvSpPr>
            <a:spLocks noGrp="1"/>
          </p:cNvSpPr>
          <p:nvPr>
            <p:ph idx="1"/>
          </p:nvPr>
        </p:nvSpPr>
        <p:spPr/>
        <p:txBody>
          <a:bodyPr>
            <a:normAutofit fontScale="92500" lnSpcReduction="10000"/>
          </a:bodyPr>
          <a:lstStyle/>
          <a:p>
            <a:pPr marL="1257300" lvl="2" indent="-342900"/>
            <a:r>
              <a:rPr lang="en-GB" sz="2800" dirty="0" smtClean="0"/>
              <a:t>A nested Poisson multi-level regression model </a:t>
            </a:r>
          </a:p>
          <a:p>
            <a:pPr marL="1714500" lvl="3" indent="-342900"/>
            <a:r>
              <a:rPr lang="en-GB" sz="2800" dirty="0" smtClean="0"/>
              <a:t>Maximum likelihood estimation using R’s lme4</a:t>
            </a:r>
          </a:p>
          <a:p>
            <a:pPr marL="1714500" lvl="3" indent="-342900"/>
            <a:r>
              <a:rPr lang="en-GB" sz="2800" dirty="0" smtClean="0"/>
              <a:t>Three-level multilevel model with random intercepts for county and age and a random slope for selected county variables </a:t>
            </a:r>
            <a:endParaRPr lang="en-US" sz="2800" dirty="0" smtClean="0"/>
          </a:p>
          <a:p>
            <a:r>
              <a:rPr lang="en-US" dirty="0" smtClean="0"/>
              <a:t>Dependent </a:t>
            </a:r>
            <a:r>
              <a:rPr lang="en-US" dirty="0" smtClean="0"/>
              <a:t>variable is count of workers in each social group in each district</a:t>
            </a:r>
          </a:p>
          <a:p>
            <a:pPr lvl="2"/>
            <a:r>
              <a:rPr lang="en-US" dirty="0" smtClean="0"/>
              <a:t>Each district is marked j</a:t>
            </a:r>
          </a:p>
          <a:p>
            <a:pPr marL="914400" lvl="2" indent="0">
              <a:buNone/>
            </a:pPr>
            <a:endParaRPr lang="en-US" dirty="0" smtClean="0"/>
          </a:p>
          <a:p>
            <a:pPr lvl="2"/>
            <a:r>
              <a:rPr lang="en-US" dirty="0">
                <a:latin typeface="Arial" panose="020B0604020202020204" pitchFamily="34" charset="0"/>
              </a:rPr>
              <a:t>You may add an </a:t>
            </a:r>
            <a:r>
              <a:rPr lang="en-US" dirty="0" smtClean="0">
                <a:latin typeface="Arial" panose="020B0604020202020204" pitchFamily="34" charset="0"/>
              </a:rPr>
              <a:t>offset (population of District) </a:t>
            </a:r>
            <a:r>
              <a:rPr lang="en-US" dirty="0">
                <a:latin typeface="Arial" panose="020B0604020202020204" pitchFamily="34" charset="0"/>
              </a:rPr>
              <a:t>to get </a:t>
            </a:r>
            <a:r>
              <a:rPr lang="en-US" dirty="0" smtClean="0">
                <a:latin typeface="Arial" panose="020B0604020202020204" pitchFamily="34" charset="0"/>
              </a:rPr>
              <a:t>a better estimate. </a:t>
            </a:r>
          </a:p>
          <a:p>
            <a:pPr marL="914400" lvl="2" indent="0">
              <a:buNone/>
            </a:pPr>
            <a:r>
              <a:rPr lang="en-US" dirty="0" smtClean="0">
                <a:latin typeface="Arial" panose="020B0604020202020204" pitchFamily="34" charset="0"/>
              </a:rPr>
              <a:t> </a:t>
            </a:r>
            <a:endParaRPr lang="en-GB" dirty="0">
              <a:latin typeface="Arial" panose="020B0604020202020204" pitchFamily="34" charset="0"/>
            </a:endParaRPr>
          </a:p>
          <a:p>
            <a:pPr lvl="2"/>
            <a:r>
              <a:rPr lang="en-US" dirty="0" smtClean="0"/>
              <a:t>Each </a:t>
            </a:r>
            <a:r>
              <a:rPr lang="en-US" dirty="0" smtClean="0"/>
              <a:t>individual youth in all households has subscript I initially </a:t>
            </a:r>
          </a:p>
          <a:p>
            <a:pPr lvl="2"/>
            <a:r>
              <a:rPr lang="en-US" dirty="0" smtClean="0"/>
              <a:t>Aggregation is carried out to create groups with 0 or &gt;0 counts of ‘active workers’</a:t>
            </a:r>
          </a:p>
          <a:p>
            <a:pPr lvl="2"/>
            <a:r>
              <a:rPr lang="en-US" dirty="0" smtClean="0"/>
              <a:t>Weighted </a:t>
            </a:r>
            <a:r>
              <a:rPr lang="en-US" dirty="0" smtClean="0"/>
              <a:t>sums are used</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16</a:t>
            </a:fld>
            <a:endParaRPr lang="en-GB"/>
          </a:p>
        </p:txBody>
      </p:sp>
    </p:spTree>
    <p:extLst>
      <p:ext uri="{BB962C8B-B14F-4D97-AF65-F5344CB8AC3E}">
        <p14:creationId xmlns:p14="http://schemas.microsoft.com/office/powerpoint/2010/main" val="1423415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There are </a:t>
            </a:r>
            <a:r>
              <a:rPr lang="en-US" dirty="0" err="1" smtClean="0"/>
              <a:t>ny</a:t>
            </a:r>
            <a:r>
              <a:rPr lang="en-US" dirty="0" smtClean="0"/>
              <a:t> successes in n trials. N(1-y) are fails, </a:t>
            </a:r>
            <a:r>
              <a:rPr lang="en-US" sz="3600" dirty="0" err="1" smtClean="0"/>
              <a:t>ie</a:t>
            </a:r>
            <a:r>
              <a:rPr lang="en-US" sz="3600" dirty="0" smtClean="0"/>
              <a:t> and </a:t>
            </a:r>
            <a:r>
              <a:rPr lang="en-US" sz="3600" dirty="0" smtClean="0"/>
              <a:t>the Poisson </a:t>
            </a:r>
            <a:r>
              <a:rPr lang="en-US" sz="3600" dirty="0" smtClean="0"/>
              <a:t>distribution </a:t>
            </a:r>
            <a:r>
              <a:rPr lang="en-US" sz="3600" dirty="0" smtClean="0"/>
              <a:t>is</a:t>
            </a:r>
            <a:r>
              <a:rPr lang="en-US" sz="2700" dirty="0" smtClean="0"/>
              <a:t> </a:t>
            </a:r>
            <a:r>
              <a:rPr lang="en-US" sz="2700" dirty="0" smtClean="0"/>
              <a:t>uses the factorial of </a:t>
            </a:r>
            <a:r>
              <a:rPr lang="en-US" sz="2700" dirty="0" smtClean="0"/>
              <a:t>Y</a:t>
            </a:r>
            <a:r>
              <a:rPr lang="en-US" sz="2700" dirty="0" smtClean="0"/>
              <a:t>. </a:t>
            </a:r>
            <a:endParaRPr lang="en-GB" sz="36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gn="ctr">
                  <a:buNone/>
                </a:pPr>
                <a:r>
                  <a:rPr lang="en-GB" dirty="0" smtClean="0"/>
                  <a:t>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𝜇</m:t>
                        </m:r>
                      </m:e>
                      <m:sup>
                        <m:r>
                          <a:rPr lang="en-US" sz="2400" b="0" i="1" smtClean="0">
                            <a:latin typeface="Cambria Math" panose="02040503050406030204" pitchFamily="18" charset="0"/>
                            <a:ea typeface="Cambria Math" panose="02040503050406030204" pitchFamily="18" charset="0"/>
                          </a:rPr>
                          <m:t>𝑦</m:t>
                        </m:r>
                      </m:sup>
                    </m:sSup>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𝑥</m:t>
                            </m:r>
                          </m:sup>
                        </m:sSup>
                      </m:num>
                      <m:den>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rPr>
                      <m:t>  </m:t>
                    </m:r>
                    <m:r>
                      <m:rPr>
                        <m:nor/>
                      </m:rPr>
                      <a:rPr lang="en-US" sz="2400" b="0" i="0" smtClean="0">
                        <a:latin typeface="Cambria Math" panose="02040503050406030204" pitchFamily="18" charset="0"/>
                      </a:rPr>
                      <m:t>for</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  </m:t>
                    </m:r>
                  </m:oMath>
                </a14:m>
                <a:r>
                  <a:rPr lang="en-GB" sz="2400" dirty="0" smtClean="0">
                    <a:latin typeface="Arial" panose="020B0604020202020204" pitchFamily="34" charset="0"/>
                  </a:rPr>
                  <a:t>0, 1, 2, …  (Eq. 1)</a:t>
                </a:r>
              </a:p>
              <a:p>
                <a:pPr marL="0" indent="0">
                  <a:buNone/>
                </a:pPr>
                <a:endParaRPr lang="en-US" dirty="0" smtClean="0">
                  <a:latin typeface="Arial" panose="020B0604020202020204" pitchFamily="34" charset="0"/>
                </a:endParaRPr>
              </a:p>
              <a:p>
                <a:pPr marL="0" indent="0">
                  <a:buNone/>
                </a:pPr>
                <a:r>
                  <a:rPr lang="en-US" dirty="0" smtClean="0">
                    <a:latin typeface="Arial" panose="020B0604020202020204" pitchFamily="34" charset="0"/>
                  </a:rPr>
                  <a:t>Here when writing code, we inform Stan or R BRMS or lme4 that the </a:t>
                </a:r>
                <a:r>
                  <a:rPr lang="en-US" u="sng" dirty="0" smtClean="0">
                    <a:latin typeface="Arial" panose="020B0604020202020204" pitchFamily="34" charset="0"/>
                  </a:rPr>
                  <a:t>canonical link function is log and the family is Poisson</a:t>
                </a:r>
                <a:r>
                  <a:rPr lang="en-US" dirty="0" smtClean="0">
                    <a:latin typeface="Arial" panose="020B0604020202020204" pitchFamily="34" charset="0"/>
                  </a:rPr>
                  <a:t>. </a:t>
                </a:r>
              </a:p>
              <a:p>
                <a:pPr marL="0" indent="0">
                  <a:buNone/>
                </a:pPr>
                <a:r>
                  <a:rPr lang="en-US" dirty="0" smtClean="0">
                    <a:latin typeface="Arial" panose="020B0604020202020204" pitchFamily="34" charset="0"/>
                  </a:rPr>
                  <a:t>The expectation is </a:t>
                </a:r>
                <a:r>
                  <a:rPr lang="el-GR" dirty="0" smtClean="0">
                    <a:latin typeface="Arial" panose="020B0604020202020204" pitchFamily="34" charset="0"/>
                  </a:rPr>
                  <a:t>μ</a:t>
                </a:r>
                <a:r>
                  <a:rPr lang="en-US" baseline="-25000" dirty="0" err="1" smtClean="0">
                    <a:latin typeface="Arial" panose="020B0604020202020204" pitchFamily="34" charset="0"/>
                  </a:rPr>
                  <a:t>i</a:t>
                </a:r>
                <a:r>
                  <a:rPr lang="en-US" baseline="-25000" dirty="0" smtClean="0">
                    <a:latin typeface="Arial" panose="020B0604020202020204" pitchFamily="34" charset="0"/>
                  </a:rPr>
                  <a:t>  = </a:t>
                </a:r>
                <a:r>
                  <a:rPr lang="en-US" dirty="0" smtClean="0">
                    <a:latin typeface="Arial" panose="020B0604020202020204" pitchFamily="34" charset="0"/>
                  </a:rPr>
                  <a:t>E(</a:t>
                </a:r>
                <a:r>
                  <a:rPr lang="en-US" i="1" dirty="0" err="1" smtClean="0">
                    <a:latin typeface="Arial" panose="020B0604020202020204" pitchFamily="34" charset="0"/>
                  </a:rPr>
                  <a:t>y</a:t>
                </a:r>
                <a:r>
                  <a:rPr lang="en-US" i="1" baseline="-25000" dirty="0" err="1" smtClean="0">
                    <a:latin typeface="Arial" panose="020B0604020202020204" pitchFamily="34" charset="0"/>
                  </a:rPr>
                  <a:t>i</a:t>
                </a:r>
                <a:r>
                  <a:rPr lang="en-US" dirty="0" smtClean="0">
                    <a:latin typeface="Arial" panose="020B0604020202020204" pitchFamily="34" charset="0"/>
                  </a:rPr>
                  <a:t>)    </a:t>
                </a:r>
                <a:r>
                  <a:rPr lang="en-US" i="1" dirty="0" smtClean="0">
                    <a:latin typeface="Arial" panose="020B0604020202020204" pitchFamily="34" charset="0"/>
                  </a:rPr>
                  <a:t>(Eq. 2 using mu)</a:t>
                </a:r>
              </a:p>
              <a:p>
                <a:pPr marL="0" indent="0">
                  <a:buNone/>
                </a:pPr>
                <a:r>
                  <a:rPr lang="en-US" dirty="0" smtClean="0">
                    <a:latin typeface="Arial" panose="020B0604020202020204" pitchFamily="34" charset="0"/>
                  </a:rPr>
                  <a:t>The conditional variance of Y is V(</a:t>
                </a:r>
                <a:r>
                  <a:rPr lang="en-US" dirty="0" err="1" smtClean="0">
                    <a:latin typeface="Arial" panose="020B0604020202020204" pitchFamily="34" charset="0"/>
                  </a:rPr>
                  <a:t>y</a:t>
                </a:r>
                <a:r>
                  <a:rPr lang="en-US" i="1" baseline="-25000" dirty="0" err="1" smtClean="0">
                    <a:latin typeface="Arial" panose="020B0604020202020204" pitchFamily="34" charset="0"/>
                  </a:rPr>
                  <a:t>i</a:t>
                </a:r>
                <a:r>
                  <a:rPr lang="en-US" dirty="0" smtClean="0">
                    <a:latin typeface="Arial" panose="020B0604020202020204" pitchFamily="34" charset="0"/>
                  </a:rPr>
                  <a:t>|</a:t>
                </a:r>
                <a:r>
                  <a:rPr lang="el-GR" dirty="0" smtClean="0">
                    <a:latin typeface="Arial" panose="020B0604020202020204" pitchFamily="34" charset="0"/>
                  </a:rPr>
                  <a:t>η</a:t>
                </a:r>
                <a:r>
                  <a:rPr lang="en-US" baseline="-25000" dirty="0" err="1" smtClean="0">
                    <a:latin typeface="Arial" panose="020B0604020202020204" pitchFamily="34" charset="0"/>
                  </a:rPr>
                  <a:t>i</a:t>
                </a:r>
                <a:r>
                  <a:rPr lang="en-US" dirty="0" smtClean="0">
                    <a:latin typeface="Arial" panose="020B0604020202020204" pitchFamily="34" charset="0"/>
                  </a:rPr>
                  <a:t>) = </a:t>
                </a:r>
                <a:r>
                  <a:rPr lang="el-GR" dirty="0" smtClean="0">
                    <a:latin typeface="Arial" panose="020B0604020202020204" pitchFamily="34" charset="0"/>
                  </a:rPr>
                  <a:t>μ</a:t>
                </a:r>
                <a:r>
                  <a:rPr lang="en-US" baseline="-25000" dirty="0" err="1" smtClean="0">
                    <a:latin typeface="Arial" panose="020B0604020202020204" pitchFamily="34" charset="0"/>
                  </a:rPr>
                  <a:t>i</a:t>
                </a:r>
                <a:r>
                  <a:rPr lang="en-US" dirty="0">
                    <a:latin typeface="Arial" panose="020B0604020202020204" pitchFamily="34" charset="0"/>
                  </a:rPr>
                  <a:t> </a:t>
                </a:r>
                <a:r>
                  <a:rPr lang="en-US" dirty="0" smtClean="0">
                    <a:latin typeface="Arial" panose="020B0604020202020204" pitchFamily="34" charset="0"/>
                  </a:rPr>
                  <a:t>   (Eq. 3 also mu)</a:t>
                </a:r>
              </a:p>
              <a:p>
                <a:pPr marL="0" indent="0">
                  <a:buNone/>
                </a:pPr>
                <a:r>
                  <a:rPr lang="en-US" dirty="0" smtClean="0">
                    <a:latin typeface="Arial" panose="020B0604020202020204" pitchFamily="34" charset="0"/>
                  </a:rPr>
                  <a:t>Poisson(</a:t>
                </a:r>
                <a:r>
                  <a:rPr lang="el-GR" i="1" dirty="0" smtClean="0">
                    <a:latin typeface="Arial" panose="020B0604020202020204" pitchFamily="34" charset="0"/>
                  </a:rPr>
                  <a:t>μ</a:t>
                </a:r>
                <a:r>
                  <a:rPr lang="en-US" i="1" baseline="-25000" dirty="0" err="1" smtClean="0">
                    <a:latin typeface="Arial" panose="020B0604020202020204" pitchFamily="34" charset="0"/>
                  </a:rPr>
                  <a:t>i</a:t>
                </a:r>
                <a:r>
                  <a:rPr lang="en-US" dirty="0" smtClean="0">
                    <a:latin typeface="Arial" panose="020B0604020202020204" pitchFamily="34" charset="0"/>
                  </a:rPr>
                  <a:t>) = </a:t>
                </a:r>
                <a:r>
                  <a:rPr lang="el-GR" dirty="0" smtClean="0">
                    <a:latin typeface="Arial" panose="020B0604020202020204" pitchFamily="34" charset="0"/>
                  </a:rPr>
                  <a:t>η</a:t>
                </a:r>
                <a:r>
                  <a:rPr lang="en-US" baseline="-25000" dirty="0" err="1" smtClean="0">
                    <a:latin typeface="Arial" panose="020B0604020202020204" pitchFamily="34" charset="0"/>
                  </a:rPr>
                  <a:t>i</a:t>
                </a:r>
                <a:r>
                  <a:rPr lang="en-US" dirty="0" smtClean="0">
                    <a:latin typeface="Arial" panose="020B0604020202020204" pitchFamily="34" charset="0"/>
                  </a:rPr>
                  <a:t> = </a:t>
                </a:r>
                <a:r>
                  <a:rPr lang="el-GR" dirty="0" smtClean="0">
                    <a:latin typeface="Arial" panose="020B0604020202020204" pitchFamily="34" charset="0"/>
                  </a:rPr>
                  <a:t>β</a:t>
                </a:r>
                <a:r>
                  <a:rPr lang="en-US" baseline="-25000" dirty="0" smtClean="0">
                    <a:latin typeface="Arial" panose="020B0604020202020204" pitchFamily="34" charset="0"/>
                  </a:rPr>
                  <a:t>0</a:t>
                </a:r>
                <a:r>
                  <a:rPr lang="en-US" dirty="0" smtClean="0">
                    <a:latin typeface="Arial" panose="020B0604020202020204" pitchFamily="34" charset="0"/>
                  </a:rPr>
                  <a:t> + </a:t>
                </a:r>
                <a:r>
                  <a:rPr lang="en-US" b="1" u="sng" dirty="0" smtClean="0">
                    <a:latin typeface="Arial" panose="020B0604020202020204" pitchFamily="34" charset="0"/>
                  </a:rPr>
                  <a:t>x</a:t>
                </a:r>
                <a:r>
                  <a:rPr lang="el-GR" b="1" u="sng" dirty="0" smtClean="0">
                    <a:latin typeface="Arial" panose="020B0604020202020204" pitchFamily="34" charset="0"/>
                  </a:rPr>
                  <a:t>β</a:t>
                </a:r>
                <a:r>
                  <a:rPr lang="en-US" dirty="0" smtClean="0">
                    <a:latin typeface="Arial" panose="020B0604020202020204" pitchFamily="34" charset="0"/>
                  </a:rPr>
                  <a:t> for </a:t>
                </a:r>
                <a:r>
                  <a:rPr lang="el-GR" dirty="0" smtClean="0">
                    <a:latin typeface="Arial" panose="020B0604020202020204" pitchFamily="34" charset="0"/>
                  </a:rPr>
                  <a:t>β</a:t>
                </a:r>
                <a:r>
                  <a:rPr lang="en-US" dirty="0" smtClean="0">
                    <a:latin typeface="Arial" panose="020B0604020202020204" pitchFamily="34" charset="0"/>
                  </a:rPr>
                  <a:t> from 1 to k for k coefficients</a:t>
                </a:r>
              </a:p>
              <a:p>
                <a:pPr marL="0" indent="0">
                  <a:buNone/>
                </a:pPr>
                <a:r>
                  <a:rPr lang="en-US" dirty="0" smtClean="0">
                    <a:latin typeface="Arial" panose="020B0604020202020204" pitchFamily="34" charset="0"/>
                  </a:rPr>
                  <a:t>This special situation can be tested for. See Fox 2008: Chap. 15</a:t>
                </a:r>
                <a:r>
                  <a:rPr lang="en-US" dirty="0" smtClean="0">
                    <a:latin typeface="Arial" panose="020B0604020202020204" pitchFamily="34" charset="0"/>
                  </a:rPr>
                  <a:t>.</a:t>
                </a:r>
                <a:endParaRPr lang="en-US" dirty="0" smtClean="0">
                  <a:latin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r="-58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8006F51-1788-4B78-A022-45EE8C202D22}" type="slidenum">
              <a:rPr lang="en-GB" smtClean="0"/>
              <a:t>17</a:t>
            </a:fld>
            <a:endParaRPr lang="en-GB"/>
          </a:p>
        </p:txBody>
      </p:sp>
    </p:spTree>
    <p:extLst>
      <p:ext uri="{BB962C8B-B14F-4D97-AF65-F5344CB8AC3E}">
        <p14:creationId xmlns:p14="http://schemas.microsoft.com/office/powerpoint/2010/main" val="3669153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Offset written into Poisson Model</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79665"/>
                <a:ext cx="10741429" cy="4697298"/>
              </a:xfrm>
              <a:ln w="76200">
                <a:solidFill>
                  <a:schemeClr val="accent4">
                    <a:lumMod val="60000"/>
                    <a:lumOff val="40000"/>
                  </a:schemeClr>
                </a:solidFill>
              </a:ln>
            </p:spPr>
            <p:txBody>
              <a:bodyPr>
                <a:normAutofit lnSpcReduction="10000"/>
              </a:bodyPr>
              <a:lstStyle/>
              <a:p>
                <a:r>
                  <a:rPr lang="en-US" dirty="0" smtClean="0">
                    <a:latin typeface="Arial" panose="020B0604020202020204" pitchFamily="34" charset="0"/>
                  </a:rPr>
                  <a:t>Poisson(</a:t>
                </a:r>
                <a:r>
                  <a:rPr lang="en-US" dirty="0" err="1" smtClean="0">
                    <a:latin typeface="Arial" panose="020B0604020202020204" pitchFamily="34" charset="0"/>
                  </a:rPr>
                  <a:t>c</a:t>
                </a:r>
                <a:r>
                  <a:rPr lang="en-US" baseline="-25000" dirty="0" err="1" smtClean="0">
                    <a:latin typeface="Arial" panose="020B0604020202020204" pitchFamily="34" charset="0"/>
                  </a:rPr>
                  <a:t>j</a:t>
                </a:r>
                <a:r>
                  <a:rPr lang="el-GR" dirty="0" smtClean="0">
                    <a:latin typeface="Arial" panose="020B0604020202020204" pitchFamily="34" charset="0"/>
                  </a:rPr>
                  <a:t>λ</a:t>
                </a:r>
                <a:r>
                  <a:rPr lang="en-US" i="1" baseline="-25000" dirty="0" err="1" smtClean="0">
                    <a:latin typeface="Arial" panose="020B0604020202020204" pitchFamily="34" charset="0"/>
                  </a:rPr>
                  <a:t>i</a:t>
                </a:r>
                <a:r>
                  <a:rPr lang="en-US" dirty="0" smtClean="0">
                    <a:latin typeface="Arial" panose="020B0604020202020204" pitchFamily="34" charset="0"/>
                  </a:rPr>
                  <a:t>) = </a:t>
                </a:r>
                <a:r>
                  <a:rPr lang="el-GR" dirty="0" smtClean="0">
                    <a:latin typeface="Arial" panose="020B0604020202020204" pitchFamily="34" charset="0"/>
                  </a:rPr>
                  <a:t>η</a:t>
                </a:r>
                <a:r>
                  <a:rPr lang="en-US" baseline="-25000" dirty="0" err="1" smtClean="0">
                    <a:latin typeface="Arial" panose="020B0604020202020204" pitchFamily="34" charset="0"/>
                  </a:rPr>
                  <a:t>i</a:t>
                </a:r>
                <a:r>
                  <a:rPr lang="en-US" dirty="0" smtClean="0">
                    <a:latin typeface="Arial" panose="020B0604020202020204" pitchFamily="34" charset="0"/>
                  </a:rPr>
                  <a:t> = </a:t>
                </a:r>
                <a:r>
                  <a:rPr lang="el-GR" dirty="0" smtClean="0">
                    <a:latin typeface="Arial" panose="020B0604020202020204" pitchFamily="34" charset="0"/>
                  </a:rPr>
                  <a:t>β</a:t>
                </a:r>
                <a:r>
                  <a:rPr lang="en-US" baseline="-25000" dirty="0" smtClean="0">
                    <a:latin typeface="Arial" panose="020B0604020202020204" pitchFamily="34" charset="0"/>
                  </a:rPr>
                  <a:t>0</a:t>
                </a:r>
                <a:r>
                  <a:rPr lang="en-US" dirty="0" smtClean="0">
                    <a:latin typeface="Arial" panose="020B0604020202020204" pitchFamily="34" charset="0"/>
                  </a:rPr>
                  <a:t> + </a:t>
                </a:r>
                <a:r>
                  <a:rPr lang="en-US" b="1" u="sng" dirty="0" smtClean="0">
                    <a:latin typeface="Arial" panose="020B0604020202020204" pitchFamily="34" charset="0"/>
                  </a:rPr>
                  <a:t>x</a:t>
                </a:r>
                <a:r>
                  <a:rPr lang="el-GR" b="1" u="sng" dirty="0" smtClean="0">
                    <a:latin typeface="Arial" panose="020B0604020202020204" pitchFamily="34" charset="0"/>
                  </a:rPr>
                  <a:t>β</a:t>
                </a:r>
                <a:r>
                  <a:rPr lang="en-US" dirty="0" smtClean="0">
                    <a:latin typeface="Arial" panose="020B0604020202020204" pitchFamily="34" charset="0"/>
                  </a:rPr>
                  <a:t> for </a:t>
                </a:r>
                <a:r>
                  <a:rPr lang="el-GR" dirty="0" smtClean="0">
                    <a:latin typeface="Arial" panose="020B0604020202020204" pitchFamily="34" charset="0"/>
                  </a:rPr>
                  <a:t>β</a:t>
                </a:r>
                <a:r>
                  <a:rPr lang="en-US" dirty="0" smtClean="0">
                    <a:latin typeface="Arial" panose="020B0604020202020204" pitchFamily="34" charset="0"/>
                  </a:rPr>
                  <a:t> from 1 to k for k coefficients,</a:t>
                </a:r>
              </a:p>
              <a:p>
                <a:r>
                  <a:rPr lang="en-US" dirty="0" smtClean="0">
                    <a:latin typeface="Arial" panose="020B0604020202020204" pitchFamily="34" charset="0"/>
                  </a:rPr>
                  <a:t>Where </a:t>
                </a:r>
                <a:r>
                  <a:rPr lang="en-US" dirty="0" err="1" smtClean="0">
                    <a:latin typeface="Arial" panose="020B0604020202020204" pitchFamily="34" charset="0"/>
                  </a:rPr>
                  <a:t>c</a:t>
                </a:r>
                <a:r>
                  <a:rPr lang="en-US" baseline="-25000" dirty="0" err="1" smtClean="0">
                    <a:latin typeface="Arial" panose="020B0604020202020204" pitchFamily="34" charset="0"/>
                  </a:rPr>
                  <a:t>j</a:t>
                </a:r>
                <a:r>
                  <a:rPr lang="en-US" dirty="0" smtClean="0">
                    <a:latin typeface="Arial" panose="020B0604020202020204" pitchFamily="34" charset="0"/>
                  </a:rPr>
                  <a:t> is exposure in group j either on average or as a total or mean.  The units of the count are in logs, so using populations we log the population of the group.</a:t>
                </a:r>
              </a:p>
              <a:p>
                <a:endParaRPr lang="en-US" dirty="0" smtClean="0">
                  <a:latin typeface="Arial" panose="020B0604020202020204" pitchFamily="34" charset="0"/>
                </a:endParaRPr>
              </a:p>
              <a:p>
                <a:pPr marL="0" indent="0">
                  <a:buNone/>
                </a:pPr>
                <a:endParaRPr lang="en-US" dirty="0">
                  <a:latin typeface="Arial" panose="020B0604020202020204" pitchFamily="34" charset="0"/>
                </a:endParaRPr>
              </a:p>
              <a:p>
                <a:pPr marL="0" indent="0">
                  <a:buNone/>
                </a:pPr>
                <a:endParaRPr lang="en-US" dirty="0">
                  <a:latin typeface="Arial" panose="020B0604020202020204" pitchFamily="34" charset="0"/>
                </a:endParaRPr>
              </a:p>
              <a:p>
                <a:r>
                  <a:rPr lang="en-US" dirty="0" smtClean="0">
                    <a:latin typeface="Arial" panose="020B0604020202020204" pitchFamily="34" charset="0"/>
                  </a:rPr>
                  <a:t>Aggregation from </a:t>
                </a:r>
                <a:r>
                  <a:rPr lang="en-US" dirty="0" err="1" smtClean="0">
                    <a:latin typeface="Arial" panose="020B0604020202020204" pitchFamily="34" charset="0"/>
                  </a:rPr>
                  <a:t>i</a:t>
                </a:r>
                <a:r>
                  <a:rPr lang="en-US" dirty="0" smtClean="0">
                    <a:latin typeface="Arial" panose="020B0604020202020204" pitchFamily="34" charset="0"/>
                  </a:rPr>
                  <a:t> to j groups for districts j for example, might give data as shown for regression:</a:t>
                </a:r>
              </a:p>
              <a:p>
                <a:pPr lvl="2"/>
                <a:r>
                  <a:rPr lang="en-US" dirty="0" smtClean="0">
                    <a:latin typeface="Arial" panose="020B0604020202020204" pitchFamily="34" charset="0"/>
                  </a:rPr>
                  <a:t>This is a multilevel model with spatial groups. We often also group socially. </a:t>
                </a:r>
              </a:p>
              <a:p>
                <a:r>
                  <a:rPr lang="en-US" dirty="0" smtClean="0"/>
                  <a:t>When you remove the log, you get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𝑒</m:t>
                        </m:r>
                      </m:e>
                      <m:sup>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𝑗</m:t>
                            </m:r>
                          </m:sub>
                        </m:sSub>
                      </m:sup>
                    </m:sSup>
                  </m:oMath>
                </a14:m>
                <a:r>
                  <a:rPr lang="en-US" dirty="0" smtClean="0"/>
                  <a:t> as an additive offset.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79665"/>
                <a:ext cx="10741429" cy="4697298"/>
              </a:xfrm>
              <a:blipFill>
                <a:blip r:embed="rId2"/>
                <a:stretch>
                  <a:fillRect l="-619" t="-2427" b="-383"/>
                </a:stretch>
              </a:blipFill>
              <a:ln w="76200">
                <a:solidFill>
                  <a:schemeClr val="accent4">
                    <a:lumMod val="60000"/>
                    <a:lumOff val="40000"/>
                  </a:schemeClr>
                </a:solidFill>
              </a:ln>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8006F51-1788-4B78-A022-45EE8C202D22}" type="slidenum">
              <a:rPr lang="en-GB" smtClean="0"/>
              <a:t>18</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431140703"/>
              </p:ext>
            </p:extLst>
          </p:nvPr>
        </p:nvGraphicFramePr>
        <p:xfrm>
          <a:off x="1854200" y="3097106"/>
          <a:ext cx="8128000" cy="1097280"/>
        </p:xfrm>
        <a:graphic>
          <a:graphicData uri="http://schemas.openxmlformats.org/drawingml/2006/table">
            <a:tbl>
              <a:tblPr firstRow="1" bandRow="1">
                <a:tableStyleId>{00A15C55-8517-42AA-B614-E9B94910E393}</a:tableStyleId>
              </a:tblPr>
              <a:tblGrid>
                <a:gridCol w="8128000">
                  <a:extLst>
                    <a:ext uri="{9D8B030D-6E8A-4147-A177-3AD203B41FA5}">
                      <a16:colId xmlns:a16="http://schemas.microsoft.com/office/drawing/2014/main" val="3155414674"/>
                    </a:ext>
                  </a:extLst>
                </a:gridCol>
              </a:tblGrid>
              <a:tr h="1009381">
                <a:tc>
                  <a:txBody>
                    <a:bodyPr/>
                    <a:lstStyle/>
                    <a:p>
                      <a:pPr marL="0" indent="0">
                        <a:buNone/>
                      </a:pPr>
                      <a:r>
                        <a:rPr lang="en-US" sz="2400" dirty="0" smtClean="0">
                          <a:solidFill>
                            <a:schemeClr val="tx1"/>
                          </a:solidFill>
                          <a:latin typeface="Arial" panose="020B0604020202020204" pitchFamily="34" charset="0"/>
                        </a:rPr>
                        <a:t>Poisson(</a:t>
                      </a:r>
                      <a:r>
                        <a:rPr lang="en-US" sz="2400" dirty="0" err="1" smtClean="0">
                          <a:solidFill>
                            <a:schemeClr val="tx1"/>
                          </a:solidFill>
                          <a:latin typeface="Arial" panose="020B0604020202020204" pitchFamily="34" charset="0"/>
                        </a:rPr>
                        <a:t>c</a:t>
                      </a:r>
                      <a:r>
                        <a:rPr lang="en-US" sz="2400" baseline="-25000" dirty="0" err="1" smtClean="0">
                          <a:solidFill>
                            <a:schemeClr val="tx1"/>
                          </a:solidFill>
                          <a:latin typeface="Arial" panose="020B0604020202020204" pitchFamily="34" charset="0"/>
                        </a:rPr>
                        <a:t>j</a:t>
                      </a:r>
                      <a:r>
                        <a:rPr lang="el-GR" sz="2400" baseline="0" dirty="0" smtClean="0">
                          <a:solidFill>
                            <a:schemeClr val="tx1"/>
                          </a:solidFill>
                          <a:latin typeface="Arial" panose="020B0604020202020204" pitchFamily="34" charset="0"/>
                        </a:rPr>
                        <a:t>λ</a:t>
                      </a:r>
                      <a:r>
                        <a:rPr lang="en-US" sz="2400" i="1" baseline="-25000" dirty="0" smtClean="0">
                          <a:solidFill>
                            <a:schemeClr val="tx1"/>
                          </a:solidFill>
                          <a:latin typeface="Arial" panose="020B0604020202020204" pitchFamily="34" charset="0"/>
                        </a:rPr>
                        <a:t>j</a:t>
                      </a:r>
                      <a:r>
                        <a:rPr lang="en-US" sz="2400" dirty="0" smtClean="0">
                          <a:solidFill>
                            <a:schemeClr val="tx1"/>
                          </a:solidFill>
                          <a:latin typeface="Arial" panose="020B0604020202020204" pitchFamily="34" charset="0"/>
                        </a:rPr>
                        <a:t>) = </a:t>
                      </a:r>
                      <a:r>
                        <a:rPr lang="el-GR" sz="2400" dirty="0" smtClean="0">
                          <a:solidFill>
                            <a:schemeClr val="tx1"/>
                          </a:solidFill>
                          <a:latin typeface="Arial" panose="020B0604020202020204" pitchFamily="34" charset="0"/>
                        </a:rPr>
                        <a:t>η</a:t>
                      </a:r>
                      <a:r>
                        <a:rPr lang="en-US" sz="2400" baseline="-25000" dirty="0" smtClean="0">
                          <a:solidFill>
                            <a:schemeClr val="tx1"/>
                          </a:solidFill>
                          <a:latin typeface="Arial" panose="020B0604020202020204" pitchFamily="34" charset="0"/>
                        </a:rPr>
                        <a:t>j</a:t>
                      </a:r>
                      <a:r>
                        <a:rPr lang="en-US" sz="2400" dirty="0" smtClean="0">
                          <a:solidFill>
                            <a:schemeClr val="tx1"/>
                          </a:solidFill>
                          <a:latin typeface="Arial" panose="020B0604020202020204" pitchFamily="34" charset="0"/>
                        </a:rPr>
                        <a:t> = </a:t>
                      </a:r>
                      <a:r>
                        <a:rPr lang="el-GR" sz="2400" dirty="0" smtClean="0">
                          <a:solidFill>
                            <a:schemeClr val="tx1"/>
                          </a:solidFill>
                          <a:latin typeface="Arial" panose="020B0604020202020204" pitchFamily="34" charset="0"/>
                        </a:rPr>
                        <a:t>β</a:t>
                      </a:r>
                      <a:r>
                        <a:rPr lang="en-US" sz="2400" baseline="-25000" dirty="0" smtClean="0">
                          <a:solidFill>
                            <a:schemeClr val="tx1"/>
                          </a:solidFill>
                          <a:latin typeface="Arial" panose="020B0604020202020204" pitchFamily="34" charset="0"/>
                        </a:rPr>
                        <a:t>0j</a:t>
                      </a:r>
                      <a:r>
                        <a:rPr lang="en-US" sz="2400" dirty="0" smtClean="0">
                          <a:solidFill>
                            <a:schemeClr val="tx1"/>
                          </a:solidFill>
                          <a:latin typeface="Arial" panose="020B0604020202020204" pitchFamily="34" charset="0"/>
                        </a:rPr>
                        <a:t> + </a:t>
                      </a:r>
                      <a:r>
                        <a:rPr lang="en-US" sz="2400" b="1" u="sng" dirty="0" err="1" smtClean="0">
                          <a:solidFill>
                            <a:schemeClr val="tx1"/>
                          </a:solidFill>
                          <a:latin typeface="Arial" panose="020B0604020202020204" pitchFamily="34" charset="0"/>
                        </a:rPr>
                        <a:t>x</a:t>
                      </a:r>
                      <a:r>
                        <a:rPr lang="en-US" sz="2400" b="1" u="sng" baseline="-25000" dirty="0" err="1" smtClean="0">
                          <a:solidFill>
                            <a:schemeClr val="tx1"/>
                          </a:solidFill>
                          <a:latin typeface="Arial" panose="020B0604020202020204" pitchFamily="34" charset="0"/>
                        </a:rPr>
                        <a:t>j</a:t>
                      </a:r>
                      <a:r>
                        <a:rPr lang="el-GR" sz="2400" b="1" u="sng" dirty="0" smtClean="0">
                          <a:solidFill>
                            <a:schemeClr val="tx1"/>
                          </a:solidFill>
                          <a:latin typeface="Arial" panose="020B0604020202020204" pitchFamily="34" charset="0"/>
                        </a:rPr>
                        <a:t>β</a:t>
                      </a:r>
                      <a:r>
                        <a:rPr lang="en-US" sz="2400" b="1" u="sng" baseline="-25000" dirty="0" smtClean="0">
                          <a:solidFill>
                            <a:schemeClr val="tx1"/>
                          </a:solidFill>
                          <a:latin typeface="Arial" panose="020B0604020202020204" pitchFamily="34" charset="0"/>
                        </a:rPr>
                        <a:t>k</a:t>
                      </a:r>
                      <a:r>
                        <a:rPr lang="en-US" sz="2400" dirty="0" smtClean="0">
                          <a:solidFill>
                            <a:schemeClr val="tx1"/>
                          </a:solidFill>
                          <a:latin typeface="Arial" panose="020B0604020202020204" pitchFamily="34" charset="0"/>
                        </a:rPr>
                        <a:t> for </a:t>
                      </a:r>
                      <a:r>
                        <a:rPr lang="el-GR" sz="2400" dirty="0" smtClean="0">
                          <a:solidFill>
                            <a:schemeClr val="tx1"/>
                          </a:solidFill>
                          <a:latin typeface="Arial" panose="020B0604020202020204" pitchFamily="34" charset="0"/>
                        </a:rPr>
                        <a:t>β</a:t>
                      </a:r>
                      <a:r>
                        <a:rPr lang="en-US" sz="2400" dirty="0" smtClean="0">
                          <a:solidFill>
                            <a:schemeClr val="tx1"/>
                          </a:solidFill>
                          <a:latin typeface="Arial" panose="020B0604020202020204" pitchFamily="34" charset="0"/>
                        </a:rPr>
                        <a:t> from 1 to k    (Eq. 4)</a:t>
                      </a:r>
                    </a:p>
                    <a:p>
                      <a:pPr marL="0" indent="0">
                        <a:buNone/>
                      </a:pPr>
                      <a:r>
                        <a:rPr lang="en-US" sz="2400" dirty="0" smtClean="0">
                          <a:solidFill>
                            <a:schemeClr val="tx1"/>
                          </a:solidFill>
                          <a:latin typeface="Arial" panose="020B0604020202020204" pitchFamily="34" charset="0"/>
                        </a:rPr>
                        <a:t>for k coefficients</a:t>
                      </a:r>
                    </a:p>
                    <a:p>
                      <a:endParaRPr lang="en-GB" dirty="0"/>
                    </a:p>
                  </a:txBody>
                  <a:tcPr/>
                </a:tc>
                <a:extLst>
                  <a:ext uri="{0D108BD9-81ED-4DB2-BD59-A6C34878D82A}">
                    <a16:rowId xmlns:a16="http://schemas.microsoft.com/office/drawing/2014/main" val="2230002496"/>
                  </a:ext>
                </a:extLst>
              </a:tr>
            </a:tbl>
          </a:graphicData>
        </a:graphic>
      </p:graphicFrame>
    </p:spTree>
    <p:extLst>
      <p:ext uri="{BB962C8B-B14F-4D97-AF65-F5344CB8AC3E}">
        <p14:creationId xmlns:p14="http://schemas.microsoft.com/office/powerpoint/2010/main" val="4256795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we could programme the Poisson fit for the count data using R with </a:t>
            </a:r>
            <a:br>
              <a:rPr lang="en-GB" dirty="0" smtClean="0"/>
            </a:br>
            <a:r>
              <a:rPr lang="en-GB" dirty="0" smtClean="0"/>
              <a:t>R2Jags  or  Stan (Shown:  </a:t>
            </a:r>
            <a:r>
              <a:rPr lang="en-GB" dirty="0" err="1" smtClean="0"/>
              <a:t>Winbugs</a:t>
            </a:r>
            <a:r>
              <a:rPr lang="en-GB" dirty="0" smtClean="0"/>
              <a:t> format)</a:t>
            </a:r>
            <a:endParaRPr lang="en-GB" dirty="0"/>
          </a:p>
        </p:txBody>
      </p:sp>
      <p:sp>
        <p:nvSpPr>
          <p:cNvPr id="3" name="Content Placeholder 2"/>
          <p:cNvSpPr>
            <a:spLocks noGrp="1"/>
          </p:cNvSpPr>
          <p:nvPr>
            <p:ph idx="1"/>
          </p:nvPr>
        </p:nvSpPr>
        <p:spPr>
          <a:xfrm>
            <a:off x="831273" y="1853754"/>
            <a:ext cx="10341032" cy="4867721"/>
          </a:xfrm>
          <a:solidFill>
            <a:schemeClr val="accent4">
              <a:lumMod val="20000"/>
              <a:lumOff val="80000"/>
            </a:schemeClr>
          </a:solidFill>
        </p:spPr>
        <p:txBody>
          <a:bodyPr>
            <a:normAutofit fontScale="25000" lnSpcReduction="20000"/>
          </a:bodyPr>
          <a:lstStyle/>
          <a:p>
            <a:r>
              <a:rPr lang="en-GB" altLang="en-US" sz="7200" b="1" dirty="0"/>
              <a:t>Here is a likelihood function, seen in the </a:t>
            </a:r>
            <a:r>
              <a:rPr lang="en-GB" altLang="en-US" sz="7200" b="1" dirty="0" err="1"/>
              <a:t>WinBUGS</a:t>
            </a:r>
            <a:r>
              <a:rPr lang="en-GB" altLang="en-US" sz="7200" b="1" dirty="0"/>
              <a:t> code format:</a:t>
            </a:r>
          </a:p>
          <a:p>
            <a:r>
              <a:rPr lang="en-GB" altLang="en-US" sz="4400" b="1" dirty="0" smtClean="0">
                <a:latin typeface="Courier10 BT" panose="02070509030505020404" pitchFamily="49" charset="0"/>
              </a:rPr>
              <a:t>### </a:t>
            </a:r>
            <a:r>
              <a:rPr lang="en-GB" altLang="en-US" sz="4400" b="1" dirty="0">
                <a:latin typeface="Courier10 BT" panose="02070509030505020404" pitchFamily="49" charset="0"/>
              </a:rPr>
              <a:t>LIKELIHOOD ###</a:t>
            </a:r>
          </a:p>
          <a:p>
            <a:pPr marL="0" indent="0">
              <a:buNone/>
            </a:pPr>
            <a:r>
              <a:rPr lang="en-GB" altLang="en-US" sz="9600" b="1" dirty="0" smtClean="0">
                <a:latin typeface="Courier10 BT" panose="02070509030505020404" pitchFamily="49" charset="0"/>
              </a:rPr>
              <a:t>for </a:t>
            </a:r>
            <a:r>
              <a:rPr lang="en-GB" altLang="en-US" sz="9600" b="1" dirty="0">
                <a:latin typeface="Courier10 BT" panose="02070509030505020404" pitchFamily="49" charset="0"/>
              </a:rPr>
              <a:t>(j in 1: </a:t>
            </a:r>
            <a:r>
              <a:rPr lang="en-GB" altLang="en-US" sz="9600" b="1" dirty="0" err="1">
                <a:latin typeface="Courier10 BT" panose="02070509030505020404" pitchFamily="49" charset="0"/>
              </a:rPr>
              <a:t>N.obs</a:t>
            </a:r>
            <a:r>
              <a:rPr lang="en-GB" altLang="en-US" sz="9600" b="1" dirty="0">
                <a:latin typeface="Courier10 BT" panose="02070509030505020404" pitchFamily="49" charset="0"/>
              </a:rPr>
              <a:t>){</a:t>
            </a:r>
          </a:p>
          <a:p>
            <a:pPr marL="0" indent="0">
              <a:buNone/>
            </a:pPr>
            <a:r>
              <a:rPr lang="en-GB" altLang="en-US" sz="9600" b="1" dirty="0">
                <a:latin typeface="Courier10 BT" panose="02070509030505020404" pitchFamily="49" charset="0"/>
              </a:rPr>
              <a:t>     for (</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in 1: N.X){</a:t>
            </a:r>
          </a:p>
          <a:p>
            <a:pPr marL="0" indent="0">
              <a:buNone/>
            </a:pPr>
            <a:r>
              <a:rPr lang="en-GB" altLang="en-US" sz="9600" b="1" dirty="0">
                <a:latin typeface="Courier10 BT" panose="02070509030505020404" pitchFamily="49" charset="0"/>
              </a:rPr>
              <a:t>          </a:t>
            </a:r>
            <a:r>
              <a:rPr lang="en-GB" altLang="en-US" sz="9600" b="1" dirty="0" err="1">
                <a:latin typeface="Courier10 BT" panose="02070509030505020404" pitchFamily="49" charset="0"/>
              </a:rPr>
              <a:t>X.row</a:t>
            </a:r>
            <a:r>
              <a:rPr lang="en-GB" altLang="en-US" sz="9600" b="1" dirty="0">
                <a:latin typeface="Courier10 BT" panose="02070509030505020404" pitchFamily="49" charset="0"/>
              </a:rPr>
              <a:t>[</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j] &lt;- </a:t>
            </a:r>
            <a:r>
              <a:rPr lang="en-GB" altLang="en-US" sz="9600" b="1" dirty="0" err="1">
                <a:latin typeface="Courier10 BT" panose="02070509030505020404" pitchFamily="49" charset="0"/>
              </a:rPr>
              <a:t>X.Eff</a:t>
            </a:r>
            <a:r>
              <a:rPr lang="en-GB" altLang="en-US" sz="9600" b="1" dirty="0">
                <a:latin typeface="Courier10 BT" panose="02070509030505020404" pitchFamily="49" charset="0"/>
              </a:rPr>
              <a:t>[</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X[j, </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a:t>
            </a:r>
          </a:p>
          <a:p>
            <a:pPr marL="0" indent="0">
              <a:buNone/>
            </a:pPr>
            <a:r>
              <a:rPr lang="en-GB" altLang="en-US" sz="9600" b="1" dirty="0">
                <a:latin typeface="Courier10 BT" panose="02070509030505020404" pitchFamily="49" charset="0"/>
              </a:rPr>
              <a:t>     }</a:t>
            </a:r>
          </a:p>
          <a:p>
            <a:pPr marL="0" indent="0">
              <a:buNone/>
            </a:pPr>
            <a:r>
              <a:rPr lang="en-GB" altLang="en-US" sz="9600" b="1" dirty="0">
                <a:latin typeface="Courier10 BT" panose="02070509030505020404" pitchFamily="49" charset="0"/>
              </a:rPr>
              <a:t>     for (</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in 1: N.Z){</a:t>
            </a:r>
          </a:p>
          <a:p>
            <a:pPr marL="0" indent="0">
              <a:buNone/>
            </a:pPr>
            <a:r>
              <a:rPr lang="en-GB" altLang="en-US" sz="9600" b="1" dirty="0">
                <a:latin typeface="Courier10 BT" panose="02070509030505020404" pitchFamily="49" charset="0"/>
              </a:rPr>
              <a:t>          </a:t>
            </a:r>
            <a:r>
              <a:rPr lang="en-GB" altLang="en-US" sz="9600" b="1" dirty="0" err="1">
                <a:latin typeface="Courier10 BT" panose="02070509030505020404" pitchFamily="49" charset="0"/>
              </a:rPr>
              <a:t>Z.row</a:t>
            </a:r>
            <a:r>
              <a:rPr lang="en-GB" altLang="en-US" sz="9600" b="1" dirty="0">
                <a:latin typeface="Courier10 BT" panose="02070509030505020404" pitchFamily="49" charset="0"/>
              </a:rPr>
              <a:t>[</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j] &lt;- </a:t>
            </a:r>
            <a:r>
              <a:rPr lang="en-GB" altLang="en-US" sz="9600" b="1" dirty="0" err="1">
                <a:latin typeface="Courier10 BT" panose="02070509030505020404" pitchFamily="49" charset="0"/>
              </a:rPr>
              <a:t>Z.Eff</a:t>
            </a:r>
            <a:r>
              <a:rPr lang="en-GB" altLang="en-US" sz="9600" b="1" dirty="0">
                <a:latin typeface="Courier10 BT" panose="02070509030505020404" pitchFamily="49" charset="0"/>
              </a:rPr>
              <a:t>[</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 Z[j, </a:t>
            </a:r>
            <a:r>
              <a:rPr lang="en-GB" altLang="en-US" sz="9600" b="1" dirty="0" err="1">
                <a:latin typeface="Courier10 BT" panose="02070509030505020404" pitchFamily="49" charset="0"/>
              </a:rPr>
              <a:t>i</a:t>
            </a:r>
            <a:r>
              <a:rPr lang="en-GB" altLang="en-US" sz="9600" b="1" dirty="0">
                <a:latin typeface="Courier10 BT" panose="02070509030505020404" pitchFamily="49" charset="0"/>
              </a:rPr>
              <a:t>]]</a:t>
            </a:r>
          </a:p>
          <a:p>
            <a:pPr marL="0" indent="0">
              <a:buNone/>
            </a:pPr>
            <a:r>
              <a:rPr lang="en-GB" altLang="en-US" sz="9600" b="1" dirty="0">
                <a:latin typeface="Courier10 BT" panose="02070509030505020404" pitchFamily="49" charset="0"/>
              </a:rPr>
              <a:t>     }</a:t>
            </a:r>
          </a:p>
          <a:p>
            <a:pPr marL="0" indent="0">
              <a:buNone/>
            </a:pPr>
            <a:r>
              <a:rPr lang="en-GB" altLang="en-US" sz="9600" b="1" dirty="0" smtClean="0">
                <a:latin typeface="Courier10 BT" panose="02070509030505020404" pitchFamily="49" charset="0"/>
              </a:rPr>
              <a:t>     log(lambda[j</a:t>
            </a:r>
            <a:r>
              <a:rPr lang="en-GB" altLang="en-US" sz="9600" b="1" dirty="0">
                <a:latin typeface="Courier10 BT" panose="02070509030505020404" pitchFamily="49" charset="0"/>
              </a:rPr>
              <a:t>]) &lt;- Beta0 + log(Offset[j]) + sum(</a:t>
            </a:r>
            <a:r>
              <a:rPr lang="en-GB" altLang="en-US" sz="9600" b="1" dirty="0" err="1">
                <a:latin typeface="Courier10 BT" panose="02070509030505020404" pitchFamily="49" charset="0"/>
              </a:rPr>
              <a:t>X.row</a:t>
            </a:r>
            <a:r>
              <a:rPr lang="en-GB" altLang="en-US" sz="9600" b="1" dirty="0">
                <a:latin typeface="Courier10 BT" panose="02070509030505020404" pitchFamily="49" charset="0"/>
              </a:rPr>
              <a:t>[, j]) + sum(</a:t>
            </a:r>
            <a:r>
              <a:rPr lang="en-GB" altLang="en-US" sz="9600" b="1" dirty="0" err="1">
                <a:latin typeface="Courier10 BT" panose="02070509030505020404" pitchFamily="49" charset="0"/>
              </a:rPr>
              <a:t>Z.row</a:t>
            </a:r>
            <a:r>
              <a:rPr lang="en-GB" altLang="en-US" sz="9600" b="1" dirty="0">
                <a:latin typeface="Courier10 BT" panose="02070509030505020404" pitchFamily="49" charset="0"/>
              </a:rPr>
              <a:t>[, j])</a:t>
            </a:r>
          </a:p>
          <a:p>
            <a:pPr marL="0" indent="0">
              <a:buNone/>
            </a:pPr>
            <a:r>
              <a:rPr lang="en-GB" altLang="en-US" sz="9600" b="1" dirty="0">
                <a:latin typeface="Courier10 BT" panose="02070509030505020404" pitchFamily="49" charset="0"/>
              </a:rPr>
              <a:t>     Y[j] ~ </a:t>
            </a:r>
            <a:r>
              <a:rPr lang="en-GB" altLang="en-US" sz="9600" b="1" dirty="0" err="1">
                <a:latin typeface="Courier10 BT" panose="02070509030505020404" pitchFamily="49" charset="0"/>
              </a:rPr>
              <a:t>dpois</a:t>
            </a:r>
            <a:r>
              <a:rPr lang="en-GB" altLang="en-US" sz="9600" b="1" dirty="0">
                <a:latin typeface="Courier10 BT" panose="02070509030505020404" pitchFamily="49" charset="0"/>
              </a:rPr>
              <a:t>(mu[j])</a:t>
            </a:r>
          </a:p>
          <a:p>
            <a:pPr marL="0" indent="0">
              <a:buNone/>
            </a:pPr>
            <a:r>
              <a:rPr lang="en-GB" altLang="en-US" sz="9600" b="1" dirty="0">
                <a:latin typeface="Courier10 BT" panose="02070509030505020404" pitchFamily="49" charset="0"/>
              </a:rPr>
              <a:t>} }</a:t>
            </a:r>
          </a:p>
          <a:p>
            <a:pPr marL="0" indent="0">
              <a:buNone/>
            </a:pPr>
            <a:endParaRPr lang="en-GB" sz="5600"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96876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Contents</a:t>
            </a:r>
            <a:endParaRPr lang="en-GB" dirty="0"/>
          </a:p>
        </p:txBody>
      </p:sp>
      <p:sp>
        <p:nvSpPr>
          <p:cNvPr id="5" name="Content Placeholder 4"/>
          <p:cNvSpPr>
            <a:spLocks noGrp="1"/>
          </p:cNvSpPr>
          <p:nvPr>
            <p:ph idx="1"/>
          </p:nvPr>
        </p:nvSpPr>
        <p:spPr/>
        <p:txBody>
          <a:bodyPr/>
          <a:lstStyle/>
          <a:p>
            <a:r>
              <a:rPr lang="en-GB" dirty="0" smtClean="0"/>
              <a:t>First, an applied regression model.</a:t>
            </a:r>
          </a:p>
          <a:p>
            <a:r>
              <a:rPr lang="en-GB" dirty="0" smtClean="0"/>
              <a:t>Samples of the ‘research question’.</a:t>
            </a:r>
          </a:p>
          <a:p>
            <a:pPr marL="0" indent="0">
              <a:buNone/>
            </a:pPr>
            <a:r>
              <a:rPr lang="en-GB" dirty="0" smtClean="0"/>
              <a:t>             </a:t>
            </a:r>
            <a:r>
              <a:rPr lang="en-GB" sz="3040" cap="small" dirty="0" smtClean="0"/>
              <a:t>methods sections: </a:t>
            </a:r>
            <a:endParaRPr lang="en-GB" dirty="0" smtClean="0"/>
          </a:p>
          <a:p>
            <a:r>
              <a:rPr lang="en-GB" dirty="0" smtClean="0"/>
              <a:t>3</a:t>
            </a:r>
            <a:r>
              <a:rPr lang="en-GB" baseline="30000" dirty="0" smtClean="0"/>
              <a:t>rd</a:t>
            </a:r>
            <a:r>
              <a:rPr lang="en-GB" dirty="0" smtClean="0"/>
              <a:t>, a Poisson model as a statistical distribution for the dependent variable, allowing generalised linear modelling with hierarchical elements</a:t>
            </a:r>
          </a:p>
          <a:p>
            <a:r>
              <a:rPr lang="en-GB" dirty="0" smtClean="0"/>
              <a:t>4th, a spatial element shown in BYM2 format</a:t>
            </a:r>
          </a:p>
          <a:p>
            <a:pPr lvl="1"/>
            <a:r>
              <a:rPr lang="en-GB" dirty="0" smtClean="0"/>
              <a:t>(</a:t>
            </a:r>
            <a:r>
              <a:rPr lang="en-GB" dirty="0" err="1" smtClean="0"/>
              <a:t>Besag</a:t>
            </a:r>
            <a:r>
              <a:rPr lang="en-GB" dirty="0" smtClean="0"/>
              <a:t>-York-</a:t>
            </a:r>
            <a:r>
              <a:rPr lang="en-GB" dirty="0" err="1" smtClean="0"/>
              <a:t>Mollié</a:t>
            </a:r>
            <a:r>
              <a:rPr lang="en-GB" dirty="0"/>
              <a:t> </a:t>
            </a:r>
            <a:r>
              <a:rPr lang="en-GB" dirty="0" smtClean="0"/>
              <a:t>v. 2)</a:t>
            </a:r>
          </a:p>
          <a:p>
            <a:r>
              <a:rPr lang="en-GB" dirty="0" smtClean="0"/>
              <a:t>Conclusion:  Summary plus a tutorial task</a:t>
            </a:r>
            <a:endParaRPr lang="en-GB" dirty="0"/>
          </a:p>
        </p:txBody>
      </p:sp>
      <p:sp>
        <p:nvSpPr>
          <p:cNvPr id="6" name="Slide Number Placeholder 5"/>
          <p:cNvSpPr>
            <a:spLocks noGrp="1"/>
          </p:cNvSpPr>
          <p:nvPr>
            <p:ph type="sldNum" sz="quarter" idx="12"/>
          </p:nvPr>
        </p:nvSpPr>
        <p:spPr/>
        <p:txBody>
          <a:bodyPr/>
          <a:lstStyle/>
          <a:p>
            <a:fld id="{78006F51-1788-4B78-A022-45EE8C202D22}" type="slidenum">
              <a:rPr lang="en-GB" smtClean="0"/>
              <a:t>2</a:t>
            </a:fld>
            <a:endParaRPr lang="en-GB"/>
          </a:p>
        </p:txBody>
      </p:sp>
    </p:spTree>
    <p:extLst>
      <p:ext uri="{BB962C8B-B14F-4D97-AF65-F5344CB8AC3E}">
        <p14:creationId xmlns:p14="http://schemas.microsoft.com/office/powerpoint/2010/main" val="894580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a Poisson Model – Theory and Practice </a:t>
            </a:r>
            <a:endParaRPr lang="en-GB" dirty="0"/>
          </a:p>
        </p:txBody>
      </p:sp>
      <p:sp>
        <p:nvSpPr>
          <p:cNvPr id="3" name="Content Placeholder 2"/>
          <p:cNvSpPr>
            <a:spLocks noGrp="1"/>
          </p:cNvSpPr>
          <p:nvPr>
            <p:ph idx="1"/>
          </p:nvPr>
        </p:nvSpPr>
        <p:spPr/>
        <p:txBody>
          <a:bodyPr/>
          <a:lstStyle/>
          <a:p>
            <a:r>
              <a:rPr lang="en-US" dirty="0" smtClean="0"/>
              <a:t>See our paper “</a:t>
            </a:r>
            <a:r>
              <a:rPr lang="en-GB" dirty="0" smtClean="0"/>
              <a:t>A Bayesian Estimation of Child Labour in India” (</a:t>
            </a:r>
            <a:r>
              <a:rPr lang="en-GB" i="1" dirty="0" smtClean="0"/>
              <a:t>Child Indicators Research, A Bayesian Estimation of Child Labour in India, Kim, J. H., Olsen, W. &amp; </a:t>
            </a:r>
            <a:r>
              <a:rPr lang="en-GB" i="1" dirty="0" err="1" smtClean="0"/>
              <a:t>Wiśniowski</a:t>
            </a:r>
            <a:r>
              <a:rPr lang="en-GB" i="1" dirty="0" smtClean="0"/>
              <a:t>, A., 2020, volume 13</a:t>
            </a:r>
            <a:r>
              <a:rPr lang="en-GB" dirty="0" smtClean="0"/>
              <a:t>) </a:t>
            </a:r>
          </a:p>
          <a:p>
            <a:r>
              <a:rPr lang="en-GB" dirty="0" smtClean="0"/>
              <a:t>and its supplement.  </a:t>
            </a:r>
          </a:p>
          <a:p>
            <a:endParaRPr lang="en-GB" dirty="0" smtClean="0"/>
          </a:p>
          <a:p>
            <a:r>
              <a:rPr lang="en-US" dirty="0" smtClean="0"/>
              <a:t>Or see more recent appendix Tables A3-A6 for WES paper: </a:t>
            </a:r>
          </a:p>
          <a:p>
            <a:pPr marL="0" indent="0">
              <a:buNone/>
            </a:pPr>
            <a:r>
              <a:rPr lang="en-GB" dirty="0" smtClean="0">
                <a:hlinkClick r:id="rId2"/>
              </a:rPr>
              <a:t>https://github.com/WendyOlsen/normslabourindia</a:t>
            </a:r>
            <a:r>
              <a:rPr lang="en-GB" dirty="0" smtClean="0"/>
              <a:t> </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20</a:t>
            </a:fld>
            <a:endParaRPr lang="en-GB"/>
          </a:p>
        </p:txBody>
      </p:sp>
    </p:spTree>
    <p:extLst>
      <p:ext uri="{BB962C8B-B14F-4D97-AF65-F5344CB8AC3E}">
        <p14:creationId xmlns:p14="http://schemas.microsoft.com/office/powerpoint/2010/main" val="3126096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780559950"/>
                  </p:ext>
                </p:extLst>
              </p:nvPr>
            </p:nvGraphicFramePr>
            <p:xfrm>
              <a:off x="2009775" y="1190624"/>
              <a:ext cx="9277350" cy="4140285"/>
            </p:xfrm>
            <a:graphic>
              <a:graphicData uri="http://schemas.openxmlformats.org/drawingml/2006/table">
                <a:tbl>
                  <a:tblPr firstRow="1" firstCol="1" bandRow="1"/>
                  <a:tblGrid>
                    <a:gridCol w="3619610">
                      <a:extLst>
                        <a:ext uri="{9D8B030D-6E8A-4147-A177-3AD203B41FA5}">
                          <a16:colId xmlns:a16="http://schemas.microsoft.com/office/drawing/2014/main" val="2338040324"/>
                        </a:ext>
                      </a:extLst>
                    </a:gridCol>
                    <a:gridCol w="2828870">
                      <a:extLst>
                        <a:ext uri="{9D8B030D-6E8A-4147-A177-3AD203B41FA5}">
                          <a16:colId xmlns:a16="http://schemas.microsoft.com/office/drawing/2014/main" val="3395567988"/>
                        </a:ext>
                      </a:extLst>
                    </a:gridCol>
                    <a:gridCol w="2828870">
                      <a:extLst>
                        <a:ext uri="{9D8B030D-6E8A-4147-A177-3AD203B41FA5}">
                          <a16:colId xmlns:a16="http://schemas.microsoft.com/office/drawing/2014/main" val="2555394526"/>
                        </a:ext>
                      </a:extLst>
                    </a:gridCol>
                  </a:tblGrid>
                  <a:tr h="1055741">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Types of Models</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Model 1 </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IHDS</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(Poisson)</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 </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Model 2 </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NSS</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(Poisson)</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24001716"/>
                      </a:ext>
                    </a:extLst>
                  </a:tr>
                  <a:tr h="527871">
                    <a:tc rowSpan="2">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Likelihood</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err="1">
                              <a:effectLst/>
                              <a:latin typeface="Times New Roman" panose="02020603050405020304" pitchFamily="18" charset="0"/>
                              <a:ea typeface="Malgun Gothic" panose="020B0503020000020004" pitchFamily="34" charset="-127"/>
                              <a:cs typeface="Arial" panose="020B0604020202020204" pitchFamily="34" charset="0"/>
                            </a:rPr>
                            <a:t>y.a</a:t>
                          </a:r>
                          <a:r>
                            <a:rPr lang="en-GB" sz="1600" baseline="-25000" dirty="0" err="1">
                              <a:effectLst/>
                              <a:latin typeface="Times New Roman" panose="02020603050405020304" pitchFamily="18" charset="0"/>
                              <a:ea typeface="Malgun Gothic" panose="020B0503020000020004" pitchFamily="34" charset="-127"/>
                              <a:cs typeface="Arial" panose="020B0604020202020204" pitchFamily="34" charset="0"/>
                            </a:rPr>
                            <a:t>ij</a:t>
                          </a:r>
                          <a:r>
                            <a:rPr lang="en-GB" sz="1600" baseline="-25000" dirty="0">
                              <a:effectLst/>
                              <a:latin typeface="Times New Roman" panose="02020603050405020304" pitchFamily="18" charset="0"/>
                              <a:ea typeface="Malgun Gothic" panose="020B0503020000020004" pitchFamily="34" charset="-127"/>
                              <a:cs typeface="Arial" panose="020B0604020202020204" pitchFamily="34" charset="0"/>
                            </a:rPr>
                            <a:t> </a:t>
                          </a:r>
                          <a:r>
                            <a:rPr lang="en-GB" sz="1600" dirty="0">
                              <a:effectLst/>
                              <a:latin typeface="Times New Roman" panose="02020603050405020304" pitchFamily="18" charset="0"/>
                              <a:ea typeface="Malgun Gothic" panose="020B0503020000020004" pitchFamily="34" charset="-127"/>
                              <a:cs typeface="Arial" panose="020B0604020202020204" pitchFamily="34" charset="0"/>
                            </a:rPr>
                            <a:t>~  </a:t>
                          </a:r>
                          <a:r>
                            <a:rPr lang="en-GB" sz="1600" dirty="0">
                              <a:effectLst/>
                              <a:latin typeface="Times New Roman" panose="02020603050405020304" pitchFamily="18" charset="0"/>
                              <a:ea typeface="SimSun" panose="02010600030101010101" pitchFamily="2" charset="-122"/>
                              <a:cs typeface="Arial" panose="020B0604020202020204" pitchFamily="34" charset="0"/>
                            </a:rPr>
                            <a:t>Poisson(µ.</a:t>
                          </a:r>
                          <a:r>
                            <a:rPr lang="en-GB" sz="1600" dirty="0" err="1">
                              <a:effectLst/>
                              <a:latin typeface="Times New Roman" panose="02020603050405020304" pitchFamily="18" charset="0"/>
                              <a:ea typeface="SimSun" panose="02010600030101010101" pitchFamily="2" charset="-122"/>
                              <a:cs typeface="Arial" panose="020B0604020202020204" pitchFamily="34" charset="0"/>
                            </a:rPr>
                            <a:t>a</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ij</a:t>
                          </a:r>
                          <a:r>
                            <a:rPr lang="en-GB" sz="1600" baseline="-25000" dirty="0">
                              <a:effectLst/>
                              <a:latin typeface="Times New Roman" panose="02020603050405020304" pitchFamily="18" charset="0"/>
                              <a:ea typeface="SimSun" panose="02010600030101010101" pitchFamily="2" charset="-122"/>
                              <a:cs typeface="Arial" panose="020B0604020202020204" pitchFamily="34" charset="0"/>
                            </a:rPr>
                            <a:t> </a:t>
                          </a:r>
                          <a:r>
                            <a:rPr lang="en-GB" sz="1600" dirty="0">
                              <a:effectLst/>
                              <a:latin typeface="Times New Roman" panose="02020603050405020304" pitchFamily="18" charset="0"/>
                              <a:ea typeface="SimSun" panose="02010600030101010101" pitchFamily="2" charset="-122"/>
                              <a:cs typeface="Arial" panose="020B0604020202020204" pitchFamily="34" charset="0"/>
                            </a:rPr>
                            <a:t>*</a:t>
                          </a:r>
                          <a:r>
                            <a:rPr lang="en-GB" sz="1600" dirty="0" err="1">
                              <a:effectLst/>
                              <a:latin typeface="Times New Roman" panose="02020603050405020304" pitchFamily="18" charset="0"/>
                              <a:ea typeface="SimSun" panose="02010600030101010101" pitchFamily="2" charset="-122"/>
                              <a:cs typeface="Arial" panose="020B0604020202020204" pitchFamily="34" charset="0"/>
                            </a:rPr>
                            <a:t>n.a</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ij</a:t>
                          </a: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09427936"/>
                      </a:ext>
                    </a:extLst>
                  </a:tr>
                  <a:tr h="527871">
                    <a:tc vMerge="1">
                      <a:txBody>
                        <a:bodyPr/>
                        <a:lstStyle/>
                        <a:p>
                          <a:endParaRPr lang="en-GB"/>
                        </a:p>
                      </a:txBody>
                      <a:tcPr/>
                    </a:tc>
                    <a:tc>
                      <a:txBody>
                        <a:bodyPr/>
                        <a:lstStyle/>
                        <a:p>
                          <a:pPr algn="ctr">
                            <a:lnSpc>
                              <a:spcPct val="115000"/>
                            </a:lnSpc>
                            <a:spcAft>
                              <a:spcPts val="0"/>
                            </a:spcAft>
                          </a:pPr>
                          <a:r>
                            <a:rPr lang="en-GB"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y.b</a:t>
                          </a:r>
                          <a:r>
                            <a:rPr lang="en-GB" sz="1600" baseline="-25000">
                              <a:effectLst/>
                              <a:latin typeface="Times New Roman" panose="02020603050405020304" pitchFamily="18" charset="0"/>
                              <a:ea typeface="Malgun Gothic" panose="020B0503020000020004" pitchFamily="34" charset="-127"/>
                              <a:cs typeface="Arial" panose="020B0604020202020204" pitchFamily="34" charset="0"/>
                            </a:rPr>
                            <a:t> ij  </a:t>
                          </a:r>
                          <a:r>
                            <a:rPr lang="en-GB" sz="1600">
                              <a:effectLst/>
                              <a:latin typeface="Times New Roman" panose="02020603050405020304" pitchFamily="18" charset="0"/>
                              <a:ea typeface="Malgun Gothic" panose="020B0503020000020004" pitchFamily="34" charset="-127"/>
                              <a:cs typeface="Arial" panose="020B0604020202020204" pitchFamily="34" charset="0"/>
                            </a:rPr>
                            <a:t>~  </a:t>
                          </a:r>
                          <a:r>
                            <a:rPr lang="en-GB" sz="1600">
                              <a:effectLst/>
                              <a:latin typeface="Times New Roman" panose="02020603050405020304" pitchFamily="18" charset="0"/>
                              <a:ea typeface="SimSun" panose="02010600030101010101" pitchFamily="2" charset="-122"/>
                              <a:cs typeface="Arial" panose="020B0604020202020204" pitchFamily="34" charset="0"/>
                            </a:rPr>
                            <a:t>Poisson(µ.b</a:t>
                          </a:r>
                          <a:r>
                            <a:rPr lang="en-GB" sz="1600" baseline="-25000">
                              <a:effectLst/>
                              <a:latin typeface="Times New Roman" panose="02020603050405020304" pitchFamily="18" charset="0"/>
                              <a:ea typeface="SimSun" panose="02010600030101010101" pitchFamily="2" charset="-122"/>
                              <a:cs typeface="Arial" panose="020B0604020202020204" pitchFamily="34" charset="0"/>
                            </a:rPr>
                            <a:t>ij </a:t>
                          </a:r>
                          <a:r>
                            <a:rPr lang="en-GB" sz="1600">
                              <a:effectLst/>
                              <a:latin typeface="Times New Roman" panose="02020603050405020304" pitchFamily="18" charset="0"/>
                              <a:ea typeface="SimSun" panose="02010600030101010101" pitchFamily="2" charset="-122"/>
                              <a:cs typeface="Arial" panose="020B0604020202020204" pitchFamily="34" charset="0"/>
                            </a:rPr>
                            <a:t>*n.b</a:t>
                          </a:r>
                          <a:r>
                            <a:rPr lang="en-GB" sz="1600" baseline="-25000">
                              <a:effectLst/>
                              <a:latin typeface="Times New Roman" panose="02020603050405020304" pitchFamily="18" charset="0"/>
                              <a:ea typeface="SimSun" panose="02010600030101010101" pitchFamily="2" charset="-122"/>
                              <a:cs typeface="Arial" panose="020B0604020202020204" pitchFamily="34" charset="0"/>
                            </a:rPr>
                            <a:t>ij</a:t>
                          </a:r>
                          <a:r>
                            <a:rPr lang="en-GB" sz="1600">
                              <a:effectLst/>
                              <a:latin typeface="Times New Roman" panose="02020603050405020304" pitchFamily="18" charset="0"/>
                              <a:ea typeface="SimSun" panose="02010600030101010101" pitchFamily="2" charset="-122"/>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58556968"/>
                      </a:ext>
                    </a:extLst>
                  </a:tr>
                  <a:tr h="263935">
                    <a:tc rowSpan="2">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Overdispersion</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18643058"/>
                      </a:ext>
                    </a:extLst>
                  </a:tr>
                  <a:tr h="263935">
                    <a:tc vMerge="1">
                      <a:txBody>
                        <a:bodyPr/>
                        <a:lstStyle/>
                        <a:p>
                          <a:endParaRPr lang="en-GB"/>
                        </a:p>
                      </a:txBody>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8853692"/>
                      </a:ext>
                    </a:extLst>
                  </a:tr>
                  <a:tr h="841215">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Prediction</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fi-FI" sz="1600" dirty="0">
                              <a:effectLst/>
                              <a:latin typeface="Times New Roman" panose="02020603050405020304" pitchFamily="18" charset="0"/>
                              <a:ea typeface="Malgun Gothic" panose="020B0503020000020004" pitchFamily="34" charset="-127"/>
                              <a:cs typeface="Arial" panose="020B0604020202020204" pitchFamily="34" charset="0"/>
                            </a:rPr>
                            <a:t>ŷ</a:t>
                          </a:r>
                          <a:r>
                            <a:rPr lang="fi-FI" sz="1600" baseline="-25000" dirty="0">
                              <a:effectLst/>
                              <a:latin typeface="Times New Roman" panose="02020603050405020304" pitchFamily="18" charset="0"/>
                              <a:ea typeface="SimSun" panose="02010600030101010101" pitchFamily="2" charset="-122"/>
                              <a:cs typeface="Arial" panose="020B0604020202020204" pitchFamily="34" charset="0"/>
                            </a:rPr>
                            <a:t> ij</a:t>
                          </a:r>
                          <a:r>
                            <a:rPr lang="fi-FI" sz="1600" dirty="0">
                              <a:effectLst/>
                              <a:latin typeface="Times New Roman" panose="02020603050405020304" pitchFamily="18" charset="0"/>
                              <a:ea typeface="SimSun" panose="02010600030101010101" pitchFamily="2" charset="-122"/>
                              <a:cs typeface="Arial" panose="020B0604020202020204" pitchFamily="34" charset="0"/>
                            </a:rPr>
                            <a:t> ~ Poisson (µ.a</a:t>
                          </a:r>
                          <a:r>
                            <a:rPr lang="fi-FI"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fi-FI" sz="1600" dirty="0">
                              <a:effectLst/>
                              <a:latin typeface="Times New Roman" panose="02020603050405020304" pitchFamily="18" charset="0"/>
                              <a:ea typeface="SimSun" panose="02010600030101010101" pitchFamily="2" charset="-122"/>
                              <a:cs typeface="Arial" panose="020B0604020202020204" pitchFamily="34" charset="0"/>
                            </a:rPr>
                            <a:t>* </a:t>
                          </a:r>
                          <a:r>
                            <a:rPr lang="fi-FI" sz="1600" dirty="0">
                              <a:effectLst/>
                              <a:latin typeface="Times New Roman" panose="02020603050405020304" pitchFamily="18" charset="0"/>
                              <a:ea typeface="Malgun Gothic" panose="020B0503020000020004" pitchFamily="34" charset="-127"/>
                              <a:cs typeface="Arial" panose="020B0604020202020204" pitchFamily="34" charset="0"/>
                            </a:rPr>
                            <a:t>N</a:t>
                          </a:r>
                          <a:r>
                            <a:rPr lang="fi-FI"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fi-FI"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err="1">
                              <a:effectLst/>
                              <a:latin typeface="Times New Roman" panose="02020603050405020304" pitchFamily="18" charset="0"/>
                              <a:ea typeface="Malgun Gothic" panose="020B0503020000020004" pitchFamily="34" charset="-127"/>
                              <a:cs typeface="Arial" panose="020B0604020202020204" pitchFamily="34" charset="0"/>
                            </a:rPr>
                            <a:t>ŷ</a:t>
                          </a:r>
                          <a:r>
                            <a:rPr lang="en-GB" sz="1600" baseline="-25000" dirty="0" err="1">
                              <a:effectLst/>
                              <a:latin typeface="Times New Roman" panose="02020603050405020304" pitchFamily="18" charset="0"/>
                              <a:ea typeface="Malgun Gothic" panose="020B0503020000020004" pitchFamily="34" charset="-127"/>
                              <a:cs typeface="Arial" panose="020B0604020202020204" pitchFamily="34" charset="0"/>
                            </a:rPr>
                            <a:t>i</a:t>
                          </a:r>
                          <a:r>
                            <a:rPr lang="en-GB" sz="1600" baseline="-25000" dirty="0">
                              <a:effectLst/>
                              <a:latin typeface="Times New Roman" panose="02020603050405020304" pitchFamily="18" charset="0"/>
                              <a:ea typeface="SimSun" panose="02010600030101010101" pitchFamily="2" charset="-122"/>
                              <a:cs typeface="Arial" panose="020B0604020202020204" pitchFamily="34" charset="0"/>
                            </a:rPr>
                            <a:t>+</a:t>
                          </a:r>
                          <a:r>
                            <a:rPr lang="en-GB" sz="1600" dirty="0">
                              <a:effectLst/>
                              <a:latin typeface="Times New Roman" panose="02020603050405020304" pitchFamily="18" charset="0"/>
                              <a:ea typeface="SimSun" panose="02010600030101010101" pitchFamily="2" charset="-122"/>
                              <a:cs typeface="Arial" panose="020B0604020202020204" pitchFamily="34" charset="0"/>
                            </a:rPr>
                            <a:t> = </a:t>
                          </a:r>
                          <a14:m>
                            <m:oMath xmlns:m="http://schemas.openxmlformats.org/officeDocument/2006/math">
                              <m:nary>
                                <m:naryPr>
                                  <m:chr m:val="∑"/>
                                  <m:limLoc m:val="undOvr"/>
                                  <m:supHide m:val="on"/>
                                  <m:ctrlPr>
                                    <a:rPr lang="en-GB" sz="1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GB" sz="1600" b="1" i="1">
                                      <a:effectLst/>
                                      <a:latin typeface="Cambria Math" panose="02040503050406030204" pitchFamily="18" charset="0"/>
                                      <a:ea typeface="SimSun" panose="02010600030101010101" pitchFamily="2" charset="-122"/>
                                      <a:cs typeface="Times New Roman" panose="02020603050405020304" pitchFamily="18" charset="0"/>
                                    </a:rPr>
                                    <m:t>𝒊</m:t>
                                  </m:r>
                                </m:sub>
                                <m:sup/>
                                <m:e>
                                  <m:sSub>
                                    <m:sSubPr>
                                      <m:ctrlPr>
                                        <a:rPr lang="en-GB" sz="16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GB" sz="1600" b="1" i="1">
                                          <a:effectLst/>
                                          <a:latin typeface="Cambria Math" panose="02040503050406030204" pitchFamily="18" charset="0"/>
                                          <a:ea typeface="Malgun Gothic" panose="020B0503020000020004" pitchFamily="34" charset="-127"/>
                                          <a:cs typeface="Times New Roman" panose="02020603050405020304" pitchFamily="18" charset="0"/>
                                        </a:rPr>
                                        <m:t>𝐲</m:t>
                                      </m:r>
                                      <m:r>
                                        <a:rPr lang="en-GB" sz="1600" b="1">
                                          <a:effectLst/>
                                          <a:latin typeface="Cambria Math" panose="02040503050406030204" pitchFamily="18" charset="0"/>
                                          <a:ea typeface="Malgun Gothic" panose="020B0503020000020004" pitchFamily="34" charset="-127"/>
                                          <a:cs typeface="Times New Roman" panose="02020603050405020304" pitchFamily="18" charset="0"/>
                                        </a:rPr>
                                        <m:t>̂</m:t>
                                      </m:r>
                                    </m:e>
                                    <m:sub>
                                      <m:r>
                                        <a:rPr lang="en-GB" sz="1600" b="1" i="1" baseline="-25000">
                                          <a:effectLst/>
                                          <a:latin typeface="Cambria Math" panose="02040503050406030204" pitchFamily="18" charset="0"/>
                                          <a:ea typeface="SimSun" panose="02010600030101010101" pitchFamily="2" charset="-122"/>
                                          <a:cs typeface="Times New Roman" panose="02020603050405020304" pitchFamily="18" charset="0"/>
                                        </a:rPr>
                                        <m:t>𝐢𝐣</m:t>
                                      </m:r>
                                    </m:sub>
                                  </m:sSub>
                                </m:e>
                              </m:nary>
                            </m:oMath>
                          </a14:m>
                          <a:r>
                            <a:rPr lang="en-GB"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Malgun Gothic" panose="020B0503020000020004" pitchFamily="34" charset="-127"/>
                              <a:cs typeface="Arial" panose="020B0604020202020204" pitchFamily="34" charset="0"/>
                            </a:rPr>
                            <a:t>ŷ</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ij</a:t>
                          </a:r>
                          <a:r>
                            <a:rPr lang="pl-PL" sz="1600" dirty="0">
                              <a:effectLst/>
                              <a:latin typeface="Times New Roman" panose="02020603050405020304" pitchFamily="18" charset="0"/>
                              <a:ea typeface="SimSun" panose="02010600030101010101" pitchFamily="2" charset="-122"/>
                              <a:cs typeface="Arial" panose="020B0604020202020204" pitchFamily="34" charset="0"/>
                            </a:rPr>
                            <a:t> ~ Poisson (µ.b</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N</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err="1">
                              <a:effectLst/>
                              <a:latin typeface="Times New Roman" panose="02020603050405020304" pitchFamily="18" charset="0"/>
                              <a:ea typeface="Malgun Gothic" panose="020B0503020000020004" pitchFamily="34" charset="-127"/>
                              <a:cs typeface="Arial" panose="020B0604020202020204" pitchFamily="34" charset="0"/>
                            </a:rPr>
                            <a:t>ŷ</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a:t>
                          </a:r>
                          <a:r>
                            <a:rPr lang="en-GB" sz="1600" baseline="-25000" dirty="0">
                              <a:effectLst/>
                              <a:latin typeface="Times New Roman" panose="02020603050405020304" pitchFamily="18" charset="0"/>
                              <a:ea typeface="SimSun" panose="02010600030101010101" pitchFamily="2" charset="-122"/>
                              <a:cs typeface="Arial" panose="020B0604020202020204" pitchFamily="34" charset="0"/>
                            </a:rPr>
                            <a:t>+</a:t>
                          </a:r>
                          <a:r>
                            <a:rPr lang="en-GB" sz="1600" dirty="0">
                              <a:effectLst/>
                              <a:latin typeface="Times New Roman" panose="02020603050405020304" pitchFamily="18" charset="0"/>
                              <a:ea typeface="SimSun" panose="02010600030101010101" pitchFamily="2" charset="-122"/>
                              <a:cs typeface="Arial" panose="020B0604020202020204" pitchFamily="34" charset="0"/>
                            </a:rPr>
                            <a:t> = </a:t>
                          </a:r>
                          <a14:m>
                            <m:oMath xmlns:m="http://schemas.openxmlformats.org/officeDocument/2006/math">
                              <m:nary>
                                <m:naryPr>
                                  <m:chr m:val="∑"/>
                                  <m:limLoc m:val="undOvr"/>
                                  <m:supHide m:val="on"/>
                                  <m:ctrlPr>
                                    <a:rPr lang="en-GB" sz="16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GB" sz="1600" b="1" i="1">
                                      <a:effectLst/>
                                      <a:latin typeface="Cambria Math" panose="02040503050406030204" pitchFamily="18" charset="0"/>
                                      <a:ea typeface="SimSun" panose="02010600030101010101" pitchFamily="2" charset="-122"/>
                                      <a:cs typeface="Times New Roman" panose="02020603050405020304" pitchFamily="18" charset="0"/>
                                    </a:rPr>
                                    <m:t>𝒊</m:t>
                                  </m:r>
                                </m:sub>
                                <m:sup/>
                                <m:e>
                                  <m:sSub>
                                    <m:sSubPr>
                                      <m:ctrlPr>
                                        <a:rPr lang="en-GB" sz="16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GB" sz="1600" b="1" i="1">
                                          <a:effectLst/>
                                          <a:latin typeface="Cambria Math" panose="02040503050406030204" pitchFamily="18" charset="0"/>
                                          <a:ea typeface="Malgun Gothic" panose="020B0503020000020004" pitchFamily="34" charset="-127"/>
                                          <a:cs typeface="Times New Roman" panose="02020603050405020304" pitchFamily="18" charset="0"/>
                                        </a:rPr>
                                        <m:t>𝐲</m:t>
                                      </m:r>
                                      <m:r>
                                        <a:rPr lang="en-GB" sz="1600" b="1">
                                          <a:effectLst/>
                                          <a:latin typeface="Cambria Math" panose="02040503050406030204" pitchFamily="18" charset="0"/>
                                          <a:ea typeface="Malgun Gothic" panose="020B0503020000020004" pitchFamily="34" charset="-127"/>
                                          <a:cs typeface="Times New Roman" panose="02020603050405020304" pitchFamily="18" charset="0"/>
                                        </a:rPr>
                                        <m:t>̂</m:t>
                                      </m:r>
                                    </m:e>
                                    <m:sub>
                                      <m:r>
                                        <a:rPr lang="en-GB" sz="1600" b="1" i="1" baseline="-25000">
                                          <a:effectLst/>
                                          <a:latin typeface="Cambria Math" panose="02040503050406030204" pitchFamily="18" charset="0"/>
                                          <a:ea typeface="SimSun" panose="02010600030101010101" pitchFamily="2" charset="-122"/>
                                          <a:cs typeface="Times New Roman" panose="02020603050405020304" pitchFamily="18" charset="0"/>
                                        </a:rPr>
                                        <m:t>𝐢𝐣</m:t>
                                      </m:r>
                                    </m:sub>
                                  </m:sSub>
                                </m:e>
                              </m:nary>
                            </m:oMath>
                          </a14:m>
                          <a:r>
                            <a:rPr lang="en-GB"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9676208"/>
                      </a:ext>
                    </a:extLst>
                  </a:tr>
                  <a:tr h="527871">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Model for true child labour rate</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log(µ.a</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0</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1</a:t>
                          </a:r>
                          <a:r>
                            <a:rPr lang="pl-PL" sz="1600" dirty="0">
                              <a:effectLst/>
                              <a:latin typeface="Times New Roman" panose="02020603050405020304" pitchFamily="18" charset="0"/>
                              <a:ea typeface="SimSun" panose="02010600030101010101" pitchFamily="2" charset="-122"/>
                              <a:cs typeface="Arial" panose="020B0604020202020204" pitchFamily="34" charset="0"/>
                            </a:rPr>
                            <a:t>* </a:t>
                          </a:r>
                          <a:r>
                            <a:rPr lang="pl-PL" sz="1600" i="1" dirty="0">
                              <a:effectLst/>
                              <a:latin typeface="Times New Roman" panose="02020603050405020304" pitchFamily="18" charset="0"/>
                              <a:ea typeface="SimSun" panose="02010600030101010101" pitchFamily="2" charset="-122"/>
                              <a:cs typeface="Arial" panose="020B0604020202020204" pitchFamily="34" charset="0"/>
                            </a:rPr>
                            <a:t>x</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2</a:t>
                          </a:r>
                          <a:r>
                            <a:rPr lang="pl-PL" sz="1600" dirty="0">
                              <a:effectLst/>
                              <a:latin typeface="Times New Roman" panose="02020603050405020304" pitchFamily="18" charset="0"/>
                              <a:ea typeface="SimSun" panose="02010600030101010101" pitchFamily="2" charset="-122"/>
                              <a:cs typeface="Arial" panose="020B0604020202020204" pitchFamily="34" charset="0"/>
                            </a:rPr>
                            <a:t>*log(z</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log(µ.b</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0</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1</a:t>
                          </a:r>
                          <a:r>
                            <a:rPr lang="pl-PL" sz="1600" dirty="0">
                              <a:effectLst/>
                              <a:latin typeface="Times New Roman" panose="02020603050405020304" pitchFamily="18" charset="0"/>
                              <a:ea typeface="SimSun" panose="02010600030101010101" pitchFamily="2" charset="-122"/>
                              <a:cs typeface="Arial" panose="020B0604020202020204" pitchFamily="34" charset="0"/>
                            </a:rPr>
                            <a:t>* </a:t>
                          </a:r>
                          <a:r>
                            <a:rPr lang="pl-PL" sz="1600" i="1" dirty="0">
                              <a:effectLst/>
                              <a:latin typeface="Times New Roman" panose="02020603050405020304" pitchFamily="18" charset="0"/>
                              <a:ea typeface="SimSun" panose="02010600030101010101" pitchFamily="2" charset="-122"/>
                              <a:cs typeface="Arial" panose="020B0604020202020204" pitchFamily="34" charset="0"/>
                            </a:rPr>
                            <a:t>x</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2</a:t>
                          </a:r>
                          <a:r>
                            <a:rPr lang="pl-PL" sz="1600" dirty="0">
                              <a:effectLst/>
                              <a:latin typeface="Times New Roman" panose="02020603050405020304" pitchFamily="18" charset="0"/>
                              <a:ea typeface="SimSun" panose="02010600030101010101" pitchFamily="2" charset="-122"/>
                              <a:cs typeface="Arial" panose="020B0604020202020204" pitchFamily="34" charset="0"/>
                            </a:rPr>
                            <a:t>*log(z</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6594915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780559950"/>
                  </p:ext>
                </p:extLst>
              </p:nvPr>
            </p:nvGraphicFramePr>
            <p:xfrm>
              <a:off x="2009775" y="1190624"/>
              <a:ext cx="9277350" cy="4140285"/>
            </p:xfrm>
            <a:graphic>
              <a:graphicData uri="http://schemas.openxmlformats.org/drawingml/2006/table">
                <a:tbl>
                  <a:tblPr firstRow="1" firstCol="1" bandRow="1"/>
                  <a:tblGrid>
                    <a:gridCol w="3619610">
                      <a:extLst>
                        <a:ext uri="{9D8B030D-6E8A-4147-A177-3AD203B41FA5}">
                          <a16:colId xmlns:a16="http://schemas.microsoft.com/office/drawing/2014/main" val="2338040324"/>
                        </a:ext>
                      </a:extLst>
                    </a:gridCol>
                    <a:gridCol w="2828870">
                      <a:extLst>
                        <a:ext uri="{9D8B030D-6E8A-4147-A177-3AD203B41FA5}">
                          <a16:colId xmlns:a16="http://schemas.microsoft.com/office/drawing/2014/main" val="3395567988"/>
                        </a:ext>
                      </a:extLst>
                    </a:gridCol>
                    <a:gridCol w="2828870">
                      <a:extLst>
                        <a:ext uri="{9D8B030D-6E8A-4147-A177-3AD203B41FA5}">
                          <a16:colId xmlns:a16="http://schemas.microsoft.com/office/drawing/2014/main" val="2555394526"/>
                        </a:ext>
                      </a:extLst>
                    </a:gridCol>
                  </a:tblGrid>
                  <a:tr h="1121664">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Types of Models</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Model 1 </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IHDS</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(Poisson)</a:t>
                          </a:r>
                          <a:endParaRPr lang="en-GB" sz="240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 </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Model 2 </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NSS</a:t>
                          </a:r>
                          <a:endParaRPr lang="en-GB" sz="2400" dirty="0">
                            <a:effectLst/>
                            <a:latin typeface="Calibri" panose="020F0502020204030204" pitchFamily="34" charset="0"/>
                            <a:ea typeface="SimSun" panose="02010600030101010101" pitchFamily="2" charset="-122"/>
                            <a:cs typeface="Arial" panose="020B0604020202020204" pitchFamily="34" charset="0"/>
                          </a:endParaRPr>
                        </a:p>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(Poisson)</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24001716"/>
                      </a:ext>
                    </a:extLst>
                  </a:tr>
                  <a:tr h="527871">
                    <a:tc rowSpan="2">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Likelihood</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err="1">
                              <a:effectLst/>
                              <a:latin typeface="Times New Roman" panose="02020603050405020304" pitchFamily="18" charset="0"/>
                              <a:ea typeface="Malgun Gothic" panose="020B0503020000020004" pitchFamily="34" charset="-127"/>
                              <a:cs typeface="Arial" panose="020B0604020202020204" pitchFamily="34" charset="0"/>
                            </a:rPr>
                            <a:t>y.a</a:t>
                          </a:r>
                          <a:r>
                            <a:rPr lang="en-GB" sz="1600" baseline="-25000" dirty="0" err="1">
                              <a:effectLst/>
                              <a:latin typeface="Times New Roman" panose="02020603050405020304" pitchFamily="18" charset="0"/>
                              <a:ea typeface="Malgun Gothic" panose="020B0503020000020004" pitchFamily="34" charset="-127"/>
                              <a:cs typeface="Arial" panose="020B0604020202020204" pitchFamily="34" charset="0"/>
                            </a:rPr>
                            <a:t>ij</a:t>
                          </a:r>
                          <a:r>
                            <a:rPr lang="en-GB" sz="1600" baseline="-25000" dirty="0">
                              <a:effectLst/>
                              <a:latin typeface="Times New Roman" panose="02020603050405020304" pitchFamily="18" charset="0"/>
                              <a:ea typeface="Malgun Gothic" panose="020B0503020000020004" pitchFamily="34" charset="-127"/>
                              <a:cs typeface="Arial" panose="020B0604020202020204" pitchFamily="34" charset="0"/>
                            </a:rPr>
                            <a:t> </a:t>
                          </a:r>
                          <a:r>
                            <a:rPr lang="en-GB" sz="1600" dirty="0">
                              <a:effectLst/>
                              <a:latin typeface="Times New Roman" panose="02020603050405020304" pitchFamily="18" charset="0"/>
                              <a:ea typeface="Malgun Gothic" panose="020B0503020000020004" pitchFamily="34" charset="-127"/>
                              <a:cs typeface="Arial" panose="020B0604020202020204" pitchFamily="34" charset="0"/>
                            </a:rPr>
                            <a:t>~  </a:t>
                          </a:r>
                          <a:r>
                            <a:rPr lang="en-GB" sz="1600" dirty="0">
                              <a:effectLst/>
                              <a:latin typeface="Times New Roman" panose="02020603050405020304" pitchFamily="18" charset="0"/>
                              <a:ea typeface="SimSun" panose="02010600030101010101" pitchFamily="2" charset="-122"/>
                              <a:cs typeface="Arial" panose="020B0604020202020204" pitchFamily="34" charset="0"/>
                            </a:rPr>
                            <a:t>Poisson(µ.</a:t>
                          </a:r>
                          <a:r>
                            <a:rPr lang="en-GB" sz="1600" dirty="0" err="1">
                              <a:effectLst/>
                              <a:latin typeface="Times New Roman" panose="02020603050405020304" pitchFamily="18" charset="0"/>
                              <a:ea typeface="SimSun" panose="02010600030101010101" pitchFamily="2" charset="-122"/>
                              <a:cs typeface="Arial" panose="020B0604020202020204" pitchFamily="34" charset="0"/>
                            </a:rPr>
                            <a:t>a</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ij</a:t>
                          </a:r>
                          <a:r>
                            <a:rPr lang="en-GB" sz="1600" baseline="-25000" dirty="0">
                              <a:effectLst/>
                              <a:latin typeface="Times New Roman" panose="02020603050405020304" pitchFamily="18" charset="0"/>
                              <a:ea typeface="SimSun" panose="02010600030101010101" pitchFamily="2" charset="-122"/>
                              <a:cs typeface="Arial" panose="020B0604020202020204" pitchFamily="34" charset="0"/>
                            </a:rPr>
                            <a:t> </a:t>
                          </a:r>
                          <a:r>
                            <a:rPr lang="en-GB" sz="1600" dirty="0">
                              <a:effectLst/>
                              <a:latin typeface="Times New Roman" panose="02020603050405020304" pitchFamily="18" charset="0"/>
                              <a:ea typeface="SimSun" panose="02010600030101010101" pitchFamily="2" charset="-122"/>
                              <a:cs typeface="Arial" panose="020B0604020202020204" pitchFamily="34" charset="0"/>
                            </a:rPr>
                            <a:t>*</a:t>
                          </a:r>
                          <a:r>
                            <a:rPr lang="en-GB" sz="1600" dirty="0" err="1">
                              <a:effectLst/>
                              <a:latin typeface="Times New Roman" panose="02020603050405020304" pitchFamily="18" charset="0"/>
                              <a:ea typeface="SimSun" panose="02010600030101010101" pitchFamily="2" charset="-122"/>
                              <a:cs typeface="Arial" panose="020B0604020202020204" pitchFamily="34" charset="0"/>
                            </a:rPr>
                            <a:t>n.a</a:t>
                          </a:r>
                          <a:r>
                            <a:rPr lang="en-GB" sz="1600" baseline="-25000" dirty="0" err="1">
                              <a:effectLst/>
                              <a:latin typeface="Times New Roman" panose="02020603050405020304" pitchFamily="18" charset="0"/>
                              <a:ea typeface="SimSun" panose="02010600030101010101" pitchFamily="2" charset="-122"/>
                              <a:cs typeface="Arial" panose="020B0604020202020204" pitchFamily="34" charset="0"/>
                            </a:rPr>
                            <a:t>ij</a:t>
                          </a: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09427936"/>
                      </a:ext>
                    </a:extLst>
                  </a:tr>
                  <a:tr h="527871">
                    <a:tc vMerge="1">
                      <a:txBody>
                        <a:bodyPr/>
                        <a:lstStyle/>
                        <a:p>
                          <a:endParaRPr lang="en-GB"/>
                        </a:p>
                      </a:txBody>
                      <a:tcPr/>
                    </a:tc>
                    <a:tc>
                      <a:txBody>
                        <a:bodyPr/>
                        <a:lstStyle/>
                        <a:p>
                          <a:pPr algn="ctr">
                            <a:lnSpc>
                              <a:spcPct val="115000"/>
                            </a:lnSpc>
                            <a:spcAft>
                              <a:spcPts val="0"/>
                            </a:spcAft>
                          </a:pPr>
                          <a:r>
                            <a:rPr lang="en-GB"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y.b</a:t>
                          </a:r>
                          <a:r>
                            <a:rPr lang="en-GB" sz="1600" baseline="-25000">
                              <a:effectLst/>
                              <a:latin typeface="Times New Roman" panose="02020603050405020304" pitchFamily="18" charset="0"/>
                              <a:ea typeface="Malgun Gothic" panose="020B0503020000020004" pitchFamily="34" charset="-127"/>
                              <a:cs typeface="Arial" panose="020B0604020202020204" pitchFamily="34" charset="0"/>
                            </a:rPr>
                            <a:t> ij  </a:t>
                          </a:r>
                          <a:r>
                            <a:rPr lang="en-GB" sz="1600">
                              <a:effectLst/>
                              <a:latin typeface="Times New Roman" panose="02020603050405020304" pitchFamily="18" charset="0"/>
                              <a:ea typeface="Malgun Gothic" panose="020B0503020000020004" pitchFamily="34" charset="-127"/>
                              <a:cs typeface="Arial" panose="020B0604020202020204" pitchFamily="34" charset="0"/>
                            </a:rPr>
                            <a:t>~  </a:t>
                          </a:r>
                          <a:r>
                            <a:rPr lang="en-GB" sz="1600">
                              <a:effectLst/>
                              <a:latin typeface="Times New Roman" panose="02020603050405020304" pitchFamily="18" charset="0"/>
                              <a:ea typeface="SimSun" panose="02010600030101010101" pitchFamily="2" charset="-122"/>
                              <a:cs typeface="Arial" panose="020B0604020202020204" pitchFamily="34" charset="0"/>
                            </a:rPr>
                            <a:t>Poisson(µ.b</a:t>
                          </a:r>
                          <a:r>
                            <a:rPr lang="en-GB" sz="1600" baseline="-25000">
                              <a:effectLst/>
                              <a:latin typeface="Times New Roman" panose="02020603050405020304" pitchFamily="18" charset="0"/>
                              <a:ea typeface="SimSun" panose="02010600030101010101" pitchFamily="2" charset="-122"/>
                              <a:cs typeface="Arial" panose="020B0604020202020204" pitchFamily="34" charset="0"/>
                            </a:rPr>
                            <a:t>ij </a:t>
                          </a:r>
                          <a:r>
                            <a:rPr lang="en-GB" sz="1600">
                              <a:effectLst/>
                              <a:latin typeface="Times New Roman" panose="02020603050405020304" pitchFamily="18" charset="0"/>
                              <a:ea typeface="SimSun" panose="02010600030101010101" pitchFamily="2" charset="-122"/>
                              <a:cs typeface="Arial" panose="020B0604020202020204" pitchFamily="34" charset="0"/>
                            </a:rPr>
                            <a:t>*n.b</a:t>
                          </a:r>
                          <a:r>
                            <a:rPr lang="en-GB" sz="1600" baseline="-25000">
                              <a:effectLst/>
                              <a:latin typeface="Times New Roman" panose="02020603050405020304" pitchFamily="18" charset="0"/>
                              <a:ea typeface="SimSun" panose="02010600030101010101" pitchFamily="2" charset="-122"/>
                              <a:cs typeface="Arial" panose="020B0604020202020204" pitchFamily="34" charset="0"/>
                            </a:rPr>
                            <a:t>ij</a:t>
                          </a:r>
                          <a:r>
                            <a:rPr lang="en-GB" sz="1600">
                              <a:effectLst/>
                              <a:latin typeface="Times New Roman" panose="02020603050405020304" pitchFamily="18" charset="0"/>
                              <a:ea typeface="SimSun" panose="02010600030101010101" pitchFamily="2" charset="-122"/>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58556968"/>
                      </a:ext>
                    </a:extLst>
                  </a:tr>
                  <a:tr h="280416">
                    <a:tc rowSpan="2">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Overdispersion</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18643058"/>
                      </a:ext>
                    </a:extLst>
                  </a:tr>
                  <a:tr h="280416">
                    <a:tc vMerge="1">
                      <a:txBody>
                        <a:bodyPr/>
                        <a:lstStyle/>
                        <a:p>
                          <a:endParaRPr lang="en-GB"/>
                        </a:p>
                      </a:txBody>
                      <a:tcPr/>
                    </a:tc>
                    <a:tc>
                      <a:txBody>
                        <a:bodyPr/>
                        <a:lstStyle/>
                        <a:p>
                          <a:pPr algn="ctr">
                            <a:lnSpc>
                              <a:spcPct val="115000"/>
                            </a:lnSpc>
                            <a:spcAft>
                              <a:spcPts val="0"/>
                            </a:spcAft>
                          </a:pPr>
                          <a:r>
                            <a:rPr lang="en-GB"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8853692"/>
                      </a:ext>
                    </a:extLst>
                  </a:tr>
                  <a:tr h="841215">
                    <a:tc>
                      <a:txBody>
                        <a:bodyPr/>
                        <a:lstStyle/>
                        <a:p>
                          <a:pPr algn="ctr">
                            <a:lnSpc>
                              <a:spcPct val="115000"/>
                            </a:lnSpc>
                            <a:spcAft>
                              <a:spcPts val="0"/>
                            </a:spcAft>
                          </a:pPr>
                          <a:r>
                            <a:rPr lang="en-GB" sz="1600">
                              <a:effectLst/>
                              <a:latin typeface="Times New Roman" panose="02020603050405020304" pitchFamily="18" charset="0"/>
                              <a:ea typeface="Malgun Gothic" panose="020B0503020000020004" pitchFamily="34" charset="-127"/>
                              <a:cs typeface="Arial" panose="020B0604020202020204" pitchFamily="34" charset="0"/>
                            </a:rPr>
                            <a:t>Prediction</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endParaRPr lang="en-US"/>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blipFill>
                          <a:blip r:embed="rId2"/>
                          <a:stretch>
                            <a:fillRect l="-127957" t="-331159" r="-100215" b="-78986"/>
                          </a:stretch>
                        </a:blipFill>
                      </a:tcPr>
                    </a:tc>
                    <a:tc>
                      <a:txBody>
                        <a:bodyPr/>
                        <a:lstStyle/>
                        <a:p>
                          <a:endParaRPr lang="en-US"/>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blipFill>
                          <a:blip r:embed="rId2"/>
                          <a:stretch>
                            <a:fillRect l="-228448" t="-331159" r="-431" b="-78986"/>
                          </a:stretch>
                        </a:blipFill>
                      </a:tcPr>
                    </a:tc>
                    <a:extLst>
                      <a:ext uri="{0D108BD9-81ED-4DB2-BD59-A6C34878D82A}">
                        <a16:rowId xmlns:a16="http://schemas.microsoft.com/office/drawing/2014/main" val="1299676208"/>
                      </a:ext>
                    </a:extLst>
                  </a:tr>
                  <a:tr h="560832">
                    <a:tc>
                      <a:txBody>
                        <a:bodyPr/>
                        <a:lstStyle/>
                        <a:p>
                          <a:pPr algn="ctr">
                            <a:lnSpc>
                              <a:spcPct val="115000"/>
                            </a:lnSpc>
                            <a:spcAft>
                              <a:spcPts val="0"/>
                            </a:spcAft>
                          </a:pPr>
                          <a:r>
                            <a:rPr lang="en-GB" sz="1600">
                              <a:effectLst/>
                              <a:latin typeface="Times New Roman" panose="02020603050405020304" pitchFamily="18" charset="0"/>
                              <a:ea typeface="SimSun" panose="02010600030101010101" pitchFamily="2" charset="-122"/>
                              <a:cs typeface="Arial" panose="020B0604020202020204" pitchFamily="34" charset="0"/>
                            </a:rPr>
                            <a:t>Model for true child labour rate</a:t>
                          </a:r>
                          <a:endParaRPr lang="en-GB" sz="2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log(µ.a</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0</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1</a:t>
                          </a:r>
                          <a:r>
                            <a:rPr lang="pl-PL" sz="1600" dirty="0">
                              <a:effectLst/>
                              <a:latin typeface="Times New Roman" panose="02020603050405020304" pitchFamily="18" charset="0"/>
                              <a:ea typeface="SimSun" panose="02010600030101010101" pitchFamily="2" charset="-122"/>
                              <a:cs typeface="Arial" panose="020B0604020202020204" pitchFamily="34" charset="0"/>
                            </a:rPr>
                            <a:t>* </a:t>
                          </a:r>
                          <a:r>
                            <a:rPr lang="pl-PL" sz="1600" i="1" dirty="0">
                              <a:effectLst/>
                              <a:latin typeface="Times New Roman" panose="02020603050405020304" pitchFamily="18" charset="0"/>
                              <a:ea typeface="SimSun" panose="02010600030101010101" pitchFamily="2" charset="-122"/>
                              <a:cs typeface="Arial" panose="020B0604020202020204" pitchFamily="34" charset="0"/>
                            </a:rPr>
                            <a:t>x</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2</a:t>
                          </a:r>
                          <a:r>
                            <a:rPr lang="pl-PL" sz="1600" dirty="0">
                              <a:effectLst/>
                              <a:latin typeface="Times New Roman" panose="02020603050405020304" pitchFamily="18" charset="0"/>
                              <a:ea typeface="SimSun" panose="02010600030101010101" pitchFamily="2" charset="-122"/>
                              <a:cs typeface="Arial" panose="020B0604020202020204" pitchFamily="34" charset="0"/>
                            </a:rPr>
                            <a:t>*log(z</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tc>
                      <a:txBody>
                        <a:bodyPr/>
                        <a:lstStyle/>
                        <a:p>
                          <a:pPr algn="ctr">
                            <a:lnSpc>
                              <a:spcPct val="115000"/>
                            </a:lnSpc>
                            <a:spcAft>
                              <a:spcPts val="0"/>
                            </a:spcAft>
                          </a:pPr>
                          <a:r>
                            <a:rPr lang="pl-PL" sz="1600" dirty="0">
                              <a:effectLst/>
                              <a:latin typeface="Times New Roman" panose="02020603050405020304" pitchFamily="18" charset="0"/>
                              <a:ea typeface="SimSun" panose="02010600030101010101" pitchFamily="2" charset="-122"/>
                              <a:cs typeface="Arial" panose="020B0604020202020204" pitchFamily="34" charset="0"/>
                            </a:rPr>
                            <a:t>log(µ.b</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0</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1</a:t>
                          </a:r>
                          <a:r>
                            <a:rPr lang="pl-PL" sz="1600" dirty="0">
                              <a:effectLst/>
                              <a:latin typeface="Times New Roman" panose="02020603050405020304" pitchFamily="18" charset="0"/>
                              <a:ea typeface="SimSun" panose="02010600030101010101" pitchFamily="2" charset="-122"/>
                              <a:cs typeface="Arial" panose="020B0604020202020204" pitchFamily="34" charset="0"/>
                            </a:rPr>
                            <a:t>* </a:t>
                          </a:r>
                          <a:r>
                            <a:rPr lang="pl-PL" sz="1600" i="1" dirty="0">
                              <a:effectLst/>
                              <a:latin typeface="Times New Roman" panose="02020603050405020304" pitchFamily="18" charset="0"/>
                              <a:ea typeface="SimSun" panose="02010600030101010101" pitchFamily="2" charset="-122"/>
                              <a:cs typeface="Arial" panose="020B0604020202020204" pitchFamily="34" charset="0"/>
                            </a:rPr>
                            <a:t>x</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 i</a:t>
                          </a:r>
                          <a:r>
                            <a:rPr lang="pl-PL" sz="1600" dirty="0">
                              <a:effectLst/>
                              <a:latin typeface="Times New Roman" panose="02020603050405020304" pitchFamily="18" charset="0"/>
                              <a:ea typeface="SimSun" panose="02010600030101010101" pitchFamily="2" charset="-122"/>
                              <a:cs typeface="Arial" panose="020B0604020202020204" pitchFamily="34" charset="0"/>
                            </a:rPr>
                            <a:t> + </a:t>
                          </a:r>
                          <a:r>
                            <a:rPr lang="en-GB" sz="1600" dirty="0">
                              <a:effectLst/>
                              <a:latin typeface="Times New Roman" panose="02020603050405020304" pitchFamily="18" charset="0"/>
                              <a:ea typeface="SimSun" panose="02010600030101010101" pitchFamily="2" charset="-122"/>
                              <a:cs typeface="Arial" panose="020B0604020202020204" pitchFamily="34" charset="0"/>
                            </a:rPr>
                            <a:t>β</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2</a:t>
                          </a:r>
                          <a:r>
                            <a:rPr lang="pl-PL" sz="1600" dirty="0">
                              <a:effectLst/>
                              <a:latin typeface="Times New Roman" panose="02020603050405020304" pitchFamily="18" charset="0"/>
                              <a:ea typeface="SimSun" panose="02010600030101010101" pitchFamily="2" charset="-122"/>
                              <a:cs typeface="Arial" panose="020B0604020202020204" pitchFamily="34" charset="0"/>
                            </a:rPr>
                            <a:t>*log(z</a:t>
                          </a:r>
                          <a:r>
                            <a:rPr lang="pl-PL" sz="1600" baseline="-25000" dirty="0">
                              <a:effectLst/>
                              <a:latin typeface="Times New Roman" panose="02020603050405020304" pitchFamily="18" charset="0"/>
                              <a:ea typeface="SimSun" panose="02010600030101010101" pitchFamily="2" charset="-122"/>
                              <a:cs typeface="Arial" panose="020B0604020202020204" pitchFamily="34" charset="0"/>
                            </a:rPr>
                            <a:t>ij</a:t>
                          </a:r>
                          <a:r>
                            <a:rPr lang="pl-PL" sz="1600" dirty="0">
                              <a:effectLst/>
                              <a:latin typeface="Times New Roman" panose="02020603050405020304" pitchFamily="18" charset="0"/>
                              <a:ea typeface="SimSun" panose="02010600030101010101" pitchFamily="2" charset="-122"/>
                              <a:cs typeface="Arial" panose="020B0604020202020204" pitchFamily="34" charset="0"/>
                            </a:rPr>
                            <a:t>)</a:t>
                          </a:r>
                          <a:endParaRPr lang="en-GB" sz="24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65949156"/>
                      </a:ext>
                    </a:extLst>
                  </a:tr>
                </a:tbl>
              </a:graphicData>
            </a:graphic>
          </p:graphicFrame>
        </mc:Fallback>
      </mc:AlternateContent>
      <p:sp>
        <p:nvSpPr>
          <p:cNvPr id="5" name="Rectangle 4"/>
          <p:cNvSpPr/>
          <p:nvPr/>
        </p:nvSpPr>
        <p:spPr>
          <a:xfrm>
            <a:off x="400049" y="5548591"/>
            <a:ext cx="11630025" cy="1456809"/>
          </a:xfrm>
          <a:prstGeom prst="rect">
            <a:avLst/>
          </a:prstGeom>
        </p:spPr>
        <p:txBody>
          <a:bodyPr wrap="square">
            <a:spAutoFit/>
          </a:bodyPr>
          <a:lstStyle/>
          <a:p>
            <a:pPr>
              <a:spcAft>
                <a:spcPts val="1000"/>
              </a:spcAft>
            </a:pPr>
            <a:r>
              <a:rPr lang="en-GB" dirty="0">
                <a:latin typeface="Times New Roman" panose="02020603050405020304" pitchFamily="18" charset="0"/>
                <a:ea typeface="SimSun" panose="02010600030101010101" pitchFamily="2" charset="-122"/>
                <a:cs typeface="Arial" panose="020B0604020202020204" pitchFamily="34" charset="0"/>
              </a:rPr>
              <a:t>Notes: </a:t>
            </a:r>
            <a:r>
              <a:rPr lang="en-GB" dirty="0" err="1">
                <a:latin typeface="Times New Roman" panose="02020603050405020304" pitchFamily="18" charset="0"/>
                <a:ea typeface="SimSun" panose="02010600030101010101" pitchFamily="2" charset="-122"/>
                <a:cs typeface="Arial" panose="020B0604020202020204" pitchFamily="34" charset="0"/>
              </a:rPr>
              <a:t>i</a:t>
            </a:r>
            <a:r>
              <a:rPr lang="en-GB" dirty="0">
                <a:latin typeface="Times New Roman" panose="02020603050405020304" pitchFamily="18" charset="0"/>
                <a:ea typeface="SimSun" panose="02010600030101010101" pitchFamily="2" charset="-122"/>
                <a:cs typeface="Arial" panose="020B0604020202020204" pitchFamily="34" charset="0"/>
              </a:rPr>
              <a:t> – age; j – state; τ is a precision (inverse variance</a:t>
            </a:r>
            <a:r>
              <a:rPr lang="en-GB" dirty="0" smtClean="0">
                <a:latin typeface="Times New Roman" panose="02020603050405020304" pitchFamily="18" charset="0"/>
                <a:ea typeface="SimSun" panose="02010600030101010101" pitchFamily="2" charset="-122"/>
                <a:cs typeface="Arial" panose="020B0604020202020204" pitchFamily="34" charset="0"/>
              </a:rPr>
              <a:t>). T</a:t>
            </a:r>
            <a:r>
              <a:rPr lang="en-US" dirty="0" smtClean="0">
                <a:latin typeface="Times New Roman" panose="02020603050405020304" pitchFamily="18" charset="0"/>
                <a:ea typeface="SimSun" panose="02010600030101010101" pitchFamily="2" charset="-122"/>
                <a:cs typeface="Arial" panose="020B0604020202020204" pitchFamily="34" charset="0"/>
              </a:rPr>
              <a:t>he </a:t>
            </a:r>
            <a:r>
              <a:rPr lang="en-US" i="1" dirty="0" smtClean="0">
                <a:latin typeface="Times New Roman" panose="02020603050405020304" pitchFamily="18" charset="0"/>
                <a:ea typeface="SimSun" panose="02010600030101010101" pitchFamily="2" charset="-122"/>
                <a:cs typeface="Arial" panose="020B0604020202020204" pitchFamily="34" charset="0"/>
              </a:rPr>
              <a:t>CIR </a:t>
            </a:r>
            <a:r>
              <a:rPr lang="en-US" dirty="0" smtClean="0">
                <a:latin typeface="Times New Roman" panose="02020603050405020304" pitchFamily="18" charset="0"/>
                <a:ea typeface="SimSun" panose="02010600030101010101" pitchFamily="2" charset="-122"/>
                <a:cs typeface="Arial" panose="020B0604020202020204" pitchFamily="34" charset="0"/>
              </a:rPr>
              <a:t>paper uses I for integer child—age-groups.</a:t>
            </a:r>
          </a:p>
          <a:p>
            <a:pPr>
              <a:spcAft>
                <a:spcPts val="1000"/>
              </a:spcAft>
            </a:pPr>
            <a:r>
              <a:rPr lang="en-GB" dirty="0" err="1" smtClean="0"/>
              <a:t>Z</a:t>
            </a:r>
            <a:r>
              <a:rPr lang="en-GB" baseline="-25000" dirty="0" err="1" smtClean="0"/>
              <a:t>ij</a:t>
            </a:r>
            <a:r>
              <a:rPr lang="en-GB" baseline="-25000" dirty="0" smtClean="0"/>
              <a:t> </a:t>
            </a:r>
            <a:r>
              <a:rPr lang="en-GB" dirty="0" smtClean="0"/>
              <a:t>reflects the population of people in that state, </a:t>
            </a:r>
            <a:r>
              <a:rPr lang="en-GB" dirty="0" err="1" smtClean="0"/>
              <a:t>ie</a:t>
            </a:r>
            <a:r>
              <a:rPr lang="en-GB" dirty="0" smtClean="0"/>
              <a:t> Census 2011 data on ‘main workers’ in that district = an offset.</a:t>
            </a:r>
            <a:endParaRPr lang="en-GB" dirty="0">
              <a:latin typeface="Calibri" panose="020F0502020204030204" pitchFamily="34" charset="0"/>
              <a:ea typeface="SimSun" panose="02010600030101010101" pitchFamily="2" charset="-122"/>
              <a:cs typeface="Arial" panose="020B0604020202020204" pitchFamily="34" charset="0"/>
            </a:endParaRPr>
          </a:p>
          <a:p>
            <a:r>
              <a:rPr lang="en-GB" dirty="0">
                <a:latin typeface="Times New Roman" panose="02020603050405020304" pitchFamily="18" charset="0"/>
                <a:ea typeface="SimSun" panose="02010600030101010101" pitchFamily="2" charset="-122"/>
              </a:rPr>
              <a:t/>
            </a:r>
            <a:br>
              <a:rPr lang="en-GB" dirty="0">
                <a:latin typeface="Times New Roman" panose="02020603050405020304" pitchFamily="18" charset="0"/>
                <a:ea typeface="SimSun" panose="02010600030101010101" pitchFamily="2" charset="-122"/>
              </a:rPr>
            </a:br>
            <a:endParaRPr lang="en-GB" dirty="0"/>
          </a:p>
        </p:txBody>
      </p:sp>
      <p:sp>
        <p:nvSpPr>
          <p:cNvPr id="6" name="Rectangle 5"/>
          <p:cNvSpPr/>
          <p:nvPr/>
        </p:nvSpPr>
        <p:spPr>
          <a:xfrm>
            <a:off x="752474" y="-155899"/>
            <a:ext cx="11630025" cy="2000548"/>
          </a:xfrm>
          <a:prstGeom prst="rect">
            <a:avLst/>
          </a:prstGeom>
        </p:spPr>
        <p:txBody>
          <a:bodyPr wrap="square">
            <a:spAutoFit/>
          </a:bodyPr>
          <a:lstStyle/>
          <a:p>
            <a:pPr>
              <a:lnSpc>
                <a:spcPct val="150000"/>
              </a:lnSpc>
              <a:spcAft>
                <a:spcPts val="1000"/>
              </a:spcAft>
            </a:pPr>
            <a:r>
              <a:rPr lang="en-US" dirty="0" smtClean="0">
                <a:latin typeface="Times New Roman" panose="02020603050405020304" pitchFamily="18" charset="0"/>
                <a:ea typeface="SimSun" panose="02010600030101010101" pitchFamily="2" charset="-122"/>
                <a:cs typeface="Arial" panose="020B0604020202020204" pitchFamily="34" charset="0"/>
              </a:rPr>
              <a:t>Notation here is from the </a:t>
            </a:r>
            <a:r>
              <a:rPr lang="en-US" i="1" dirty="0" smtClean="0">
                <a:latin typeface="Times New Roman" panose="02020603050405020304" pitchFamily="18" charset="0"/>
                <a:ea typeface="SimSun" panose="02010600030101010101" pitchFamily="2" charset="-122"/>
                <a:cs typeface="Arial" panose="020B0604020202020204" pitchFamily="34" charset="0"/>
              </a:rPr>
              <a:t>Child Indicators Research </a:t>
            </a:r>
            <a:r>
              <a:rPr lang="en-US" dirty="0" smtClean="0">
                <a:latin typeface="Times New Roman" panose="02020603050405020304" pitchFamily="18" charset="0"/>
                <a:ea typeface="SimSun" panose="02010600030101010101" pitchFamily="2" charset="-122"/>
                <a:cs typeface="Arial" panose="020B0604020202020204" pitchFamily="34" charset="0"/>
              </a:rPr>
              <a:t>paper</a:t>
            </a:r>
          </a:p>
          <a:p>
            <a:pPr>
              <a:spcAft>
                <a:spcPts val="1000"/>
              </a:spcAft>
            </a:pPr>
            <a:r>
              <a:rPr lang="en-US" dirty="0" smtClean="0">
                <a:latin typeface="Times New Roman" panose="02020603050405020304" pitchFamily="18" charset="0"/>
                <a:ea typeface="SimSun" panose="02010600030101010101" pitchFamily="2" charset="-122"/>
                <a:cs typeface="Arial" panose="020B0604020202020204" pitchFamily="34" charset="0"/>
              </a:rPr>
              <a:t>Having found the risk of ‘child </a:t>
            </a:r>
            <a:r>
              <a:rPr lang="en-US" dirty="0" err="1" smtClean="0">
                <a:latin typeface="Times New Roman" panose="02020603050405020304" pitchFamily="18" charset="0"/>
                <a:ea typeface="SimSun" panose="02010600030101010101" pitchFamily="2" charset="-122"/>
                <a:cs typeface="Arial" panose="020B0604020202020204" pitchFamily="34" charset="0"/>
              </a:rPr>
              <a:t>labour</a:t>
            </a:r>
            <a:r>
              <a:rPr lang="en-US" dirty="0" smtClean="0">
                <a:latin typeface="Times New Roman" panose="02020603050405020304" pitchFamily="18" charset="0"/>
                <a:ea typeface="SimSun" panose="02010600030101010101" pitchFamily="2" charset="-122"/>
                <a:cs typeface="Arial" panose="020B0604020202020204" pitchFamily="34" charset="0"/>
              </a:rPr>
              <a:t>’ rises rapidly from age 9 upwards, we modelled each year of Age.</a:t>
            </a:r>
          </a:p>
          <a:p>
            <a:pPr>
              <a:spcAft>
                <a:spcPts val="1000"/>
              </a:spcAft>
            </a:pPr>
            <a:r>
              <a:rPr lang="en-US" dirty="0" smtClean="0">
                <a:latin typeface="Times New Roman" panose="02020603050405020304" pitchFamily="18" charset="0"/>
                <a:ea typeface="SimSun" panose="02010600030101010101" pitchFamily="2" charset="-122"/>
                <a:cs typeface="Arial" panose="020B0604020202020204" pitchFamily="34" charset="0"/>
              </a:rPr>
              <a:t>Here a refers to the first dataset and b simply refers to a different dataset.  </a:t>
            </a:r>
            <a:endParaRPr lang="en-GB" dirty="0">
              <a:latin typeface="Calibri" panose="020F0502020204030204" pitchFamily="34" charset="0"/>
              <a:ea typeface="SimSun" panose="02010600030101010101" pitchFamily="2" charset="-122"/>
              <a:cs typeface="Arial" panose="020B0604020202020204" pitchFamily="34" charset="0"/>
            </a:endParaRPr>
          </a:p>
          <a:p>
            <a:r>
              <a:rPr lang="en-GB" dirty="0">
                <a:latin typeface="Times New Roman" panose="02020603050405020304" pitchFamily="18" charset="0"/>
                <a:ea typeface="SimSun" panose="02010600030101010101" pitchFamily="2" charset="-122"/>
              </a:rPr>
              <a:t/>
            </a:r>
            <a:br>
              <a:rPr lang="en-GB" dirty="0">
                <a:latin typeface="Times New Roman" panose="02020603050405020304" pitchFamily="18" charset="0"/>
                <a:ea typeface="SimSun" panose="02010600030101010101" pitchFamily="2" charset="-122"/>
              </a:rPr>
            </a:br>
            <a:endParaRPr lang="en-GB" dirty="0"/>
          </a:p>
        </p:txBody>
      </p:sp>
      <p:sp>
        <p:nvSpPr>
          <p:cNvPr id="2" name="Slide Number Placeholder 1"/>
          <p:cNvSpPr>
            <a:spLocks noGrp="1"/>
          </p:cNvSpPr>
          <p:nvPr>
            <p:ph type="sldNum" sz="quarter" idx="12"/>
          </p:nvPr>
        </p:nvSpPr>
        <p:spPr/>
        <p:txBody>
          <a:bodyPr/>
          <a:lstStyle/>
          <a:p>
            <a:fld id="{78006F51-1788-4B78-A022-45EE8C202D22}" type="slidenum">
              <a:rPr lang="en-GB" smtClean="0"/>
              <a:t>21</a:t>
            </a:fld>
            <a:endParaRPr lang="en-GB"/>
          </a:p>
        </p:txBody>
      </p:sp>
    </p:spTree>
    <p:extLst>
      <p:ext uri="{BB962C8B-B14F-4D97-AF65-F5344CB8AC3E}">
        <p14:creationId xmlns:p14="http://schemas.microsoft.com/office/powerpoint/2010/main" val="112144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Besag</a:t>
            </a:r>
            <a:r>
              <a:rPr lang="en-US" dirty="0" smtClean="0"/>
              <a:t>–York–</a:t>
            </a:r>
            <a:r>
              <a:rPr lang="en-US" dirty="0" err="1" smtClean="0"/>
              <a:t>Molli</a:t>
            </a:r>
            <a:r>
              <a:rPr lang="en-GB" dirty="0"/>
              <a:t>é</a:t>
            </a:r>
            <a:r>
              <a:rPr lang="en-US" dirty="0" smtClean="0"/>
              <a:t> terms added to model</a:t>
            </a:r>
            <a:endParaRPr lang="en-GB" dirty="0"/>
          </a:p>
        </p:txBody>
      </p:sp>
      <p:sp>
        <p:nvSpPr>
          <p:cNvPr id="3" name="Content Placeholder 2"/>
          <p:cNvSpPr>
            <a:spLocks noGrp="1"/>
          </p:cNvSpPr>
          <p:nvPr>
            <p:ph idx="1"/>
          </p:nvPr>
        </p:nvSpPr>
        <p:spPr/>
        <p:txBody>
          <a:bodyPr/>
          <a:lstStyle/>
          <a:p>
            <a:r>
              <a:rPr lang="en-US" dirty="0" smtClean="0"/>
              <a:t>The BYM model adds terms which are built up on geographers’ methods of measuring random errors that occur at a spatial level.</a:t>
            </a:r>
          </a:p>
          <a:p>
            <a:pPr lvl="1"/>
            <a:r>
              <a:rPr lang="en-US" dirty="0" smtClean="0"/>
              <a:t>The correlated random errors are potentially located in contiguous ways.</a:t>
            </a:r>
          </a:p>
          <a:p>
            <a:pPr lvl="1"/>
            <a:r>
              <a:rPr lang="en-US" dirty="0" smtClean="0"/>
              <a:t>The map of the places can be used to derive measures of contiguity, shared boundary, and distance from the </a:t>
            </a:r>
            <a:r>
              <a:rPr lang="en-US" dirty="0" err="1" smtClean="0"/>
              <a:t>equicentre</a:t>
            </a:r>
            <a:r>
              <a:rPr lang="en-US" dirty="0" smtClean="0"/>
              <a:t> of each district, but here in BYM, it is simply used for a Queen’s matrix. This matrix is square, showing all district codes j on each edge, we do not examine it; from R mapping it is </a:t>
            </a:r>
            <a:r>
              <a:rPr lang="en-US" dirty="0" err="1" smtClean="0"/>
              <a:t>autocreated</a:t>
            </a:r>
            <a:r>
              <a:rPr lang="en-US" dirty="0" smtClean="0"/>
              <a:t>, with 1 where adjacent, and 0 where not adjacent; it is a sparse matrix.</a:t>
            </a:r>
          </a:p>
          <a:p>
            <a:pPr lvl="1"/>
            <a:r>
              <a:rPr lang="en-US" dirty="0" smtClean="0"/>
              <a:t>We now add this term to the log Poisson GLM:</a:t>
            </a:r>
          </a:p>
          <a:p>
            <a:pPr lvl="1"/>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22</a:t>
            </a:fld>
            <a:endParaRPr lang="en-GB"/>
          </a:p>
        </p:txBody>
      </p:sp>
    </p:spTree>
    <p:extLst>
      <p:ext uri="{BB962C8B-B14F-4D97-AF65-F5344CB8AC3E}">
        <p14:creationId xmlns:p14="http://schemas.microsoft.com/office/powerpoint/2010/main" val="1115338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07076" y="365125"/>
                <a:ext cx="10846724" cy="3330575"/>
              </a:xfrm>
            </p:spPr>
            <p:txBody>
              <a:bodyPr>
                <a:normAutofit/>
              </a:bodyPr>
              <a:lstStyle/>
              <a:p>
                <a:r>
                  <a:rPr lang="el-GR" sz="4800" dirty="0" smtClean="0">
                    <a:latin typeface="Arial" panose="020B0604020202020204" pitchFamily="34" charset="0"/>
                  </a:rPr>
                  <a:t>η</a:t>
                </a:r>
                <a:r>
                  <a:rPr lang="en-US" sz="4800" baseline="-25000" dirty="0" smtClean="0">
                    <a:latin typeface="Arial" panose="020B0604020202020204" pitchFamily="34" charset="0"/>
                  </a:rPr>
                  <a:t>j</a:t>
                </a:r>
                <a:r>
                  <a:rPr lang="en-US" sz="4800" dirty="0" smtClean="0">
                    <a:latin typeface="Arial" panose="020B0604020202020204" pitchFamily="34" charset="0"/>
                  </a:rPr>
                  <a:t>=</a:t>
                </a:r>
                <a:r>
                  <a:rPr lang="el-GR" sz="4800" dirty="0" smtClean="0">
                    <a:latin typeface="Arial" panose="020B0604020202020204" pitchFamily="34" charset="0"/>
                  </a:rPr>
                  <a:t>β</a:t>
                </a:r>
                <a:r>
                  <a:rPr lang="en-US" sz="4800" baseline="-25000" dirty="0" smtClean="0">
                    <a:latin typeface="Arial" panose="020B0604020202020204" pitchFamily="34" charset="0"/>
                  </a:rPr>
                  <a:t>0j</a:t>
                </a:r>
                <a:r>
                  <a:rPr lang="en-US" sz="4800" dirty="0" smtClean="0">
                    <a:latin typeface="Arial" panose="020B0604020202020204" pitchFamily="34" charset="0"/>
                  </a:rPr>
                  <a:t>+</a:t>
                </a:r>
                <a:r>
                  <a:rPr lang="en-GB" sz="4800" b="1" u="sng" dirty="0" smtClean="0"/>
                  <a:t>X</a:t>
                </a:r>
                <a:r>
                  <a:rPr lang="el-GR" sz="4800" b="1" u="sng" dirty="0" smtClean="0"/>
                  <a:t>β</a:t>
                </a:r>
                <a:r>
                  <a:rPr lang="en-GB" sz="4800" b="0" dirty="0" smtClean="0"/>
                  <a:t>+</a:t>
                </a:r>
                <a:r>
                  <a:rPr lang="en-GB" sz="6600" b="0" dirty="0" smtClean="0"/>
                  <a:t>[</a:t>
                </a:r>
                <a14:m>
                  <m:oMath xmlns:m="http://schemas.openxmlformats.org/officeDocument/2006/math">
                    <m:d>
                      <m:dPr>
                        <m:ctrlPr>
                          <a:rPr lang="en-GB" sz="4800" b="0" i="1" smtClean="0">
                            <a:latin typeface="Cambria Math" panose="02040503050406030204" pitchFamily="18" charset="0"/>
                          </a:rPr>
                        </m:ctrlPr>
                      </m:dPr>
                      <m:e>
                        <m:rad>
                          <m:radPr>
                            <m:degHide m:val="on"/>
                            <m:ctrlP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ctrlPr>
                          </m:radPr>
                          <m:deg/>
                          <m:e>
                            <m:f>
                              <m:fPr>
                                <m:type m:val="skw"/>
                                <m:ctrlP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ctrlPr>
                              </m:fPr>
                              <m:num>
                                <m: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𝜌</m:t>
                                </m:r>
                              </m:num>
                              <m:den>
                                <m:r>
                                  <a:rPr lang="en-GB" sz="4800" b="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t>𝑠</m:t>
                                </m:r>
                              </m:den>
                            </m:f>
                          </m:e>
                        </m:rad>
                      </m:e>
                    </m:d>
                    <m:sSup>
                      <m:sSupPr>
                        <m:ctrlPr>
                          <a:rPr lang="en-GB" sz="4800" b="0" i="1" smtClean="0">
                            <a:latin typeface="Cambria Math" panose="02040503050406030204" pitchFamily="18" charset="0"/>
                          </a:rPr>
                        </m:ctrlPr>
                      </m:sSupPr>
                      <m:e>
                        <m:r>
                          <a:rPr lang="en-GB" sz="4800" b="0" i="1" smtClean="0">
                            <a:solidFill>
                              <a:schemeClr val="accent4">
                                <a:lumMod val="50000"/>
                              </a:schemeClr>
                            </a:solidFill>
                            <a:latin typeface="Cambria Math" panose="02040503050406030204" pitchFamily="18" charset="0"/>
                            <a:ea typeface="Cambria Math" panose="02040503050406030204" pitchFamily="18" charset="0"/>
                          </a:rPr>
                          <m:t>𝜑</m:t>
                        </m:r>
                      </m:e>
                      <m:sup>
                        <m:r>
                          <a:rPr lang="en-GB" sz="4800" b="0" i="1" smtClean="0">
                            <a:latin typeface="Cambria Math" panose="02040503050406030204" pitchFamily="18" charset="0"/>
                          </a:rPr>
                          <m:t>∗</m:t>
                        </m:r>
                      </m:sup>
                    </m:sSup>
                    <m:r>
                      <a:rPr lang="en-GB" sz="4800" b="0" i="1" smtClean="0">
                        <a:latin typeface="Cambria Math" panose="02040503050406030204" pitchFamily="18" charset="0"/>
                      </a:rPr>
                      <m:t>+(</m:t>
                    </m:r>
                    <m:rad>
                      <m:radPr>
                        <m:degHide m:val="on"/>
                        <m:ctrlPr>
                          <a:rPr lang="en-GB" sz="4800" b="0" i="1" smtClean="0">
                            <a:latin typeface="Cambria Math" panose="02040503050406030204" pitchFamily="18" charset="0"/>
                          </a:rPr>
                        </m:ctrlPr>
                      </m:radPr>
                      <m:deg/>
                      <m:e>
                        <m:r>
                          <a:rPr lang="en-GB" sz="4800" b="0" i="1" smtClean="0">
                            <a:latin typeface="Cambria Math" panose="02040503050406030204" pitchFamily="18" charset="0"/>
                          </a:rPr>
                          <m:t>1−</m:t>
                        </m:r>
                        <m:r>
                          <a:rPr lang="en-GB" sz="4800" b="0" i="1" smtClean="0">
                            <a:latin typeface="Cambria Math" panose="02040503050406030204" pitchFamily="18" charset="0"/>
                            <a:ea typeface="Cambria Math" panose="02040503050406030204" pitchFamily="18" charset="0"/>
                          </a:rPr>
                          <m:t>𝜌</m:t>
                        </m:r>
                      </m:e>
                    </m:rad>
                    <m:r>
                      <a:rPr lang="en-GB" sz="4800" b="0" i="1" smtClean="0">
                        <a:latin typeface="Cambria Math" panose="02040503050406030204" pitchFamily="18" charset="0"/>
                      </a:rPr>
                      <m:t>)</m:t>
                    </m:r>
                    <m:sSup>
                      <m:sSupPr>
                        <m:ctrlPr>
                          <a:rPr lang="en-GB" sz="4800" b="0" i="1" smtClean="0">
                            <a:latin typeface="Cambria Math" panose="02040503050406030204" pitchFamily="18" charset="0"/>
                          </a:rPr>
                        </m:ctrlPr>
                      </m:sSupPr>
                      <m:e>
                        <m:r>
                          <a:rPr lang="en-GB" sz="4800" b="0" i="1" smtClean="0">
                            <a:latin typeface="Cambria Math" panose="02040503050406030204" pitchFamily="18" charset="0"/>
                            <a:ea typeface="Cambria Math" panose="02040503050406030204" pitchFamily="18" charset="0"/>
                          </a:rPr>
                          <m:t>𝜃</m:t>
                        </m:r>
                      </m:e>
                      <m:sup>
                        <m:r>
                          <a:rPr lang="en-GB" sz="4800" b="0" i="1" smtClean="0">
                            <a:latin typeface="Cambria Math" panose="02040503050406030204" pitchFamily="18" charset="0"/>
                          </a:rPr>
                          <m:t>∗</m:t>
                        </m:r>
                      </m:sup>
                    </m:sSup>
                  </m:oMath>
                </a14:m>
                <a:r>
                  <a:rPr lang="en-GB" sz="6600" b="0" i="0" dirty="0" smtClean="0">
                    <a:latin typeface="+mj-lt"/>
                  </a:rPr>
                  <a:t>]</a:t>
                </a:r>
                <a14:m>
                  <m:oMath xmlns:m="http://schemas.openxmlformats.org/officeDocument/2006/math">
                    <m:r>
                      <a:rPr lang="en-GB" sz="4800" b="0" i="1" smtClean="0">
                        <a:latin typeface="Cambria Math" panose="02040503050406030204" pitchFamily="18" charset="0"/>
                        <a:ea typeface="Cambria Math" panose="02040503050406030204" pitchFamily="18" charset="0"/>
                      </a:rPr>
                      <m:t>𝜎</m:t>
                    </m:r>
                  </m:oMath>
                </a14:m>
                <a:r>
                  <a:rPr lang="en-GB" dirty="0" smtClean="0"/>
                  <a:t> </a:t>
                </a:r>
                <a:br>
                  <a:rPr lang="en-GB" dirty="0" smtClean="0"/>
                </a:br>
                <a:r>
                  <a:rPr lang="en-GB" dirty="0"/>
                  <a:t>	</a:t>
                </a:r>
                <a:r>
                  <a:rPr lang="en-GB" dirty="0" smtClean="0"/>
                  <a:t>							 (Eq. 5)</a:t>
                </a:r>
                <a:endParaRPr lang="en-GB"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07076" y="365125"/>
                <a:ext cx="10846724" cy="3330575"/>
              </a:xfrm>
              <a:blipFill>
                <a:blip r:embed="rId2"/>
                <a:stretch>
                  <a:fillRect l="-252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314825"/>
                <a:ext cx="10515600" cy="1862138"/>
              </a:xfrm>
              <a:solidFill>
                <a:schemeClr val="accent4">
                  <a:lumMod val="20000"/>
                  <a:lumOff val="80000"/>
                </a:schemeClr>
              </a:solidFill>
            </p:spPr>
            <p:txBody>
              <a:bodyPr>
                <a:normAutofit fontScale="47500" lnSpcReduction="20000"/>
              </a:bodyPr>
              <a:lstStyle/>
              <a:p>
                <a:r>
                  <a:rPr lang="en-GB" b="1" u="sng" dirty="0" smtClean="0"/>
                  <a:t>Reminder</a:t>
                </a:r>
                <a:r>
                  <a:rPr lang="en-GB" dirty="0" smtClean="0"/>
                  <a:t>: This </a:t>
                </a:r>
                <a:r>
                  <a:rPr lang="en-GB" dirty="0" smtClean="0"/>
                  <a:t>BYM2 model has spatial smoothing on contiguous and nearby places, as well as a random-effects component which helps with fitting the </a:t>
                </a:r>
                <a:r>
                  <a:rPr lang="en-GB" dirty="0" err="1" smtClean="0"/>
                  <a:t>heterogenous</a:t>
                </a:r>
                <a:r>
                  <a:rPr lang="en-GB" dirty="0" smtClean="0"/>
                  <a:t> spatial </a:t>
                </a:r>
                <a:r>
                  <a:rPr lang="en-GB" dirty="0" smtClean="0"/>
                  <a:t>amounts </a:t>
                </a:r>
                <a:r>
                  <a:rPr lang="en-GB" dirty="0" smtClean="0"/>
                  <a:t>of risk.</a:t>
                </a:r>
              </a:p>
              <a:p>
                <a:r>
                  <a:rPr lang="en-GB" dirty="0" smtClean="0"/>
                  <a:t>The rho factor varies between 0 to 1, rising with greater </a:t>
                </a:r>
                <a:r>
                  <a:rPr lang="en-GB" u="sng" dirty="0" smtClean="0"/>
                  <a:t>correlated local risks </a:t>
                </a:r>
                <a:r>
                  <a:rPr lang="en-GB" dirty="0" smtClean="0"/>
                  <a:t>in groups of areas j.</a:t>
                </a:r>
              </a:p>
              <a:p>
                <a:r>
                  <a:rPr lang="en-GB" dirty="0" smtClean="0"/>
                  <a:t>The phi factor </a:t>
                </a:r>
                <a14:m>
                  <m:oMath xmlns:m="http://schemas.openxmlformats.org/officeDocument/2006/math">
                    <m:r>
                      <a:rPr lang="en-GB" i="1">
                        <a:latin typeface="Cambria Math" panose="02040503050406030204" pitchFamily="18" charset="0"/>
                        <a:ea typeface="Cambria Math" panose="02040503050406030204" pitchFamily="18" charset="0"/>
                      </a:rPr>
                      <m:t>𝜑</m:t>
                    </m:r>
                    <m:r>
                      <a:rPr lang="en-GB" i="1">
                        <a:latin typeface="Cambria Math" panose="02040503050406030204" pitchFamily="18" charset="0"/>
                        <a:ea typeface="Cambria Math" panose="02040503050406030204" pitchFamily="18" charset="0"/>
                      </a:rPr>
                      <m:t> </m:t>
                    </m:r>
                  </m:oMath>
                </a14:m>
                <a:r>
                  <a:rPr lang="en-GB" dirty="0" smtClean="0"/>
                  <a:t> is an ICAR model to take care of </a:t>
                </a:r>
                <a:r>
                  <a:rPr lang="en-GB" u="sng" dirty="0" smtClean="0"/>
                  <a:t>correlated risks</a:t>
                </a:r>
                <a:r>
                  <a:rPr lang="en-GB" dirty="0" smtClean="0"/>
                  <a:t>, spatially, which are contiguous. ICAR means intrinsic conditional autoregressive models. Rho appears twice in the BYM2 formula. </a:t>
                </a:r>
              </a:p>
              <a:p>
                <a:pPr lvl="1"/>
                <a:r>
                  <a:rPr lang="en-GB" dirty="0" smtClean="0"/>
                  <a:t>1</a:t>
                </a:r>
                <a:r>
                  <a:rPr lang="en-GB" baseline="30000" dirty="0" smtClean="0"/>
                  <a:t>st</a:t>
                </a:r>
                <a:r>
                  <a:rPr lang="en-GB" dirty="0" smtClean="0"/>
                  <a:t> term is for the spatial explanation via contiguous similar districts.  2</a:t>
                </a:r>
                <a:r>
                  <a:rPr lang="en-GB" baseline="30000" dirty="0" smtClean="0"/>
                  <a:t>nd</a:t>
                </a:r>
                <a:r>
                  <a:rPr lang="en-GB" dirty="0" smtClean="0"/>
                  <a:t> term is for the unusual districts, </a:t>
                </a:r>
                <a:r>
                  <a:rPr lang="en-GB" dirty="0" err="1" smtClean="0"/>
                  <a:t>ie</a:t>
                </a:r>
                <a:r>
                  <a:rPr lang="en-GB" dirty="0" smtClean="0"/>
                  <a:t> heterogeneity.</a:t>
                </a:r>
              </a:p>
              <a:p>
                <a:r>
                  <a:rPr lang="en-GB" dirty="0" smtClean="0"/>
                  <a:t>The factor s is an adjustment that can scale up/down the first </a:t>
                </a:r>
                <a:r>
                  <a:rPr lang="en-GB" dirty="0" smtClean="0"/>
                  <a:t>term.</a:t>
                </a:r>
                <a:endParaRPr lang="en-GB" dirty="0" smtClean="0"/>
              </a:p>
              <a:p>
                <a:r>
                  <a:rPr lang="en-GB" dirty="0" smtClean="0"/>
                  <a:t>Lastly, a scaling factor </a:t>
                </a:r>
                <a:r>
                  <a:rPr lang="en-GB" sz="3800" i="1" u="sng" dirty="0"/>
                  <a:t>s</a:t>
                </a:r>
                <a:r>
                  <a:rPr lang="en-GB" sz="3800" i="1" u="sng" dirty="0" smtClean="0"/>
                  <a:t>igma</a:t>
                </a:r>
                <a:r>
                  <a:rPr lang="en-GB" dirty="0" smtClean="0"/>
                  <a:t> allows the model </a:t>
                </a:r>
                <a:r>
                  <a:rPr lang="en-GB" dirty="0" smtClean="0"/>
                  <a:t>to upscale the spatial term.</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314825"/>
                <a:ext cx="10515600" cy="1862138"/>
              </a:xfrm>
              <a:blipFill>
                <a:blip r:embed="rId3"/>
                <a:stretch>
                  <a:fillRect l="-58" t="-2951" b="-295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8006F51-1788-4B78-A022-45EE8C202D22}" type="slidenum">
              <a:rPr lang="en-GB" smtClean="0"/>
              <a:t>23</a:t>
            </a:fld>
            <a:endParaRPr lang="en-GB"/>
          </a:p>
        </p:txBody>
      </p:sp>
      <mc:AlternateContent xmlns:mc="http://schemas.openxmlformats.org/markup-compatibility/2006">
        <mc:Choice xmlns:a14="http://schemas.microsoft.com/office/drawing/2010/main" Requires="a14">
          <p:sp>
            <p:nvSpPr>
              <p:cNvPr id="6" name="Rectangle 5"/>
              <p:cNvSpPr/>
              <p:nvPr/>
            </p:nvSpPr>
            <p:spPr>
              <a:xfrm>
                <a:off x="4136572" y="2674758"/>
                <a:ext cx="4920341" cy="1569660"/>
              </a:xfrm>
              <a:prstGeom prst="rect">
                <a:avLst/>
              </a:prstGeom>
              <a:solidFill>
                <a:schemeClr val="accent4">
                  <a:lumMod val="20000"/>
                  <a:lumOff val="80000"/>
                </a:schemeClr>
              </a:solidFill>
            </p:spPr>
            <p:txBody>
              <a:bodyPr wrap="square">
                <a:spAutoFit/>
              </a:bodyPr>
              <a:lstStyle/>
              <a:p>
                <a14:m>
                  <m:oMath xmlns:m="http://schemas.openxmlformats.org/officeDocument/2006/math">
                    <m:sSup>
                      <m:sSupPr>
                        <m:ctrlPr>
                          <a:rPr lang="en-GB" sz="2400" i="1">
                            <a:latin typeface="Cambria Math" panose="02040503050406030204" pitchFamily="18" charset="0"/>
                          </a:rPr>
                        </m:ctrlPr>
                      </m:sSupPr>
                      <m:e>
                        <m:r>
                          <a:rPr lang="en-GB" sz="2400" i="1">
                            <a:solidFill>
                              <a:schemeClr val="accent4">
                                <a:lumMod val="50000"/>
                              </a:schemeClr>
                            </a:solidFill>
                            <a:latin typeface="Cambria Math" panose="02040503050406030204" pitchFamily="18" charset="0"/>
                            <a:ea typeface="Cambria Math" panose="02040503050406030204" pitchFamily="18" charset="0"/>
                          </a:rPr>
                          <m:t>𝜑</m:t>
                        </m:r>
                      </m:e>
                      <m:sup>
                        <m:r>
                          <a:rPr lang="en-GB" sz="2400" i="1">
                            <a:latin typeface="Cambria Math" panose="02040503050406030204" pitchFamily="18" charset="0"/>
                          </a:rPr>
                          <m:t>∗</m:t>
                        </m:r>
                      </m:sup>
                    </m:sSup>
                  </m:oMath>
                </a14:m>
                <a:r>
                  <a:rPr lang="en-GB" sz="2400" dirty="0" smtClean="0"/>
                  <a:t> is in units of </a:t>
                </a:r>
                <a:r>
                  <a:rPr lang="en-GB" sz="2400" dirty="0" err="1" smtClean="0"/>
                  <a:t>Eta</a:t>
                </a:r>
                <a:r>
                  <a:rPr lang="en-GB" sz="2400" baseline="-25000" dirty="0" err="1" smtClean="0"/>
                  <a:t>j</a:t>
                </a:r>
                <a:r>
                  <a:rPr lang="en-GB" sz="2400" dirty="0" smtClean="0"/>
                  <a:t> and it has a triangle of estimates for districts j with all other districts k </a:t>
                </a:r>
                <a:r>
                  <a:rPr lang="en-GB" sz="2400" dirty="0" smtClean="0">
                    <a:sym typeface="Symbol" panose="05050102010706020507" pitchFamily="18" charset="2"/>
                  </a:rPr>
                  <a:t> j, in the J-k  matrix.  We can sort that matrix. </a:t>
                </a:r>
                <a:endParaRPr lang="en-GB" sz="2400" dirty="0"/>
              </a:p>
            </p:txBody>
          </p:sp>
        </mc:Choice>
        <mc:Fallback>
          <p:sp>
            <p:nvSpPr>
              <p:cNvPr id="6" name="Rectangle 5"/>
              <p:cNvSpPr>
                <a:spLocks noRot="1" noChangeAspect="1" noMove="1" noResize="1" noEditPoints="1" noAdjustHandles="1" noChangeArrowheads="1" noChangeShapeType="1" noTextEdit="1"/>
              </p:cNvSpPr>
              <p:nvPr/>
            </p:nvSpPr>
            <p:spPr>
              <a:xfrm>
                <a:off x="4136572" y="2674758"/>
                <a:ext cx="4920341" cy="1569660"/>
              </a:xfrm>
              <a:prstGeom prst="rect">
                <a:avLst/>
              </a:prstGeom>
              <a:blipFill>
                <a:blip r:embed="rId4"/>
                <a:stretch>
                  <a:fillRect l="-1983" t="-3113" r="-496" b="-8171"/>
                </a:stretch>
              </a:blipFill>
            </p:spPr>
            <p:txBody>
              <a:bodyPr/>
              <a:lstStyle/>
              <a:p>
                <a:r>
                  <a:rPr lang="en-GB">
                    <a:noFill/>
                  </a:rPr>
                  <a:t> </a:t>
                </a:r>
              </a:p>
            </p:txBody>
          </p:sp>
        </mc:Fallback>
      </mc:AlternateContent>
    </p:spTree>
    <p:extLst>
      <p:ext uri="{BB962C8B-B14F-4D97-AF65-F5344CB8AC3E}">
        <p14:creationId xmlns:p14="http://schemas.microsoft.com/office/powerpoint/2010/main" val="134446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507076" y="365125"/>
                <a:ext cx="10846724" cy="3330575"/>
              </a:xfrm>
            </p:spPr>
            <p:txBody>
              <a:bodyPr>
                <a:normAutofit fontScale="90000"/>
              </a:bodyPr>
              <a:lstStyle/>
              <a:p>
                <a:r>
                  <a:rPr lang="el-GR" sz="4800" dirty="0" smtClean="0">
                    <a:latin typeface="Arial" panose="020B0604020202020204" pitchFamily="34" charset="0"/>
                  </a:rPr>
                  <a:t>η</a:t>
                </a:r>
                <a:r>
                  <a:rPr lang="en-US" sz="4800" baseline="-25000" dirty="0" smtClean="0">
                    <a:latin typeface="Arial" panose="020B0604020202020204" pitchFamily="34" charset="0"/>
                  </a:rPr>
                  <a:t>j</a:t>
                </a:r>
                <a:r>
                  <a:rPr lang="en-US" sz="4800" dirty="0" smtClean="0">
                    <a:latin typeface="Arial" panose="020B0604020202020204" pitchFamily="34" charset="0"/>
                  </a:rPr>
                  <a:t>=</a:t>
                </a:r>
                <a:r>
                  <a:rPr lang="en-GB" sz="4800" dirty="0" smtClean="0">
                    <a:latin typeface="Arial" panose="020B0604020202020204" pitchFamily="34" charset="0"/>
                  </a:rPr>
                  <a:t>…</a:t>
                </a:r>
                <a14:m>
                  <m:oMath xmlns:m="http://schemas.openxmlformats.org/officeDocument/2006/math">
                    <m:d>
                      <m:dPr>
                        <m:ctrlPr>
                          <a:rPr lang="en-GB" sz="4800" b="0" i="1" smtClean="0">
                            <a:latin typeface="Cambria Math" panose="02040503050406030204" pitchFamily="18" charset="0"/>
                          </a:rPr>
                        </m:ctrlPr>
                      </m:dPr>
                      <m:e>
                        <m:rad>
                          <m:radPr>
                            <m:degHide m:val="on"/>
                            <m:ctrlP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ctrlPr>
                          </m:radPr>
                          <m:deg/>
                          <m:e>
                            <m:f>
                              <m:fPr>
                                <m:type m:val="skw"/>
                                <m:ctrlP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ctrlPr>
                              </m:fPr>
                              <m:num>
                                <m:r>
                                  <a:rPr lang="en-GB" sz="480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𝜌</m:t>
                                </m:r>
                              </m:num>
                              <m:den>
                                <m:r>
                                  <a:rPr lang="en-GB" sz="4800" b="0" i="1" smtClean="0">
                                    <a:solidFill>
                                      <a:schemeClr val="accent4">
                                        <a:lumMod val="50000"/>
                                      </a:schemeClr>
                                    </a:solidFill>
                                    <a:effectLst>
                                      <a:outerShdw blurRad="38100" dist="38100" dir="2700000" algn="tl">
                                        <a:srgbClr val="000000">
                                          <a:alpha val="43137"/>
                                        </a:srgbClr>
                                      </a:outerShdw>
                                    </a:effectLst>
                                    <a:latin typeface="Cambria Math" panose="02040503050406030204" pitchFamily="18" charset="0"/>
                                  </a:rPr>
                                  <m:t>𝑠</m:t>
                                </m:r>
                              </m:den>
                            </m:f>
                          </m:e>
                        </m:rad>
                      </m:e>
                    </m:d>
                    <m:sSup>
                      <m:sSupPr>
                        <m:ctrlPr>
                          <a:rPr lang="en-GB" sz="4800" b="0" i="1" smtClean="0">
                            <a:latin typeface="Cambria Math" panose="02040503050406030204" pitchFamily="18" charset="0"/>
                          </a:rPr>
                        </m:ctrlPr>
                      </m:sSupPr>
                      <m:e>
                        <m:r>
                          <a:rPr lang="en-GB" sz="4800" b="0" i="1" smtClean="0">
                            <a:solidFill>
                              <a:schemeClr val="accent4">
                                <a:lumMod val="50000"/>
                              </a:schemeClr>
                            </a:solidFill>
                            <a:latin typeface="Cambria Math" panose="02040503050406030204" pitchFamily="18" charset="0"/>
                            <a:ea typeface="Cambria Math" panose="02040503050406030204" pitchFamily="18" charset="0"/>
                          </a:rPr>
                          <m:t>𝜑</m:t>
                        </m:r>
                      </m:e>
                      <m:sup>
                        <m:r>
                          <a:rPr lang="en-GB" sz="4800" b="0" i="1" smtClean="0">
                            <a:latin typeface="Cambria Math" panose="02040503050406030204" pitchFamily="18" charset="0"/>
                          </a:rPr>
                          <m:t>∗</m:t>
                        </m:r>
                      </m:sup>
                    </m:sSup>
                    <m:r>
                      <a:rPr lang="en-GB" sz="4800" b="0" i="1" smtClean="0">
                        <a:latin typeface="Cambria Math" panose="02040503050406030204" pitchFamily="18" charset="0"/>
                      </a:rPr>
                      <m:t>+…</m:t>
                    </m:r>
                  </m:oMath>
                </a14:m>
                <a:r>
                  <a:rPr lang="en-GB" dirty="0" smtClean="0"/>
                  <a:t/>
                </a:r>
                <a:br>
                  <a:rPr lang="en-GB" dirty="0" smtClean="0"/>
                </a:br>
                <a:r>
                  <a:rPr lang="en-GB" dirty="0"/>
                  <a:t>	</a:t>
                </a:r>
                <a:r>
                  <a:rPr lang="en-GB" dirty="0" smtClean="0"/>
                  <a:t>							 (Eq. 5)</a:t>
                </a:r>
                <a:br>
                  <a:rPr lang="en-GB" dirty="0" smtClean="0"/>
                </a:br>
                <a:r>
                  <a:rPr lang="en-GB" dirty="0"/>
                  <a:t/>
                </a:r>
                <a:br>
                  <a:rPr lang="en-GB" dirty="0"/>
                </a:br>
                <a:r>
                  <a:rPr lang="en-GB" dirty="0" smtClean="0"/>
                  <a:t>AN ILLUSTRATION</a:t>
                </a:r>
                <a:r>
                  <a:rPr lang="en-GB" dirty="0" smtClean="0"/>
                  <a:t/>
                </a:r>
                <a:br>
                  <a:rPr lang="en-GB" dirty="0" smtClean="0"/>
                </a:br>
                <a:endParaRPr lang="en-GB"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507076" y="365125"/>
                <a:ext cx="10846724" cy="3330575"/>
              </a:xfrm>
              <a:blipFill>
                <a:blip r:embed="rId2"/>
                <a:stretch>
                  <a:fillRect l="-2191"/>
                </a:stretch>
              </a:blipFill>
            </p:spPr>
            <p:txBody>
              <a:bodyPr/>
              <a:lstStyle/>
              <a:p>
                <a:r>
                  <a:rPr lang="en-GB">
                    <a:noFill/>
                  </a:rPr>
                  <a:t> </a:t>
                </a:r>
              </a:p>
            </p:txBody>
          </p:sp>
        </mc:Fallback>
      </mc:AlternateContent>
      <p:sp>
        <p:nvSpPr>
          <p:cNvPr id="3" name="Content Placeholder 2"/>
          <p:cNvSpPr>
            <a:spLocks noGrp="1"/>
          </p:cNvSpPr>
          <p:nvPr>
            <p:ph idx="1"/>
          </p:nvPr>
        </p:nvSpPr>
        <p:spPr>
          <a:xfrm>
            <a:off x="838200" y="3923607"/>
            <a:ext cx="10515600" cy="2253356"/>
          </a:xfrm>
          <a:solidFill>
            <a:schemeClr val="accent4">
              <a:lumMod val="20000"/>
              <a:lumOff val="80000"/>
            </a:schemeClr>
          </a:solidFill>
        </p:spPr>
        <p:txBody>
          <a:bodyPr>
            <a:normAutofit/>
          </a:bodyPr>
          <a:lstStyle/>
          <a:p>
            <a:r>
              <a:rPr lang="en-GB" dirty="0" smtClean="0"/>
              <a:t>Illustration of the key term in </a:t>
            </a:r>
            <a:r>
              <a:rPr lang="en-GB" dirty="0" err="1" smtClean="0"/>
              <a:t>Besag</a:t>
            </a:r>
            <a:r>
              <a:rPr lang="en-GB" dirty="0" smtClean="0"/>
              <a:t>-York-</a:t>
            </a:r>
            <a:r>
              <a:rPr lang="en-US" dirty="0" err="1"/>
              <a:t>Molli</a:t>
            </a:r>
            <a:r>
              <a:rPr lang="en-GB" dirty="0" smtClean="0"/>
              <a:t>é model</a:t>
            </a:r>
          </a:p>
          <a:p>
            <a:pPr lvl="1"/>
            <a:r>
              <a:rPr lang="en-GB" dirty="0" smtClean="0"/>
              <a:t>1</a:t>
            </a:r>
            <a:r>
              <a:rPr lang="en-GB" baseline="30000" dirty="0" smtClean="0"/>
              <a:t>st</a:t>
            </a:r>
            <a:r>
              <a:rPr lang="en-GB" dirty="0" smtClean="0"/>
              <a:t> term reflects +’ve correlated contiguous similar districts. </a:t>
            </a:r>
            <a:endParaRPr lang="en-GB" dirty="0" smtClean="0"/>
          </a:p>
          <a:p>
            <a:pPr lvl="1"/>
            <a:r>
              <a:rPr lang="en-GB" b="1" u="sng" dirty="0" smtClean="0"/>
              <a:t>Desertification </a:t>
            </a:r>
            <a:r>
              <a:rPr lang="en-GB" dirty="0" smtClean="0"/>
              <a:t>occurs in contiguous rural districts!	</a:t>
            </a:r>
            <a:r>
              <a:rPr lang="en-GB" dirty="0" smtClean="0"/>
              <a:t>SO desertification would cause all those rural areas to have LOW labour-force participation. Rho would be high but so would PHI for those areas. PHI* would have clumps of 5 districts with deserts. </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24</a:t>
            </a:fld>
            <a:endParaRPr lang="en-GB"/>
          </a:p>
        </p:txBody>
      </p:sp>
    </p:spTree>
    <p:extLst>
      <p:ext uri="{BB962C8B-B14F-4D97-AF65-F5344CB8AC3E}">
        <p14:creationId xmlns:p14="http://schemas.microsoft.com/office/powerpoint/2010/main" val="3231134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a:solidFill>
            <a:schemeClr val="accent4">
              <a:lumMod val="20000"/>
              <a:lumOff val="80000"/>
            </a:schemeClr>
          </a:solidFill>
        </p:spPr>
        <p:txBody>
          <a:bodyPr>
            <a:normAutofit fontScale="85000" lnSpcReduction="20000"/>
          </a:bodyPr>
          <a:lstStyle/>
          <a:p>
            <a:r>
              <a:rPr lang="en-GB" dirty="0" smtClean="0"/>
              <a:t>A series of linear terms embedded in a Poisson model can attribute risk to competing factors.  Some can have interaction terms.</a:t>
            </a:r>
          </a:p>
          <a:p>
            <a:endParaRPr lang="en-GB" dirty="0" smtClean="0"/>
          </a:p>
          <a:p>
            <a:r>
              <a:rPr lang="en-GB" dirty="0" smtClean="0"/>
              <a:t>The fit of the model can be assessed using </a:t>
            </a:r>
            <a:r>
              <a:rPr lang="en-GB" dirty="0" smtClean="0"/>
              <a:t>Bayesian Information Criterion (BIC), related measures AIC, nested-models LR test and MCMC type tests. </a:t>
            </a:r>
            <a:endParaRPr lang="en-GB" dirty="0" smtClean="0"/>
          </a:p>
          <a:p>
            <a:endParaRPr lang="en-GB" dirty="0"/>
          </a:p>
          <a:p>
            <a:r>
              <a:rPr lang="en-GB" dirty="0" smtClean="0"/>
              <a:t>The tutorial involves amending an existing model</a:t>
            </a:r>
          </a:p>
          <a:p>
            <a:pPr lvl="1"/>
            <a:r>
              <a:rPr lang="en-GB" dirty="0" smtClean="0"/>
              <a:t>Install R </a:t>
            </a:r>
            <a:r>
              <a:rPr lang="en-GB" dirty="0" smtClean="0"/>
              <a:t>with    packages </a:t>
            </a:r>
            <a:r>
              <a:rPr lang="en-GB" dirty="0" err="1" smtClean="0"/>
              <a:t>stan</a:t>
            </a:r>
            <a:r>
              <a:rPr lang="en-GB" dirty="0" smtClean="0"/>
              <a:t>, </a:t>
            </a:r>
            <a:r>
              <a:rPr lang="en-GB" dirty="0" err="1" smtClean="0"/>
              <a:t>stanarm</a:t>
            </a:r>
            <a:r>
              <a:rPr lang="en-GB" dirty="0" smtClean="0"/>
              <a:t> and </a:t>
            </a:r>
            <a:r>
              <a:rPr lang="en-GB" dirty="0" err="1" smtClean="0"/>
              <a:t>tidyverse</a:t>
            </a:r>
            <a:r>
              <a:rPr lang="en-GB" dirty="0" smtClean="0"/>
              <a:t>;</a:t>
            </a:r>
          </a:p>
          <a:p>
            <a:pPr lvl="1"/>
            <a:r>
              <a:rPr lang="en-GB" dirty="0" smtClean="0"/>
              <a:t>Step 1 run the program using the code provided</a:t>
            </a:r>
          </a:p>
          <a:p>
            <a:pPr lvl="2"/>
            <a:r>
              <a:rPr lang="en-GB" dirty="0" smtClean="0"/>
              <a:t>(</a:t>
            </a:r>
            <a:r>
              <a:rPr lang="en-GB" dirty="0"/>
              <a:t>see </a:t>
            </a:r>
            <a:r>
              <a:rPr lang="en-GB" dirty="0">
                <a:hlinkClick r:id="rId2"/>
              </a:rPr>
              <a:t>https://</a:t>
            </a:r>
            <a:r>
              <a:rPr lang="en-GB" dirty="0" smtClean="0">
                <a:hlinkClick r:id="rId2"/>
              </a:rPr>
              <a:t>github.com/WendyOlsen/https/SpatialRegressionBayesIndia2022</a:t>
            </a:r>
            <a:r>
              <a:rPr lang="en-GB" dirty="0" smtClean="0"/>
              <a:t> )</a:t>
            </a:r>
            <a:endParaRPr lang="en-GB" dirty="0" smtClean="0"/>
          </a:p>
          <a:p>
            <a:pPr lvl="2"/>
            <a:r>
              <a:rPr lang="en-GB" dirty="0" smtClean="0"/>
              <a:t>Data are also provided </a:t>
            </a:r>
            <a:r>
              <a:rPr lang="en-GB" dirty="0" smtClean="0"/>
              <a:t>here for age 15-24.</a:t>
            </a:r>
          </a:p>
          <a:p>
            <a:pPr lvl="2"/>
            <a:r>
              <a:rPr lang="en-GB" dirty="0" smtClean="0"/>
              <a:t>You </a:t>
            </a:r>
            <a:r>
              <a:rPr lang="en-GB" dirty="0" smtClean="0"/>
              <a:t>must only do </a:t>
            </a:r>
            <a:r>
              <a:rPr lang="en-GB" dirty="0" smtClean="0">
                <a:solidFill>
                  <a:srgbClr val="FF0000"/>
                </a:solidFill>
              </a:rPr>
              <a:t>non-commercial work with these data</a:t>
            </a:r>
            <a:r>
              <a:rPr lang="en-GB" dirty="0" smtClean="0"/>
              <a:t>.</a:t>
            </a:r>
          </a:p>
          <a:p>
            <a:pPr lvl="1"/>
            <a:r>
              <a:rPr lang="en-GB" dirty="0" smtClean="0"/>
              <a:t>Step 2, replace the variable ‘rural’ with ‘age’ and run it again, interpret.</a:t>
            </a:r>
          </a:p>
          <a:p>
            <a:pPr lvl="1"/>
            <a:r>
              <a:rPr lang="en-GB" dirty="0" smtClean="0"/>
              <a:t>Step 3, </a:t>
            </a:r>
            <a:r>
              <a:rPr lang="en-GB" dirty="0" smtClean="0"/>
              <a:t>test a more complex hypothesis. Good luck! </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25</a:t>
            </a:fld>
            <a:endParaRPr lang="en-GB"/>
          </a:p>
        </p:txBody>
      </p:sp>
    </p:spTree>
    <p:extLst>
      <p:ext uri="{BB962C8B-B14F-4D97-AF65-F5344CB8AC3E}">
        <p14:creationId xmlns:p14="http://schemas.microsoft.com/office/powerpoint/2010/main" val="2421325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a:xfrm>
            <a:off x="838200" y="1816100"/>
            <a:ext cx="10515600" cy="4351338"/>
          </a:xfrm>
        </p:spPr>
        <p:txBody>
          <a:bodyPr>
            <a:normAutofit fontScale="70000" lnSpcReduction="20000"/>
          </a:bodyPr>
          <a:lstStyle/>
          <a:p>
            <a:r>
              <a:rPr lang="en-US" dirty="0" err="1" smtClean="0"/>
              <a:t>Besag</a:t>
            </a:r>
            <a:r>
              <a:rPr lang="en-US" dirty="0" smtClean="0"/>
              <a:t>, J.J.Y., </a:t>
            </a:r>
            <a:r>
              <a:rPr lang="en-US" dirty="0" err="1" smtClean="0"/>
              <a:t>Molli</a:t>
            </a:r>
            <a:r>
              <a:rPr lang="en-GB" dirty="0"/>
              <a:t>é</a:t>
            </a:r>
            <a:r>
              <a:rPr lang="en-US" dirty="0" smtClean="0"/>
              <a:t>, A. (1991), Bayesian Image Restoration with Two Applications in Spatial Statistics, </a:t>
            </a:r>
            <a:r>
              <a:rPr lang="en-US" i="1" dirty="0" smtClean="0"/>
              <a:t>Ann. Inst. Stat. Math.</a:t>
            </a:r>
            <a:r>
              <a:rPr lang="en-US" dirty="0" smtClean="0"/>
              <a:t> 43, 1-59,10.1007.</a:t>
            </a:r>
          </a:p>
          <a:p>
            <a:r>
              <a:rPr lang="en-US" dirty="0" smtClean="0"/>
              <a:t>Fox, John (2008), </a:t>
            </a:r>
            <a:r>
              <a:rPr lang="en-US" i="1" dirty="0" smtClean="0"/>
              <a:t>Applied Regression Analysis and Generalized Linear Models</a:t>
            </a:r>
            <a:r>
              <a:rPr lang="en-US" dirty="0" smtClean="0"/>
              <a:t>, London: Sage.</a:t>
            </a:r>
          </a:p>
          <a:p>
            <a:r>
              <a:rPr lang="en-GB" dirty="0"/>
              <a:t>Kim, Jihye, Olsen, W.K. and </a:t>
            </a:r>
            <a:r>
              <a:rPr lang="en-GB" dirty="0" smtClean="0"/>
              <a:t>A. </a:t>
            </a:r>
            <a:r>
              <a:rPr lang="en-GB" dirty="0"/>
              <a:t>Wisniowski (2022) Predicting Child-Labour Risks by Norms in India. </a:t>
            </a:r>
            <a:r>
              <a:rPr lang="en-GB" i="1" dirty="0"/>
              <a:t>Work, Employment and Society</a:t>
            </a:r>
            <a:r>
              <a:rPr lang="en-GB" dirty="0"/>
              <a:t>. doi:10.1177/09500170221091886 </a:t>
            </a:r>
          </a:p>
          <a:p>
            <a:r>
              <a:rPr lang="en-GB" dirty="0" smtClean="0"/>
              <a:t>Kim</a:t>
            </a:r>
            <a:r>
              <a:rPr lang="en-GB" dirty="0"/>
              <a:t>, Jihye, Olsen, W.K. and </a:t>
            </a:r>
            <a:r>
              <a:rPr lang="en-GB" dirty="0" smtClean="0"/>
              <a:t>A. </a:t>
            </a:r>
            <a:r>
              <a:rPr lang="en-GB" dirty="0"/>
              <a:t>Wisniowski (2020), A Bayesian Estimation of Child Labour in India, </a:t>
            </a:r>
            <a:r>
              <a:rPr lang="en-GB" i="1" dirty="0"/>
              <a:t>Child Indicators Research</a:t>
            </a:r>
            <a:r>
              <a:rPr lang="en-GB" dirty="0"/>
              <a:t>, DOI </a:t>
            </a:r>
            <a:r>
              <a:rPr lang="en-GB" u="sng" dirty="0">
                <a:hlinkClick r:id="rId2"/>
              </a:rPr>
              <a:t>https://doi.org/10.1007/s12187-020-09740-w</a:t>
            </a:r>
            <a:r>
              <a:rPr lang="en-GB" dirty="0" smtClean="0"/>
              <a:t>.</a:t>
            </a:r>
          </a:p>
          <a:p>
            <a:r>
              <a:rPr lang="en-US" dirty="0"/>
              <a:t>Kuhn, Max, and </a:t>
            </a:r>
            <a:r>
              <a:rPr lang="en-US" dirty="0" err="1"/>
              <a:t>Kjell</a:t>
            </a:r>
            <a:r>
              <a:rPr lang="en-US" dirty="0"/>
              <a:t> Johnson (2013), </a:t>
            </a:r>
            <a:r>
              <a:rPr lang="en-US" i="1" dirty="0"/>
              <a:t>Applied Predictive Modelling </a:t>
            </a:r>
            <a:r>
              <a:rPr lang="en-US" dirty="0"/>
              <a:t>(chapter 5 on the variance-bias tradeoff), London:  Springer. </a:t>
            </a:r>
          </a:p>
          <a:p>
            <a:r>
              <a:rPr lang="en-GB" dirty="0" smtClean="0"/>
              <a:t>Morris, Mitzi, K. Wheeler Martin, D. Simpson, S J. Mooney, A. </a:t>
            </a:r>
            <a:r>
              <a:rPr lang="en-GB" dirty="0" err="1" smtClean="0"/>
              <a:t>Gelman</a:t>
            </a:r>
            <a:r>
              <a:rPr lang="en-GB" dirty="0" smtClean="0"/>
              <a:t>, and C. DiMaggio (2019), Bayesian Hierarchical Spatial Models:  Implementing the </a:t>
            </a:r>
            <a:r>
              <a:rPr lang="en-GB" dirty="0" err="1" smtClean="0"/>
              <a:t>Besag</a:t>
            </a:r>
            <a:r>
              <a:rPr lang="en-GB" dirty="0" smtClean="0"/>
              <a:t>-York-</a:t>
            </a:r>
            <a:r>
              <a:rPr lang="en-GB" dirty="0" err="1" smtClean="0"/>
              <a:t>Mollié</a:t>
            </a:r>
            <a:r>
              <a:rPr lang="en-GB" dirty="0" smtClean="0"/>
              <a:t> model in Stan, </a:t>
            </a:r>
            <a:r>
              <a:rPr lang="en-GB" i="1" dirty="0" smtClean="0"/>
              <a:t>Spatial and </a:t>
            </a:r>
            <a:r>
              <a:rPr lang="en-GB" i="1" dirty="0" err="1" smtClean="0"/>
              <a:t>Spatio</a:t>
            </a:r>
            <a:r>
              <a:rPr lang="en-GB" i="1" dirty="0" smtClean="0"/>
              <a:t>-Temporal Epidemiology</a:t>
            </a:r>
            <a:r>
              <a:rPr lang="en-GB" dirty="0" smtClean="0"/>
              <a:t>, 31, 100301.</a:t>
            </a:r>
          </a:p>
          <a:p>
            <a:r>
              <a:rPr lang="en-GB" dirty="0" smtClean="0"/>
              <a:t>Olsen, Wendy, Manasi Bera, Amaresh Dubey, Jihye Kim, Arkadiusz Wisniowski, Purva Yadav (2020).  Hierarchical Modelling of COVID-19 Death Risk in India in the Early Phase of the Pandemic, </a:t>
            </a:r>
            <a:r>
              <a:rPr lang="en-GB" i="1" dirty="0" smtClean="0"/>
              <a:t>European Journal of Development Research.</a:t>
            </a:r>
            <a:r>
              <a:rPr lang="en-GB" dirty="0" smtClean="0"/>
              <a:t> DOI </a:t>
            </a:r>
            <a:r>
              <a:rPr lang="en-GB" u="sng" dirty="0" smtClean="0">
                <a:hlinkClick r:id="rId3"/>
              </a:rPr>
              <a:t>https://link.springer.com/article/10.1057/s41287-020-00333-5</a:t>
            </a:r>
            <a:endParaRPr lang="en-GB" dirty="0" smtClean="0"/>
          </a:p>
        </p:txBody>
      </p:sp>
      <p:sp>
        <p:nvSpPr>
          <p:cNvPr id="4" name="Slide Number Placeholder 3"/>
          <p:cNvSpPr>
            <a:spLocks noGrp="1"/>
          </p:cNvSpPr>
          <p:nvPr>
            <p:ph type="sldNum" sz="quarter" idx="12"/>
          </p:nvPr>
        </p:nvSpPr>
        <p:spPr/>
        <p:txBody>
          <a:bodyPr/>
          <a:lstStyle/>
          <a:p>
            <a:fld id="{78006F51-1788-4B78-A022-45EE8C202D22}" type="slidenum">
              <a:rPr lang="en-GB" smtClean="0"/>
              <a:t>26</a:t>
            </a:fld>
            <a:endParaRPr lang="en-GB"/>
          </a:p>
        </p:txBody>
      </p:sp>
    </p:spTree>
    <p:extLst>
      <p:ext uri="{BB962C8B-B14F-4D97-AF65-F5344CB8AC3E}">
        <p14:creationId xmlns:p14="http://schemas.microsoft.com/office/powerpoint/2010/main" val="428586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Tutorial</a:t>
            </a:r>
            <a:endParaRPr lang="en-GB" dirty="0"/>
          </a:p>
        </p:txBody>
      </p:sp>
      <p:sp>
        <p:nvSpPr>
          <p:cNvPr id="3" name="Content Placeholder 2"/>
          <p:cNvSpPr>
            <a:spLocks noGrp="1"/>
          </p:cNvSpPr>
          <p:nvPr>
            <p:ph idx="1"/>
          </p:nvPr>
        </p:nvSpPr>
        <p:spPr/>
        <p:txBody>
          <a:bodyPr>
            <a:normAutofit/>
          </a:bodyPr>
          <a:lstStyle/>
          <a:p>
            <a:r>
              <a:rPr lang="en-GB" dirty="0" smtClean="0"/>
              <a:t>You can carry out a tutorial activity based on data in our </a:t>
            </a:r>
            <a:r>
              <a:rPr lang="en-GB" dirty="0" err="1" smtClean="0"/>
              <a:t>github</a:t>
            </a:r>
            <a:r>
              <a:rPr lang="en-GB" dirty="0" smtClean="0"/>
              <a:t> site</a:t>
            </a:r>
            <a:r>
              <a:rPr lang="en-GB" dirty="0" smtClean="0"/>
              <a:t>.</a:t>
            </a:r>
          </a:p>
          <a:p>
            <a:r>
              <a:rPr lang="en-GB" u="sng" dirty="0">
                <a:hlinkClick r:id="rId2"/>
              </a:rPr>
              <a:t>https://github.com/WendyOlsen/SpatialRegressionBayesIndia2022</a:t>
            </a:r>
            <a:r>
              <a:rPr lang="en-GB" dirty="0"/>
              <a:t> </a:t>
            </a:r>
          </a:p>
          <a:p>
            <a:pPr marL="0" indent="0">
              <a:buNone/>
            </a:pPr>
            <a:endParaRPr lang="en-GB" dirty="0" smtClean="0"/>
          </a:p>
          <a:p>
            <a:endParaRPr lang="en-GB" dirty="0"/>
          </a:p>
          <a:p>
            <a:r>
              <a:rPr lang="en-GB" dirty="0" smtClean="0"/>
              <a:t>Tutorial documents are aimed at All-India estimates.</a:t>
            </a:r>
          </a:p>
          <a:p>
            <a:r>
              <a:rPr lang="en-GB" dirty="0" smtClean="0"/>
              <a:t>You can do all-age estimates or study any age group from 15 to age 100 years.</a:t>
            </a:r>
          </a:p>
          <a:p>
            <a:r>
              <a:rPr lang="en-GB" dirty="0" smtClean="0"/>
              <a:t>The dates of data are 2017/8 and 2018/9.</a:t>
            </a:r>
          </a:p>
          <a:p>
            <a:endParaRPr lang="en-GB" dirty="0" smtClean="0"/>
          </a:p>
        </p:txBody>
      </p:sp>
      <p:sp>
        <p:nvSpPr>
          <p:cNvPr id="4" name="Slide Number Placeholder 3"/>
          <p:cNvSpPr>
            <a:spLocks noGrp="1"/>
          </p:cNvSpPr>
          <p:nvPr>
            <p:ph type="sldNum" sz="quarter" idx="12"/>
          </p:nvPr>
        </p:nvSpPr>
        <p:spPr/>
        <p:txBody>
          <a:bodyPr/>
          <a:lstStyle/>
          <a:p>
            <a:fld id="{78006F51-1788-4B78-A022-45EE8C202D22}" type="slidenum">
              <a:rPr lang="en-GB" smtClean="0"/>
              <a:t>27</a:t>
            </a:fld>
            <a:endParaRPr lang="en-GB"/>
          </a:p>
        </p:txBody>
      </p:sp>
    </p:spTree>
    <p:extLst>
      <p:ext uri="{BB962C8B-B14F-4D97-AF65-F5344CB8AC3E}">
        <p14:creationId xmlns:p14="http://schemas.microsoft.com/office/powerpoint/2010/main" val="1338852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Tutorial</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You can carry out a tutorial activity based on data in our </a:t>
            </a:r>
            <a:r>
              <a:rPr lang="en-GB" dirty="0" err="1" smtClean="0"/>
              <a:t>github</a:t>
            </a:r>
            <a:r>
              <a:rPr lang="en-GB" dirty="0" smtClean="0"/>
              <a:t> site.</a:t>
            </a:r>
          </a:p>
          <a:p>
            <a:r>
              <a:rPr lang="en-GB" dirty="0" smtClean="0"/>
              <a:t>Your first task is </a:t>
            </a:r>
            <a:r>
              <a:rPr lang="en-GB" dirty="0" smtClean="0"/>
              <a:t>find or </a:t>
            </a:r>
            <a:r>
              <a:rPr lang="en-GB" b="1" dirty="0" smtClean="0"/>
              <a:t>create </a:t>
            </a:r>
            <a:r>
              <a:rPr lang="en-GB" b="1" dirty="0" smtClean="0"/>
              <a:t>an ‘age’ factor in R</a:t>
            </a:r>
            <a:r>
              <a:rPr lang="en-GB" dirty="0" smtClean="0"/>
              <a:t>. Age can be 0=15-19 and 1=20-24. Our hypothesis is that those who are older are more likely to work, but it is gender-specific. Men more, women less.  Many people get married in this period and the gender impact on labour-force participation is reversed. (Discuss)</a:t>
            </a:r>
          </a:p>
          <a:p>
            <a:pPr lvl="1"/>
            <a:r>
              <a:rPr lang="en-GB" dirty="0" smtClean="0"/>
              <a:t>Preferred model: OMIT RURAL/URBAN, INCLUDE AGE 0/1, INCLUDE BYM2.</a:t>
            </a:r>
          </a:p>
          <a:p>
            <a:pPr lvl="1"/>
            <a:r>
              <a:rPr lang="en-GB" dirty="0" smtClean="0"/>
              <a:t>And contrast that with: </a:t>
            </a:r>
            <a:r>
              <a:rPr lang="en-GB" dirty="0"/>
              <a:t>OMIT RURAL/URBAN, INCLUDE AGE 0/1, </a:t>
            </a:r>
            <a:r>
              <a:rPr lang="en-GB" dirty="0" smtClean="0"/>
              <a:t>OMIT BYM2.</a:t>
            </a:r>
          </a:p>
          <a:p>
            <a:r>
              <a:rPr lang="en-GB" dirty="0" smtClean="0"/>
              <a:t>Your second task is </a:t>
            </a:r>
            <a:r>
              <a:rPr lang="en-GB" b="1" dirty="0" smtClean="0"/>
              <a:t>now to run the preferred models </a:t>
            </a:r>
            <a:r>
              <a:rPr lang="en-GB" dirty="0" smtClean="0"/>
              <a:t>as Poisson model, given in the code files.  You can run empty models and those with the given variables (sex and age). Optionally, also include an interaction effect sex*age.  You can also run lm from lme4 and the logistic model. </a:t>
            </a:r>
          </a:p>
          <a:p>
            <a:r>
              <a:rPr lang="en-GB" dirty="0" smtClean="0"/>
              <a:t>You can notice the ICC calculation code file.  But wait a minute –do step 3 first. </a:t>
            </a:r>
          </a:p>
          <a:p>
            <a:r>
              <a:rPr lang="en-GB" dirty="0" smtClean="0"/>
              <a:t>Step 3:You now have a much better fit than we had in our Webinar</a:t>
            </a:r>
            <a:r>
              <a:rPr lang="en-GB" b="1" dirty="0" smtClean="0"/>
              <a:t>. What are your ‘fit statistics</a:t>
            </a:r>
            <a:r>
              <a:rPr lang="en-GB" dirty="0" smtClean="0"/>
              <a:t>’, </a:t>
            </a:r>
            <a:r>
              <a:rPr lang="en-GB" dirty="0" err="1" smtClean="0"/>
              <a:t>ie</a:t>
            </a:r>
            <a:r>
              <a:rPr lang="en-GB" dirty="0" smtClean="0"/>
              <a:t> measures of goodness of fit? Make a simple table (example on the next page).  How do you read and assess these? What is your interpretation? </a:t>
            </a:r>
          </a:p>
          <a:p>
            <a:r>
              <a:rPr lang="en-GB" dirty="0" smtClean="0"/>
              <a:t>Step 4:  Now </a:t>
            </a:r>
            <a:r>
              <a:rPr lang="en-GB" b="1" dirty="0" smtClean="0"/>
              <a:t>make a table showing the ICC part </a:t>
            </a:r>
            <a:r>
              <a:rPr lang="en-GB" dirty="0" smtClean="0"/>
              <a:t>for 4 models as shown on next slide. </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28</a:t>
            </a:fld>
            <a:endParaRPr lang="en-GB"/>
          </a:p>
        </p:txBody>
      </p:sp>
    </p:spTree>
    <p:extLst>
      <p:ext uri="{BB962C8B-B14F-4D97-AF65-F5344CB8AC3E}">
        <p14:creationId xmlns:p14="http://schemas.microsoft.com/office/powerpoint/2010/main" val="1212245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Tutorial Table </a:t>
            </a:r>
            <a:r>
              <a:rPr lang="en-GB" dirty="0" smtClean="0"/>
              <a:t>Guidance</a:t>
            </a:r>
            <a:r>
              <a:rPr lang="en-GB" sz="3100" dirty="0" smtClean="0"/>
              <a:t> (data </a:t>
            </a:r>
            <a:r>
              <a:rPr lang="en-GB" sz="3100" u="sng" dirty="0">
                <a:hlinkClick r:id="rId2"/>
              </a:rPr>
              <a:t>https://github.com/WendyOlsen/SpatialRegressionBayesIndia2022</a:t>
            </a:r>
            <a:r>
              <a:rPr lang="en-GB" sz="3100" dirty="0"/>
              <a:t> </a:t>
            </a:r>
            <a:r>
              <a:rPr lang="en-GB" sz="3100" dirty="0"/>
              <a:t> </a:t>
            </a:r>
            <a:r>
              <a:rPr lang="en-GB" sz="3100" dirty="0" smtClean="0"/>
              <a:t>)</a:t>
            </a:r>
            <a:endParaRPr lang="en-GB" dirty="0"/>
          </a:p>
        </p:txBody>
      </p:sp>
      <p:sp>
        <p:nvSpPr>
          <p:cNvPr id="5" name="Content Placeholder 4"/>
          <p:cNvSpPr>
            <a:spLocks noGrp="1"/>
          </p:cNvSpPr>
          <p:nvPr>
            <p:ph sz="half" idx="1"/>
          </p:nvPr>
        </p:nvSpPr>
        <p:spPr>
          <a:solidFill>
            <a:schemeClr val="accent4">
              <a:lumMod val="20000"/>
              <a:lumOff val="80000"/>
            </a:schemeClr>
          </a:solidFill>
        </p:spPr>
        <p:txBody>
          <a:bodyPr>
            <a:normAutofit fontScale="62500" lnSpcReduction="20000"/>
          </a:bodyPr>
          <a:lstStyle/>
          <a:p>
            <a:r>
              <a:rPr lang="en-GB" dirty="0" smtClean="0"/>
              <a:t>Table 1</a:t>
            </a:r>
          </a:p>
          <a:p>
            <a:r>
              <a:rPr lang="en-GB" dirty="0" smtClean="0"/>
              <a:t>Define your models by number.</a:t>
            </a:r>
          </a:p>
          <a:p>
            <a:pPr lvl="3"/>
            <a:r>
              <a:rPr lang="en-GB" dirty="0" err="1" smtClean="0"/>
              <a:t>Eg</a:t>
            </a:r>
            <a:r>
              <a:rPr lang="en-GB" dirty="0" smtClean="0"/>
              <a:t> 0 empty Poisson 1 Poisson with variables 2 </a:t>
            </a:r>
            <a:r>
              <a:rPr lang="en-GB" dirty="0" smtClean="0"/>
              <a:t>Poisson with variables with spatial BYM2 term </a:t>
            </a:r>
          </a:p>
          <a:p>
            <a:pPr lvl="3"/>
            <a:r>
              <a:rPr lang="en-GB" dirty="0" smtClean="0"/>
              <a:t>3 a logistic model is optional</a:t>
            </a:r>
          </a:p>
          <a:p>
            <a:pPr lvl="3"/>
            <a:r>
              <a:rPr lang="en-GB" dirty="0" smtClean="0"/>
              <a:t>Perhaps 4 </a:t>
            </a:r>
            <a:r>
              <a:rPr lang="en-GB" dirty="0" smtClean="0"/>
              <a:t>empty </a:t>
            </a:r>
            <a:r>
              <a:rPr lang="en-GB" dirty="0" smtClean="0"/>
              <a:t>model </a:t>
            </a:r>
            <a:r>
              <a:rPr lang="en-GB" dirty="0"/>
              <a:t>with </a:t>
            </a:r>
            <a:r>
              <a:rPr lang="en-GB" dirty="0" smtClean="0"/>
              <a:t>spatial BYM2 if you wish. </a:t>
            </a:r>
            <a:endParaRPr lang="en-GB" dirty="0"/>
          </a:p>
          <a:p>
            <a:r>
              <a:rPr lang="en-GB" dirty="0" smtClean="0"/>
              <a:t>Headings:</a:t>
            </a:r>
          </a:p>
          <a:p>
            <a:pPr marL="0" indent="0">
              <a:buNone/>
            </a:pPr>
            <a:r>
              <a:rPr lang="en-GB" dirty="0" smtClean="0"/>
              <a:t>              Model 0  1  2  3 4 5 6 </a:t>
            </a:r>
          </a:p>
          <a:p>
            <a:pPr lvl="2"/>
            <a:r>
              <a:rPr lang="en-GB" dirty="0" smtClean="0"/>
              <a:t>Constant term if any</a:t>
            </a:r>
          </a:p>
          <a:p>
            <a:pPr lvl="2"/>
            <a:r>
              <a:rPr lang="en-GB" dirty="0" err="1" smtClean="0"/>
              <a:t>Coeff</a:t>
            </a:r>
            <a:r>
              <a:rPr lang="en-GB" dirty="0" smtClean="0"/>
              <a:t> Age</a:t>
            </a:r>
          </a:p>
          <a:p>
            <a:pPr lvl="2"/>
            <a:r>
              <a:rPr lang="en-GB" dirty="0" err="1" smtClean="0"/>
              <a:t>Coeff</a:t>
            </a:r>
            <a:r>
              <a:rPr lang="en-GB" dirty="0" smtClean="0"/>
              <a:t> Sex</a:t>
            </a:r>
          </a:p>
          <a:p>
            <a:pPr lvl="2"/>
            <a:r>
              <a:rPr lang="en-GB" dirty="0" err="1" smtClean="0"/>
              <a:t>Coeff</a:t>
            </a:r>
            <a:r>
              <a:rPr lang="en-GB" dirty="0" smtClean="0"/>
              <a:t> Age*sex</a:t>
            </a:r>
          </a:p>
          <a:p>
            <a:pPr lvl="2"/>
            <a:r>
              <a:rPr lang="en-GB" dirty="0" smtClean="0"/>
              <a:t>Mean of the random effects j</a:t>
            </a:r>
          </a:p>
          <a:p>
            <a:pPr lvl="2"/>
            <a:r>
              <a:rPr lang="en-GB" dirty="0" smtClean="0"/>
              <a:t>Variance of the random effects j</a:t>
            </a:r>
          </a:p>
          <a:p>
            <a:pPr lvl="2"/>
            <a:r>
              <a:rPr lang="en-GB" dirty="0" err="1" smtClean="0"/>
              <a:t>Covariances</a:t>
            </a:r>
            <a:r>
              <a:rPr lang="en-GB" dirty="0" smtClean="0"/>
              <a:t> must not be in this </a:t>
            </a:r>
            <a:r>
              <a:rPr lang="en-GB" dirty="0" smtClean="0"/>
              <a:t>table!</a:t>
            </a:r>
          </a:p>
          <a:p>
            <a:pPr marL="0" indent="0">
              <a:buNone/>
            </a:pPr>
            <a:endParaRPr lang="en-GB" dirty="0" smtClean="0"/>
          </a:p>
          <a:p>
            <a:pPr marL="0" indent="0">
              <a:buNone/>
            </a:pPr>
            <a:r>
              <a:rPr lang="en-GB" dirty="0" smtClean="0"/>
              <a:t>BIC </a:t>
            </a:r>
            <a:r>
              <a:rPr lang="en-GB" dirty="0" smtClean="0"/>
              <a:t>if available</a:t>
            </a:r>
          </a:p>
          <a:p>
            <a:endParaRPr lang="en-GB" dirty="0"/>
          </a:p>
        </p:txBody>
      </p:sp>
      <p:sp>
        <p:nvSpPr>
          <p:cNvPr id="6" name="Content Placeholder 5"/>
          <p:cNvSpPr>
            <a:spLocks noGrp="1"/>
          </p:cNvSpPr>
          <p:nvPr>
            <p:ph sz="half" idx="2"/>
          </p:nvPr>
        </p:nvSpPr>
        <p:spPr>
          <a:solidFill>
            <a:schemeClr val="accent4">
              <a:lumMod val="20000"/>
              <a:lumOff val="80000"/>
            </a:schemeClr>
          </a:solidFill>
        </p:spPr>
        <p:txBody>
          <a:bodyPr>
            <a:normAutofit fontScale="62500" lnSpcReduction="20000"/>
          </a:bodyPr>
          <a:lstStyle/>
          <a:p>
            <a:r>
              <a:rPr lang="en-GB" dirty="0" smtClean="0"/>
              <a:t>Table 2</a:t>
            </a:r>
          </a:p>
          <a:p>
            <a:r>
              <a:rPr lang="en-GB" dirty="0" smtClean="0"/>
              <a:t>Use the same models.</a:t>
            </a:r>
          </a:p>
          <a:p>
            <a:r>
              <a:rPr lang="en-GB" dirty="0" smtClean="0"/>
              <a:t>Choose only 4 of them</a:t>
            </a:r>
          </a:p>
          <a:p>
            <a:pPr lvl="3"/>
            <a:r>
              <a:rPr lang="en-GB" dirty="0" smtClean="0"/>
              <a:t>We want to see:</a:t>
            </a:r>
          </a:p>
          <a:p>
            <a:pPr lvl="3"/>
            <a:r>
              <a:rPr lang="en-GB" dirty="0" smtClean="0"/>
              <a:t>Empty Poisson model with BYM</a:t>
            </a:r>
          </a:p>
          <a:p>
            <a:pPr lvl="3"/>
            <a:r>
              <a:rPr lang="en-GB" dirty="0" smtClean="0"/>
              <a:t>Poisson model with BYM without interaction effects</a:t>
            </a:r>
          </a:p>
          <a:p>
            <a:pPr lvl="3"/>
            <a:r>
              <a:rPr lang="en-GB" dirty="0" smtClean="0"/>
              <a:t>Poisson  model with BYM with interaction effects</a:t>
            </a:r>
          </a:p>
          <a:p>
            <a:r>
              <a:rPr lang="en-GB" dirty="0" smtClean="0"/>
              <a:t>Table headings:</a:t>
            </a:r>
          </a:p>
          <a:p>
            <a:pPr marL="457200" lvl="1" indent="0">
              <a:buNone/>
            </a:pPr>
            <a:r>
              <a:rPr lang="en-GB" dirty="0"/>
              <a:t>	</a:t>
            </a:r>
            <a:r>
              <a:rPr lang="en-GB" dirty="0" smtClean="0"/>
              <a:t>     Model 0    1     2     3  </a:t>
            </a:r>
          </a:p>
          <a:p>
            <a:pPr marL="457200" lvl="1" indent="0">
              <a:buNone/>
            </a:pPr>
            <a:endParaRPr lang="en-GB" dirty="0"/>
          </a:p>
          <a:p>
            <a:pPr marL="457200" lvl="1" indent="0">
              <a:buNone/>
            </a:pPr>
            <a:r>
              <a:rPr lang="en-GB" dirty="0" smtClean="0"/>
              <a:t>Coefficients</a:t>
            </a:r>
          </a:p>
          <a:p>
            <a:pPr marL="457200" lvl="1" indent="0">
              <a:buNone/>
            </a:pPr>
            <a:r>
              <a:rPr lang="en-GB" sz="1600" dirty="0" smtClean="0"/>
              <a:t>Constant </a:t>
            </a:r>
          </a:p>
          <a:p>
            <a:pPr marL="457200" lvl="1" indent="0">
              <a:buNone/>
            </a:pPr>
            <a:r>
              <a:rPr lang="en-GB" sz="1600" dirty="0" smtClean="0"/>
              <a:t>X1</a:t>
            </a:r>
          </a:p>
          <a:p>
            <a:pPr marL="457200" lvl="1" indent="0">
              <a:buNone/>
            </a:pPr>
            <a:r>
              <a:rPr lang="en-GB" sz="1600" dirty="0" smtClean="0"/>
              <a:t>X2</a:t>
            </a:r>
          </a:p>
          <a:p>
            <a:pPr marL="457200" lvl="1" indent="0">
              <a:buNone/>
            </a:pPr>
            <a:r>
              <a:rPr lang="en-GB" sz="1600" dirty="0" smtClean="0"/>
              <a:t>X1*X2</a:t>
            </a:r>
            <a:endParaRPr lang="en-GB" sz="1600" dirty="0" smtClean="0"/>
          </a:p>
          <a:p>
            <a:pPr marL="457200" lvl="1" indent="0">
              <a:buNone/>
            </a:pPr>
            <a:r>
              <a:rPr lang="en-GB" dirty="0" smtClean="0"/>
              <a:t>Bayesian Info Criterion BIC</a:t>
            </a:r>
            <a:endParaRPr lang="en-GB" dirty="0" smtClean="0"/>
          </a:p>
          <a:p>
            <a:pPr marL="457200" lvl="1" indent="0">
              <a:buNone/>
            </a:pPr>
            <a:r>
              <a:rPr lang="en-GB" dirty="0" smtClean="0"/>
              <a:t>ICC </a:t>
            </a:r>
            <a:r>
              <a:rPr lang="en-GB" dirty="0" smtClean="0">
                <a:sym typeface="Symbol" panose="05050102010706020507" pitchFamily="18" charset="2"/>
              </a:rPr>
              <a:t></a:t>
            </a:r>
            <a:endParaRPr lang="en-GB" dirty="0" smtClean="0"/>
          </a:p>
          <a:p>
            <a:pPr marL="457200" lvl="1" indent="0">
              <a:buNone/>
            </a:pPr>
            <a:r>
              <a:rPr lang="en-GB" dirty="0" smtClean="0"/>
              <a:t>Variance of the whole model (</a:t>
            </a:r>
            <a:r>
              <a:rPr lang="en-GB" dirty="0" err="1" smtClean="0"/>
              <a:t>var</a:t>
            </a:r>
            <a:r>
              <a:rPr lang="en-GB" dirty="0" smtClean="0"/>
              <a:t>(Y-hat)) </a:t>
            </a:r>
            <a:r>
              <a:rPr lang="en-GB" dirty="0" smtClean="0">
                <a:sym typeface="Symbol" panose="05050102010706020507" pitchFamily="18" charset="2"/>
              </a:rPr>
              <a:t></a:t>
            </a:r>
            <a:endParaRPr lang="en-GB" dirty="0" smtClean="0"/>
          </a:p>
          <a:p>
            <a:pPr marL="457200" lvl="1" indent="0">
              <a:buNone/>
            </a:pPr>
            <a:r>
              <a:rPr lang="en-GB" dirty="0" smtClean="0"/>
              <a:t>Variance not covered in ICC </a:t>
            </a:r>
            <a:r>
              <a:rPr lang="en-GB" dirty="0">
                <a:sym typeface="Symbol" panose="05050102010706020507" pitchFamily="18" charset="2"/>
              </a:rPr>
              <a:t> </a:t>
            </a:r>
            <a:r>
              <a:rPr lang="en-GB" dirty="0" smtClean="0"/>
              <a:t>-</a:t>
            </a:r>
            <a:r>
              <a:rPr lang="en-GB" dirty="0" smtClean="0">
                <a:sym typeface="Symbol" panose="05050102010706020507" pitchFamily="18" charset="2"/>
              </a:rPr>
              <a:t></a:t>
            </a:r>
            <a:r>
              <a:rPr lang="en-GB" dirty="0" smtClean="0"/>
              <a:t>	</a:t>
            </a:r>
            <a:endParaRPr lang="en-GB" dirty="0"/>
          </a:p>
        </p:txBody>
      </p:sp>
      <p:sp>
        <p:nvSpPr>
          <p:cNvPr id="4" name="Slide Number Placeholder 3"/>
          <p:cNvSpPr>
            <a:spLocks noGrp="1"/>
          </p:cNvSpPr>
          <p:nvPr>
            <p:ph type="sldNum" sz="quarter" idx="12"/>
          </p:nvPr>
        </p:nvSpPr>
        <p:spPr/>
        <p:txBody>
          <a:bodyPr/>
          <a:lstStyle/>
          <a:p>
            <a:fld id="{78006F51-1788-4B78-A022-45EE8C202D22}" type="slidenum">
              <a:rPr lang="en-GB" smtClean="0"/>
              <a:t>29</a:t>
            </a:fld>
            <a:endParaRPr lang="en-GB"/>
          </a:p>
        </p:txBody>
      </p:sp>
    </p:spTree>
    <p:extLst>
      <p:ext uri="{BB962C8B-B14F-4D97-AF65-F5344CB8AC3E}">
        <p14:creationId xmlns:p14="http://schemas.microsoft.com/office/powerpoint/2010/main" val="28544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‘Labour-Force Active’ People = 1, non-active = 0.  Young people join the labour market…</a:t>
            </a:r>
            <a:endParaRPr lang="en-GB" dirty="0"/>
          </a:p>
        </p:txBody>
      </p:sp>
      <p:sp>
        <p:nvSpPr>
          <p:cNvPr id="3" name="Content Placeholder 2"/>
          <p:cNvSpPr>
            <a:spLocks noGrp="1"/>
          </p:cNvSpPr>
          <p:nvPr>
            <p:ph idx="1"/>
          </p:nvPr>
        </p:nvSpPr>
        <p:spPr>
          <a:solidFill>
            <a:schemeClr val="accent4">
              <a:lumMod val="20000"/>
              <a:lumOff val="80000"/>
            </a:schemeClr>
          </a:solidFill>
        </p:spPr>
        <p:txBody>
          <a:bodyPr>
            <a:normAutofit fontScale="92500" lnSpcReduction="10000"/>
          </a:bodyPr>
          <a:lstStyle/>
          <a:p>
            <a:r>
              <a:rPr lang="en-GB" dirty="0" smtClean="0"/>
              <a:t>The debate about productivity has assumed that it is normal for men to work…but what about youths and children and women?</a:t>
            </a:r>
          </a:p>
          <a:p>
            <a:r>
              <a:rPr lang="en-GB" dirty="0" smtClean="0"/>
              <a:t>We make a model of the risk of ‘being labour-market inactive’ vs.</a:t>
            </a:r>
          </a:p>
          <a:p>
            <a:pPr marL="0" indent="0">
              <a:buNone/>
            </a:pPr>
            <a:r>
              <a:rPr lang="en-GB" dirty="0" smtClean="0"/>
              <a:t>Active in the labour market.  Inactive is MUCH more common that </a:t>
            </a:r>
            <a:r>
              <a:rPr lang="en-GB" dirty="0" err="1" smtClean="0"/>
              <a:t>Unemp</a:t>
            </a:r>
            <a:r>
              <a:rPr lang="en-GB" dirty="0" smtClean="0"/>
              <a:t>.</a:t>
            </a:r>
          </a:p>
          <a:p>
            <a:r>
              <a:rPr lang="en-GB" b="1" dirty="0" smtClean="0"/>
              <a:t>Making a risk model is similar to looking at any problem,</a:t>
            </a:r>
          </a:p>
          <a:p>
            <a:pPr marL="0" indent="0">
              <a:buNone/>
            </a:pPr>
            <a:r>
              <a:rPr lang="en-GB" dirty="0" smtClean="0"/>
              <a:t>and the factors that raise the risk of that injury or illness happening. </a:t>
            </a:r>
          </a:p>
          <a:p>
            <a:pPr lvl="1"/>
            <a:r>
              <a:rPr lang="en-GB" dirty="0" smtClean="0"/>
              <a:t>Debating the components of the model on the right-hand side.</a:t>
            </a:r>
          </a:p>
          <a:p>
            <a:pPr lvl="1"/>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b="1" dirty="0"/>
              <a:t> </a:t>
            </a:r>
            <a:r>
              <a:rPr lang="en-GB" b="1" dirty="0" smtClean="0"/>
              <a:t>sex + social-group</a:t>
            </a:r>
          </a:p>
          <a:p>
            <a:pPr lvl="1"/>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b="1" dirty="0"/>
              <a:t> </a:t>
            </a:r>
            <a:r>
              <a:rPr lang="en-GB" b="1" dirty="0" smtClean="0"/>
              <a:t>sex + social-group + spatial element (unexplained </a:t>
            </a:r>
            <a:r>
              <a:rPr lang="en-GB" b="1" dirty="0" err="1" smtClean="0"/>
              <a:t>u</a:t>
            </a:r>
            <a:r>
              <a:rPr lang="en-GB" b="1" baseline="-25000" dirty="0" err="1" smtClean="0"/>
              <a:t>j</a:t>
            </a:r>
            <a:r>
              <a:rPr lang="en-GB" b="1" dirty="0" smtClean="0"/>
              <a:t>)</a:t>
            </a:r>
          </a:p>
          <a:p>
            <a:pPr lvl="1"/>
            <a:r>
              <a:rPr lang="el-GR" baseline="30000" dirty="0">
                <a:latin typeface="Arial" panose="020B0604020202020204" pitchFamily="34" charset="0"/>
              </a:rPr>
              <a:t>η</a:t>
            </a:r>
            <a:r>
              <a:rPr lang="en-US" baseline="-25000" dirty="0">
                <a:latin typeface="Arial" panose="020B0604020202020204" pitchFamily="34" charset="0"/>
              </a:rPr>
              <a:t>j</a:t>
            </a:r>
            <a:r>
              <a:rPr lang="en-US" dirty="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b="1" dirty="0"/>
              <a:t> </a:t>
            </a:r>
            <a:r>
              <a:rPr lang="en-GB" b="1" dirty="0" smtClean="0"/>
              <a:t>sex + social-group + spatially-varying Z + </a:t>
            </a:r>
            <a:r>
              <a:rPr lang="en-GB" b="1" dirty="0" err="1" smtClean="0"/>
              <a:t>u</a:t>
            </a:r>
            <a:r>
              <a:rPr lang="en-GB" b="1" baseline="-25000" dirty="0" err="1" smtClean="0"/>
              <a:t>j</a:t>
            </a:r>
            <a:endParaRPr lang="en-GB" baseline="-25000" dirty="0" smtClean="0"/>
          </a:p>
          <a:p>
            <a:r>
              <a:rPr lang="en-GB" dirty="0" smtClean="0"/>
              <a:t>We call the regression coefficients the ‘slopes </a:t>
            </a:r>
            <a:r>
              <a:rPr lang="en-GB" b="1" dirty="0" smtClean="0"/>
              <a:t>(BOLD)</a:t>
            </a:r>
            <a:endParaRPr lang="en-GB" b="1" dirty="0"/>
          </a:p>
        </p:txBody>
      </p:sp>
      <p:sp>
        <p:nvSpPr>
          <p:cNvPr id="4" name="Slide Number Placeholder 3"/>
          <p:cNvSpPr>
            <a:spLocks noGrp="1"/>
          </p:cNvSpPr>
          <p:nvPr>
            <p:ph type="sldNum" sz="quarter" idx="12"/>
          </p:nvPr>
        </p:nvSpPr>
        <p:spPr/>
        <p:txBody>
          <a:bodyPr/>
          <a:lstStyle/>
          <a:p>
            <a:fld id="{78006F51-1788-4B78-A022-45EE8C202D22}" type="slidenum">
              <a:rPr lang="en-GB" smtClean="0"/>
              <a:t>3</a:t>
            </a:fld>
            <a:endParaRPr lang="en-GB"/>
          </a:p>
        </p:txBody>
      </p:sp>
    </p:spTree>
    <p:extLst>
      <p:ext uri="{BB962C8B-B14F-4D97-AF65-F5344CB8AC3E}">
        <p14:creationId xmlns:p14="http://schemas.microsoft.com/office/powerpoint/2010/main" val="3879625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Quiz to discuss </a:t>
            </a:r>
            <a:r>
              <a:rPr lang="en-GB" dirty="0" smtClean="0"/>
              <a:t>BYM research prospectively</a:t>
            </a:r>
            <a:endParaRPr lang="en-GB" dirty="0"/>
          </a:p>
        </p:txBody>
      </p:sp>
      <p:sp>
        <p:nvSpPr>
          <p:cNvPr id="3" name="Content Placeholder 2"/>
          <p:cNvSpPr>
            <a:spLocks noGrp="1"/>
          </p:cNvSpPr>
          <p:nvPr>
            <p:ph sz="half" idx="1"/>
          </p:nvPr>
        </p:nvSpPr>
        <p:spPr>
          <a:solidFill>
            <a:schemeClr val="accent4">
              <a:lumMod val="20000"/>
              <a:lumOff val="80000"/>
            </a:schemeClr>
          </a:solidFill>
        </p:spPr>
        <p:txBody>
          <a:bodyPr>
            <a:normAutofit/>
          </a:bodyPr>
          <a:lstStyle/>
          <a:p>
            <a:r>
              <a:rPr lang="en-GB" dirty="0" smtClean="0"/>
              <a:t>Form a small group</a:t>
            </a:r>
          </a:p>
          <a:p>
            <a:r>
              <a:rPr lang="en-GB" dirty="0" smtClean="0"/>
              <a:t>Introduce yourselves (Name, Place)</a:t>
            </a:r>
          </a:p>
          <a:p>
            <a:r>
              <a:rPr lang="en-GB" dirty="0" smtClean="0"/>
              <a:t>What is the Count outcome in your research?</a:t>
            </a:r>
          </a:p>
          <a:p>
            <a:r>
              <a:rPr lang="en-GB" dirty="0" smtClean="0"/>
              <a:t>What would 3   X variables be? </a:t>
            </a:r>
          </a:p>
          <a:p>
            <a:pPr marL="0" indent="0">
              <a:buNone/>
            </a:pPr>
            <a:r>
              <a:rPr lang="en-GB" dirty="0" smtClean="0"/>
              <a:t>What is the available Spatial Unit?</a:t>
            </a:r>
          </a:p>
          <a:p>
            <a:pPr marL="0" indent="0">
              <a:buNone/>
            </a:pPr>
            <a:r>
              <a:rPr lang="en-GB" dirty="0" smtClean="0"/>
              <a:t>Do you have any aggregate variables </a:t>
            </a:r>
            <a:r>
              <a:rPr lang="en-GB" dirty="0" err="1" smtClean="0"/>
              <a:t>X</a:t>
            </a:r>
            <a:r>
              <a:rPr lang="en-GB" baseline="-25000" dirty="0" err="1" smtClean="0"/>
              <a:t>j</a:t>
            </a:r>
            <a:r>
              <a:rPr lang="en-GB" dirty="0" smtClean="0"/>
              <a:t> ? (e g GDP per capita)</a:t>
            </a:r>
            <a:endParaRPr lang="en-GB" dirty="0"/>
          </a:p>
        </p:txBody>
      </p:sp>
      <p:sp>
        <p:nvSpPr>
          <p:cNvPr id="4" name="Content Placeholder 3"/>
          <p:cNvSpPr>
            <a:spLocks noGrp="1"/>
          </p:cNvSpPr>
          <p:nvPr>
            <p:ph sz="half" idx="2"/>
          </p:nvPr>
        </p:nvSpPr>
        <p:spPr>
          <a:xfrm>
            <a:off x="6525492" y="3142211"/>
            <a:ext cx="4828308" cy="1778924"/>
          </a:xfrm>
          <a:solidFill>
            <a:schemeClr val="accent4">
              <a:lumMod val="40000"/>
              <a:lumOff val="60000"/>
            </a:schemeClr>
          </a:solidFill>
          <a:ln w="12700">
            <a:solidFill>
              <a:schemeClr val="tx1"/>
            </a:solidFill>
          </a:ln>
        </p:spPr>
        <p:txBody>
          <a:bodyPr>
            <a:normAutofit/>
          </a:bodyPr>
          <a:lstStyle/>
          <a:p>
            <a:pPr marL="0" indent="0">
              <a:buNone/>
            </a:pPr>
            <a:endParaRPr lang="en-GB" dirty="0" smtClean="0"/>
          </a:p>
          <a:p>
            <a:pPr marL="0" indent="0">
              <a:buNone/>
            </a:pPr>
            <a:r>
              <a:rPr lang="en-GB" dirty="0" smtClean="0"/>
              <a:t>There is only time to develop one person’s project! The rest are listening/commenting.</a:t>
            </a:r>
            <a:endParaRPr lang="en-GB" dirty="0"/>
          </a:p>
        </p:txBody>
      </p:sp>
      <p:sp>
        <p:nvSpPr>
          <p:cNvPr id="5" name="Slide Number Placeholder 4"/>
          <p:cNvSpPr>
            <a:spLocks noGrp="1"/>
          </p:cNvSpPr>
          <p:nvPr>
            <p:ph type="sldNum" sz="quarter" idx="12"/>
          </p:nvPr>
        </p:nvSpPr>
        <p:spPr/>
        <p:txBody>
          <a:bodyPr/>
          <a:lstStyle/>
          <a:p>
            <a:fld id="{78006F51-1788-4B78-A022-45EE8C202D22}" type="slidenum">
              <a:rPr lang="en-GB" smtClean="0"/>
              <a:t>30</a:t>
            </a:fld>
            <a:endParaRPr lang="en-GB"/>
          </a:p>
        </p:txBody>
      </p:sp>
    </p:spTree>
    <p:extLst>
      <p:ext uri="{BB962C8B-B14F-4D97-AF65-F5344CB8AC3E}">
        <p14:creationId xmlns:p14="http://schemas.microsoft.com/office/powerpoint/2010/main" val="377425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Questions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solidFill>
                <a:schemeClr val="accent4">
                  <a:lumMod val="20000"/>
                  <a:lumOff val="80000"/>
                </a:schemeClr>
              </a:solidFill>
            </p:spPr>
            <p:txBody>
              <a:bodyPr>
                <a:normAutofit lnSpcReduction="10000"/>
              </a:bodyPr>
              <a:lstStyle/>
              <a:p>
                <a:pPr lvl="3"/>
                <a:r>
                  <a:rPr lang="en-GB" dirty="0" smtClean="0">
                    <a:latin typeface="Arial" panose="020B0604020202020204" pitchFamily="34" charset="0"/>
                  </a:rPr>
                  <a:t>Define youth as age 15-24, or you may use 16-24 or 17-24.</a:t>
                </a:r>
              </a:p>
              <a:p>
                <a:r>
                  <a:rPr lang="en-GB" dirty="0" smtClean="0">
                    <a:latin typeface="Arial" panose="020B0604020202020204" pitchFamily="34" charset="0"/>
                  </a:rPr>
                  <a:t>RQ1 What are the social factors (like religious group or minority-group) associated with being ACTIVE in the labour market as a youth? </a:t>
                </a:r>
                <a:endParaRPr lang="en-GB" dirty="0" smtClean="0"/>
              </a:p>
              <a:p>
                <a:pPr lvl="2"/>
                <a:r>
                  <a:rPr lang="en-GB" dirty="0" smtClean="0"/>
                  <a:t>We have decided to select India’s youths up to age 24 for the moment. </a:t>
                </a:r>
              </a:p>
              <a:p>
                <a:pPr lvl="2"/>
                <a:r>
                  <a:rPr lang="en-GB" dirty="0" smtClean="0"/>
                  <a:t>Age can then be left out of the equation. </a:t>
                </a:r>
                <a:endParaRPr lang="en-GB" dirty="0"/>
              </a:p>
              <a:p>
                <a:r>
                  <a:rPr lang="el-GR" baseline="30000" dirty="0" smtClean="0">
                    <a:latin typeface="Arial" panose="020B0604020202020204" pitchFamily="34" charset="0"/>
                  </a:rPr>
                  <a:t>η</a:t>
                </a:r>
                <a:r>
                  <a:rPr lang="en-US" baseline="-25000" dirty="0" smtClean="0">
                    <a:latin typeface="Arial" panose="020B0604020202020204" pitchFamily="34" charset="0"/>
                  </a:rPr>
                  <a:t>j</a:t>
                </a:r>
                <a:r>
                  <a:rPr lang="en-US" dirty="0" smtClean="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sz="3200" b="1" dirty="0"/>
                  <a:t> </a:t>
                </a:r>
                <a:r>
                  <a:rPr lang="en-GB" sz="3200" b="1" dirty="0" smtClean="0"/>
                  <a:t>sex + social-group + religious minority status + </a:t>
                </a:r>
                <a14:m>
                  <m:oMath xmlns:m="http://schemas.openxmlformats.org/officeDocument/2006/math">
                    <m:r>
                      <a:rPr lang="en-GB" sz="3200" b="0" i="0" smtClean="0">
                        <a:latin typeface="Cambria Math" panose="02040503050406030204" pitchFamily="18" charset="0"/>
                      </a:rPr>
                      <m:t>[</m:t>
                    </m:r>
                    <m:r>
                      <a:rPr lang="en-GB" sz="3200" b="0" i="1" smtClean="0">
                        <a:latin typeface="Cambria Math" panose="02040503050406030204" pitchFamily="18" charset="0"/>
                      </a:rPr>
                      <m:t>𝑠𝑝𝑎𝑡𝑖𝑎𝑙</m:t>
                    </m:r>
                    <m:r>
                      <a:rPr lang="en-GB" sz="3200" b="0" i="1" smtClean="0">
                        <a:latin typeface="Cambria Math" panose="02040503050406030204" pitchFamily="18" charset="0"/>
                      </a:rPr>
                      <m:t> </m:t>
                    </m:r>
                    <m:r>
                      <a:rPr lang="en-GB" sz="3200" b="0" i="1" smtClean="0">
                        <a:latin typeface="Cambria Math" panose="02040503050406030204" pitchFamily="18" charset="0"/>
                      </a:rPr>
                      <m:t>𝑡𝑒𝑟𝑚𝑠</m:t>
                    </m:r>
                    <m:r>
                      <a:rPr lang="en-GB" sz="3200" b="0" i="1" smtClean="0">
                        <a:latin typeface="Cambria Math" panose="02040503050406030204" pitchFamily="18" charset="0"/>
                      </a:rPr>
                      <m:t>]</m:t>
                    </m:r>
                  </m:oMath>
                </a14:m>
                <a:r>
                  <a:rPr lang="en-GB" dirty="0"/>
                  <a:t/>
                </a:r>
                <a:br>
                  <a:rPr lang="en-GB"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t="-249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078578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solidFill>
                <a:schemeClr val="accent4">
                  <a:lumMod val="20000"/>
                  <a:lumOff val="80000"/>
                </a:schemeClr>
              </a:solidFill>
            </p:spPr>
            <p:txBody>
              <a:bodyPr>
                <a:normAutofit/>
              </a:bodyPr>
              <a:lstStyle/>
              <a:p>
                <a:r>
                  <a:rPr lang="en-GB" dirty="0" smtClean="0">
                    <a:solidFill>
                      <a:schemeClr val="accent2">
                        <a:lumMod val="75000"/>
                      </a:schemeClr>
                    </a:solidFill>
                    <a:latin typeface="Arial" panose="020B0604020202020204" pitchFamily="34" charset="0"/>
                  </a:rPr>
                  <a:t>RQ1</a:t>
                </a:r>
                <a:r>
                  <a:rPr lang="en-GB" dirty="0" smtClean="0">
                    <a:latin typeface="Arial" panose="020B0604020202020204" pitchFamily="34" charset="0"/>
                  </a:rPr>
                  <a:t> First one must adjust for all the child and youth ages, due to cultural norms around doing paid labour.</a:t>
                </a:r>
                <a:endParaRPr lang="en-GB" dirty="0" smtClean="0"/>
              </a:p>
              <a:p>
                <a:endParaRPr lang="en-GB" dirty="0"/>
              </a:p>
              <a:p>
                <a:r>
                  <a:rPr lang="el-GR" baseline="30000" dirty="0" smtClean="0">
                    <a:latin typeface="Arial" panose="020B0604020202020204" pitchFamily="34" charset="0"/>
                  </a:rPr>
                  <a:t>η</a:t>
                </a:r>
                <a:r>
                  <a:rPr lang="en-US" baseline="-25000" dirty="0" smtClean="0">
                    <a:latin typeface="Arial" panose="020B0604020202020204" pitchFamily="34" charset="0"/>
                  </a:rPr>
                  <a:t>j</a:t>
                </a:r>
                <a:r>
                  <a:rPr lang="en-US" dirty="0" smtClean="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dirty="0"/>
                  <a:t>+</a:t>
                </a:r>
                <a:r>
                  <a:rPr lang="en-GB" sz="3200" b="1" dirty="0"/>
                  <a:t> + </a:t>
                </a:r>
                <a:r>
                  <a:rPr lang="en-GB" sz="3200" b="1" dirty="0" smtClean="0"/>
                  <a:t>age + social-group + religious minority status + </a:t>
                </a:r>
                <a14:m>
                  <m:oMath xmlns:m="http://schemas.openxmlformats.org/officeDocument/2006/math">
                    <m:r>
                      <a:rPr lang="en-GB" sz="3200" b="0" i="0" smtClean="0">
                        <a:latin typeface="Cambria Math" panose="02040503050406030204" pitchFamily="18" charset="0"/>
                      </a:rPr>
                      <m:t>[</m:t>
                    </m:r>
                    <m:r>
                      <a:rPr lang="en-GB" sz="3200" b="0" i="1" smtClean="0">
                        <a:latin typeface="Cambria Math" panose="02040503050406030204" pitchFamily="18" charset="0"/>
                      </a:rPr>
                      <m:t>𝑠𝑝𝑎𝑡𝑖𝑎𝑙</m:t>
                    </m:r>
                    <m:r>
                      <a:rPr lang="en-GB" sz="3200" b="0" i="1" smtClean="0">
                        <a:latin typeface="Cambria Math" panose="02040503050406030204" pitchFamily="18" charset="0"/>
                      </a:rPr>
                      <m:t> </m:t>
                    </m:r>
                    <m:r>
                      <a:rPr lang="en-GB" sz="3200" b="0" i="1" smtClean="0">
                        <a:latin typeface="Cambria Math" panose="02040503050406030204" pitchFamily="18" charset="0"/>
                      </a:rPr>
                      <m:t>𝑡𝑒𝑟𝑚𝑠</m:t>
                    </m:r>
                    <m:r>
                      <a:rPr lang="en-GB" sz="3200" b="0" i="1" smtClean="0">
                        <a:latin typeface="Cambria Math" panose="02040503050406030204" pitchFamily="18" charset="0"/>
                      </a:rPr>
                      <m:t>]</m:t>
                    </m:r>
                  </m:oMath>
                </a14:m>
                <a:r>
                  <a:rPr lang="en-GB" dirty="0"/>
                  <a:t/>
                </a:r>
                <a:br>
                  <a:rPr lang="en-GB"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t="-3025" r="-1235"/>
                </a:stretch>
              </a:blipFill>
            </p:spPr>
            <p:txBody>
              <a:bodyPr/>
              <a:lstStyle/>
              <a:p>
                <a:r>
                  <a:rPr lang="en-GB">
                    <a:noFill/>
                  </a:rPr>
                  <a:t> </a:t>
                </a:r>
              </a:p>
            </p:txBody>
          </p:sp>
        </mc:Fallback>
      </mc:AlternateContent>
      <p:sp>
        <p:nvSpPr>
          <p:cNvPr id="2" name="Title 1"/>
          <p:cNvSpPr>
            <a:spLocks noGrp="1"/>
          </p:cNvSpPr>
          <p:nvPr>
            <p:ph type="title"/>
          </p:nvPr>
        </p:nvSpPr>
        <p:spPr/>
        <p:txBody>
          <a:bodyPr/>
          <a:lstStyle/>
          <a:p>
            <a:r>
              <a:rPr lang="en-GB" dirty="0" smtClean="0"/>
              <a:t>Research Questions</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
        <p:nvSpPr>
          <p:cNvPr id="5" name="Rectangle 4"/>
          <p:cNvSpPr/>
          <p:nvPr/>
        </p:nvSpPr>
        <p:spPr>
          <a:xfrm rot="20519262">
            <a:off x="1766202" y="3563046"/>
            <a:ext cx="9521123" cy="1938992"/>
          </a:xfrm>
          <a:prstGeom prst="rect">
            <a:avLst/>
          </a:prstGeom>
          <a:solidFill>
            <a:schemeClr val="accent4">
              <a:lumMod val="20000"/>
              <a:lumOff val="80000"/>
            </a:schemeClr>
          </a:solid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smtClean="0">
                <a:ln/>
                <a:solidFill>
                  <a:schemeClr val="accent4"/>
                </a:solidFill>
              </a:rPr>
              <a:t>Perhaps t</a:t>
            </a:r>
            <a:r>
              <a:rPr lang="en-US" sz="4000" b="1" cap="none" spc="0" dirty="0" smtClean="0">
                <a:ln/>
                <a:solidFill>
                  <a:schemeClr val="accent4"/>
                </a:solidFill>
                <a:effectLst/>
              </a:rPr>
              <a:t>his is the broad RQ, but it  </a:t>
            </a:r>
          </a:p>
          <a:p>
            <a:pPr algn="ctr"/>
            <a:r>
              <a:rPr lang="en-US" sz="4000" b="1" cap="none" spc="0" dirty="0" smtClean="0">
                <a:ln/>
                <a:solidFill>
                  <a:schemeClr val="accent4"/>
                </a:solidFill>
                <a:effectLst/>
              </a:rPr>
              <a:t>is </a:t>
            </a:r>
            <a:r>
              <a:rPr lang="en-US" sz="4000" b="1" cap="none" spc="0" dirty="0" smtClean="0">
                <a:ln/>
                <a:solidFill>
                  <a:schemeClr val="tx1">
                    <a:lumMod val="85000"/>
                    <a:lumOff val="15000"/>
                  </a:schemeClr>
                </a:solidFill>
                <a:effectLst/>
              </a:rPr>
              <a:t>too general </a:t>
            </a:r>
            <a:r>
              <a:rPr lang="en-US" sz="4000" b="1" cap="none" spc="0" dirty="0" smtClean="0">
                <a:ln/>
                <a:solidFill>
                  <a:schemeClr val="accent4"/>
                </a:solidFill>
                <a:effectLst/>
              </a:rPr>
              <a:t>to publish </a:t>
            </a:r>
          </a:p>
          <a:p>
            <a:pPr algn="ctr"/>
            <a:r>
              <a:rPr lang="en-US" sz="4000" b="1" cap="none" spc="0" dirty="0" smtClean="0">
                <a:ln/>
                <a:solidFill>
                  <a:schemeClr val="accent4"/>
                </a:solidFill>
                <a:effectLst/>
              </a:rPr>
              <a:t>in a journal article!</a:t>
            </a:r>
            <a:endParaRPr lang="en-US" sz="4000" b="1" cap="none" spc="0" dirty="0">
              <a:ln/>
              <a:solidFill>
                <a:schemeClr val="accent4"/>
              </a:solidFill>
              <a:effectLst/>
            </a:endParaRPr>
          </a:p>
        </p:txBody>
      </p:sp>
    </p:spTree>
    <p:extLst>
      <p:ext uri="{BB962C8B-B14F-4D97-AF65-F5344CB8AC3E}">
        <p14:creationId xmlns:p14="http://schemas.microsoft.com/office/powerpoint/2010/main" val="2593456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7" y="2024592"/>
            <a:ext cx="10515600" cy="1325563"/>
          </a:xfrm>
          <a:solidFill>
            <a:schemeClr val="accent4">
              <a:lumMod val="20000"/>
              <a:lumOff val="80000"/>
            </a:schemeClr>
          </a:solidFill>
        </p:spPr>
        <p:txBody>
          <a:bodyPr/>
          <a:lstStyle/>
          <a:p>
            <a:pPr algn="ctr"/>
            <a:r>
              <a:rPr lang="en-GB" dirty="0" smtClean="0"/>
              <a:t>Narrow down your RQ to generate testable hypotheses</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08258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Narrower </a:t>
            </a:r>
            <a:r>
              <a:rPr lang="en-GB" dirty="0"/>
              <a:t>Research Question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solidFill>
                <a:schemeClr val="accent4">
                  <a:lumMod val="20000"/>
                  <a:lumOff val="80000"/>
                </a:schemeClr>
              </a:solidFill>
            </p:spPr>
            <p:txBody>
              <a:bodyPr>
                <a:normAutofit/>
              </a:bodyPr>
              <a:lstStyle/>
              <a:p>
                <a:r>
                  <a:rPr lang="en-GB" dirty="0" smtClean="0">
                    <a:latin typeface="Arial" panose="020B0604020202020204" pitchFamily="34" charset="0"/>
                  </a:rPr>
                  <a:t>RQ 2 Via what routes does gender affect the risk of a youth in India being active/inactive in the labour market? </a:t>
                </a:r>
              </a:p>
              <a:p>
                <a:r>
                  <a:rPr lang="en-GB" dirty="0" smtClean="0">
                    <a:latin typeface="Arial" panose="020B0604020202020204" pitchFamily="34" charset="0"/>
                  </a:rPr>
                  <a:t>…after taking into account spatial variations in norms</a:t>
                </a:r>
              </a:p>
              <a:p>
                <a:pPr lvl="4"/>
                <a:r>
                  <a:rPr lang="en-GB" dirty="0" smtClean="0">
                    <a:latin typeface="Arial" panose="020B0604020202020204" pitchFamily="34" charset="0"/>
                  </a:rPr>
                  <a:t>You could for example interact SEX with FORMAL EDUCATION</a:t>
                </a:r>
                <a:endParaRPr lang="en-GB" dirty="0" smtClean="0"/>
              </a:p>
              <a:p>
                <a:endParaRPr lang="en-GB" dirty="0"/>
              </a:p>
              <a:p>
                <a:r>
                  <a:rPr lang="el-GR" baseline="30000" dirty="0" smtClean="0">
                    <a:latin typeface="Arial" panose="020B0604020202020204" pitchFamily="34" charset="0"/>
                  </a:rPr>
                  <a:t>η</a:t>
                </a:r>
                <a:r>
                  <a:rPr lang="en-US" baseline="-25000" dirty="0" smtClean="0">
                    <a:latin typeface="Arial" panose="020B0604020202020204" pitchFamily="34" charset="0"/>
                  </a:rPr>
                  <a:t>j</a:t>
                </a:r>
                <a:r>
                  <a:rPr lang="en-US" dirty="0" smtClean="0">
                    <a:latin typeface="Arial" panose="020B0604020202020204" pitchFamily="34" charset="0"/>
                  </a:rPr>
                  <a:t>=</a:t>
                </a:r>
                <a:r>
                  <a:rPr lang="el-GR" dirty="0">
                    <a:latin typeface="Arial" panose="020B0604020202020204" pitchFamily="34" charset="0"/>
                  </a:rPr>
                  <a:t>β</a:t>
                </a:r>
                <a:r>
                  <a:rPr lang="en-US" baseline="-25000" dirty="0">
                    <a:latin typeface="Arial" panose="020B0604020202020204" pitchFamily="34" charset="0"/>
                  </a:rPr>
                  <a:t>0j</a:t>
                </a:r>
                <a:r>
                  <a:rPr lang="en-US" dirty="0">
                    <a:latin typeface="Arial" panose="020B0604020202020204" pitchFamily="34" charset="0"/>
                  </a:rPr>
                  <a:t>+</a:t>
                </a:r>
                <a:r>
                  <a:rPr lang="en-GB" b="1" u="sng" dirty="0"/>
                  <a:t>X</a:t>
                </a:r>
                <a:r>
                  <a:rPr lang="el-GR" b="1" u="sng" dirty="0"/>
                  <a:t>β</a:t>
                </a:r>
                <a:r>
                  <a:rPr lang="en-GB" b="1" dirty="0" smtClean="0"/>
                  <a:t>+ </a:t>
                </a:r>
                <a:r>
                  <a:rPr lang="en-GB" b="1" dirty="0" smtClean="0">
                    <a:solidFill>
                      <a:schemeClr val="accent2">
                        <a:lumMod val="50000"/>
                      </a:schemeClr>
                    </a:solidFill>
                  </a:rPr>
                  <a:t>gender </a:t>
                </a:r>
                <a:r>
                  <a:rPr lang="en-GB" dirty="0" smtClean="0">
                    <a:solidFill>
                      <a:schemeClr val="accent2">
                        <a:lumMod val="50000"/>
                      </a:schemeClr>
                    </a:solidFill>
                  </a:rPr>
                  <a:t>+ </a:t>
                </a:r>
                <a:r>
                  <a:rPr lang="en-GB" i="1" dirty="0" smtClean="0">
                    <a:solidFill>
                      <a:schemeClr val="accent2">
                        <a:lumMod val="50000"/>
                      </a:schemeClr>
                    </a:solidFill>
                  </a:rPr>
                  <a:t>interactions of gender with </a:t>
                </a:r>
                <a:r>
                  <a:rPr lang="en-GB" i="1" dirty="0" smtClean="0"/>
                  <a:t>{</a:t>
                </a:r>
                <a:r>
                  <a:rPr lang="en-GB" sz="1600" b="1" dirty="0" smtClean="0"/>
                  <a:t>social-group </a:t>
                </a:r>
                <a:r>
                  <a:rPr lang="en-GB" sz="1600" b="1" dirty="0"/>
                  <a:t>+ religious minority </a:t>
                </a:r>
                <a:r>
                  <a:rPr lang="en-GB" sz="1600" b="1" dirty="0" smtClean="0"/>
                  <a:t>status} + </a:t>
                </a:r>
                <a14:m>
                  <m:oMath xmlns:m="http://schemas.openxmlformats.org/officeDocument/2006/math">
                    <m:r>
                      <a:rPr lang="en-GB" sz="3200" b="0" i="0" smtClean="0">
                        <a:latin typeface="Cambria Math" panose="02040503050406030204" pitchFamily="18" charset="0"/>
                      </a:rPr>
                      <m:t>[</m:t>
                    </m:r>
                    <m:r>
                      <a:rPr lang="en-GB" sz="3200" b="0" i="1" smtClean="0">
                        <a:latin typeface="Cambria Math" panose="02040503050406030204" pitchFamily="18" charset="0"/>
                      </a:rPr>
                      <m:t>𝑠𝑝𝑎𝑡𝑖𝑎𝑙</m:t>
                    </m:r>
                    <m:r>
                      <a:rPr lang="en-GB" sz="3200" b="0" i="1" smtClean="0">
                        <a:latin typeface="Cambria Math" panose="02040503050406030204" pitchFamily="18" charset="0"/>
                      </a:rPr>
                      <m:t> </m:t>
                    </m:r>
                    <m:r>
                      <a:rPr lang="en-GB" sz="3200" b="0" i="1" smtClean="0">
                        <a:latin typeface="Cambria Math" panose="02040503050406030204" pitchFamily="18" charset="0"/>
                      </a:rPr>
                      <m:t>𝑡𝑒𝑟𝑚𝑠</m:t>
                    </m:r>
                    <m:r>
                      <a:rPr lang="en-GB" sz="3200" b="0" i="1" smtClean="0">
                        <a:latin typeface="Cambria Math" panose="02040503050406030204" pitchFamily="18" charset="0"/>
                      </a:rPr>
                      <m:t>]</m:t>
                    </m:r>
                  </m:oMath>
                </a14:m>
                <a:r>
                  <a:rPr lang="en-GB" dirty="0" smtClean="0"/>
                  <a:t> + </a:t>
                </a:r>
                <a:r>
                  <a:rPr lang="en-GB" i="1" dirty="0" smtClean="0">
                    <a:solidFill>
                      <a:schemeClr val="accent2">
                        <a:lumMod val="50000"/>
                      </a:schemeClr>
                    </a:solidFill>
                  </a:rPr>
                  <a:t>gender*spatial terms</a:t>
                </a:r>
                <a:endParaRPr lang="en-GB" i="1" dirty="0">
                  <a:solidFill>
                    <a:schemeClr val="accent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t="-3025"/>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221423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Innovative Research Questions (A), Use ICC</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solidFill>
                <a:schemeClr val="accent4">
                  <a:lumMod val="20000"/>
                  <a:lumOff val="80000"/>
                </a:schemeClr>
              </a:solidFill>
            </p:spPr>
            <p:txBody>
              <a:bodyPr>
                <a:normAutofit fontScale="92500"/>
              </a:bodyPr>
              <a:lstStyle/>
              <a:p>
                <a:r>
                  <a:rPr lang="en-GB" dirty="0" smtClean="0">
                    <a:latin typeface="Arial" panose="020B0604020202020204" pitchFamily="34" charset="0"/>
                  </a:rPr>
                  <a:t>RQ3 What interaction effects occur, a) of gender by social group? After allowing for spatial covariation as an extracted factor; b) of gender by social group without allowing for spatial covariation? </a:t>
                </a:r>
                <a:endParaRPr lang="en-GB" dirty="0" smtClean="0"/>
              </a:p>
              <a:p>
                <a:r>
                  <a:rPr lang="en-GB" dirty="0" smtClean="0">
                    <a:solidFill>
                      <a:schemeClr val="bg1">
                        <a:lumMod val="50000"/>
                      </a:schemeClr>
                    </a:solidFill>
                  </a:rPr>
                  <a:t>Model 0 is the empty hierarchical (spatial and </a:t>
                </a:r>
                <a:r>
                  <a:rPr lang="en-GB" dirty="0" err="1" smtClean="0">
                    <a:solidFill>
                      <a:schemeClr val="bg1">
                        <a:lumMod val="50000"/>
                      </a:schemeClr>
                    </a:solidFill>
                  </a:rPr>
                  <a:t>s.g</a:t>
                </a:r>
                <a:r>
                  <a:rPr lang="en-GB" dirty="0" smtClean="0">
                    <a:solidFill>
                      <a:schemeClr val="bg1">
                        <a:lumMod val="50000"/>
                      </a:schemeClr>
                    </a:solidFill>
                  </a:rPr>
                  <a:t>.) model, </a:t>
                </a:r>
                <a:r>
                  <a:rPr lang="en-GB" dirty="0" err="1" smtClean="0">
                    <a:solidFill>
                      <a:schemeClr val="bg1">
                        <a:lumMod val="50000"/>
                      </a:schemeClr>
                    </a:solidFill>
                  </a:rPr>
                  <a:t>S.g</a:t>
                </a:r>
                <a:r>
                  <a:rPr lang="en-GB" dirty="0" smtClean="0">
                    <a:solidFill>
                      <a:schemeClr val="bg1">
                        <a:lumMod val="50000"/>
                      </a:schemeClr>
                    </a:solidFill>
                  </a:rPr>
                  <a:t>.=</a:t>
                </a:r>
                <a:r>
                  <a:rPr lang="en-GB" dirty="0" err="1" smtClean="0">
                    <a:solidFill>
                      <a:schemeClr val="bg1">
                        <a:lumMod val="50000"/>
                      </a:schemeClr>
                    </a:solidFill>
                  </a:rPr>
                  <a:t>SocGroup</a:t>
                </a:r>
                <a:endParaRPr lang="en-GB" dirty="0">
                  <a:solidFill>
                    <a:schemeClr val="bg1">
                      <a:lumMod val="50000"/>
                    </a:schemeClr>
                  </a:solidFill>
                </a:endParaRPr>
              </a:p>
              <a:p>
                <a:r>
                  <a:rPr lang="el-GR" baseline="30000" dirty="0" smtClean="0">
                    <a:solidFill>
                      <a:schemeClr val="bg1">
                        <a:lumMod val="50000"/>
                      </a:schemeClr>
                    </a:solidFill>
                    <a:latin typeface="Arial" panose="020B0604020202020204" pitchFamily="34" charset="0"/>
                  </a:rPr>
                  <a:t>η</a:t>
                </a:r>
                <a:r>
                  <a:rPr lang="en-US" baseline="-25000" dirty="0" smtClean="0">
                    <a:solidFill>
                      <a:schemeClr val="bg1">
                        <a:lumMod val="50000"/>
                      </a:schemeClr>
                    </a:solidFill>
                    <a:latin typeface="Arial" panose="020B0604020202020204" pitchFamily="34" charset="0"/>
                  </a:rPr>
                  <a:t>j</a:t>
                </a:r>
                <a:r>
                  <a:rPr lang="en-US" dirty="0" smtClean="0">
                    <a:solidFill>
                      <a:schemeClr val="bg1">
                        <a:lumMod val="50000"/>
                      </a:schemeClr>
                    </a:solidFill>
                    <a:latin typeface="Arial" panose="020B0604020202020204" pitchFamily="34" charset="0"/>
                  </a:rPr>
                  <a:t>=</a:t>
                </a:r>
                <a:r>
                  <a:rPr lang="el-GR" dirty="0">
                    <a:solidFill>
                      <a:schemeClr val="bg1">
                        <a:lumMod val="50000"/>
                      </a:schemeClr>
                    </a:solidFill>
                    <a:latin typeface="Arial" panose="020B0604020202020204" pitchFamily="34" charset="0"/>
                  </a:rPr>
                  <a:t>β</a:t>
                </a:r>
                <a:r>
                  <a:rPr lang="en-US" baseline="-25000" dirty="0">
                    <a:solidFill>
                      <a:schemeClr val="bg1">
                        <a:lumMod val="50000"/>
                      </a:schemeClr>
                    </a:solidFill>
                    <a:latin typeface="Arial" panose="020B0604020202020204" pitchFamily="34" charset="0"/>
                  </a:rPr>
                  <a:t>0j</a:t>
                </a:r>
                <a:r>
                  <a:rPr lang="en-US" dirty="0">
                    <a:solidFill>
                      <a:schemeClr val="bg1">
                        <a:lumMod val="50000"/>
                      </a:schemeClr>
                    </a:solidFill>
                    <a:latin typeface="Arial" panose="020B0604020202020204" pitchFamily="34" charset="0"/>
                  </a:rPr>
                  <a:t>+</a:t>
                </a:r>
                <a:r>
                  <a:rPr lang="en-GB" b="1" u="sng" dirty="0">
                    <a:solidFill>
                      <a:schemeClr val="bg1">
                        <a:lumMod val="50000"/>
                      </a:schemeClr>
                    </a:solidFill>
                  </a:rPr>
                  <a:t>X</a:t>
                </a:r>
                <a:r>
                  <a:rPr lang="el-GR" b="1" u="sng" dirty="0">
                    <a:solidFill>
                      <a:schemeClr val="bg1">
                        <a:lumMod val="50000"/>
                      </a:schemeClr>
                    </a:solidFill>
                  </a:rPr>
                  <a:t>β</a:t>
                </a:r>
                <a:r>
                  <a:rPr lang="en-GB" dirty="0">
                    <a:solidFill>
                      <a:schemeClr val="bg1">
                        <a:lumMod val="50000"/>
                      </a:schemeClr>
                    </a:solidFill>
                  </a:rPr>
                  <a:t>+</a:t>
                </a:r>
                <a:r>
                  <a:rPr lang="en-GB" dirty="0" smtClean="0">
                    <a:solidFill>
                      <a:schemeClr val="bg1">
                        <a:lumMod val="50000"/>
                      </a:schemeClr>
                    </a:solidFill>
                  </a:rPr>
                  <a:t>sex+age+s.g. + sex*s.g. </a:t>
                </a:r>
                <a:r>
                  <a:rPr lang="en-GB" sz="2200" dirty="0" smtClean="0">
                    <a:solidFill>
                      <a:schemeClr val="bg1">
                        <a:lumMod val="50000"/>
                      </a:schemeClr>
                    </a:solidFill>
                  </a:rPr>
                  <a:t>+ </a:t>
                </a:r>
                <a14:m>
                  <m:oMath xmlns:m="http://schemas.openxmlformats.org/officeDocument/2006/math">
                    <m:d>
                      <m:dPr>
                        <m:begChr m:val="["/>
                        <m:endChr m:val="]"/>
                        <m:ctrlPr>
                          <a:rPr lang="en-GB" sz="2600" b="0" i="1" smtClean="0">
                            <a:solidFill>
                              <a:schemeClr val="bg1">
                                <a:lumMod val="50000"/>
                              </a:schemeClr>
                            </a:solidFill>
                            <a:latin typeface="Cambria Math" panose="02040503050406030204" pitchFamily="18" charset="0"/>
                          </a:rPr>
                        </m:ctrlPr>
                      </m:dPr>
                      <m:e>
                        <m:r>
                          <a:rPr lang="en-GB" sz="2600" b="0" i="1" smtClean="0">
                            <a:solidFill>
                              <a:schemeClr val="bg1">
                                <a:lumMod val="50000"/>
                              </a:schemeClr>
                            </a:solidFill>
                            <a:latin typeface="Cambria Math" panose="02040503050406030204" pitchFamily="18" charset="0"/>
                          </a:rPr>
                          <m:t>𝑠𝑝𝑎𝑡𝑖𝑎𝑙</m:t>
                        </m:r>
                        <m:r>
                          <a:rPr lang="en-GB" sz="2600" b="0" i="1" smtClean="0">
                            <a:solidFill>
                              <a:schemeClr val="bg1">
                                <a:lumMod val="50000"/>
                              </a:schemeClr>
                            </a:solidFill>
                            <a:latin typeface="Cambria Math" panose="02040503050406030204" pitchFamily="18" charset="0"/>
                          </a:rPr>
                          <m:t> </m:t>
                        </m:r>
                        <m:r>
                          <a:rPr lang="en-GB" sz="2600" b="0" i="1" smtClean="0">
                            <a:solidFill>
                              <a:schemeClr val="bg1">
                                <a:lumMod val="50000"/>
                              </a:schemeClr>
                            </a:solidFill>
                            <a:latin typeface="Cambria Math" panose="02040503050406030204" pitchFamily="18" charset="0"/>
                          </a:rPr>
                          <m:t>𝑡𝑒𝑟𝑚</m:t>
                        </m:r>
                      </m:e>
                    </m:d>
                    <m:r>
                      <a:rPr lang="en-GB" sz="2600" b="0" i="1" smtClean="0">
                        <a:solidFill>
                          <a:schemeClr val="bg1">
                            <a:lumMod val="50000"/>
                          </a:schemeClr>
                        </a:solidFill>
                        <a:latin typeface="Cambria Math" panose="02040503050406030204" pitchFamily="18" charset="0"/>
                      </a:rPr>
                      <m:t>+</m:t>
                    </m:r>
                    <m:r>
                      <a:rPr lang="en-GB" sz="2600" b="0" i="1" smtClean="0">
                        <a:solidFill>
                          <a:schemeClr val="bg1">
                            <a:lumMod val="50000"/>
                          </a:schemeClr>
                        </a:solidFill>
                        <a:latin typeface="Cambria Math" panose="02040503050406030204" pitchFamily="18" charset="0"/>
                      </a:rPr>
                      <m:t>𝑟𝑒𝑠𝑖𝑑𝑢𝑎𝑙</m:t>
                    </m:r>
                    <m:r>
                      <a:rPr lang="en-GB" sz="2600" b="0" i="1" smtClean="0">
                        <a:solidFill>
                          <a:schemeClr val="bg1">
                            <a:lumMod val="50000"/>
                          </a:schemeClr>
                        </a:solidFill>
                        <a:latin typeface="Cambria Math" panose="02040503050406030204" pitchFamily="18" charset="0"/>
                      </a:rPr>
                      <m:t> </m:t>
                    </m:r>
                    <m:r>
                      <a:rPr lang="en-GB" sz="2600" b="0" i="0" smtClean="0">
                        <a:solidFill>
                          <a:schemeClr val="bg1">
                            <a:lumMod val="50000"/>
                          </a:schemeClr>
                        </a:solidFill>
                        <a:latin typeface="Cambria Math" panose="02040503050406030204" pitchFamily="18" charset="0"/>
                      </a:rPr>
                      <m:t> (</m:t>
                    </m:r>
                    <m:r>
                      <m:rPr>
                        <m:sty m:val="p"/>
                      </m:rPr>
                      <a:rPr lang="en-GB" sz="2600" b="0" i="0" smtClean="0">
                        <a:solidFill>
                          <a:schemeClr val="bg1">
                            <a:lumMod val="50000"/>
                          </a:schemeClr>
                        </a:solidFill>
                        <a:latin typeface="Cambria Math" panose="02040503050406030204" pitchFamily="18" charset="0"/>
                      </a:rPr>
                      <m:t>Eq</m:t>
                    </m:r>
                    <m:r>
                      <a:rPr lang="en-GB" sz="2600" b="0" i="0" smtClean="0">
                        <a:solidFill>
                          <a:schemeClr val="bg1">
                            <a:lumMod val="50000"/>
                          </a:schemeClr>
                        </a:solidFill>
                        <a:latin typeface="Cambria Math" panose="02040503050406030204" pitchFamily="18" charset="0"/>
                      </a:rPr>
                      <m:t>. 6)</m:t>
                    </m:r>
                  </m:oMath>
                </a14:m>
                <a:endParaRPr lang="en-GB" sz="3200" b="0" dirty="0" smtClean="0">
                  <a:solidFill>
                    <a:schemeClr val="bg1">
                      <a:lumMod val="50000"/>
                    </a:schemeClr>
                  </a:solidFill>
                </a:endParaRPr>
              </a:p>
              <a:p>
                <a:pPr lvl="2"/>
                <a:r>
                  <a:rPr lang="en-GB" dirty="0" smtClean="0">
                    <a:solidFill>
                      <a:schemeClr val="bg1">
                        <a:lumMod val="50000"/>
                      </a:schemeClr>
                    </a:solidFill>
                  </a:rPr>
                  <a:t>Gather the Intra-class correlation for the empty model and the above model</a:t>
                </a:r>
                <a:endParaRPr lang="en-GB" dirty="0">
                  <a:solidFill>
                    <a:schemeClr val="bg1">
                      <a:lumMod val="50000"/>
                    </a:schemeClr>
                  </a:solidFill>
                </a:endParaRPr>
              </a:p>
              <a:p>
                <a:r>
                  <a:rPr lang="el-GR" baseline="30000" dirty="0">
                    <a:solidFill>
                      <a:schemeClr val="bg1">
                        <a:lumMod val="50000"/>
                      </a:schemeClr>
                    </a:solidFill>
                    <a:latin typeface="Arial" panose="020B0604020202020204" pitchFamily="34" charset="0"/>
                  </a:rPr>
                  <a:t>η</a:t>
                </a:r>
                <a:r>
                  <a:rPr lang="en-US" baseline="-25000" dirty="0">
                    <a:solidFill>
                      <a:schemeClr val="bg1">
                        <a:lumMod val="50000"/>
                      </a:schemeClr>
                    </a:solidFill>
                    <a:latin typeface="Arial" panose="020B0604020202020204" pitchFamily="34" charset="0"/>
                  </a:rPr>
                  <a:t>j</a:t>
                </a:r>
                <a:r>
                  <a:rPr lang="en-US" dirty="0">
                    <a:solidFill>
                      <a:schemeClr val="bg1">
                        <a:lumMod val="50000"/>
                      </a:schemeClr>
                    </a:solidFill>
                    <a:latin typeface="Arial" panose="020B0604020202020204" pitchFamily="34" charset="0"/>
                  </a:rPr>
                  <a:t>=</a:t>
                </a:r>
                <a:r>
                  <a:rPr lang="el-GR" dirty="0">
                    <a:solidFill>
                      <a:schemeClr val="bg1">
                        <a:lumMod val="50000"/>
                      </a:schemeClr>
                    </a:solidFill>
                    <a:latin typeface="Arial" panose="020B0604020202020204" pitchFamily="34" charset="0"/>
                  </a:rPr>
                  <a:t>β</a:t>
                </a:r>
                <a:r>
                  <a:rPr lang="en-US" baseline="-25000" dirty="0">
                    <a:solidFill>
                      <a:schemeClr val="bg1">
                        <a:lumMod val="50000"/>
                      </a:schemeClr>
                    </a:solidFill>
                    <a:latin typeface="Arial" panose="020B0604020202020204" pitchFamily="34" charset="0"/>
                  </a:rPr>
                  <a:t>0j</a:t>
                </a:r>
                <a:r>
                  <a:rPr lang="en-US" dirty="0">
                    <a:solidFill>
                      <a:schemeClr val="bg1">
                        <a:lumMod val="50000"/>
                      </a:schemeClr>
                    </a:solidFill>
                    <a:latin typeface="Arial" panose="020B0604020202020204" pitchFamily="34" charset="0"/>
                  </a:rPr>
                  <a:t>+</a:t>
                </a:r>
                <a:r>
                  <a:rPr lang="en-GB" b="1" u="sng" dirty="0">
                    <a:solidFill>
                      <a:schemeClr val="bg1">
                        <a:lumMod val="50000"/>
                      </a:schemeClr>
                    </a:solidFill>
                  </a:rPr>
                  <a:t>X</a:t>
                </a:r>
                <a:r>
                  <a:rPr lang="el-GR" b="1" u="sng" dirty="0">
                    <a:solidFill>
                      <a:schemeClr val="bg1">
                        <a:lumMod val="50000"/>
                      </a:schemeClr>
                    </a:solidFill>
                  </a:rPr>
                  <a:t>β</a:t>
                </a:r>
                <a:r>
                  <a:rPr lang="en-GB" dirty="0">
                    <a:solidFill>
                      <a:schemeClr val="bg1">
                        <a:lumMod val="50000"/>
                      </a:schemeClr>
                    </a:solidFill>
                  </a:rPr>
                  <a:t>+sex+age+s.g. + sex*s.g. +</a:t>
                </a:r>
                <a:r>
                  <a:rPr lang="en-GB" dirty="0" smtClean="0">
                    <a:solidFill>
                      <a:schemeClr val="bg1">
                        <a:lumMod val="50000"/>
                      </a:schemeClr>
                    </a:solidFill>
                  </a:rPr>
                  <a:t>          </a:t>
                </a:r>
                <a14:m>
                  <m:oMath xmlns:m="http://schemas.openxmlformats.org/officeDocument/2006/math">
                    <m:r>
                      <a:rPr lang="en-GB" i="1">
                        <a:solidFill>
                          <a:schemeClr val="bg1">
                            <a:lumMod val="50000"/>
                          </a:schemeClr>
                        </a:solidFill>
                        <a:latin typeface="Cambria Math" panose="02040503050406030204" pitchFamily="18" charset="0"/>
                      </a:rPr>
                      <m:t>𝑟𝑒𝑠𝑖𝑑𝑢𝑎𝑙</m:t>
                    </m:r>
                    <m:r>
                      <m:rPr>
                        <m:nor/>
                      </m:rPr>
                      <a:rPr lang="en-GB" b="0" i="0" smtClean="0">
                        <a:solidFill>
                          <a:schemeClr val="bg1">
                            <a:lumMod val="50000"/>
                          </a:schemeClr>
                        </a:solidFill>
                        <a:latin typeface="Cambria Math" panose="02040503050406030204" pitchFamily="18" charset="0"/>
                      </a:rPr>
                      <m:t>  </m:t>
                    </m:r>
                    <m:r>
                      <m:rPr>
                        <m:nor/>
                      </m:rPr>
                      <a:rPr lang="en-GB" dirty="0">
                        <a:solidFill>
                          <a:schemeClr val="bg1">
                            <a:lumMod val="50000"/>
                          </a:schemeClr>
                        </a:solidFill>
                      </a:rPr>
                      <m:t>(</m:t>
                    </m:r>
                    <m:r>
                      <m:rPr>
                        <m:nor/>
                      </m:rPr>
                      <a:rPr lang="en-GB" dirty="0">
                        <a:solidFill>
                          <a:schemeClr val="bg1">
                            <a:lumMod val="50000"/>
                          </a:schemeClr>
                        </a:solidFill>
                      </a:rPr>
                      <m:t>Eq</m:t>
                    </m:r>
                    <m:r>
                      <m:rPr>
                        <m:nor/>
                      </m:rPr>
                      <a:rPr lang="en-GB" dirty="0">
                        <a:solidFill>
                          <a:schemeClr val="bg1">
                            <a:lumMod val="50000"/>
                          </a:schemeClr>
                        </a:solidFill>
                      </a:rPr>
                      <m:t>. 7))</m:t>
                    </m:r>
                  </m:oMath>
                </a14:m>
                <a:r>
                  <a:rPr lang="en-GB" dirty="0"/>
                  <a:t/>
                </a:r>
                <a:br>
                  <a:rPr lang="en-GB" dirty="0"/>
                </a:br>
                <a:r>
                  <a:rPr lang="en-GB" dirty="0" smtClean="0"/>
                  <a:t>	Now gather the ICC for the revised model without spatial terms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941" t="-2847" b="-89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20384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Innovative Research Questions (B): </a:t>
            </a:r>
            <a:br>
              <a:rPr lang="en-GB" dirty="0" smtClean="0"/>
            </a:br>
            <a:r>
              <a:rPr lang="en-GB" dirty="0" smtClean="0"/>
              <a:t>Add additional innovative variables</a:t>
            </a:r>
            <a:endParaRPr lang="en-GB" dirty="0"/>
          </a:p>
        </p:txBody>
      </p:sp>
      <p:sp>
        <p:nvSpPr>
          <p:cNvPr id="3" name="Content Placeholder 2"/>
          <p:cNvSpPr>
            <a:spLocks noGrp="1"/>
          </p:cNvSpPr>
          <p:nvPr>
            <p:ph sz="quarter" idx="13"/>
          </p:nvPr>
        </p:nvSpPr>
        <p:spPr>
          <a:solidFill>
            <a:schemeClr val="accent4">
              <a:lumMod val="20000"/>
              <a:lumOff val="80000"/>
            </a:schemeClr>
          </a:solidFill>
        </p:spPr>
        <p:txBody>
          <a:bodyPr>
            <a:normAutofit fontScale="85000" lnSpcReduction="10000"/>
          </a:bodyPr>
          <a:lstStyle/>
          <a:p>
            <a:r>
              <a:rPr lang="en-GB" dirty="0" smtClean="0"/>
              <a:t>You can add more variables</a:t>
            </a:r>
          </a:p>
          <a:p>
            <a:pPr lvl="2"/>
            <a:r>
              <a:rPr lang="en-GB" dirty="0" smtClean="0"/>
              <a:t>For example whether this  </a:t>
            </a:r>
            <a:r>
              <a:rPr lang="en-GB" b="1" u="sng" dirty="0" smtClean="0"/>
              <a:t>youth </a:t>
            </a:r>
            <a:r>
              <a:rPr lang="en-GB" dirty="0" smtClean="0"/>
              <a:t>is the eldest sibling of 2+ co-resident siblings.</a:t>
            </a:r>
          </a:p>
          <a:p>
            <a:pPr lvl="2"/>
            <a:r>
              <a:rPr lang="en-GB" dirty="0" smtClean="0"/>
              <a:t>And interact this variable with Sex of this youth.</a:t>
            </a:r>
          </a:p>
          <a:p>
            <a:pPr lvl="1"/>
            <a:endParaRPr lang="en-GB" dirty="0" smtClean="0"/>
          </a:p>
          <a:p>
            <a:pPr lvl="1"/>
            <a:r>
              <a:rPr lang="en-GB" dirty="0" smtClean="0"/>
              <a:t>Another possibility:  interact sex with age, within 15-24 (Females ‘down’ males ‘up’)?</a:t>
            </a:r>
            <a:endParaRPr lang="en-GB" dirty="0"/>
          </a:p>
          <a:p>
            <a:pPr lvl="1"/>
            <a:r>
              <a:rPr lang="en-GB" dirty="0" smtClean="0"/>
              <a:t>Risk </a:t>
            </a:r>
            <a:r>
              <a:rPr lang="en-GB" dirty="0"/>
              <a:t>of </a:t>
            </a:r>
            <a:r>
              <a:rPr lang="en-GB" b="1" dirty="0" smtClean="0"/>
              <a:t>bias/variance </a:t>
            </a:r>
            <a:r>
              <a:rPr lang="en-GB" dirty="0"/>
              <a:t>trade-off </a:t>
            </a:r>
            <a:r>
              <a:rPr lang="en-GB" dirty="0" smtClean="0"/>
              <a:t>(</a:t>
            </a:r>
            <a:r>
              <a:rPr lang="en-GB" dirty="0"/>
              <a:t>Kuhn &amp; Johnson, chapter </a:t>
            </a:r>
            <a:r>
              <a:rPr lang="en-GB" dirty="0" smtClean="0"/>
              <a:t>5.  </a:t>
            </a:r>
            <a:r>
              <a:rPr lang="en-GB" dirty="0"/>
              <a:t>Avoid Correlation of X with X</a:t>
            </a:r>
            <a:r>
              <a:rPr lang="en-GB" dirty="0" smtClean="0"/>
              <a:t>)</a:t>
            </a:r>
          </a:p>
          <a:p>
            <a:pPr marL="457200" lvl="1" indent="0">
              <a:buNone/>
            </a:pPr>
            <a:r>
              <a:rPr lang="en-GB" dirty="0" smtClean="0"/>
              <a:t>		</a:t>
            </a:r>
            <a:r>
              <a:rPr lang="en-GB" dirty="0" smtClean="0"/>
              <a:t>Increased </a:t>
            </a:r>
            <a:r>
              <a:rPr lang="en-GB" dirty="0" smtClean="0"/>
              <a:t>bias </a:t>
            </a:r>
            <a:r>
              <a:rPr lang="en-GB" dirty="0" smtClean="0"/>
              <a:t>from more parameters?! WATCH </a:t>
            </a:r>
            <a:r>
              <a:rPr lang="en-GB" dirty="0" smtClean="0"/>
              <a:t>OUT.</a:t>
            </a:r>
          </a:p>
          <a:p>
            <a:pPr lvl="1"/>
            <a:endParaRPr lang="en-GB" dirty="0" smtClean="0"/>
          </a:p>
          <a:p>
            <a:pPr lvl="1"/>
            <a:r>
              <a:rPr lang="en-GB" dirty="0" smtClean="0"/>
              <a:t>Could </a:t>
            </a:r>
            <a:r>
              <a:rPr lang="en-GB" dirty="0" smtClean="0"/>
              <a:t>add whether it is a single-parent </a:t>
            </a:r>
            <a:r>
              <a:rPr lang="en-GB" dirty="0" smtClean="0"/>
              <a:t>family (BE CAREFUL</a:t>
            </a:r>
            <a:r>
              <a:rPr lang="en-GB" dirty="0" smtClean="0"/>
              <a:t>).</a:t>
            </a:r>
          </a:p>
          <a:p>
            <a:pPr lvl="1"/>
            <a:r>
              <a:rPr lang="en-GB" dirty="0" smtClean="0"/>
              <a:t>Interact that with the sex of the lone parent.  0 = not single. F1=1 if a female headed household with 1+ children. M1 = 1 if male headed household with 1+ </a:t>
            </a:r>
            <a:r>
              <a:rPr lang="en-GB" dirty="0" smtClean="0"/>
              <a:t>children</a:t>
            </a:r>
            <a:endParaRPr lang="en-GB"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19210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1971</TotalTime>
  <Words>3927</Words>
  <Application>Microsoft Office PowerPoint</Application>
  <PresentationFormat>Widescreen</PresentationFormat>
  <Paragraphs>323</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Malgun Gothic</vt:lpstr>
      <vt:lpstr>SimSun</vt:lpstr>
      <vt:lpstr>Arial</vt:lpstr>
      <vt:lpstr>Calibri</vt:lpstr>
      <vt:lpstr>Calibri Light</vt:lpstr>
      <vt:lpstr>Cambria Math</vt:lpstr>
      <vt:lpstr>Courier10 BT</vt:lpstr>
      <vt:lpstr>Symbol</vt:lpstr>
      <vt:lpstr>Times New Roman</vt:lpstr>
      <vt:lpstr>Office Theme</vt:lpstr>
      <vt:lpstr>Spatial Elements in Poisson Regression Using Bayesian  Methods:  Applying the Besag-York- Mollié Model</vt:lpstr>
      <vt:lpstr>Contents</vt:lpstr>
      <vt:lpstr>‘Labour-Force Active’ People = 1, non-active = 0.  Young people join the labour market…</vt:lpstr>
      <vt:lpstr>Research Questions</vt:lpstr>
      <vt:lpstr>Research Questions</vt:lpstr>
      <vt:lpstr>Narrow down your RQ to generate testable hypotheses</vt:lpstr>
      <vt:lpstr>A Narrower Research Question</vt:lpstr>
      <vt:lpstr>Innovative Research Questions (A), Use ICC</vt:lpstr>
      <vt:lpstr>Innovative Research Questions (B):  Add additional innovative variables</vt:lpstr>
      <vt:lpstr>Summary of the Model and its Spatial Term (A) was to test whether this term matters.</vt:lpstr>
      <vt:lpstr>Notation Used Here</vt:lpstr>
      <vt:lpstr>The Besag-York- Mollié Model (v. 2) - More details of how we interpret it. See Morris et al., 2019. Very helpful. </vt:lpstr>
      <vt:lpstr>References (1)</vt:lpstr>
      <vt:lpstr>Poisson Model – Used for a “Count”-Dependent Variable.</vt:lpstr>
      <vt:lpstr>Poisson Distribution </vt:lpstr>
      <vt:lpstr>We fit the Poisson, for data X and Y and cases “i” within groups numbered j. Model the risk of Y.</vt:lpstr>
      <vt:lpstr>There are ny successes in n trials. N(1-y) are fails, ie and the Poisson distribution is uses the factorial of Y. </vt:lpstr>
      <vt:lpstr>Offset written into Poisson Model</vt:lpstr>
      <vt:lpstr>How we could programme the Poisson fit for the count data using R with  R2Jags  or  Stan (Shown:  Winbugs format)</vt:lpstr>
      <vt:lpstr>Results of a Poisson Model – Theory and Practice </vt:lpstr>
      <vt:lpstr>PowerPoint Presentation</vt:lpstr>
      <vt:lpstr>Besag–York–Mollié terms added to model</vt:lpstr>
      <vt:lpstr>ηj=β0j+Xβ+[(√(ρ⁄s)) φ^∗+(√(1-ρ))θ^∗]σ           (Eq. 5)</vt:lpstr>
      <vt:lpstr>ηj=…(√(ρ⁄s)) φ^∗+…          (Eq. 5)  AN ILLUSTRATION </vt:lpstr>
      <vt:lpstr>Conclusions</vt:lpstr>
      <vt:lpstr>References</vt:lpstr>
      <vt:lpstr>Tutorial</vt:lpstr>
      <vt:lpstr>Tutorial</vt:lpstr>
      <vt:lpstr>Tutorial Table Guidance (data https://github.com/WendyOlsen/SpatialRegressionBayesIndia2022  )</vt:lpstr>
      <vt:lpstr>Quiz to discuss BYM research prospectively</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 Olsen</dc:creator>
  <cp:lastModifiedBy>Wendy Olsen</cp:lastModifiedBy>
  <cp:revision>43</cp:revision>
  <cp:lastPrinted>2022-07-29T08:39:54Z</cp:lastPrinted>
  <dcterms:created xsi:type="dcterms:W3CDTF">2022-07-28T14:49:47Z</dcterms:created>
  <dcterms:modified xsi:type="dcterms:W3CDTF">2022-10-14T15:28:03Z</dcterms:modified>
</cp:coreProperties>
</file>