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65" r:id="rId3"/>
    <p:sldId id="257" r:id="rId4"/>
    <p:sldId id="258" r:id="rId5"/>
    <p:sldId id="260" r:id="rId6"/>
    <p:sldId id="278" r:id="rId7"/>
    <p:sldId id="279" r:id="rId8"/>
    <p:sldId id="280" r:id="rId9"/>
    <p:sldId id="283" r:id="rId10"/>
    <p:sldId id="284" r:id="rId11"/>
    <p:sldId id="281" r:id="rId12"/>
    <p:sldId id="282" r:id="rId13"/>
    <p:sldId id="285" r:id="rId14"/>
    <p:sldId id="286" r:id="rId15"/>
    <p:sldId id="261" r:id="rId16"/>
    <p:sldId id="277" r:id="rId17"/>
    <p:sldId id="259" r:id="rId18"/>
    <p:sldId id="264" r:id="rId19"/>
    <p:sldId id="267" r:id="rId20"/>
    <p:sldId id="268" r:id="rId21"/>
    <p:sldId id="269" r:id="rId22"/>
    <p:sldId id="271" r:id="rId23"/>
    <p:sldId id="272" r:id="rId24"/>
    <p:sldId id="273" r:id="rId25"/>
    <p:sldId id="262" r:id="rId26"/>
    <p:sldId id="270" r:id="rId27"/>
    <p:sldId id="263" r:id="rId28"/>
    <p:sldId id="274" r:id="rId29"/>
    <p:sldId id="275" r:id="rId30"/>
    <p:sldId id="276" r:id="rId31"/>
    <p:sldId id="287" r:id="rId32"/>
    <p:sldId id="26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2116C2-24D5-4F59-986E-9B8EA13AB3C5}" type="datetimeFigureOut">
              <a:rPr lang="en-GB" smtClean="0"/>
              <a:t>11/07/2022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2B6DB1-EFCE-40E9-ADAA-27A9A52EB513}" type="slidenum">
              <a:rPr lang="en-GB" smtClean="0"/>
              <a:t>‹#›</a:t>
            </a:fld>
            <a:endParaRPr lang="en-GB"/>
          </a:p>
        </p:txBody>
      </p:sp>
    </p:spTree>
    <p:extLst>
      <p:ext uri="{BB962C8B-B14F-4D97-AF65-F5344CB8AC3E}">
        <p14:creationId xmlns:p14="http://schemas.microsoft.com/office/powerpoint/2010/main" val="2357704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FD2B3D0-D231-4912-A349-6AED4DE61132}" type="datetime1">
              <a:rPr lang="en-GB" smtClean="0"/>
              <a:t>11/07/2022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32F2F6-BE37-4B25-876C-6D1D58830079}" type="slidenum">
              <a:rPr lang="en-GB" smtClean="0"/>
              <a:t>‹#›</a:t>
            </a:fld>
            <a:endParaRPr lang="en-GB"/>
          </a:p>
        </p:txBody>
      </p:sp>
    </p:spTree>
    <p:extLst>
      <p:ext uri="{BB962C8B-B14F-4D97-AF65-F5344CB8AC3E}">
        <p14:creationId xmlns:p14="http://schemas.microsoft.com/office/powerpoint/2010/main" val="3244497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7D42D1D-2DB9-48B8-9150-703CAAF4BDD7}" type="datetime1">
              <a:rPr lang="en-GB" smtClean="0"/>
              <a:t>11/07/2022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32F2F6-BE37-4B25-876C-6D1D58830079}" type="slidenum">
              <a:rPr lang="en-GB" smtClean="0"/>
              <a:t>‹#›</a:t>
            </a:fld>
            <a:endParaRPr lang="en-GB"/>
          </a:p>
        </p:txBody>
      </p:sp>
    </p:spTree>
    <p:extLst>
      <p:ext uri="{BB962C8B-B14F-4D97-AF65-F5344CB8AC3E}">
        <p14:creationId xmlns:p14="http://schemas.microsoft.com/office/powerpoint/2010/main" val="2474466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0C93BA3-C056-487F-8A31-667078A5C879}" type="datetime1">
              <a:rPr lang="en-GB" smtClean="0"/>
              <a:t>11/07/2022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32F2F6-BE37-4B25-876C-6D1D58830079}" type="slidenum">
              <a:rPr lang="en-GB" smtClean="0"/>
              <a:t>‹#›</a:t>
            </a:fld>
            <a:endParaRPr lang="en-GB"/>
          </a:p>
        </p:txBody>
      </p:sp>
    </p:spTree>
    <p:extLst>
      <p:ext uri="{BB962C8B-B14F-4D97-AF65-F5344CB8AC3E}">
        <p14:creationId xmlns:p14="http://schemas.microsoft.com/office/powerpoint/2010/main" val="4126917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8622086-5B66-4786-9D2C-937FDBA3BEF3}" type="datetime1">
              <a:rPr lang="en-GB" smtClean="0"/>
              <a:t>11/07/2022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32F2F6-BE37-4B25-876C-6D1D58830079}" type="slidenum">
              <a:rPr lang="en-GB" smtClean="0"/>
              <a:t>‹#›</a:t>
            </a:fld>
            <a:endParaRPr lang="en-GB"/>
          </a:p>
        </p:txBody>
      </p:sp>
    </p:spTree>
    <p:extLst>
      <p:ext uri="{BB962C8B-B14F-4D97-AF65-F5344CB8AC3E}">
        <p14:creationId xmlns:p14="http://schemas.microsoft.com/office/powerpoint/2010/main" val="1636705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52230A-6613-4B2F-AC94-11B1CB648913}" type="datetime1">
              <a:rPr lang="en-GB" smtClean="0"/>
              <a:t>11/07/2022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32F2F6-BE37-4B25-876C-6D1D58830079}" type="slidenum">
              <a:rPr lang="en-GB" smtClean="0"/>
              <a:t>‹#›</a:t>
            </a:fld>
            <a:endParaRPr lang="en-GB"/>
          </a:p>
        </p:txBody>
      </p:sp>
    </p:spTree>
    <p:extLst>
      <p:ext uri="{BB962C8B-B14F-4D97-AF65-F5344CB8AC3E}">
        <p14:creationId xmlns:p14="http://schemas.microsoft.com/office/powerpoint/2010/main" val="3414546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4842C10-3DFA-43D4-8E94-82461DD93CE4}" type="datetime1">
              <a:rPr lang="en-GB" smtClean="0"/>
              <a:t>11/07/2022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932F2F6-BE37-4B25-876C-6D1D58830079}" type="slidenum">
              <a:rPr lang="en-GB" smtClean="0"/>
              <a:t>‹#›</a:t>
            </a:fld>
            <a:endParaRPr lang="en-GB"/>
          </a:p>
        </p:txBody>
      </p:sp>
    </p:spTree>
    <p:extLst>
      <p:ext uri="{BB962C8B-B14F-4D97-AF65-F5344CB8AC3E}">
        <p14:creationId xmlns:p14="http://schemas.microsoft.com/office/powerpoint/2010/main" val="3937633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D49ADAF-A626-4BF1-935C-FF260875E5A6}" type="datetime1">
              <a:rPr lang="en-GB" smtClean="0"/>
              <a:t>11/07/2022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932F2F6-BE37-4B25-876C-6D1D58830079}" type="slidenum">
              <a:rPr lang="en-GB" smtClean="0"/>
              <a:t>‹#›</a:t>
            </a:fld>
            <a:endParaRPr lang="en-GB"/>
          </a:p>
        </p:txBody>
      </p:sp>
    </p:spTree>
    <p:extLst>
      <p:ext uri="{BB962C8B-B14F-4D97-AF65-F5344CB8AC3E}">
        <p14:creationId xmlns:p14="http://schemas.microsoft.com/office/powerpoint/2010/main" val="23427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592EDF1-F210-419E-9AA9-94258FC32983}" type="datetime1">
              <a:rPr lang="en-GB" smtClean="0"/>
              <a:t>11/07/2022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932F2F6-BE37-4B25-876C-6D1D58830079}" type="slidenum">
              <a:rPr lang="en-GB" smtClean="0"/>
              <a:t>‹#›</a:t>
            </a:fld>
            <a:endParaRPr lang="en-GB"/>
          </a:p>
        </p:txBody>
      </p:sp>
    </p:spTree>
    <p:extLst>
      <p:ext uri="{BB962C8B-B14F-4D97-AF65-F5344CB8AC3E}">
        <p14:creationId xmlns:p14="http://schemas.microsoft.com/office/powerpoint/2010/main" val="939081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900E1D-ECB1-4E6F-B137-A6964267EB50}" type="datetime1">
              <a:rPr lang="en-GB" smtClean="0"/>
              <a:t>11/07/2022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932F2F6-BE37-4B25-876C-6D1D58830079}" type="slidenum">
              <a:rPr lang="en-GB" smtClean="0"/>
              <a:t>‹#›</a:t>
            </a:fld>
            <a:endParaRPr lang="en-GB"/>
          </a:p>
        </p:txBody>
      </p:sp>
    </p:spTree>
    <p:extLst>
      <p:ext uri="{BB962C8B-B14F-4D97-AF65-F5344CB8AC3E}">
        <p14:creationId xmlns:p14="http://schemas.microsoft.com/office/powerpoint/2010/main" val="843135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E265CF-7B06-45D0-8EBD-632A003E4FCB}" type="datetime1">
              <a:rPr lang="en-GB" smtClean="0"/>
              <a:t>11/07/2022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932F2F6-BE37-4B25-876C-6D1D58830079}" type="slidenum">
              <a:rPr lang="en-GB" smtClean="0"/>
              <a:t>‹#›</a:t>
            </a:fld>
            <a:endParaRPr lang="en-GB"/>
          </a:p>
        </p:txBody>
      </p:sp>
    </p:spTree>
    <p:extLst>
      <p:ext uri="{BB962C8B-B14F-4D97-AF65-F5344CB8AC3E}">
        <p14:creationId xmlns:p14="http://schemas.microsoft.com/office/powerpoint/2010/main" val="3733959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3905055-5F71-4ABD-A7EA-497948A60F3A}" type="datetime1">
              <a:rPr lang="en-GB" smtClean="0"/>
              <a:t>11/07/2022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932F2F6-BE37-4B25-876C-6D1D58830079}" type="slidenum">
              <a:rPr lang="en-GB" smtClean="0"/>
              <a:t>‹#›</a:t>
            </a:fld>
            <a:endParaRPr lang="en-GB"/>
          </a:p>
        </p:txBody>
      </p:sp>
    </p:spTree>
    <p:extLst>
      <p:ext uri="{BB962C8B-B14F-4D97-AF65-F5344CB8AC3E}">
        <p14:creationId xmlns:p14="http://schemas.microsoft.com/office/powerpoint/2010/main" val="1542708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80F14B-1C00-44E9-A4CB-8960217FF672}" type="datetime1">
              <a:rPr lang="en-GB" smtClean="0"/>
              <a:t>11/07/2022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32F2F6-BE37-4B25-876C-6D1D58830079}" type="slidenum">
              <a:rPr lang="en-GB" smtClean="0"/>
              <a:t>‹#›</a:t>
            </a:fld>
            <a:endParaRPr lang="en-GB"/>
          </a:p>
        </p:txBody>
      </p:sp>
    </p:spTree>
    <p:extLst>
      <p:ext uri="{BB962C8B-B14F-4D97-AF65-F5344CB8AC3E}">
        <p14:creationId xmlns:p14="http://schemas.microsoft.com/office/powerpoint/2010/main" val="145516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bias-project.org.uk/WB2011Man/BHM-2011-slides.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Bayesian Simulation Routines</a:t>
            </a:r>
            <a:endParaRPr lang="en-GB" dirty="0"/>
          </a:p>
        </p:txBody>
      </p:sp>
      <p:sp>
        <p:nvSpPr>
          <p:cNvPr id="3" name="Subtitle 2"/>
          <p:cNvSpPr>
            <a:spLocks noGrp="1"/>
          </p:cNvSpPr>
          <p:nvPr>
            <p:ph type="subTitle" idx="1"/>
          </p:nvPr>
        </p:nvSpPr>
        <p:spPr/>
        <p:txBody>
          <a:bodyPr/>
          <a:lstStyle/>
          <a:p>
            <a:r>
              <a:rPr lang="en-GB" dirty="0" smtClean="0"/>
              <a:t>By Wendy Olsen, July 2021</a:t>
            </a:r>
            <a:endParaRPr lang="en-GB" dirty="0"/>
          </a:p>
        </p:txBody>
      </p:sp>
      <p:sp>
        <p:nvSpPr>
          <p:cNvPr id="4" name="Slide Number Placeholder 3"/>
          <p:cNvSpPr>
            <a:spLocks noGrp="1"/>
          </p:cNvSpPr>
          <p:nvPr>
            <p:ph type="sldNum" sz="quarter" idx="12"/>
          </p:nvPr>
        </p:nvSpPr>
        <p:spPr/>
        <p:txBody>
          <a:bodyPr/>
          <a:lstStyle/>
          <a:p>
            <a:fld id="{3932F2F6-BE37-4B25-876C-6D1D58830079}" type="slidenum">
              <a:rPr lang="en-GB" smtClean="0"/>
              <a:t>1</a:t>
            </a:fld>
            <a:endParaRPr lang="en-GB"/>
          </a:p>
        </p:txBody>
      </p:sp>
    </p:spTree>
    <p:extLst>
      <p:ext uri="{BB962C8B-B14F-4D97-AF65-F5344CB8AC3E}">
        <p14:creationId xmlns:p14="http://schemas.microsoft.com/office/powerpoint/2010/main" val="16041583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Another reading, if you get time: Using Excel!!</a:t>
            </a:r>
            <a:endParaRPr lang="en-GB" dirty="0"/>
          </a:p>
        </p:txBody>
      </p:sp>
      <p:sp>
        <p:nvSpPr>
          <p:cNvPr id="3" name="Content Placeholder 2"/>
          <p:cNvSpPr>
            <a:spLocks noGrp="1"/>
          </p:cNvSpPr>
          <p:nvPr>
            <p:ph idx="1"/>
          </p:nvPr>
        </p:nvSpPr>
        <p:spPr/>
        <p:txBody>
          <a:bodyPr/>
          <a:lstStyle/>
          <a:p>
            <a:r>
              <a:rPr lang="en-GB" dirty="0" smtClean="0"/>
              <a:t>Glance at this simple book if you wish:</a:t>
            </a:r>
          </a:p>
          <a:p>
            <a:endParaRPr lang="en-GB" dirty="0"/>
          </a:p>
        </p:txBody>
      </p:sp>
      <p:sp>
        <p:nvSpPr>
          <p:cNvPr id="4" name="Slide Number Placeholder 3"/>
          <p:cNvSpPr>
            <a:spLocks noGrp="1"/>
          </p:cNvSpPr>
          <p:nvPr>
            <p:ph type="sldNum" sz="quarter" idx="12"/>
          </p:nvPr>
        </p:nvSpPr>
        <p:spPr/>
        <p:txBody>
          <a:bodyPr/>
          <a:lstStyle/>
          <a:p>
            <a:fld id="{3932F2F6-BE37-4B25-876C-6D1D58830079}" type="slidenum">
              <a:rPr lang="en-GB" smtClean="0"/>
              <a:t>10</a:t>
            </a:fld>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3527" y="1736510"/>
            <a:ext cx="3170526" cy="4937435"/>
          </a:xfrm>
          <a:prstGeom prst="rect">
            <a:avLst/>
          </a:prstGeom>
        </p:spPr>
      </p:pic>
    </p:spTree>
    <p:extLst>
      <p:ext uri="{BB962C8B-B14F-4D97-AF65-F5344CB8AC3E}">
        <p14:creationId xmlns:p14="http://schemas.microsoft.com/office/powerpoint/2010/main" val="2924830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Child Labour Logit Multilevel Model in Stan</a:t>
            </a:r>
            <a:endParaRPr lang="en-GB" dirty="0"/>
          </a:p>
        </p:txBody>
      </p:sp>
      <p:sp>
        <p:nvSpPr>
          <p:cNvPr id="3" name="Content Placeholder 2"/>
          <p:cNvSpPr>
            <a:spLocks noGrp="1"/>
          </p:cNvSpPr>
          <p:nvPr>
            <p:ph idx="1"/>
          </p:nvPr>
        </p:nvSpPr>
        <p:spPr>
          <a:solidFill>
            <a:schemeClr val="accent2">
              <a:lumMod val="40000"/>
              <a:lumOff val="60000"/>
            </a:schemeClr>
          </a:solidFill>
        </p:spPr>
        <p:txBody>
          <a:bodyPr>
            <a:normAutofit fontScale="62500" lnSpcReduction="20000"/>
          </a:bodyPr>
          <a:lstStyle/>
          <a:p>
            <a:r>
              <a:rPr lang="en-GB" dirty="0" smtClean="0"/>
              <a:t>We use package </a:t>
            </a:r>
            <a:r>
              <a:rPr lang="en-GB" dirty="0" err="1" smtClean="0"/>
              <a:t>brms</a:t>
            </a:r>
            <a:r>
              <a:rPr lang="en-GB" dirty="0" smtClean="0"/>
              <a:t> to run </a:t>
            </a:r>
            <a:r>
              <a:rPr lang="en-GB" dirty="0" err="1" smtClean="0"/>
              <a:t>rstan</a:t>
            </a:r>
            <a:r>
              <a:rPr lang="en-GB" dirty="0" smtClean="0"/>
              <a:t> for a </a:t>
            </a:r>
            <a:r>
              <a:rPr lang="en-GB" dirty="0" err="1" smtClean="0"/>
              <a:t>m.l</a:t>
            </a:r>
            <a:r>
              <a:rPr lang="en-GB" dirty="0" smtClean="0"/>
              <a:t>. model.</a:t>
            </a:r>
          </a:p>
          <a:p>
            <a:r>
              <a:rPr lang="en-GB" dirty="0" smtClean="0"/>
              <a:t>The 2</a:t>
            </a:r>
            <a:r>
              <a:rPr lang="en-GB" baseline="30000" dirty="0" smtClean="0"/>
              <a:t>nd</a:t>
            </a:r>
            <a:r>
              <a:rPr lang="en-GB" dirty="0" smtClean="0"/>
              <a:t> level here is Country. It can be a factor, but even as a character mode variable it is set up as a factor in </a:t>
            </a:r>
            <a:r>
              <a:rPr lang="en-GB" dirty="0" err="1" smtClean="0"/>
              <a:t>brms</a:t>
            </a:r>
            <a:r>
              <a:rPr lang="en-GB" dirty="0" smtClean="0"/>
              <a:t> via the ‘forcing’ or ‘coercion’ that occurs when we express (1 | country) for the random intercepts.</a:t>
            </a:r>
          </a:p>
          <a:p>
            <a:endParaRPr lang="en-GB" dirty="0"/>
          </a:p>
          <a:p>
            <a:r>
              <a:rPr lang="en-GB" dirty="0" smtClean="0"/>
              <a:t>Command</a:t>
            </a:r>
          </a:p>
          <a:p>
            <a:pPr>
              <a:lnSpc>
                <a:spcPct val="120000"/>
              </a:lnSpc>
            </a:pPr>
            <a:r>
              <a:rPr lang="en-US" sz="2100" dirty="0">
                <a:latin typeface="Courier New" panose="02070309020205020404" pitchFamily="49" charset="0"/>
              </a:rPr>
              <a:t>fitbrms0 &lt;- </a:t>
            </a:r>
            <a:r>
              <a:rPr lang="en-US" sz="2100" dirty="0" err="1">
                <a:latin typeface="Courier New" panose="02070309020205020404" pitchFamily="49" charset="0"/>
              </a:rPr>
              <a:t>brm</a:t>
            </a:r>
            <a:r>
              <a:rPr lang="en-US" sz="2100" dirty="0">
                <a:latin typeface="Courier New" panose="02070309020205020404" pitchFamily="49" charset="0"/>
              </a:rPr>
              <a:t>(</a:t>
            </a:r>
            <a:r>
              <a:rPr lang="en-US" sz="2100" dirty="0" err="1">
                <a:latin typeface="Courier New" panose="02070309020205020404" pitchFamily="49" charset="0"/>
              </a:rPr>
              <a:t>childlab</a:t>
            </a:r>
            <a:r>
              <a:rPr lang="en-US" sz="2100" dirty="0">
                <a:latin typeface="Courier New" panose="02070309020205020404" pitchFamily="49" charset="0"/>
              </a:rPr>
              <a:t> ~ 1+ (1|country), data=</a:t>
            </a:r>
            <a:r>
              <a:rPr lang="en-US" sz="2100" dirty="0" err="1">
                <a:latin typeface="Courier New" panose="02070309020205020404" pitchFamily="49" charset="0"/>
              </a:rPr>
              <a:t>mysamp</a:t>
            </a:r>
            <a:r>
              <a:rPr lang="en-US" sz="2100" dirty="0">
                <a:latin typeface="Courier New" panose="02070309020205020404" pitchFamily="49" charset="0"/>
              </a:rPr>
              <a:t>, </a:t>
            </a:r>
            <a:br>
              <a:rPr lang="en-US" sz="2100" dirty="0">
                <a:latin typeface="Courier New" panose="02070309020205020404" pitchFamily="49" charset="0"/>
              </a:rPr>
            </a:br>
            <a:r>
              <a:rPr lang="en-US" sz="2100" dirty="0">
                <a:latin typeface="Courier New" panose="02070309020205020404" pitchFamily="49" charset="0"/>
              </a:rPr>
              <a:t>             family = </a:t>
            </a:r>
            <a:r>
              <a:rPr lang="en-US" sz="2100" dirty="0" err="1">
                <a:latin typeface="Courier New" panose="02070309020205020404" pitchFamily="49" charset="0"/>
              </a:rPr>
              <a:t>bernoulli</a:t>
            </a:r>
            <a:r>
              <a:rPr lang="en-US" sz="2100" dirty="0">
                <a:latin typeface="Courier New" panose="02070309020205020404" pitchFamily="49" charset="0"/>
              </a:rPr>
              <a:t>(link="logit"), </a:t>
            </a:r>
            <a:br>
              <a:rPr lang="en-US" sz="2100" dirty="0">
                <a:latin typeface="Courier New" panose="02070309020205020404" pitchFamily="49" charset="0"/>
              </a:rPr>
            </a:br>
            <a:r>
              <a:rPr lang="en-US" sz="2100" dirty="0">
                <a:latin typeface="Courier New" panose="02070309020205020404" pitchFamily="49" charset="0"/>
              </a:rPr>
              <a:t>             chains = 4, cores = 4, </a:t>
            </a:r>
            <a:r>
              <a:rPr lang="en-US" sz="2100" dirty="0" err="1">
                <a:latin typeface="Courier New" panose="02070309020205020404" pitchFamily="49" charset="0"/>
              </a:rPr>
              <a:t>inits</a:t>
            </a:r>
            <a:r>
              <a:rPr lang="en-US" sz="2100" dirty="0">
                <a:latin typeface="Courier New" panose="02070309020205020404" pitchFamily="49" charset="0"/>
              </a:rPr>
              <a:t>="0") </a:t>
            </a:r>
          </a:p>
          <a:p>
            <a:pPr>
              <a:lnSpc>
                <a:spcPct val="120000"/>
              </a:lnSpc>
            </a:pPr>
            <a:r>
              <a:rPr lang="en-US" sz="2100" dirty="0">
                <a:latin typeface="Courier New" panose="02070309020205020404" pitchFamily="49" charset="0"/>
              </a:rPr>
              <a:t>## Compiling Stan program...</a:t>
            </a:r>
          </a:p>
          <a:p>
            <a:pPr>
              <a:lnSpc>
                <a:spcPct val="120000"/>
              </a:lnSpc>
            </a:pPr>
            <a:r>
              <a:rPr lang="en-US" sz="2100" dirty="0">
                <a:latin typeface="Courier New" panose="02070309020205020404" pitchFamily="49" charset="0"/>
              </a:rPr>
              <a:t>## Start sampling</a:t>
            </a:r>
          </a:p>
          <a:p>
            <a:pPr>
              <a:lnSpc>
                <a:spcPct val="120000"/>
              </a:lnSpc>
            </a:pPr>
            <a:r>
              <a:rPr lang="en-US" sz="2100" dirty="0" err="1">
                <a:latin typeface="Courier New" panose="02070309020205020404" pitchFamily="49" charset="0"/>
              </a:rPr>
              <a:t>mcmc_plot</a:t>
            </a:r>
            <a:r>
              <a:rPr lang="en-US" sz="2100" dirty="0">
                <a:latin typeface="Courier New" panose="02070309020205020404" pitchFamily="49" charset="0"/>
              </a:rPr>
              <a:t>(fitbrms0)</a:t>
            </a:r>
          </a:p>
          <a:p>
            <a:pPr>
              <a:lnSpc>
                <a:spcPct val="120000"/>
              </a:lnSpc>
            </a:pPr>
            <a:r>
              <a:rPr lang="en-GB" sz="2100" dirty="0" smtClean="0">
                <a:latin typeface="Courier New" panose="02070309020205020404" pitchFamily="49" charset="0"/>
              </a:rPr>
              <a:t> or </a:t>
            </a:r>
            <a:r>
              <a:rPr lang="en-US" sz="2100" dirty="0">
                <a:latin typeface="Courier New" panose="02070309020205020404" pitchFamily="49" charset="0"/>
              </a:rPr>
              <a:t>fitbrms7 &lt;-</a:t>
            </a:r>
            <a:r>
              <a:rPr lang="en-US" sz="2100" dirty="0" err="1">
                <a:latin typeface="Courier New" panose="02070309020205020404" pitchFamily="49" charset="0"/>
              </a:rPr>
              <a:t>brm</a:t>
            </a:r>
            <a:r>
              <a:rPr lang="en-US" sz="2100" dirty="0">
                <a:latin typeface="Courier New" panose="02070309020205020404" pitchFamily="49" charset="0"/>
              </a:rPr>
              <a:t>(</a:t>
            </a:r>
            <a:r>
              <a:rPr lang="en-US" sz="2100" dirty="0" err="1">
                <a:latin typeface="Courier New" panose="02070309020205020404" pitchFamily="49" charset="0"/>
              </a:rPr>
              <a:t>childlab</a:t>
            </a:r>
            <a:r>
              <a:rPr lang="en-US" sz="2100" dirty="0">
                <a:latin typeface="Courier New" panose="02070309020205020404" pitchFamily="49" charset="0"/>
              </a:rPr>
              <a:t> ~  Gender + </a:t>
            </a:r>
            <a:r>
              <a:rPr lang="en-US" sz="2100" dirty="0" err="1">
                <a:latin typeface="Courier New" panose="02070309020205020404" pitchFamily="49" charset="0"/>
              </a:rPr>
              <a:t>hhsize</a:t>
            </a:r>
            <a:r>
              <a:rPr lang="en-US" sz="2100" dirty="0">
                <a:latin typeface="Courier New" panose="02070309020205020404" pitchFamily="49" charset="0"/>
              </a:rPr>
              <a:t>+ minority + rural + </a:t>
            </a:r>
            <a:r>
              <a:rPr lang="en-US" sz="2100" dirty="0" err="1">
                <a:latin typeface="Courier New" panose="02070309020205020404" pitchFamily="49" charset="0"/>
              </a:rPr>
              <a:t>fhh</a:t>
            </a:r>
            <a:r>
              <a:rPr lang="en-US" sz="2100" dirty="0">
                <a:latin typeface="Courier New" panose="02070309020205020404" pitchFamily="49" charset="0"/>
              </a:rPr>
              <a:t> +agec+agec2+agec3+  (1 | country) , </a:t>
            </a:r>
            <a:r>
              <a:rPr lang="en-US" sz="2100" dirty="0" err="1">
                <a:latin typeface="Courier New" panose="02070309020205020404" pitchFamily="49" charset="0"/>
              </a:rPr>
              <a:t>bernoulli</a:t>
            </a:r>
            <a:r>
              <a:rPr lang="en-US" sz="2100" dirty="0">
                <a:latin typeface="Courier New" panose="02070309020205020404" pitchFamily="49" charset="0"/>
              </a:rPr>
              <a:t>(link = "logit"), data=</a:t>
            </a:r>
            <a:r>
              <a:rPr lang="en-US" sz="2100" dirty="0" err="1">
                <a:latin typeface="Courier New" panose="02070309020205020404" pitchFamily="49" charset="0"/>
              </a:rPr>
              <a:t>mysampallten</a:t>
            </a:r>
            <a:r>
              <a:rPr lang="en-US" sz="2100" dirty="0">
                <a:latin typeface="Courier New" panose="02070309020205020404" pitchFamily="49" charset="0"/>
              </a:rPr>
              <a:t>, chains=4, cores= 4, </a:t>
            </a:r>
            <a:r>
              <a:rPr lang="en-US" sz="2100" dirty="0" err="1">
                <a:latin typeface="Courier New" panose="02070309020205020404" pitchFamily="49" charset="0"/>
              </a:rPr>
              <a:t>iter</a:t>
            </a:r>
            <a:r>
              <a:rPr lang="en-US" sz="2100" dirty="0">
                <a:latin typeface="Courier New" panose="02070309020205020404" pitchFamily="49" charset="0"/>
              </a:rPr>
              <a:t>=1200)</a:t>
            </a:r>
          </a:p>
          <a:p>
            <a:endParaRPr lang="en-GB" dirty="0"/>
          </a:p>
        </p:txBody>
      </p:sp>
      <p:sp>
        <p:nvSpPr>
          <p:cNvPr id="4" name="Slide Number Placeholder 3"/>
          <p:cNvSpPr>
            <a:spLocks noGrp="1"/>
          </p:cNvSpPr>
          <p:nvPr>
            <p:ph type="sldNum" sz="quarter" idx="12"/>
          </p:nvPr>
        </p:nvSpPr>
        <p:spPr/>
        <p:txBody>
          <a:bodyPr/>
          <a:lstStyle/>
          <a:p>
            <a:fld id="{3932F2F6-BE37-4B25-876C-6D1D58830079}" type="slidenum">
              <a:rPr lang="en-GB" smtClean="0"/>
              <a:t>11</a:t>
            </a:fld>
            <a:endParaRPr lang="en-GB"/>
          </a:p>
        </p:txBody>
      </p:sp>
    </p:spTree>
    <p:extLst>
      <p:ext uri="{BB962C8B-B14F-4D97-AF65-F5344CB8AC3E}">
        <p14:creationId xmlns:p14="http://schemas.microsoft.com/office/powerpoint/2010/main" val="322828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886690"/>
          </a:xfrm>
        </p:spPr>
        <p:txBody>
          <a:bodyPr/>
          <a:lstStyle/>
          <a:p>
            <a:r>
              <a:rPr lang="en-GB" dirty="0" smtClean="0"/>
              <a:t>Child Labour Logit </a:t>
            </a:r>
            <a:r>
              <a:rPr lang="en-GB" dirty="0" err="1" smtClean="0"/>
              <a:t>Brms</a:t>
            </a:r>
            <a:r>
              <a:rPr lang="en-GB" dirty="0" smtClean="0"/>
              <a:t> Results</a:t>
            </a:r>
            <a:endParaRPr lang="en-GB" dirty="0"/>
          </a:p>
        </p:txBody>
      </p:sp>
      <p:sp>
        <p:nvSpPr>
          <p:cNvPr id="3" name="Content Placeholder 2"/>
          <p:cNvSpPr>
            <a:spLocks noGrp="1"/>
          </p:cNvSpPr>
          <p:nvPr>
            <p:ph idx="1"/>
          </p:nvPr>
        </p:nvSpPr>
        <p:spPr>
          <a:xfrm>
            <a:off x="838200" y="711200"/>
            <a:ext cx="10515600" cy="6010275"/>
          </a:xfrm>
          <a:solidFill>
            <a:schemeClr val="accent2">
              <a:lumMod val="40000"/>
              <a:lumOff val="60000"/>
            </a:schemeClr>
          </a:solidFill>
        </p:spPr>
        <p:txBody>
          <a:bodyPr>
            <a:noAutofit/>
          </a:bodyPr>
          <a:lstStyle/>
          <a:p>
            <a:r>
              <a:rPr lang="en-US" sz="1600" dirty="0">
                <a:latin typeface="Courier New" panose="02070309020205020404" pitchFamily="49" charset="0"/>
              </a:rPr>
              <a:t>##    Data: </a:t>
            </a:r>
            <a:r>
              <a:rPr lang="en-US" sz="1600" dirty="0" err="1">
                <a:latin typeface="Courier New" panose="02070309020205020404" pitchFamily="49" charset="0"/>
              </a:rPr>
              <a:t>mysampallten</a:t>
            </a:r>
            <a:r>
              <a:rPr lang="en-US" sz="1600" dirty="0">
                <a:latin typeface="Courier New" panose="02070309020205020404" pitchFamily="49" charset="0"/>
              </a:rPr>
              <a:t> (Number of observations: 10000) </a:t>
            </a:r>
            <a:br>
              <a:rPr lang="en-US" sz="1600" dirty="0">
                <a:latin typeface="Courier New" panose="02070309020205020404" pitchFamily="49" charset="0"/>
              </a:rPr>
            </a:br>
            <a:r>
              <a:rPr lang="en-US" sz="1600" dirty="0">
                <a:latin typeface="Courier New" panose="02070309020205020404" pitchFamily="49" charset="0"/>
              </a:rPr>
              <a:t>## Samples: 4 chains, each with </a:t>
            </a:r>
            <a:r>
              <a:rPr lang="en-US" sz="1600" dirty="0" err="1">
                <a:latin typeface="Courier New" panose="02070309020205020404" pitchFamily="49" charset="0"/>
              </a:rPr>
              <a:t>iter</a:t>
            </a:r>
            <a:r>
              <a:rPr lang="en-US" sz="1600" dirty="0">
                <a:latin typeface="Courier New" panose="02070309020205020404" pitchFamily="49" charset="0"/>
              </a:rPr>
              <a:t> = 1200; warmup = 600; thin = 1;</a:t>
            </a:r>
            <a:br>
              <a:rPr lang="en-US" sz="1600" dirty="0">
                <a:latin typeface="Courier New" panose="02070309020205020404" pitchFamily="49" charset="0"/>
              </a:rPr>
            </a:br>
            <a:r>
              <a:rPr lang="en-US" sz="1600" dirty="0">
                <a:latin typeface="Courier New" panose="02070309020205020404" pitchFamily="49" charset="0"/>
              </a:rPr>
              <a:t>##          total post-warmup samples = 2400</a:t>
            </a:r>
            <a:br>
              <a:rPr lang="en-US" sz="1600" dirty="0">
                <a:latin typeface="Courier New" panose="02070309020205020404" pitchFamily="49" charset="0"/>
              </a:rPr>
            </a:br>
            <a:r>
              <a:rPr lang="en-US" sz="1600" dirty="0">
                <a:latin typeface="Courier New" panose="02070309020205020404" pitchFamily="49" charset="0"/>
              </a:rPr>
              <a:t>## </a:t>
            </a:r>
            <a:br>
              <a:rPr lang="en-US" sz="1600" dirty="0">
                <a:latin typeface="Courier New" panose="02070309020205020404" pitchFamily="49" charset="0"/>
              </a:rPr>
            </a:br>
            <a:r>
              <a:rPr lang="en-US" sz="1600" dirty="0">
                <a:latin typeface="Courier New" panose="02070309020205020404" pitchFamily="49" charset="0"/>
              </a:rPr>
              <a:t>## Group-Level Effects: </a:t>
            </a:r>
            <a:br>
              <a:rPr lang="en-US" sz="1600" dirty="0">
                <a:latin typeface="Courier New" panose="02070309020205020404" pitchFamily="49" charset="0"/>
              </a:rPr>
            </a:br>
            <a:r>
              <a:rPr lang="en-US" sz="1600" dirty="0">
                <a:latin typeface="Courier New" panose="02070309020205020404" pitchFamily="49" charset="0"/>
              </a:rPr>
              <a:t>## ~country (Number of levels: 6) </a:t>
            </a:r>
            <a:br>
              <a:rPr lang="en-US" sz="1600" dirty="0">
                <a:latin typeface="Courier New" panose="02070309020205020404" pitchFamily="49" charset="0"/>
              </a:rPr>
            </a:br>
            <a:r>
              <a:rPr lang="en-US" sz="1600" dirty="0">
                <a:latin typeface="Courier New" panose="02070309020205020404" pitchFamily="49" charset="0"/>
              </a:rPr>
              <a:t>##               Estimate </a:t>
            </a:r>
            <a:r>
              <a:rPr lang="en-US" sz="1600" dirty="0" err="1">
                <a:latin typeface="Courier New" panose="02070309020205020404" pitchFamily="49" charset="0"/>
              </a:rPr>
              <a:t>Est.Error</a:t>
            </a:r>
            <a:r>
              <a:rPr lang="en-US" sz="1600" dirty="0">
                <a:latin typeface="Courier New" panose="02070309020205020404" pitchFamily="49" charset="0"/>
              </a:rPr>
              <a:t> l-95% CI u-95% CI </a:t>
            </a:r>
            <a:r>
              <a:rPr lang="en-US" sz="1600" dirty="0" err="1">
                <a:latin typeface="Courier New" panose="02070309020205020404" pitchFamily="49" charset="0"/>
              </a:rPr>
              <a:t>Rhat</a:t>
            </a:r>
            <a:r>
              <a:rPr lang="en-US" sz="1600" dirty="0">
                <a:latin typeface="Courier New" panose="02070309020205020404" pitchFamily="49" charset="0"/>
              </a:rPr>
              <a:t> </a:t>
            </a:r>
            <a:r>
              <a:rPr lang="en-US" sz="1600" dirty="0" err="1">
                <a:latin typeface="Courier New" panose="02070309020205020404" pitchFamily="49" charset="0"/>
              </a:rPr>
              <a:t>Bulk_ESS</a:t>
            </a:r>
            <a:r>
              <a:rPr lang="en-US" sz="1600" dirty="0">
                <a:latin typeface="Courier New" panose="02070309020205020404" pitchFamily="49" charset="0"/>
              </a:rPr>
              <a:t> </a:t>
            </a:r>
            <a:r>
              <a:rPr lang="en-US" sz="1600" dirty="0" err="1">
                <a:latin typeface="Courier New" panose="02070309020205020404" pitchFamily="49" charset="0"/>
              </a:rPr>
              <a:t>Tail_ESS</a:t>
            </a:r>
            <a:r>
              <a:rPr lang="en-US" sz="1600" dirty="0">
                <a:latin typeface="Courier New" panose="02070309020205020404" pitchFamily="49" charset="0"/>
              </a:rPr>
              <a:t/>
            </a:r>
            <a:br>
              <a:rPr lang="en-US" sz="1600" dirty="0">
                <a:latin typeface="Courier New" panose="02070309020205020404" pitchFamily="49" charset="0"/>
              </a:rPr>
            </a:br>
            <a:r>
              <a:rPr lang="en-US" sz="1600" dirty="0">
                <a:latin typeface="Courier New" panose="02070309020205020404" pitchFamily="49" charset="0"/>
              </a:rPr>
              <a:t>## </a:t>
            </a:r>
            <a:r>
              <a:rPr lang="en-US" sz="1600" dirty="0" err="1">
                <a:latin typeface="Courier New" panose="02070309020205020404" pitchFamily="49" charset="0"/>
              </a:rPr>
              <a:t>sd</a:t>
            </a:r>
            <a:r>
              <a:rPr lang="en-US" sz="1600" dirty="0">
                <a:latin typeface="Courier New" panose="02070309020205020404" pitchFamily="49" charset="0"/>
              </a:rPr>
              <a:t>(Intercept)     1.35      0.53     0.66     2.75 1.01      613     1161</a:t>
            </a:r>
            <a:br>
              <a:rPr lang="en-US" sz="1600" dirty="0">
                <a:latin typeface="Courier New" panose="02070309020205020404" pitchFamily="49" charset="0"/>
              </a:rPr>
            </a:br>
            <a:r>
              <a:rPr lang="en-US" sz="1600" dirty="0">
                <a:latin typeface="Courier New" panose="02070309020205020404" pitchFamily="49" charset="0"/>
              </a:rPr>
              <a:t>## </a:t>
            </a:r>
            <a:br>
              <a:rPr lang="en-US" sz="1600" dirty="0">
                <a:latin typeface="Courier New" panose="02070309020205020404" pitchFamily="49" charset="0"/>
              </a:rPr>
            </a:br>
            <a:r>
              <a:rPr lang="en-US" sz="1600" dirty="0">
                <a:latin typeface="Courier New" panose="02070309020205020404" pitchFamily="49" charset="0"/>
              </a:rPr>
              <a:t>## Population-Level Effects: </a:t>
            </a:r>
            <a:br>
              <a:rPr lang="en-US" sz="1600" dirty="0">
                <a:latin typeface="Courier New" panose="02070309020205020404" pitchFamily="49" charset="0"/>
              </a:rPr>
            </a:br>
            <a:r>
              <a:rPr lang="en-US" sz="1600" dirty="0">
                <a:latin typeface="Courier New" panose="02070309020205020404" pitchFamily="49" charset="0"/>
              </a:rPr>
              <a:t>##              Estimate </a:t>
            </a:r>
            <a:r>
              <a:rPr lang="en-US" sz="1600" dirty="0" err="1">
                <a:latin typeface="Courier New" panose="02070309020205020404" pitchFamily="49" charset="0"/>
              </a:rPr>
              <a:t>Est.Error</a:t>
            </a:r>
            <a:r>
              <a:rPr lang="en-US" sz="1600" dirty="0">
                <a:latin typeface="Courier New" panose="02070309020205020404" pitchFamily="49" charset="0"/>
              </a:rPr>
              <a:t> l-95% CI u-95% CI </a:t>
            </a:r>
            <a:r>
              <a:rPr lang="en-US" sz="1600" dirty="0" err="1">
                <a:latin typeface="Courier New" panose="02070309020205020404" pitchFamily="49" charset="0"/>
              </a:rPr>
              <a:t>Rhat</a:t>
            </a:r>
            <a:r>
              <a:rPr lang="en-US" sz="1600" dirty="0">
                <a:latin typeface="Courier New" panose="02070309020205020404" pitchFamily="49" charset="0"/>
              </a:rPr>
              <a:t> </a:t>
            </a:r>
            <a:r>
              <a:rPr lang="en-US" sz="1600" dirty="0" err="1">
                <a:latin typeface="Courier New" panose="02070309020205020404" pitchFamily="49" charset="0"/>
              </a:rPr>
              <a:t>Bulk_ESS</a:t>
            </a:r>
            <a:r>
              <a:rPr lang="en-US" sz="1600" dirty="0">
                <a:latin typeface="Courier New" panose="02070309020205020404" pitchFamily="49" charset="0"/>
              </a:rPr>
              <a:t> </a:t>
            </a:r>
            <a:r>
              <a:rPr lang="en-US" sz="1600" dirty="0" err="1">
                <a:latin typeface="Courier New" panose="02070309020205020404" pitchFamily="49" charset="0"/>
              </a:rPr>
              <a:t>Tail_ESS</a:t>
            </a:r>
            <a:r>
              <a:rPr lang="en-US" sz="1600" dirty="0">
                <a:latin typeface="Courier New" panose="02070309020205020404" pitchFamily="49" charset="0"/>
              </a:rPr>
              <a:t/>
            </a:r>
            <a:br>
              <a:rPr lang="en-US" sz="1600" dirty="0">
                <a:latin typeface="Courier New" panose="02070309020205020404" pitchFamily="49" charset="0"/>
              </a:rPr>
            </a:br>
            <a:r>
              <a:rPr lang="en-US" sz="1600" dirty="0">
                <a:latin typeface="Courier New" panose="02070309020205020404" pitchFamily="49" charset="0"/>
              </a:rPr>
              <a:t>## Intercept       -2.97      0.57    -4.07    -1.74 1.01      780      943</a:t>
            </a:r>
            <a:br>
              <a:rPr lang="en-US" sz="1600" dirty="0">
                <a:latin typeface="Courier New" panose="02070309020205020404" pitchFamily="49" charset="0"/>
              </a:rPr>
            </a:br>
            <a:r>
              <a:rPr lang="en-US" sz="1600" dirty="0">
                <a:latin typeface="Courier New" panose="02070309020205020404" pitchFamily="49" charset="0"/>
              </a:rPr>
              <a:t>## </a:t>
            </a:r>
            <a:r>
              <a:rPr lang="en-US" sz="1600" dirty="0" err="1">
                <a:latin typeface="Courier New" panose="02070309020205020404" pitchFamily="49" charset="0"/>
              </a:rPr>
              <a:t>GenderFemale</a:t>
            </a:r>
            <a:r>
              <a:rPr lang="en-US" sz="1600" dirty="0">
                <a:latin typeface="Courier New" panose="02070309020205020404" pitchFamily="49" charset="0"/>
              </a:rPr>
              <a:t>    -0.41      0.11    -0.61    -0.21 1.00     2360     1907</a:t>
            </a:r>
            <a:br>
              <a:rPr lang="en-US" sz="1600" dirty="0">
                <a:latin typeface="Courier New" panose="02070309020205020404" pitchFamily="49" charset="0"/>
              </a:rPr>
            </a:br>
            <a:r>
              <a:rPr lang="en-US" sz="1600" dirty="0">
                <a:latin typeface="Courier New" panose="02070309020205020404" pitchFamily="49" charset="0"/>
              </a:rPr>
              <a:t>## </a:t>
            </a:r>
            <a:r>
              <a:rPr lang="en-US" sz="1600" dirty="0" err="1">
                <a:latin typeface="Courier New" panose="02070309020205020404" pitchFamily="49" charset="0"/>
              </a:rPr>
              <a:t>hhsize</a:t>
            </a:r>
            <a:r>
              <a:rPr lang="en-US" sz="1600" dirty="0">
                <a:latin typeface="Courier New" panose="02070309020205020404" pitchFamily="49" charset="0"/>
              </a:rPr>
              <a:t>           0.00      0.02    -0.04     0.03 1.00     2875     1494</a:t>
            </a:r>
            <a:br>
              <a:rPr lang="en-US" sz="1600" dirty="0">
                <a:latin typeface="Courier New" panose="02070309020205020404" pitchFamily="49" charset="0"/>
              </a:rPr>
            </a:br>
            <a:r>
              <a:rPr lang="en-US" sz="1600" dirty="0">
                <a:latin typeface="Courier New" panose="02070309020205020404" pitchFamily="49" charset="0"/>
              </a:rPr>
              <a:t>## minority         0.29      0.16    -0.04     0.60 1.00     2618     1763</a:t>
            </a:r>
            <a:br>
              <a:rPr lang="en-US" sz="1600" dirty="0">
                <a:latin typeface="Courier New" panose="02070309020205020404" pitchFamily="49" charset="0"/>
              </a:rPr>
            </a:br>
            <a:r>
              <a:rPr lang="en-US" sz="1600" dirty="0">
                <a:latin typeface="Courier New" panose="02070309020205020404" pitchFamily="49" charset="0"/>
              </a:rPr>
              <a:t>## rural            0.34      0.12     0.11     0.57 1.00     2814     1715</a:t>
            </a:r>
            <a:br>
              <a:rPr lang="en-US" sz="1600" dirty="0">
                <a:latin typeface="Courier New" panose="02070309020205020404" pitchFamily="49" charset="0"/>
              </a:rPr>
            </a:br>
            <a:r>
              <a:rPr lang="en-US" sz="1600" dirty="0">
                <a:latin typeface="Courier New" panose="02070309020205020404" pitchFamily="49" charset="0"/>
              </a:rPr>
              <a:t>## </a:t>
            </a:r>
            <a:r>
              <a:rPr lang="en-US" sz="1600" dirty="0" err="1">
                <a:latin typeface="Courier New" panose="02070309020205020404" pitchFamily="49" charset="0"/>
              </a:rPr>
              <a:t>fhh</a:t>
            </a:r>
            <a:r>
              <a:rPr lang="en-US" sz="1600" dirty="0">
                <a:latin typeface="Courier New" panose="02070309020205020404" pitchFamily="49" charset="0"/>
              </a:rPr>
              <a:t>             -0.27      0.21    -0.70     0.14 1.00     2457     1581</a:t>
            </a:r>
            <a:br>
              <a:rPr lang="en-US" sz="1600" dirty="0">
                <a:latin typeface="Courier New" panose="02070309020205020404" pitchFamily="49" charset="0"/>
              </a:rPr>
            </a:br>
            <a:r>
              <a:rPr lang="en-US" sz="1600" dirty="0">
                <a:latin typeface="Courier New" panose="02070309020205020404" pitchFamily="49" charset="0"/>
              </a:rPr>
              <a:t>## </a:t>
            </a:r>
            <a:r>
              <a:rPr lang="en-US" sz="1600" dirty="0" err="1">
                <a:latin typeface="Courier New" panose="02070309020205020404" pitchFamily="49" charset="0"/>
              </a:rPr>
              <a:t>agec</a:t>
            </a:r>
            <a:r>
              <a:rPr lang="en-US" sz="1600" dirty="0">
                <a:latin typeface="Courier New" panose="02070309020205020404" pitchFamily="49" charset="0"/>
              </a:rPr>
              <a:t>            -0.02      0.04    -0.09     0.05 1.00     2387     1637</a:t>
            </a:r>
            <a:br>
              <a:rPr lang="en-US" sz="1600" dirty="0">
                <a:latin typeface="Courier New" panose="02070309020205020404" pitchFamily="49" charset="0"/>
              </a:rPr>
            </a:br>
            <a:r>
              <a:rPr lang="en-US" sz="1600" dirty="0">
                <a:latin typeface="Courier New" panose="02070309020205020404" pitchFamily="49" charset="0"/>
              </a:rPr>
              <a:t>## agec2           -0.01      0.01    -0.02    -0.00 1.01     3665     1975</a:t>
            </a:r>
            <a:br>
              <a:rPr lang="en-US" sz="1600" dirty="0">
                <a:latin typeface="Courier New" panose="02070309020205020404" pitchFamily="49" charset="0"/>
              </a:rPr>
            </a:br>
            <a:r>
              <a:rPr lang="en-US" sz="1600" dirty="0">
                <a:latin typeface="Courier New" panose="02070309020205020404" pitchFamily="49" charset="0"/>
              </a:rPr>
              <a:t>## agec3            0.01      0.00     0.00     0.01 1.00     2546     1728</a:t>
            </a:r>
            <a:br>
              <a:rPr lang="en-US" sz="1600" dirty="0">
                <a:latin typeface="Courier New" panose="02070309020205020404" pitchFamily="49" charset="0"/>
              </a:rPr>
            </a:br>
            <a:r>
              <a:rPr lang="en-US" sz="1600" dirty="0">
                <a:latin typeface="Courier New" panose="02070309020205020404" pitchFamily="49" charset="0"/>
              </a:rPr>
              <a:t>## </a:t>
            </a:r>
            <a:br>
              <a:rPr lang="en-US" sz="1600" dirty="0">
                <a:latin typeface="Courier New" panose="02070309020205020404" pitchFamily="49" charset="0"/>
              </a:rPr>
            </a:br>
            <a:r>
              <a:rPr lang="en-US" sz="1600" dirty="0">
                <a:latin typeface="Courier New" panose="02070309020205020404" pitchFamily="49" charset="0"/>
              </a:rPr>
              <a:t>## </a:t>
            </a:r>
            <a:r>
              <a:rPr lang="en-US" sz="1600" b="1" dirty="0">
                <a:latin typeface="Courier New" panose="02070309020205020404" pitchFamily="49" charset="0"/>
              </a:rPr>
              <a:t>Samples were drawn using sampling(NUTS). </a:t>
            </a:r>
            <a:r>
              <a:rPr lang="en-US" sz="1600" dirty="0">
                <a:latin typeface="Courier New" panose="02070309020205020404" pitchFamily="49" charset="0"/>
              </a:rPr>
              <a:t>For each parameter, </a:t>
            </a:r>
            <a:r>
              <a:rPr lang="en-US" sz="1600" dirty="0" err="1">
                <a:latin typeface="Courier New" panose="02070309020205020404" pitchFamily="49" charset="0"/>
              </a:rPr>
              <a:t>Bulk_ESS</a:t>
            </a:r>
            <a:r>
              <a:rPr lang="en-US" sz="1600" dirty="0">
                <a:latin typeface="Courier New" panose="02070309020205020404" pitchFamily="49" charset="0"/>
              </a:rPr>
              <a:t/>
            </a:r>
            <a:br>
              <a:rPr lang="en-US" sz="1600" dirty="0">
                <a:latin typeface="Courier New" panose="02070309020205020404" pitchFamily="49" charset="0"/>
              </a:rPr>
            </a:br>
            <a:r>
              <a:rPr lang="en-US" sz="1600" dirty="0">
                <a:latin typeface="Courier New" panose="02070309020205020404" pitchFamily="49" charset="0"/>
              </a:rPr>
              <a:t>## and </a:t>
            </a:r>
            <a:r>
              <a:rPr lang="en-US" sz="1600" dirty="0" err="1">
                <a:latin typeface="Courier New" panose="02070309020205020404" pitchFamily="49" charset="0"/>
              </a:rPr>
              <a:t>Tail_ESS</a:t>
            </a:r>
            <a:r>
              <a:rPr lang="en-US" sz="1600" dirty="0">
                <a:latin typeface="Courier New" panose="02070309020205020404" pitchFamily="49" charset="0"/>
              </a:rPr>
              <a:t> are effective sample size measures, and </a:t>
            </a:r>
            <a:r>
              <a:rPr lang="en-US" sz="1600" dirty="0" err="1">
                <a:latin typeface="Courier New" panose="02070309020205020404" pitchFamily="49" charset="0"/>
              </a:rPr>
              <a:t>Rhat</a:t>
            </a:r>
            <a:r>
              <a:rPr lang="en-US" sz="1600" dirty="0">
                <a:latin typeface="Courier New" panose="02070309020205020404" pitchFamily="49" charset="0"/>
              </a:rPr>
              <a:t> is the potential</a:t>
            </a:r>
            <a:br>
              <a:rPr lang="en-US" sz="1600" dirty="0">
                <a:latin typeface="Courier New" panose="02070309020205020404" pitchFamily="49" charset="0"/>
              </a:rPr>
            </a:br>
            <a:r>
              <a:rPr lang="en-US" sz="1600" dirty="0">
                <a:latin typeface="Courier New" panose="02070309020205020404" pitchFamily="49" charset="0"/>
              </a:rPr>
              <a:t>## scale reduction factor on split chains (at convergence, </a:t>
            </a:r>
            <a:r>
              <a:rPr lang="en-US" sz="1600" dirty="0" err="1">
                <a:latin typeface="Courier New" panose="02070309020205020404" pitchFamily="49" charset="0"/>
              </a:rPr>
              <a:t>Rhat</a:t>
            </a:r>
            <a:r>
              <a:rPr lang="en-US" sz="1600" dirty="0">
                <a:latin typeface="Courier New" panose="02070309020205020404" pitchFamily="49" charset="0"/>
              </a:rPr>
              <a:t> = 1).</a:t>
            </a:r>
          </a:p>
          <a:p>
            <a:r>
              <a:rPr lang="en-US" sz="1600" dirty="0" err="1">
                <a:latin typeface="Courier New" panose="02070309020205020404" pitchFamily="49" charset="0"/>
              </a:rPr>
              <a:t>mcmc_plot</a:t>
            </a:r>
            <a:r>
              <a:rPr lang="en-US" sz="1600" dirty="0">
                <a:latin typeface="Courier New" panose="02070309020205020404" pitchFamily="49" charset="0"/>
              </a:rPr>
              <a:t>(fitbrms7</a:t>
            </a:r>
            <a:r>
              <a:rPr lang="en-US" sz="1600" dirty="0" smtClean="0">
                <a:latin typeface="Courier New" panose="02070309020205020404" pitchFamily="49" charset="0"/>
              </a:rPr>
              <a:t>)</a:t>
            </a:r>
            <a:r>
              <a:rPr lang="en-GB" sz="1600" dirty="0" smtClean="0">
                <a:latin typeface="Courier New" panose="02070309020205020404" pitchFamily="49" charset="0"/>
              </a:rPr>
              <a:t> etc. </a:t>
            </a:r>
            <a:endParaRPr lang="en-US" sz="1600" dirty="0">
              <a:latin typeface="Courier New" panose="02070309020205020404" pitchFamily="49" charset="0"/>
            </a:endParaRPr>
          </a:p>
        </p:txBody>
      </p:sp>
      <p:sp>
        <p:nvSpPr>
          <p:cNvPr id="4" name="Slide Number Placeholder 3"/>
          <p:cNvSpPr>
            <a:spLocks noGrp="1"/>
          </p:cNvSpPr>
          <p:nvPr>
            <p:ph type="sldNum" sz="quarter" idx="12"/>
          </p:nvPr>
        </p:nvSpPr>
        <p:spPr/>
        <p:txBody>
          <a:bodyPr/>
          <a:lstStyle/>
          <a:p>
            <a:fld id="{3932F2F6-BE37-4B25-876C-6D1D58830079}" type="slidenum">
              <a:rPr lang="en-GB" smtClean="0"/>
              <a:t>12</a:t>
            </a:fld>
            <a:endParaRPr lang="en-GB"/>
          </a:p>
        </p:txBody>
      </p:sp>
    </p:spTree>
    <p:extLst>
      <p:ext uri="{BB962C8B-B14F-4D97-AF65-F5344CB8AC3E}">
        <p14:creationId xmlns:p14="http://schemas.microsoft.com/office/powerpoint/2010/main" val="1765080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2673" y="0"/>
            <a:ext cx="10515600" cy="886690"/>
          </a:xfrm>
          <a:solidFill>
            <a:schemeClr val="accent2">
              <a:lumMod val="40000"/>
              <a:lumOff val="60000"/>
            </a:schemeClr>
          </a:solidFill>
        </p:spPr>
        <p:txBody>
          <a:bodyPr/>
          <a:lstStyle/>
          <a:p>
            <a:r>
              <a:rPr lang="en-GB" dirty="0" smtClean="0"/>
              <a:t>Child Labour Logit </a:t>
            </a:r>
            <a:r>
              <a:rPr lang="en-GB" dirty="0" err="1" smtClean="0"/>
              <a:t>Brms</a:t>
            </a:r>
            <a:r>
              <a:rPr lang="en-GB" dirty="0" smtClean="0"/>
              <a:t> Quick Quiz</a:t>
            </a:r>
            <a:endParaRPr lang="en-GB" dirty="0"/>
          </a:p>
        </p:txBody>
      </p:sp>
      <p:sp>
        <p:nvSpPr>
          <p:cNvPr id="3" name="Content Placeholder 2"/>
          <p:cNvSpPr>
            <a:spLocks noGrp="1"/>
          </p:cNvSpPr>
          <p:nvPr>
            <p:ph idx="1"/>
          </p:nvPr>
        </p:nvSpPr>
        <p:spPr>
          <a:xfrm>
            <a:off x="80818" y="838055"/>
            <a:ext cx="10515600" cy="6010275"/>
          </a:xfrm>
          <a:solidFill>
            <a:schemeClr val="accent2">
              <a:lumMod val="40000"/>
              <a:lumOff val="60000"/>
            </a:schemeClr>
          </a:solidFill>
        </p:spPr>
        <p:txBody>
          <a:bodyPr>
            <a:noAutofit/>
          </a:bodyPr>
          <a:lstStyle/>
          <a:p>
            <a:pPr marL="0" indent="0">
              <a:buNone/>
            </a:pPr>
            <a:r>
              <a:rPr lang="en-US" sz="1600" dirty="0" smtClean="0">
                <a:latin typeface="Courier New" panose="02070309020205020404" pitchFamily="49" charset="0"/>
              </a:rPr>
              <a:t>1 Why did I take just ‘Number </a:t>
            </a:r>
            <a:r>
              <a:rPr lang="en-US" sz="1600" dirty="0">
                <a:latin typeface="Courier New" panose="02070309020205020404" pitchFamily="49" charset="0"/>
              </a:rPr>
              <a:t>of observations: </a:t>
            </a:r>
            <a:r>
              <a:rPr lang="en-US" sz="1600" dirty="0" smtClean="0">
                <a:latin typeface="Courier New" panose="02070309020205020404" pitchFamily="49" charset="0"/>
              </a:rPr>
              <a:t>10000’ rather than 422K ? </a:t>
            </a:r>
          </a:p>
          <a:p>
            <a:pPr marL="0" indent="0">
              <a:buNone/>
            </a:pPr>
            <a:r>
              <a:rPr lang="en-US" sz="1600" dirty="0" smtClean="0">
                <a:latin typeface="Courier New" panose="02070309020205020404" pitchFamily="49" charset="0"/>
              </a:rPr>
              <a:t>2 What advantage to using </a:t>
            </a:r>
            <a:r>
              <a:rPr lang="en-US" sz="1600" dirty="0">
                <a:latin typeface="Courier New" panose="02070309020205020404" pitchFamily="49" charset="0"/>
              </a:rPr>
              <a:t>4 chains, each with </a:t>
            </a:r>
            <a:r>
              <a:rPr lang="en-US" sz="1600" dirty="0" err="1">
                <a:latin typeface="Courier New" panose="02070309020205020404" pitchFamily="49" charset="0"/>
              </a:rPr>
              <a:t>iter</a:t>
            </a:r>
            <a:r>
              <a:rPr lang="en-US" sz="1600" dirty="0">
                <a:latin typeface="Courier New" panose="02070309020205020404" pitchFamily="49" charset="0"/>
              </a:rPr>
              <a:t> = </a:t>
            </a:r>
            <a:r>
              <a:rPr lang="en-US" sz="1600" dirty="0" smtClean="0">
                <a:latin typeface="Courier New" panose="02070309020205020404" pitchFamily="49" charset="0"/>
              </a:rPr>
              <a:t>1200?</a:t>
            </a:r>
          </a:p>
          <a:p>
            <a:pPr marL="0" indent="0">
              <a:buNone/>
            </a:pPr>
            <a:r>
              <a:rPr lang="en-US" sz="1600" dirty="0" smtClean="0">
                <a:latin typeface="Courier New" panose="02070309020205020404" pitchFamily="49" charset="0"/>
              </a:rPr>
              <a:t>3 What is throwing out the warmup session of 600 iterations? </a:t>
            </a:r>
          </a:p>
          <a:p>
            <a:pPr marL="0" indent="0">
              <a:buNone/>
            </a:pPr>
            <a:r>
              <a:rPr lang="en-US" sz="1600" dirty="0" smtClean="0">
                <a:latin typeface="Courier New" panose="02070309020205020404" pitchFamily="49" charset="0"/>
              </a:rPr>
              <a:t>Note:          </a:t>
            </a:r>
            <a:r>
              <a:rPr lang="en-US" sz="1600" dirty="0">
                <a:latin typeface="Courier New" panose="02070309020205020404" pitchFamily="49" charset="0"/>
              </a:rPr>
              <a:t>total post-warmup samples = 2400</a:t>
            </a:r>
            <a:br>
              <a:rPr lang="en-US" sz="1600" dirty="0">
                <a:latin typeface="Courier New" panose="02070309020205020404" pitchFamily="49" charset="0"/>
              </a:rPr>
            </a:br>
            <a:r>
              <a:rPr lang="en-US" sz="1600" dirty="0" smtClean="0">
                <a:latin typeface="Courier New" panose="02070309020205020404" pitchFamily="49" charset="0"/>
              </a:rPr>
              <a:t>4 What does the abbreviation CI stand for, below? (BE CAREFUL)_____________</a:t>
            </a:r>
          </a:p>
          <a:p>
            <a:pPr marL="0" indent="0">
              <a:buNone/>
            </a:pPr>
            <a:r>
              <a:rPr lang="en-US" sz="1600" dirty="0" smtClean="0">
                <a:latin typeface="Courier New" panose="02070309020205020404" pitchFamily="49" charset="0"/>
              </a:rPr>
              <a:t>##               </a:t>
            </a:r>
            <a:r>
              <a:rPr lang="en-US" sz="1600" dirty="0">
                <a:latin typeface="Courier New" panose="02070309020205020404" pitchFamily="49" charset="0"/>
              </a:rPr>
              <a:t>Estimate </a:t>
            </a:r>
            <a:r>
              <a:rPr lang="en-US" sz="1600" dirty="0" err="1">
                <a:latin typeface="Courier New" panose="02070309020205020404" pitchFamily="49" charset="0"/>
              </a:rPr>
              <a:t>Est.Error</a:t>
            </a:r>
            <a:r>
              <a:rPr lang="en-US" sz="1600" dirty="0">
                <a:latin typeface="Courier New" panose="02070309020205020404" pitchFamily="49" charset="0"/>
              </a:rPr>
              <a:t> l-95% CI u-95% CI </a:t>
            </a:r>
            <a:r>
              <a:rPr lang="en-US" sz="1600" dirty="0" err="1">
                <a:latin typeface="Courier New" panose="02070309020205020404" pitchFamily="49" charset="0"/>
              </a:rPr>
              <a:t>Rhat</a:t>
            </a:r>
            <a:r>
              <a:rPr lang="en-US" sz="1600" dirty="0">
                <a:latin typeface="Courier New" panose="02070309020205020404" pitchFamily="49" charset="0"/>
              </a:rPr>
              <a:t> </a:t>
            </a:r>
            <a:r>
              <a:rPr lang="en-US" sz="1600" dirty="0" err="1">
                <a:latin typeface="Courier New" panose="02070309020205020404" pitchFamily="49" charset="0"/>
              </a:rPr>
              <a:t>Bulk_ESS</a:t>
            </a:r>
            <a:r>
              <a:rPr lang="en-US" sz="1600" dirty="0">
                <a:latin typeface="Courier New" panose="02070309020205020404" pitchFamily="49" charset="0"/>
              </a:rPr>
              <a:t> </a:t>
            </a:r>
            <a:r>
              <a:rPr lang="en-US" sz="1600" dirty="0" err="1">
                <a:latin typeface="Courier New" panose="02070309020205020404" pitchFamily="49" charset="0"/>
              </a:rPr>
              <a:t>Tail_ESS</a:t>
            </a:r>
            <a:r>
              <a:rPr lang="en-US" sz="1600" dirty="0">
                <a:latin typeface="Courier New" panose="02070309020205020404" pitchFamily="49" charset="0"/>
              </a:rPr>
              <a:t/>
            </a:r>
            <a:br>
              <a:rPr lang="en-US" sz="1600" dirty="0">
                <a:latin typeface="Courier New" panose="02070309020205020404" pitchFamily="49" charset="0"/>
              </a:rPr>
            </a:br>
            <a:r>
              <a:rPr lang="en-US" sz="1600" dirty="0">
                <a:latin typeface="Courier New" panose="02070309020205020404" pitchFamily="49" charset="0"/>
              </a:rPr>
              <a:t>## </a:t>
            </a:r>
            <a:r>
              <a:rPr lang="en-US" sz="1600" dirty="0" err="1">
                <a:latin typeface="Courier New" panose="02070309020205020404" pitchFamily="49" charset="0"/>
              </a:rPr>
              <a:t>sd</a:t>
            </a:r>
            <a:r>
              <a:rPr lang="en-US" sz="1600" dirty="0">
                <a:latin typeface="Courier New" panose="02070309020205020404" pitchFamily="49" charset="0"/>
              </a:rPr>
              <a:t>(Intercept)     1.35      0.53     0.66     2.75 1.01      613     1161</a:t>
            </a:r>
            <a:br>
              <a:rPr lang="en-US" sz="1600" dirty="0">
                <a:latin typeface="Courier New" panose="02070309020205020404" pitchFamily="49" charset="0"/>
              </a:rPr>
            </a:br>
            <a:r>
              <a:rPr lang="en-US" sz="1600" dirty="0" smtClean="0">
                <a:latin typeface="Courier New" panose="02070309020205020404" pitchFamily="49" charset="0"/>
              </a:rPr>
              <a:t> </a:t>
            </a:r>
            <a:r>
              <a:rPr lang="en-US" sz="1600" dirty="0">
                <a:latin typeface="Courier New" panose="02070309020205020404" pitchFamily="49" charset="0"/>
              </a:rPr>
              <a:t/>
            </a:r>
            <a:br>
              <a:rPr lang="en-US" sz="1600" dirty="0">
                <a:latin typeface="Courier New" panose="02070309020205020404" pitchFamily="49" charset="0"/>
              </a:rPr>
            </a:br>
            <a:r>
              <a:rPr lang="en-US" sz="1600" dirty="0">
                <a:latin typeface="Courier New" panose="02070309020205020404" pitchFamily="49" charset="0"/>
              </a:rPr>
              <a:t>## Population-Level Effects: </a:t>
            </a:r>
            <a:br>
              <a:rPr lang="en-US" sz="1600" dirty="0">
                <a:latin typeface="Courier New" panose="02070309020205020404" pitchFamily="49" charset="0"/>
              </a:rPr>
            </a:br>
            <a:r>
              <a:rPr lang="en-US" sz="1600" dirty="0">
                <a:latin typeface="Courier New" panose="02070309020205020404" pitchFamily="49" charset="0"/>
              </a:rPr>
              <a:t>##              Estimate </a:t>
            </a:r>
            <a:r>
              <a:rPr lang="en-US" sz="1600" dirty="0" err="1">
                <a:latin typeface="Courier New" panose="02070309020205020404" pitchFamily="49" charset="0"/>
              </a:rPr>
              <a:t>Est.Error</a:t>
            </a:r>
            <a:r>
              <a:rPr lang="en-US" sz="1600" dirty="0">
                <a:latin typeface="Courier New" panose="02070309020205020404" pitchFamily="49" charset="0"/>
              </a:rPr>
              <a:t> l-95% CI u-95% CI </a:t>
            </a:r>
            <a:r>
              <a:rPr lang="en-US" sz="1600" dirty="0" err="1" smtClean="0">
                <a:latin typeface="Courier New" panose="02070309020205020404" pitchFamily="49" charset="0"/>
              </a:rPr>
              <a:t>Rhat</a:t>
            </a:r>
            <a:endParaRPr lang="en-US" sz="1600" dirty="0" smtClean="0">
              <a:latin typeface="Courier New" panose="02070309020205020404" pitchFamily="49" charset="0"/>
            </a:endParaRPr>
          </a:p>
          <a:p>
            <a:pPr marL="0" indent="0">
              <a:buNone/>
            </a:pPr>
            <a:r>
              <a:rPr lang="en-US" sz="2400" dirty="0" smtClean="0">
                <a:latin typeface="Courier New" panose="02070309020205020404" pitchFamily="49" charset="0"/>
              </a:rPr>
              <a:t>## </a:t>
            </a:r>
            <a:r>
              <a:rPr lang="en-US" sz="2400" dirty="0" err="1">
                <a:latin typeface="Courier New" panose="02070309020205020404" pitchFamily="49" charset="0"/>
              </a:rPr>
              <a:t>fhh</a:t>
            </a:r>
            <a:r>
              <a:rPr lang="en-US" sz="2400" dirty="0">
                <a:latin typeface="Courier New" panose="02070309020205020404" pitchFamily="49" charset="0"/>
              </a:rPr>
              <a:t> </a:t>
            </a:r>
            <a:r>
              <a:rPr lang="en-US" sz="2400" dirty="0" smtClean="0">
                <a:latin typeface="Courier New" panose="02070309020205020404" pitchFamily="49" charset="0"/>
              </a:rPr>
              <a:t> </a:t>
            </a:r>
            <a:r>
              <a:rPr lang="en-US" sz="2400" dirty="0">
                <a:latin typeface="Courier New" panose="02070309020205020404" pitchFamily="49" charset="0"/>
              </a:rPr>
              <a:t>-0.27 </a:t>
            </a:r>
            <a:r>
              <a:rPr lang="en-US" sz="2400" dirty="0" smtClean="0">
                <a:latin typeface="Courier New" panose="02070309020205020404" pitchFamily="49" charset="0"/>
              </a:rPr>
              <a:t>  </a:t>
            </a:r>
            <a:r>
              <a:rPr lang="en-US" sz="2400" dirty="0">
                <a:latin typeface="Courier New" panose="02070309020205020404" pitchFamily="49" charset="0"/>
              </a:rPr>
              <a:t>0.21 </a:t>
            </a:r>
            <a:r>
              <a:rPr lang="en-US" sz="2400" dirty="0" smtClean="0">
                <a:latin typeface="Courier New" panose="02070309020205020404" pitchFamily="49" charset="0"/>
              </a:rPr>
              <a:t> </a:t>
            </a:r>
            <a:r>
              <a:rPr lang="en-US" sz="2400" dirty="0">
                <a:latin typeface="Courier New" panose="02070309020205020404" pitchFamily="49" charset="0"/>
              </a:rPr>
              <a:t>-0.70 </a:t>
            </a:r>
            <a:r>
              <a:rPr lang="en-US" sz="2400" dirty="0" smtClean="0">
                <a:latin typeface="Courier New" panose="02070309020205020404" pitchFamily="49" charset="0"/>
              </a:rPr>
              <a:t> </a:t>
            </a:r>
            <a:r>
              <a:rPr lang="en-US" sz="2400" dirty="0">
                <a:latin typeface="Courier New" panose="02070309020205020404" pitchFamily="49" charset="0"/>
              </a:rPr>
              <a:t>0.14 </a:t>
            </a:r>
            <a:r>
              <a:rPr lang="en-US" sz="2400" dirty="0" smtClean="0">
                <a:latin typeface="Courier New" panose="02070309020205020404" pitchFamily="49" charset="0"/>
              </a:rPr>
              <a:t> 1.00</a:t>
            </a:r>
            <a:r>
              <a:rPr lang="en-US" sz="2400" dirty="0">
                <a:latin typeface="Courier New" panose="02070309020205020404" pitchFamily="49" charset="0"/>
              </a:rPr>
              <a:t/>
            </a:r>
            <a:br>
              <a:rPr lang="en-US" sz="2400" dirty="0">
                <a:latin typeface="Courier New" panose="02070309020205020404" pitchFamily="49" charset="0"/>
              </a:rPr>
            </a:br>
            <a:endParaRPr lang="en-US" sz="2400" dirty="0" smtClean="0">
              <a:latin typeface="Courier New" panose="02070309020205020404" pitchFamily="49" charset="0"/>
            </a:endParaRPr>
          </a:p>
          <a:p>
            <a:pPr marL="0" indent="0">
              <a:buNone/>
            </a:pPr>
            <a:r>
              <a:rPr lang="en-US" sz="2400" dirty="0" smtClean="0">
                <a:latin typeface="Courier New" panose="02070309020205020404" pitchFamily="49" charset="0"/>
              </a:rPr>
              <a:t>5 Is the effect of Female Household Head, after controlling for age and country and </a:t>
            </a:r>
            <a:r>
              <a:rPr lang="en-US" sz="2400" dirty="0" err="1" smtClean="0">
                <a:latin typeface="Courier New" panose="02070309020205020404" pitchFamily="49" charset="0"/>
              </a:rPr>
              <a:t>rural+other</a:t>
            </a:r>
            <a:r>
              <a:rPr lang="en-US" sz="2400" dirty="0" smtClean="0">
                <a:latin typeface="Courier New" panose="02070309020205020404" pitchFamily="49" charset="0"/>
              </a:rPr>
              <a:t>, different from zero, and please use a sentence?</a:t>
            </a:r>
          </a:p>
          <a:p>
            <a:pPr marL="0" indent="0">
              <a:buNone/>
            </a:pPr>
            <a:r>
              <a:rPr lang="en-US" sz="1600" dirty="0" smtClean="0">
                <a:latin typeface="Courier New" panose="02070309020205020404" pitchFamily="49" charset="0"/>
              </a:rPr>
              <a:t> </a:t>
            </a:r>
            <a:r>
              <a:rPr lang="en-US" sz="1600" dirty="0">
                <a:latin typeface="Courier New" panose="02070309020205020404" pitchFamily="49" charset="0"/>
              </a:rPr>
              <a:t/>
            </a:r>
            <a:br>
              <a:rPr lang="en-US" sz="1600" dirty="0">
                <a:latin typeface="Courier New" panose="02070309020205020404" pitchFamily="49" charset="0"/>
              </a:rPr>
            </a:br>
            <a:r>
              <a:rPr lang="en-US" sz="1600" dirty="0" smtClean="0">
                <a:latin typeface="Courier New" panose="02070309020205020404" pitchFamily="49" charset="0"/>
              </a:rPr>
              <a:t>6 </a:t>
            </a:r>
            <a:r>
              <a:rPr lang="en-US" sz="1600" b="1" i="1" u="sng" dirty="0" smtClean="0">
                <a:latin typeface="Courier New" panose="02070309020205020404" pitchFamily="49" charset="0"/>
              </a:rPr>
              <a:t>Why </a:t>
            </a:r>
            <a:r>
              <a:rPr lang="en-US" sz="1600" dirty="0" smtClean="0">
                <a:latin typeface="Courier New" panose="02070309020205020404" pitchFamily="49" charset="0"/>
              </a:rPr>
              <a:t>were </a:t>
            </a:r>
            <a:r>
              <a:rPr lang="en-US" sz="1600" b="1" dirty="0" smtClean="0">
                <a:latin typeface="Courier New" panose="02070309020205020404" pitchFamily="49" charset="0"/>
              </a:rPr>
              <a:t>samples </a:t>
            </a:r>
            <a:r>
              <a:rPr lang="en-US" sz="1600" b="1" dirty="0">
                <a:latin typeface="Courier New" panose="02070309020205020404" pitchFamily="49" charset="0"/>
              </a:rPr>
              <a:t>were drawn using </a:t>
            </a:r>
            <a:r>
              <a:rPr lang="en-US" sz="1600" b="1" dirty="0" smtClean="0">
                <a:latin typeface="Courier New" panose="02070309020205020404" pitchFamily="49" charset="0"/>
              </a:rPr>
              <a:t>sampling(NUTS)? [simply, why did R do that?]</a:t>
            </a:r>
          </a:p>
          <a:p>
            <a:r>
              <a:rPr lang="en-US" sz="1600" dirty="0" err="1" smtClean="0">
                <a:latin typeface="Courier New" panose="02070309020205020404" pitchFamily="49" charset="0"/>
              </a:rPr>
              <a:t>mcmc_plot</a:t>
            </a:r>
            <a:r>
              <a:rPr lang="en-US" sz="1600" dirty="0" smtClean="0">
                <a:latin typeface="Courier New" panose="02070309020205020404" pitchFamily="49" charset="0"/>
              </a:rPr>
              <a:t>(fitbrms7)</a:t>
            </a:r>
            <a:r>
              <a:rPr lang="en-GB" sz="1600" dirty="0" smtClean="0">
                <a:latin typeface="Courier New" panose="02070309020205020404" pitchFamily="49" charset="0"/>
              </a:rPr>
              <a:t> etc.  7.  If </a:t>
            </a:r>
            <a:r>
              <a:rPr lang="en-GB" sz="1600" b="1" dirty="0" smtClean="0">
                <a:latin typeface="Courier New" panose="02070309020205020404" pitchFamily="49" charset="0"/>
              </a:rPr>
              <a:t>NUTS</a:t>
            </a:r>
            <a:r>
              <a:rPr lang="en-GB" sz="1600" dirty="0" smtClean="0">
                <a:latin typeface="Courier New" panose="02070309020205020404" pitchFamily="49" charset="0"/>
              </a:rPr>
              <a:t> is the sampler, then what is ‘</a:t>
            </a:r>
            <a:r>
              <a:rPr lang="en-GB" sz="1600" dirty="0" err="1" smtClean="0">
                <a:latin typeface="Courier New" panose="02070309020205020404" pitchFamily="49" charset="0"/>
              </a:rPr>
              <a:t>mcmc</a:t>
            </a:r>
            <a:r>
              <a:rPr lang="en-GB" sz="1600" dirty="0" smtClean="0">
                <a:latin typeface="Courier New" panose="02070309020205020404" pitchFamily="49" charset="0"/>
              </a:rPr>
              <a:t>’ here?</a:t>
            </a:r>
            <a:endParaRPr lang="en-US" sz="1600" dirty="0">
              <a:latin typeface="Courier New" panose="02070309020205020404" pitchFamily="49" charset="0"/>
            </a:endParaRPr>
          </a:p>
        </p:txBody>
      </p:sp>
      <p:sp>
        <p:nvSpPr>
          <p:cNvPr id="4" name="Slide Number Placeholder 3"/>
          <p:cNvSpPr>
            <a:spLocks noGrp="1"/>
          </p:cNvSpPr>
          <p:nvPr>
            <p:ph type="sldNum" sz="quarter" idx="12"/>
          </p:nvPr>
        </p:nvSpPr>
        <p:spPr/>
        <p:txBody>
          <a:bodyPr/>
          <a:lstStyle/>
          <a:p>
            <a:fld id="{3932F2F6-BE37-4B25-876C-6D1D58830079}" type="slidenum">
              <a:rPr lang="en-GB" smtClean="0"/>
              <a:t>13</a:t>
            </a:fld>
            <a:endParaRPr lang="en-GB"/>
          </a:p>
        </p:txBody>
      </p:sp>
    </p:spTree>
    <p:extLst>
      <p:ext uri="{BB962C8B-B14F-4D97-AF65-F5344CB8AC3E}">
        <p14:creationId xmlns:p14="http://schemas.microsoft.com/office/powerpoint/2010/main" val="1604872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solidFill>
            <a:schemeClr val="accent2">
              <a:lumMod val="40000"/>
              <a:lumOff val="60000"/>
            </a:schemeClr>
          </a:solidFill>
        </p:spPr>
        <p:txBody>
          <a:bodyPr/>
          <a:lstStyle/>
          <a:p>
            <a:pPr marL="0" indent="0">
              <a:buNone/>
            </a:pPr>
            <a:r>
              <a:rPr lang="en-GB" dirty="0" smtClean="0"/>
              <a:t>9. Is minority status across six South Asian countries non-zero? &gt;0?  </a:t>
            </a:r>
            <a:endParaRPr lang="en-GB" dirty="0"/>
          </a:p>
        </p:txBody>
      </p:sp>
      <p:pic>
        <p:nvPicPr>
          <p:cNvPr id="6" name="Picture 5"/>
          <p:cNvPicPr>
            <a:picLocks noChangeAspect="1"/>
          </p:cNvPicPr>
          <p:nvPr/>
        </p:nvPicPr>
        <p:blipFill>
          <a:blip r:embed="rId2"/>
          <a:stretch>
            <a:fillRect/>
          </a:stretch>
        </p:blipFill>
        <p:spPr>
          <a:xfrm>
            <a:off x="1302328" y="2236170"/>
            <a:ext cx="12081164" cy="9658554"/>
          </a:xfrm>
          <a:prstGeom prst="rect">
            <a:avLst/>
          </a:prstGeom>
        </p:spPr>
      </p:pic>
      <p:sp>
        <p:nvSpPr>
          <p:cNvPr id="2" name="Title 1"/>
          <p:cNvSpPr>
            <a:spLocks noGrp="1"/>
          </p:cNvSpPr>
          <p:nvPr>
            <p:ph type="title"/>
          </p:nvPr>
        </p:nvSpPr>
        <p:spPr>
          <a:xfrm>
            <a:off x="838200" y="320675"/>
            <a:ext cx="10515600" cy="1325563"/>
          </a:xfrm>
        </p:spPr>
        <p:txBody>
          <a:bodyPr>
            <a:normAutofit fontScale="90000"/>
          </a:bodyPr>
          <a:lstStyle/>
          <a:p>
            <a:r>
              <a:rPr lang="en-GB" dirty="0" smtClean="0"/>
              <a:t>The coefficients are shown here. </a:t>
            </a:r>
            <a:br>
              <a:rPr lang="en-GB" dirty="0" smtClean="0"/>
            </a:br>
            <a:r>
              <a:rPr lang="en-GB" sz="3100" dirty="0" smtClean="0"/>
              <a:t>7. Why is </a:t>
            </a:r>
            <a:r>
              <a:rPr lang="en-GB" sz="3100" dirty="0" err="1" smtClean="0"/>
              <a:t>sd_country_intercept</a:t>
            </a:r>
            <a:r>
              <a:rPr lang="en-GB" sz="3100" dirty="0" smtClean="0"/>
              <a:t> so important?</a:t>
            </a:r>
            <a:br>
              <a:rPr lang="en-GB" sz="3100" dirty="0" smtClean="0"/>
            </a:br>
            <a:r>
              <a:rPr lang="en-GB" sz="3100" dirty="0" smtClean="0"/>
              <a:t>8. What do the default </a:t>
            </a:r>
            <a:r>
              <a:rPr lang="en-GB" sz="3100" dirty="0" err="1" smtClean="0"/>
              <a:t>brms</a:t>
            </a:r>
            <a:r>
              <a:rPr lang="en-GB" sz="3100" dirty="0" smtClean="0"/>
              <a:t> blue lines mean? It’s important to be sure about this if you use the </a:t>
            </a:r>
            <a:r>
              <a:rPr lang="en-GB" sz="3100" dirty="0" err="1" smtClean="0"/>
              <a:t>mcmc_plot</a:t>
            </a:r>
            <a:r>
              <a:rPr lang="en-GB" sz="3100" dirty="0" smtClean="0"/>
              <a:t> defaults in </a:t>
            </a:r>
            <a:r>
              <a:rPr lang="en-GB" sz="3100" dirty="0" err="1" smtClean="0"/>
              <a:t>brms</a:t>
            </a:r>
            <a:r>
              <a:rPr lang="en-GB" sz="3100" dirty="0" smtClean="0"/>
              <a:t>.</a:t>
            </a:r>
            <a:endParaRPr lang="en-GB" dirty="0"/>
          </a:p>
        </p:txBody>
      </p:sp>
      <p:sp>
        <p:nvSpPr>
          <p:cNvPr id="4" name="Slide Number Placeholder 3"/>
          <p:cNvSpPr>
            <a:spLocks noGrp="1"/>
          </p:cNvSpPr>
          <p:nvPr>
            <p:ph type="sldNum" sz="quarter" idx="12"/>
          </p:nvPr>
        </p:nvSpPr>
        <p:spPr/>
        <p:txBody>
          <a:bodyPr/>
          <a:lstStyle/>
          <a:p>
            <a:fld id="{3932F2F6-BE37-4B25-876C-6D1D58830079}" type="slidenum">
              <a:rPr lang="en-GB" smtClean="0"/>
              <a:t>14</a:t>
            </a:fld>
            <a:endParaRPr lang="en-GB"/>
          </a:p>
        </p:txBody>
      </p:sp>
      <p:pic>
        <p:nvPicPr>
          <p:cNvPr id="5" name="Picture 4"/>
          <p:cNvPicPr>
            <a:picLocks noChangeAspect="1"/>
          </p:cNvPicPr>
          <p:nvPr/>
        </p:nvPicPr>
        <p:blipFill>
          <a:blip r:embed="rId2"/>
          <a:stretch>
            <a:fillRect/>
          </a:stretch>
        </p:blipFill>
        <p:spPr>
          <a:xfrm>
            <a:off x="996033" y="2482467"/>
            <a:ext cx="4621169" cy="3694496"/>
          </a:xfrm>
          <a:prstGeom prst="rect">
            <a:avLst/>
          </a:prstGeom>
        </p:spPr>
      </p:pic>
    </p:spTree>
    <p:extLst>
      <p:ext uri="{BB962C8B-B14F-4D97-AF65-F5344CB8AC3E}">
        <p14:creationId xmlns:p14="http://schemas.microsoft.com/office/powerpoint/2010/main" val="2450995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517236" y="138545"/>
                <a:ext cx="10836564" cy="1552143"/>
              </a:xfrm>
            </p:spPr>
            <p:txBody>
              <a:bodyPr>
                <a:normAutofit fontScale="90000"/>
              </a:bodyPr>
              <a:lstStyle/>
              <a:p>
                <a:r>
                  <a:rPr lang="en-GB" dirty="0" smtClean="0"/>
                  <a:t>Bayes’ Theorem, written for a regression</a:t>
                </a:r>
                <a:br>
                  <a:rPr lang="en-GB" dirty="0" smtClean="0"/>
                </a:br>
                <a:r>
                  <a:rPr lang="en-GB" dirty="0" smtClean="0"/>
                  <a:t>D=Data matrix, P is probability density function, and theta (</a:t>
                </a:r>
                <a14:m>
                  <m:oMath xmlns:m="http://schemas.openxmlformats.org/officeDocument/2006/math">
                    <m:r>
                      <m:rPr>
                        <m:nor/>
                      </m:rPr>
                      <a:rPr lang="en-GB" b="1" i="1" dirty="0" smtClean="0">
                        <a:sym typeface="Symbol" panose="05050102010706020507" pitchFamily="18" charset="2"/>
                      </a:rPr>
                      <m:t></m:t>
                    </m:r>
                    <m:r>
                      <a:rPr lang="en-GB" b="1" i="1" dirty="0" smtClean="0">
                        <a:latin typeface="Cambria Math" panose="02040503050406030204" pitchFamily="18" charset="0"/>
                        <a:sym typeface="Symbol" panose="05050102010706020507" pitchFamily="18" charset="2"/>
                      </a:rPr>
                      <m:t>)</m:t>
                    </m:r>
                  </m:oMath>
                </a14:m>
                <a:r>
                  <a:rPr lang="en-GB" dirty="0" smtClean="0"/>
                  <a:t> is a vector of all parameters.  </a:t>
                </a:r>
                <a:endParaRPr lang="en-GB"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517236" y="138545"/>
                <a:ext cx="10836564" cy="1552143"/>
              </a:xfrm>
              <a:blipFill>
                <a:blip r:embed="rId2"/>
                <a:stretch>
                  <a:fillRect l="-2025" t="-16929" r="-2137" b="-2322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b="1" dirty="0" smtClean="0"/>
                  <a:t>P(</a:t>
                </a:r>
                <a:r>
                  <a:rPr lang="en-GB" b="1" dirty="0">
                    <a:sym typeface="Symbol" panose="05050102010706020507" pitchFamily="18" charset="2"/>
                  </a:rPr>
                  <a:t>|D)  = </a:t>
                </a:r>
                <a14:m>
                  <m:oMath xmlns:m="http://schemas.openxmlformats.org/officeDocument/2006/math">
                    <m:f>
                      <m:fPr>
                        <m:ctrlPr>
                          <a:rPr lang="en-GB" b="1" i="1">
                            <a:latin typeface="Cambria Math" panose="02040503050406030204" pitchFamily="18" charset="0"/>
                            <a:sym typeface="Symbol" panose="05050102010706020507" pitchFamily="18" charset="2"/>
                          </a:rPr>
                        </m:ctrlPr>
                      </m:fPr>
                      <m:num>
                        <m:r>
                          <m:rPr>
                            <m:nor/>
                          </m:rPr>
                          <a:rPr lang="en-GB" b="1">
                            <a:latin typeface="Cambria Math" panose="02040503050406030204" pitchFamily="18" charset="0"/>
                            <a:sym typeface="Symbol" panose="05050102010706020507" pitchFamily="18" charset="2"/>
                          </a:rPr>
                          <m:t>P</m:t>
                        </m:r>
                        <m:r>
                          <m:rPr>
                            <m:nor/>
                          </m:rPr>
                          <a:rPr lang="en-GB" b="1">
                            <a:latin typeface="Cambria Math" panose="02040503050406030204" pitchFamily="18" charset="0"/>
                            <a:sym typeface="Symbol" panose="05050102010706020507" pitchFamily="18" charset="2"/>
                          </a:rPr>
                          <m:t>(</m:t>
                        </m:r>
                        <m:r>
                          <m:rPr>
                            <m:nor/>
                          </m:rPr>
                          <a:rPr lang="en-GB" b="1" dirty="0">
                            <a:sym typeface="Symbol" panose="05050102010706020507" pitchFamily="18" charset="2"/>
                          </a:rPr>
                          <m:t>D</m:t>
                        </m:r>
                        <m:r>
                          <m:rPr>
                            <m:nor/>
                          </m:rPr>
                          <a:rPr lang="en-GB" b="1" dirty="0">
                            <a:sym typeface="Symbol" panose="05050102010706020507" pitchFamily="18" charset="2"/>
                          </a:rPr>
                          <m:t>|</m:t>
                        </m:r>
                        <m:r>
                          <m:rPr>
                            <m:nor/>
                          </m:rPr>
                          <a:rPr lang="en-GB" b="1" dirty="0">
                            <a:latin typeface="Cambria Math" panose="02040503050406030204" pitchFamily="18" charset="0"/>
                            <a:sym typeface="Symbol" panose="05050102010706020507" pitchFamily="18" charset="2"/>
                          </a:rPr>
                          <m:t>)</m:t>
                        </m:r>
                        <m:r>
                          <m:rPr>
                            <m:nor/>
                          </m:rPr>
                          <a:rPr lang="en-GB" b="1" dirty="0">
                            <a:latin typeface="Cambria Math" panose="02040503050406030204" pitchFamily="18" charset="0"/>
                            <a:ea typeface="Cambria Math" panose="02040503050406030204" pitchFamily="18" charset="0"/>
                            <a:sym typeface="Symbol" panose="05050102010706020507" pitchFamily="18" charset="2"/>
                          </a:rPr>
                          <m:t>∙</m:t>
                        </m:r>
                        <m:r>
                          <m:rPr>
                            <m:nor/>
                          </m:rPr>
                          <a:rPr lang="en-GB" b="1" dirty="0">
                            <a:latin typeface="Cambria Math" panose="02040503050406030204" pitchFamily="18" charset="0"/>
                            <a:ea typeface="Cambria Math" panose="02040503050406030204" pitchFamily="18" charset="0"/>
                            <a:sym typeface="Symbol" panose="05050102010706020507" pitchFamily="18" charset="2"/>
                          </a:rPr>
                          <m:t>P</m:t>
                        </m:r>
                        <m:r>
                          <m:rPr>
                            <m:nor/>
                          </m:rPr>
                          <a:rPr lang="en-GB" b="1" dirty="0">
                            <a:latin typeface="Cambria Math" panose="02040503050406030204" pitchFamily="18" charset="0"/>
                            <a:ea typeface="Cambria Math" panose="02040503050406030204" pitchFamily="18" charset="0"/>
                            <a:sym typeface="Symbol" panose="05050102010706020507" pitchFamily="18" charset="2"/>
                          </a:rPr>
                          <m:t>(</m:t>
                        </m:r>
                        <m:r>
                          <m:rPr>
                            <m:nor/>
                          </m:rPr>
                          <a:rPr lang="en-GB" b="1" dirty="0">
                            <a:sym typeface="Symbol" panose="05050102010706020507" pitchFamily="18" charset="2"/>
                          </a:rPr>
                          <m:t></m:t>
                        </m:r>
                        <m:r>
                          <m:rPr>
                            <m:nor/>
                          </m:rPr>
                          <a:rPr lang="en-GB" b="1" dirty="0">
                            <a:latin typeface="Cambria Math" panose="02040503050406030204" pitchFamily="18" charset="0"/>
                            <a:sym typeface="Symbol" panose="05050102010706020507" pitchFamily="18" charset="2"/>
                          </a:rPr>
                          <m:t>)</m:t>
                        </m:r>
                      </m:num>
                      <m:den>
                        <m:r>
                          <m:rPr>
                            <m:nor/>
                          </m:rPr>
                          <a:rPr lang="en-GB" b="1">
                            <a:latin typeface="Cambria Math" panose="02040503050406030204" pitchFamily="18" charset="0"/>
                            <a:sym typeface="Symbol" panose="05050102010706020507" pitchFamily="18" charset="2"/>
                          </a:rPr>
                          <m:t>P</m:t>
                        </m:r>
                        <m:r>
                          <m:rPr>
                            <m:nor/>
                          </m:rPr>
                          <a:rPr lang="en-GB" b="1">
                            <a:latin typeface="Cambria Math" panose="02040503050406030204" pitchFamily="18" charset="0"/>
                            <a:sym typeface="Symbol" panose="05050102010706020507" pitchFamily="18" charset="2"/>
                          </a:rPr>
                          <m:t>(</m:t>
                        </m:r>
                        <m:r>
                          <m:rPr>
                            <m:nor/>
                          </m:rPr>
                          <a:rPr lang="en-GB" b="1" dirty="0">
                            <a:sym typeface="Symbol" panose="05050102010706020507" pitchFamily="18" charset="2"/>
                          </a:rPr>
                          <m:t>D</m:t>
                        </m:r>
                        <m:r>
                          <m:rPr>
                            <m:nor/>
                          </m:rPr>
                          <a:rPr lang="en-GB" b="1">
                            <a:latin typeface="Cambria Math" panose="02040503050406030204" pitchFamily="18" charset="0"/>
                            <a:sym typeface="Symbol" panose="05050102010706020507" pitchFamily="18" charset="2"/>
                          </a:rPr>
                          <m:t>)</m:t>
                        </m:r>
                      </m:den>
                    </m:f>
                  </m:oMath>
                </a14:m>
                <a:r>
                  <a:rPr lang="en-GB" dirty="0">
                    <a:latin typeface="Calibri" panose="020F0502020204030204" pitchFamily="34" charset="0"/>
                    <a:sym typeface="Symbol" panose="05050102010706020507" pitchFamily="18" charset="2"/>
                  </a:rPr>
                  <a:t> </a:t>
                </a:r>
                <a:endParaRPr lang="en-GB" dirty="0" smtClean="0">
                  <a:latin typeface="Calibri" panose="020F0502020204030204" pitchFamily="34" charset="0"/>
                  <a:sym typeface="Symbol" panose="05050102010706020507" pitchFamily="18" charset="2"/>
                </a:endParaRPr>
              </a:p>
              <a:p>
                <a:r>
                  <a:rPr lang="en-GB" b="1" dirty="0" smtClean="0">
                    <a:latin typeface="Calibri" panose="020F0502020204030204" pitchFamily="34" charset="0"/>
                    <a:sym typeface="Symbol" panose="05050102010706020507" pitchFamily="18" charset="2"/>
                  </a:rPr>
                  <a:t>So therefore,  </a:t>
                </a:r>
                <a:r>
                  <a:rPr lang="en-GB" b="1" dirty="0" smtClean="0"/>
                  <a:t>P</a:t>
                </a:r>
                <a:r>
                  <a:rPr lang="en-GB" b="1" dirty="0"/>
                  <a:t>(</a:t>
                </a:r>
                <a:r>
                  <a:rPr lang="en-GB" b="1" dirty="0">
                    <a:sym typeface="Symbol" panose="05050102010706020507" pitchFamily="18" charset="2"/>
                  </a:rPr>
                  <a:t>|D)  P(D|)</a:t>
                </a:r>
                <a14:m>
                  <m:oMath xmlns:m="http://schemas.openxmlformats.org/officeDocument/2006/math">
                    <m:r>
                      <m:rPr>
                        <m:nor/>
                      </m:rPr>
                      <a:rPr lang="en-GB" b="1" dirty="0">
                        <a:latin typeface="Cambria Math" panose="02040503050406030204" pitchFamily="18" charset="0"/>
                        <a:ea typeface="Cambria Math" panose="02040503050406030204" pitchFamily="18" charset="0"/>
                        <a:sym typeface="Symbol" panose="05050102010706020507" pitchFamily="18" charset="2"/>
                      </a:rPr>
                      <m:t>∙</m:t>
                    </m:r>
                    <m:r>
                      <m:rPr>
                        <m:nor/>
                      </m:rPr>
                      <a:rPr lang="en-GB" b="1" dirty="0">
                        <a:latin typeface="Cambria Math" panose="02040503050406030204" pitchFamily="18" charset="0"/>
                        <a:ea typeface="Cambria Math" panose="02040503050406030204" pitchFamily="18" charset="0"/>
                        <a:sym typeface="Symbol" panose="05050102010706020507" pitchFamily="18" charset="2"/>
                      </a:rPr>
                      <m:t>P</m:t>
                    </m:r>
                  </m:oMath>
                </a14:m>
                <a:r>
                  <a:rPr lang="en-GB" b="1" dirty="0"/>
                  <a:t>(</a:t>
                </a:r>
                <a:r>
                  <a:rPr lang="en-GB" b="1" dirty="0">
                    <a:sym typeface="Symbol" panose="05050102010706020507" pitchFamily="18" charset="2"/>
                  </a:rPr>
                  <a:t></a:t>
                </a:r>
                <a:r>
                  <a:rPr lang="en-GB" b="1" dirty="0" smtClean="0">
                    <a:sym typeface="Symbol" panose="05050102010706020507" pitchFamily="18" charset="2"/>
                  </a:rPr>
                  <a:t>) </a:t>
                </a:r>
                <a:r>
                  <a:rPr lang="en-GB" sz="1800" b="1" i="1" dirty="0" smtClean="0">
                    <a:sym typeface="Symbol" panose="05050102010706020507" pitchFamily="18" charset="2"/>
                  </a:rPr>
                  <a:t>The symbol </a:t>
                </a:r>
                <a:r>
                  <a:rPr lang="en-GB" sz="1800" b="1" dirty="0">
                    <a:sym typeface="Symbol" panose="05050102010706020507" pitchFamily="18" charset="2"/>
                  </a:rPr>
                  <a:t> </a:t>
                </a:r>
                <a:r>
                  <a:rPr lang="en-GB" sz="1800" b="1" dirty="0" smtClean="0">
                    <a:sym typeface="Symbol" panose="05050102010706020507" pitchFamily="18" charset="2"/>
                  </a:rPr>
                  <a:t> means ‘is proportional to’.</a:t>
                </a:r>
                <a:endParaRPr lang="en-GB" b="1" i="1" dirty="0">
                  <a:sym typeface="Symbol" panose="05050102010706020507" pitchFamily="18" charset="2"/>
                </a:endParaRPr>
              </a:p>
              <a:p>
                <a:r>
                  <a:rPr lang="en-GB" b="1" dirty="0">
                    <a:sym typeface="Symbol" panose="05050102010706020507" pitchFamily="18" charset="2"/>
                  </a:rPr>
                  <a:t>And P(|reality) </a:t>
                </a:r>
                <a:r>
                  <a:rPr lang="en-GB" b="1" dirty="0">
                    <a:sym typeface="Wingdings" panose="05000000000000000000" pitchFamily="2" charset="2"/>
                  </a:rPr>
                  <a:t>P(</a:t>
                </a:r>
                <a14:m>
                  <m:oMath xmlns:m="http://schemas.openxmlformats.org/officeDocument/2006/math">
                    <m:acc>
                      <m:accPr>
                        <m:chr m:val="̂"/>
                        <m:ctrlPr>
                          <a:rPr lang="en-GB" b="1" i="1">
                            <a:latin typeface="Cambria Math" panose="02040503050406030204" pitchFamily="18" charset="0"/>
                            <a:sym typeface="Wingdings" panose="05000000000000000000" pitchFamily="2" charset="2"/>
                          </a:rPr>
                        </m:ctrlPr>
                      </m:accPr>
                      <m:e>
                        <m:r>
                          <m:rPr>
                            <m:nor/>
                          </m:rPr>
                          <a:rPr lang="en-GB" b="1" dirty="0">
                            <a:sym typeface="Symbol" panose="05050102010706020507" pitchFamily="18" charset="2"/>
                          </a:rPr>
                          <m:t></m:t>
                        </m:r>
                      </m:e>
                    </m:acc>
                    <m:d>
                      <m:dPr>
                        <m:begChr m:val="|"/>
                        <m:ctrlPr>
                          <a:rPr lang="en-GB" b="1" i="1">
                            <a:latin typeface="Cambria Math" panose="02040503050406030204" pitchFamily="18" charset="0"/>
                            <a:sym typeface="Wingdings" panose="05000000000000000000" pitchFamily="2" charset="2"/>
                          </a:rPr>
                        </m:ctrlPr>
                      </m:dPr>
                      <m:e>
                        <m:r>
                          <a:rPr lang="en-GB" b="1" i="1">
                            <a:latin typeface="Cambria Math" panose="02040503050406030204" pitchFamily="18" charset="0"/>
                            <a:sym typeface="Wingdings" panose="05000000000000000000" pitchFamily="2" charset="2"/>
                          </a:rPr>
                          <m:t>𝑫</m:t>
                        </m:r>
                      </m:e>
                    </m:d>
                  </m:oMath>
                </a14:m>
                <a:r>
                  <a:rPr lang="en-GB" b="1" dirty="0" smtClean="0">
                    <a:sym typeface="Wingdings" panose="05000000000000000000" pitchFamily="2" charset="2"/>
                  </a:rPr>
                  <a:t> [Data are a trace of the reality]</a:t>
                </a:r>
                <a:endParaRPr lang="en-GB" b="1" dirty="0">
                  <a:sym typeface="Wingdings" panose="05000000000000000000" pitchFamily="2" charset="2"/>
                </a:endParaRPr>
              </a:p>
              <a:p>
                <a:r>
                  <a:rPr lang="en-GB" b="1" dirty="0"/>
                  <a:t>And </a:t>
                </a:r>
                <a:r>
                  <a:rPr lang="en-GB" b="1" dirty="0">
                    <a:sym typeface="Wingdings" panose="05000000000000000000" pitchFamily="2" charset="2"/>
                  </a:rPr>
                  <a:t>P(</a:t>
                </a:r>
                <a14:m>
                  <m:oMath xmlns:m="http://schemas.openxmlformats.org/officeDocument/2006/math">
                    <m:acc>
                      <m:accPr>
                        <m:chr m:val="̂"/>
                        <m:ctrlPr>
                          <a:rPr lang="en-GB" b="1" i="1">
                            <a:latin typeface="Cambria Math" panose="02040503050406030204" pitchFamily="18" charset="0"/>
                            <a:sym typeface="Wingdings" panose="05000000000000000000" pitchFamily="2" charset="2"/>
                          </a:rPr>
                        </m:ctrlPr>
                      </m:accPr>
                      <m:e>
                        <m:r>
                          <m:rPr>
                            <m:nor/>
                          </m:rPr>
                          <a:rPr lang="en-GB" b="1" dirty="0">
                            <a:sym typeface="Symbol" panose="05050102010706020507" pitchFamily="18" charset="2"/>
                          </a:rPr>
                          <m:t></m:t>
                        </m:r>
                      </m:e>
                    </m:acc>
                    <m:r>
                      <a:rPr lang="en-GB" b="1" i="1">
                        <a:latin typeface="Cambria Math" panose="02040503050406030204" pitchFamily="18" charset="0"/>
                        <a:sym typeface="Wingdings" panose="05000000000000000000" pitchFamily="2" charset="2"/>
                      </a:rPr>
                      <m:t>|</m:t>
                    </m:r>
                    <m:r>
                      <a:rPr lang="en-GB" b="1" i="1">
                        <a:latin typeface="Cambria Math" panose="02040503050406030204" pitchFamily="18" charset="0"/>
                        <a:sym typeface="Wingdings" panose="05000000000000000000" pitchFamily="2" charset="2"/>
                      </a:rPr>
                      <m:t>𝑫</m:t>
                    </m:r>
                    <m:r>
                      <a:rPr lang="en-GB" b="1" i="1">
                        <a:latin typeface="Cambria Math" panose="02040503050406030204" pitchFamily="18" charset="0"/>
                        <a:sym typeface="Wingdings" panose="05000000000000000000" pitchFamily="2" charset="2"/>
                      </a:rPr>
                      <m:t>)</m:t>
                    </m:r>
                  </m:oMath>
                </a14:m>
                <a:r>
                  <a:rPr lang="en-GB" b="1" dirty="0">
                    <a:sym typeface="Symbol" panose="05050102010706020507" pitchFamily="18" charset="2"/>
                  </a:rPr>
                  <a:t>  Likelihood </a:t>
                </a:r>
                <a14:m>
                  <m:oMath xmlns:m="http://schemas.openxmlformats.org/officeDocument/2006/math">
                    <m:r>
                      <m:rPr>
                        <m:nor/>
                      </m:rPr>
                      <a:rPr lang="en-GB" b="1" dirty="0">
                        <a:latin typeface="Cambria Math" panose="02040503050406030204" pitchFamily="18" charset="0"/>
                        <a:ea typeface="Cambria Math" panose="02040503050406030204" pitchFamily="18" charset="0"/>
                        <a:sym typeface="Symbol" panose="05050102010706020507" pitchFamily="18" charset="2"/>
                      </a:rPr>
                      <m:t>∙</m:t>
                    </m:r>
                  </m:oMath>
                </a14:m>
                <a:r>
                  <a:rPr lang="en-GB" b="1" dirty="0"/>
                  <a:t> </a:t>
                </a:r>
                <a:r>
                  <a:rPr lang="en-GB" b="1" dirty="0" smtClean="0"/>
                  <a:t>Prior [</a:t>
                </a:r>
                <a14:m>
                  <m:oMath xmlns:m="http://schemas.openxmlformats.org/officeDocument/2006/math">
                    <m:acc>
                      <m:accPr>
                        <m:chr m:val="̂"/>
                        <m:ctrlPr>
                          <a:rPr lang="en-GB" b="1" i="1" dirty="0" smtClean="0">
                            <a:latin typeface="Cambria Math" panose="02040503050406030204" pitchFamily="18" charset="0"/>
                            <a:sym typeface="Symbol" panose="05050102010706020507" pitchFamily="18" charset="2"/>
                          </a:rPr>
                        </m:ctrlPr>
                      </m:accPr>
                      <m:e>
                        <m:r>
                          <m:rPr>
                            <m:nor/>
                          </m:rPr>
                          <a:rPr lang="en-GB" b="1" dirty="0" smtClean="0">
                            <a:sym typeface="Symbol" panose="05050102010706020507" pitchFamily="18" charset="2"/>
                          </a:rPr>
                          <m:t></m:t>
                        </m:r>
                      </m:e>
                    </m:acc>
                  </m:oMath>
                </a14:m>
                <a:r>
                  <a:rPr lang="en-GB" b="1" dirty="0" smtClean="0"/>
                  <a:t> is the set of estimates of </a:t>
                </a:r>
                <a14:m>
                  <m:oMath xmlns:m="http://schemas.openxmlformats.org/officeDocument/2006/math">
                    <m:r>
                      <m:rPr>
                        <m:nor/>
                      </m:rPr>
                      <a:rPr lang="en-GB" b="1" dirty="0" smtClean="0">
                        <a:sym typeface="Symbol" panose="05050102010706020507" pitchFamily="18" charset="2"/>
                      </a:rPr>
                      <m:t></m:t>
                    </m:r>
                  </m:oMath>
                </a14:m>
                <a:r>
                  <a:rPr lang="en-GB" b="1" dirty="0" smtClean="0"/>
                  <a:t>]</a:t>
                </a:r>
                <a:endParaRPr lang="en-GB" b="1"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517236" y="4549676"/>
                <a:ext cx="10483273" cy="2308324"/>
              </a:xfrm>
              <a:prstGeom prst="rect">
                <a:avLst/>
              </a:prstGeom>
              <a:solidFill>
                <a:schemeClr val="accent4">
                  <a:lumMod val="20000"/>
                  <a:lumOff val="80000"/>
                </a:schemeClr>
              </a:solidFill>
            </p:spPr>
            <p:txBody>
              <a:bodyPr wrap="square" rtlCol="0">
                <a:spAutoFit/>
              </a:bodyPr>
              <a:lstStyle/>
              <a:p>
                <a:r>
                  <a:rPr lang="en-GB" dirty="0" smtClean="0"/>
                  <a:t>Quiz questions.</a:t>
                </a:r>
              </a:p>
              <a:p>
                <a:r>
                  <a:rPr lang="en-GB" dirty="0" smtClean="0"/>
                  <a:t>1 Is the ‘data’ a set of unknowns? Yes/no. </a:t>
                </a:r>
              </a:p>
              <a:p>
                <a:r>
                  <a:rPr lang="en-GB" dirty="0" smtClean="0"/>
                  <a:t>2 Is the set of all parameters going to include y-hat (subscript </a:t>
                </a:r>
                <a:r>
                  <a:rPr lang="en-GB" dirty="0" err="1" smtClean="0"/>
                  <a:t>i</a:t>
                </a:r>
                <a:r>
                  <a:rPr lang="en-GB" dirty="0" smtClean="0"/>
                  <a:t>)? Yes/no.</a:t>
                </a:r>
              </a:p>
              <a:p>
                <a:r>
                  <a:rPr lang="en-GB" dirty="0" smtClean="0"/>
                  <a:t>3 If theta has just 2 parameters, and one is estimated wrongly or badly, will that affect the estimate of the other one?  Yes/no.  </a:t>
                </a:r>
              </a:p>
              <a:p>
                <a:r>
                  <a:rPr lang="en-GB" dirty="0" smtClean="0"/>
                  <a:t>4 If we imagine iterating around the dataset 10,000 times, (S=samples, with replacement, S=10,000), trying out different theta values, how would we choose which is a better vector </a:t>
                </a:r>
                <a14:m>
                  <m:oMath xmlns:m="http://schemas.openxmlformats.org/officeDocument/2006/math">
                    <m:r>
                      <m:rPr>
                        <m:nor/>
                      </m:rPr>
                      <a:rPr lang="en-GB" b="1" dirty="0" smtClean="0">
                        <a:sym typeface="Symbol" panose="05050102010706020507" pitchFamily="18" charset="2"/>
                      </a:rPr>
                      <m:t></m:t>
                    </m:r>
                    <m:r>
                      <a:rPr lang="en-GB" b="1" i="1" dirty="0">
                        <a:latin typeface="Cambria Math" panose="02040503050406030204" pitchFamily="18" charset="0"/>
                        <a:sym typeface="Symbol" panose="05050102010706020507" pitchFamily="18" charset="2"/>
                      </a:rPr>
                      <m:t> </m:t>
                    </m:r>
                  </m:oMath>
                </a14:m>
                <a:r>
                  <a:rPr lang="en-GB" dirty="0" smtClean="0"/>
                  <a:t> (Theta)?  __________________</a:t>
                </a:r>
              </a:p>
              <a:p>
                <a:endParaRPr lang="en-GB" dirty="0"/>
              </a:p>
            </p:txBody>
          </p:sp>
        </mc:Choice>
        <mc:Fallback xmlns="">
          <p:sp>
            <p:nvSpPr>
              <p:cNvPr id="4" name="TextBox 3"/>
              <p:cNvSpPr txBox="1">
                <a:spLocks noRot="1" noChangeAspect="1" noMove="1" noResize="1" noEditPoints="1" noAdjustHandles="1" noChangeArrowheads="1" noChangeShapeType="1" noTextEdit="1"/>
              </p:cNvSpPr>
              <p:nvPr/>
            </p:nvSpPr>
            <p:spPr>
              <a:xfrm>
                <a:off x="517236" y="4549676"/>
                <a:ext cx="10483273" cy="2308324"/>
              </a:xfrm>
              <a:prstGeom prst="rect">
                <a:avLst/>
              </a:prstGeom>
              <a:blipFill>
                <a:blip r:embed="rId4"/>
                <a:stretch>
                  <a:fillRect l="-523" t="-1319" r="-872"/>
                </a:stretch>
              </a:blipFill>
            </p:spPr>
            <p:txBody>
              <a:bodyPr/>
              <a:lstStyle/>
              <a:p>
                <a:r>
                  <a:rPr lang="en-GB">
                    <a:noFill/>
                  </a:rPr>
                  <a:t> </a:t>
                </a:r>
              </a:p>
            </p:txBody>
          </p:sp>
        </mc:Fallback>
      </mc:AlternateContent>
      <p:sp>
        <p:nvSpPr>
          <p:cNvPr id="5" name="Slide Number Placeholder 4"/>
          <p:cNvSpPr>
            <a:spLocks noGrp="1"/>
          </p:cNvSpPr>
          <p:nvPr>
            <p:ph type="sldNum" sz="quarter" idx="12"/>
          </p:nvPr>
        </p:nvSpPr>
        <p:spPr/>
        <p:txBody>
          <a:bodyPr/>
          <a:lstStyle/>
          <a:p>
            <a:fld id="{3932F2F6-BE37-4B25-876C-6D1D58830079}" type="slidenum">
              <a:rPr lang="en-GB" smtClean="0"/>
              <a:t>15</a:t>
            </a:fld>
            <a:endParaRPr lang="en-GB"/>
          </a:p>
        </p:txBody>
      </p:sp>
    </p:spTree>
    <p:extLst>
      <p:ext uri="{BB962C8B-B14F-4D97-AF65-F5344CB8AC3E}">
        <p14:creationId xmlns:p14="http://schemas.microsoft.com/office/powerpoint/2010/main" val="30247491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Another quiz, this one is harder.</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 xmlns:m="http://schemas.openxmlformats.org/officeDocument/2006/math">
                    <m:acc>
                      <m:accPr>
                        <m:chr m:val="̂"/>
                        <m:ctrlPr>
                          <a:rPr lang="en-GB" b="1" i="1" dirty="0">
                            <a:latin typeface="Cambria Math" panose="02040503050406030204" pitchFamily="18" charset="0"/>
                            <a:sym typeface="Symbol" panose="05050102010706020507" pitchFamily="18" charset="2"/>
                          </a:rPr>
                        </m:ctrlPr>
                      </m:accPr>
                      <m:e>
                        <m:r>
                          <m:rPr>
                            <m:nor/>
                          </m:rPr>
                          <a:rPr lang="en-GB" b="1" dirty="0">
                            <a:sym typeface="Symbol" panose="05050102010706020507" pitchFamily="18" charset="2"/>
                          </a:rPr>
                          <m:t></m:t>
                        </m:r>
                      </m:e>
                    </m:acc>
                  </m:oMath>
                </a14:m>
                <a:r>
                  <a:rPr lang="en-GB" b="1" dirty="0"/>
                  <a:t> is the set of estimates of </a:t>
                </a:r>
                <a14:m>
                  <m:oMath xmlns:m="http://schemas.openxmlformats.org/officeDocument/2006/math">
                    <m:r>
                      <m:rPr>
                        <m:nor/>
                      </m:rPr>
                      <a:rPr lang="en-GB" b="1" dirty="0">
                        <a:sym typeface="Symbol" panose="05050102010706020507" pitchFamily="18" charset="2"/>
                      </a:rPr>
                      <m:t></m:t>
                    </m:r>
                  </m:oMath>
                </a14:m>
                <a:endParaRPr lang="en-GB" b="1" dirty="0"/>
              </a:p>
              <a:p>
                <a:pPr marL="0" indent="0">
                  <a:buNone/>
                </a:pPr>
                <a:r>
                  <a:rPr lang="en-GB" dirty="0" smtClean="0"/>
                  <a:t>Suppose we write the posterior as:</a:t>
                </a:r>
              </a:p>
              <a:p>
                <a:r>
                  <a:rPr lang="en-GB" b="1" dirty="0" smtClean="0">
                    <a:sym typeface="Wingdings" panose="05000000000000000000" pitchFamily="2" charset="2"/>
                  </a:rPr>
                  <a:t>P</a:t>
                </a:r>
                <a:r>
                  <a:rPr lang="en-GB" b="1" dirty="0">
                    <a:sym typeface="Wingdings" panose="05000000000000000000" pitchFamily="2" charset="2"/>
                  </a:rPr>
                  <a:t>(</a:t>
                </a:r>
                <a14:m>
                  <m:oMath xmlns:m="http://schemas.openxmlformats.org/officeDocument/2006/math">
                    <m:acc>
                      <m:accPr>
                        <m:chr m:val="̂"/>
                        <m:ctrlPr>
                          <a:rPr lang="en-GB" b="1" i="1">
                            <a:latin typeface="Cambria Math" panose="02040503050406030204" pitchFamily="18" charset="0"/>
                            <a:sym typeface="Wingdings" panose="05000000000000000000" pitchFamily="2" charset="2"/>
                          </a:rPr>
                        </m:ctrlPr>
                      </m:accPr>
                      <m:e>
                        <m:r>
                          <m:rPr>
                            <m:nor/>
                          </m:rPr>
                          <a:rPr lang="en-GB" b="1" dirty="0">
                            <a:sym typeface="Symbol" panose="05050102010706020507" pitchFamily="18" charset="2"/>
                          </a:rPr>
                          <m:t></m:t>
                        </m:r>
                      </m:e>
                    </m:acc>
                    <m:r>
                      <a:rPr lang="en-GB" b="1" i="1">
                        <a:latin typeface="Cambria Math" panose="02040503050406030204" pitchFamily="18" charset="0"/>
                        <a:sym typeface="Wingdings" panose="05000000000000000000" pitchFamily="2" charset="2"/>
                      </a:rPr>
                      <m:t>|</m:t>
                    </m:r>
                    <m:r>
                      <a:rPr lang="en-GB" b="1" i="1">
                        <a:latin typeface="Cambria Math" panose="02040503050406030204" pitchFamily="18" charset="0"/>
                        <a:sym typeface="Wingdings" panose="05000000000000000000" pitchFamily="2" charset="2"/>
                      </a:rPr>
                      <m:t>𝑫</m:t>
                    </m:r>
                    <m:r>
                      <a:rPr lang="en-GB" b="1" i="1">
                        <a:latin typeface="Cambria Math" panose="02040503050406030204" pitchFamily="18" charset="0"/>
                        <a:sym typeface="Wingdings" panose="05000000000000000000" pitchFamily="2" charset="2"/>
                      </a:rPr>
                      <m:t>)</m:t>
                    </m:r>
                  </m:oMath>
                </a14:m>
                <a:r>
                  <a:rPr lang="en-GB" b="1" dirty="0">
                    <a:sym typeface="Symbol" panose="05050102010706020507" pitchFamily="18" charset="2"/>
                  </a:rPr>
                  <a:t>  Likelihood </a:t>
                </a:r>
                <a14:m>
                  <m:oMath xmlns:m="http://schemas.openxmlformats.org/officeDocument/2006/math">
                    <m:r>
                      <m:rPr>
                        <m:nor/>
                      </m:rPr>
                      <a:rPr lang="en-GB" b="1" dirty="0">
                        <a:latin typeface="Cambria Math" panose="02040503050406030204" pitchFamily="18" charset="0"/>
                        <a:ea typeface="Cambria Math" panose="02040503050406030204" pitchFamily="18" charset="0"/>
                        <a:sym typeface="Symbol" panose="05050102010706020507" pitchFamily="18" charset="2"/>
                      </a:rPr>
                      <m:t>∙</m:t>
                    </m:r>
                  </m:oMath>
                </a14:m>
                <a:r>
                  <a:rPr lang="en-GB" b="1" dirty="0"/>
                  <a:t> </a:t>
                </a:r>
                <a:r>
                  <a:rPr lang="en-GB" b="1" dirty="0" smtClean="0"/>
                  <a:t>Prior</a:t>
                </a:r>
                <a:endParaRPr lang="en-GB" dirty="0" smtClean="0"/>
              </a:p>
              <a:p>
                <a:pPr marL="0" indent="0">
                  <a:buNone/>
                </a:pPr>
                <a:r>
                  <a:rPr lang="en-GB" dirty="0" smtClean="0"/>
                  <a:t>Then if we take logs, what is the effect of the prior on the log posterior? </a:t>
                </a:r>
              </a:p>
              <a:p>
                <a:pPr marL="0" indent="0">
                  <a:buNone/>
                </a:pPr>
                <a:endParaRPr lang="en-GB" dirty="0"/>
              </a:p>
              <a:p>
                <a:pPr marL="0" indent="0">
                  <a:buNone/>
                </a:pPr>
                <a:r>
                  <a:rPr lang="en-GB" dirty="0" smtClean="0"/>
                  <a:t>&amp; Does the prior have both direct and indirect effects on the log posterior? </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1681"/>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3932F2F6-BE37-4B25-876C-6D1D58830079}" type="slidenum">
              <a:rPr lang="en-GB" smtClean="0"/>
              <a:t>16</a:t>
            </a:fld>
            <a:endParaRPr lang="en-GB"/>
          </a:p>
        </p:txBody>
      </p:sp>
    </p:spTree>
    <p:extLst>
      <p:ext uri="{BB962C8B-B14F-4D97-AF65-F5344CB8AC3E}">
        <p14:creationId xmlns:p14="http://schemas.microsoft.com/office/powerpoint/2010/main" val="41512059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26075"/>
          </a:xfrm>
        </p:spPr>
        <p:txBody>
          <a:bodyPr>
            <a:normAutofit fontScale="90000"/>
          </a:bodyPr>
          <a:lstStyle/>
          <a:p>
            <a:r>
              <a:rPr lang="en-GB" dirty="0" smtClean="0"/>
              <a:t>We have a likelihood function on the right-hand side.  It is a multiplicative function of its terms.</a:t>
            </a:r>
            <a:br>
              <a:rPr lang="en-GB" dirty="0" smtClean="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sz="3200" dirty="0" smtClean="0"/>
              <a:t>In chapter 18 of </a:t>
            </a:r>
            <a:r>
              <a:rPr lang="en-GB" sz="3200" dirty="0" err="1" smtClean="0"/>
              <a:t>Gelman</a:t>
            </a:r>
            <a:r>
              <a:rPr lang="en-GB" sz="3200" dirty="0" smtClean="0"/>
              <a:t> and Hill, 2007, we can see example of likelihood functions for each generalised linear modelling option (the linear model; the binary logistic model; and the Poisson model). </a:t>
            </a:r>
            <a:endParaRPr lang="en-GB" sz="3200" dirty="0"/>
          </a:p>
        </p:txBody>
      </p:sp>
      <p:pic>
        <p:nvPicPr>
          <p:cNvPr id="4" name="Content Placeholder 3"/>
          <p:cNvPicPr>
            <a:picLocks noGrp="1" noChangeAspect="1"/>
          </p:cNvPicPr>
          <p:nvPr>
            <p:ph idx="1"/>
          </p:nvPr>
        </p:nvPicPr>
        <p:blipFill>
          <a:blip r:embed="rId2"/>
          <a:stretch>
            <a:fillRect/>
          </a:stretch>
        </p:blipFill>
        <p:spPr>
          <a:xfrm>
            <a:off x="1836486" y="1893455"/>
            <a:ext cx="8290862" cy="1976514"/>
          </a:xfrm>
          <a:prstGeom prst="rect">
            <a:avLst/>
          </a:prstGeom>
        </p:spPr>
      </p:pic>
      <p:sp>
        <p:nvSpPr>
          <p:cNvPr id="3" name="Slide Number Placeholder 2"/>
          <p:cNvSpPr>
            <a:spLocks noGrp="1"/>
          </p:cNvSpPr>
          <p:nvPr>
            <p:ph type="sldNum" sz="quarter" idx="12"/>
          </p:nvPr>
        </p:nvSpPr>
        <p:spPr/>
        <p:txBody>
          <a:bodyPr/>
          <a:lstStyle/>
          <a:p>
            <a:fld id="{3932F2F6-BE37-4B25-876C-6D1D58830079}" type="slidenum">
              <a:rPr lang="en-GB" smtClean="0"/>
              <a:t>17</a:t>
            </a:fld>
            <a:endParaRPr lang="en-GB"/>
          </a:p>
        </p:txBody>
      </p:sp>
    </p:spTree>
    <p:extLst>
      <p:ext uri="{BB962C8B-B14F-4D97-AF65-F5344CB8AC3E}">
        <p14:creationId xmlns:p14="http://schemas.microsoft.com/office/powerpoint/2010/main" val="40269591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Sources for how MCMC works</a:t>
            </a:r>
            <a:endParaRPr lang="en-GB" dirty="0"/>
          </a:p>
        </p:txBody>
      </p:sp>
      <p:sp>
        <p:nvSpPr>
          <p:cNvPr id="3" name="Content Placeholder 2"/>
          <p:cNvSpPr>
            <a:spLocks noGrp="1"/>
          </p:cNvSpPr>
          <p:nvPr>
            <p:ph idx="1"/>
          </p:nvPr>
        </p:nvSpPr>
        <p:spPr/>
        <p:txBody>
          <a:bodyPr/>
          <a:lstStyle/>
          <a:p>
            <a:r>
              <a:rPr lang="en-GB" dirty="0" smtClean="0"/>
              <a:t>1. NUTS is the no – U – Turn sampler</a:t>
            </a:r>
          </a:p>
          <a:p>
            <a:r>
              <a:rPr lang="en-GB" dirty="0" smtClean="0"/>
              <a:t>2 BUGS is the Bayesian Gibbs Sampler</a:t>
            </a:r>
          </a:p>
          <a:p>
            <a:r>
              <a:rPr lang="en-GB" dirty="0" smtClean="0"/>
              <a:t>3 Jags package in R uses Gibbs Sampler, it’s Just Another Gibbs Sampler.</a:t>
            </a:r>
          </a:p>
          <a:p>
            <a:r>
              <a:rPr lang="en-GB" dirty="0" smtClean="0"/>
              <a:t>4 Stan uses Metropolis Hastings.</a:t>
            </a:r>
          </a:p>
          <a:p>
            <a:r>
              <a:rPr lang="en-GB" dirty="0" smtClean="0"/>
              <a:t>Readings BUGS = Lund et al., Gibbs, read </a:t>
            </a:r>
            <a:r>
              <a:rPr lang="en-GB" dirty="0" err="1" smtClean="0"/>
              <a:t>Gelman</a:t>
            </a:r>
            <a:r>
              <a:rPr lang="en-GB" dirty="0" smtClean="0"/>
              <a:t> and Hill, Chapters 15-16;  JAGS read the </a:t>
            </a:r>
            <a:r>
              <a:rPr lang="en-GB" dirty="0" err="1" smtClean="0"/>
              <a:t>rJags</a:t>
            </a:r>
            <a:r>
              <a:rPr lang="en-GB" dirty="0" smtClean="0"/>
              <a:t> package documentation; Metropolis-Hastings, read </a:t>
            </a:r>
            <a:r>
              <a:rPr lang="en-GB" dirty="0" err="1" smtClean="0"/>
              <a:t>Gelman</a:t>
            </a:r>
            <a:r>
              <a:rPr lang="en-GB" dirty="0" smtClean="0"/>
              <a:t>, et al., 2013, 3</a:t>
            </a:r>
            <a:r>
              <a:rPr lang="en-GB" baseline="30000" dirty="0" smtClean="0"/>
              <a:t>rd</a:t>
            </a:r>
            <a:r>
              <a:rPr lang="en-GB" dirty="0" smtClean="0"/>
              <a:t> </a:t>
            </a:r>
            <a:r>
              <a:rPr lang="en-GB" dirty="0" err="1" smtClean="0"/>
              <a:t>ed</a:t>
            </a:r>
            <a:r>
              <a:rPr lang="en-GB" dirty="0" smtClean="0"/>
              <a:t> (URL free pdf), chapters</a:t>
            </a:r>
            <a:endParaRPr lang="en-GB" dirty="0"/>
          </a:p>
        </p:txBody>
      </p:sp>
      <p:sp>
        <p:nvSpPr>
          <p:cNvPr id="4" name="Slide Number Placeholder 3"/>
          <p:cNvSpPr>
            <a:spLocks noGrp="1"/>
          </p:cNvSpPr>
          <p:nvPr>
            <p:ph type="sldNum" sz="quarter" idx="12"/>
          </p:nvPr>
        </p:nvSpPr>
        <p:spPr/>
        <p:txBody>
          <a:bodyPr/>
          <a:lstStyle/>
          <a:p>
            <a:fld id="{3932F2F6-BE37-4B25-876C-6D1D58830079}" type="slidenum">
              <a:rPr lang="en-GB" smtClean="0"/>
              <a:t>18</a:t>
            </a:fld>
            <a:endParaRPr lang="en-GB"/>
          </a:p>
        </p:txBody>
      </p:sp>
    </p:spTree>
    <p:extLst>
      <p:ext uri="{BB962C8B-B14F-4D97-AF65-F5344CB8AC3E}">
        <p14:creationId xmlns:p14="http://schemas.microsoft.com/office/powerpoint/2010/main" val="8406150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NUTS and BUGS</a:t>
            </a:r>
            <a:endParaRPr lang="en-GB" dirty="0"/>
          </a:p>
        </p:txBody>
      </p:sp>
      <p:sp>
        <p:nvSpPr>
          <p:cNvPr id="3" name="Content Placeholder 2"/>
          <p:cNvSpPr>
            <a:spLocks noGrp="1"/>
          </p:cNvSpPr>
          <p:nvPr>
            <p:ph idx="1"/>
          </p:nvPr>
        </p:nvSpPr>
        <p:spPr/>
        <p:txBody>
          <a:bodyPr/>
          <a:lstStyle/>
          <a:p>
            <a:r>
              <a:rPr lang="en-GB" dirty="0" smtClean="0"/>
              <a:t>The BUGS doodle diagram is used to illustrate the hierarchical nature of main parameters versus </a:t>
            </a:r>
            <a:r>
              <a:rPr lang="en-GB" dirty="0" err="1" smtClean="0"/>
              <a:t>hyperparameters</a:t>
            </a:r>
            <a:r>
              <a:rPr lang="en-GB" dirty="0" smtClean="0"/>
              <a:t>.</a:t>
            </a:r>
          </a:p>
          <a:p>
            <a:r>
              <a:rPr lang="en-GB" dirty="0" smtClean="0"/>
              <a:t>BUGS was described by </a:t>
            </a:r>
            <a:r>
              <a:rPr lang="en-GB" dirty="0" err="1" smtClean="0"/>
              <a:t>Kery</a:t>
            </a:r>
            <a:r>
              <a:rPr lang="en-GB" dirty="0" smtClean="0"/>
              <a:t> and Schaub (2012). In Chapter 2, they explain that a closed-form formula can be used if the Posterior function is derivable from the prior and the likelihood.  The algebraic requirement is called conjugacy.  As explained in </a:t>
            </a:r>
            <a:r>
              <a:rPr lang="en-GB" dirty="0" err="1" smtClean="0"/>
              <a:t>Gelman</a:t>
            </a:r>
            <a:r>
              <a:rPr lang="en-GB" dirty="0" smtClean="0"/>
              <a:t>, et al., 2013, conjugacy is a limiting requirement but is important for grasping how the posterior is scaled.</a:t>
            </a:r>
          </a:p>
          <a:p>
            <a:r>
              <a:rPr lang="en-GB" dirty="0" smtClean="0"/>
              <a:t>We use simulations to estimate the posterior function if we do not have a simpler, algebraic solution involving conjugate distributions.   </a:t>
            </a:r>
            <a:endParaRPr lang="en-GB" dirty="0"/>
          </a:p>
        </p:txBody>
      </p:sp>
      <p:sp>
        <p:nvSpPr>
          <p:cNvPr id="4" name="Slide Number Placeholder 3"/>
          <p:cNvSpPr>
            <a:spLocks noGrp="1"/>
          </p:cNvSpPr>
          <p:nvPr>
            <p:ph type="sldNum" sz="quarter" idx="12"/>
          </p:nvPr>
        </p:nvSpPr>
        <p:spPr/>
        <p:txBody>
          <a:bodyPr/>
          <a:lstStyle/>
          <a:p>
            <a:fld id="{3932F2F6-BE37-4B25-876C-6D1D58830079}" type="slidenum">
              <a:rPr lang="en-GB" smtClean="0"/>
              <a:t>19</a:t>
            </a:fld>
            <a:endParaRPr lang="en-GB"/>
          </a:p>
        </p:txBody>
      </p:sp>
    </p:spTree>
    <p:extLst>
      <p:ext uri="{BB962C8B-B14F-4D97-AF65-F5344CB8AC3E}">
        <p14:creationId xmlns:p14="http://schemas.microsoft.com/office/powerpoint/2010/main" val="14111736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 of this Presentation</a:t>
            </a:r>
            <a:endParaRPr lang="en-GB" dirty="0"/>
          </a:p>
        </p:txBody>
      </p:sp>
      <p:sp>
        <p:nvSpPr>
          <p:cNvPr id="3" name="Content Placeholder 2"/>
          <p:cNvSpPr>
            <a:spLocks noGrp="1"/>
          </p:cNvSpPr>
          <p:nvPr>
            <p:ph idx="1"/>
          </p:nvPr>
        </p:nvSpPr>
        <p:spPr/>
        <p:txBody>
          <a:bodyPr/>
          <a:lstStyle/>
          <a:p>
            <a:r>
              <a:rPr lang="en-GB" dirty="0" smtClean="0"/>
              <a:t>Preliminary readings and informal sources</a:t>
            </a:r>
          </a:p>
          <a:p>
            <a:r>
              <a:rPr lang="en-GB" dirty="0" smtClean="0"/>
              <a:t>Notes on Bayesian Estimation</a:t>
            </a:r>
          </a:p>
          <a:p>
            <a:r>
              <a:rPr lang="en-GB" dirty="0" smtClean="0"/>
              <a:t>The Alternative Methods of MCMC</a:t>
            </a:r>
          </a:p>
          <a:p>
            <a:endParaRPr lang="en-GB" dirty="0" smtClean="0"/>
          </a:p>
          <a:p>
            <a:endParaRPr lang="en-GB" dirty="0"/>
          </a:p>
          <a:p>
            <a:r>
              <a:rPr lang="en-GB" dirty="0" smtClean="0"/>
              <a:t>References</a:t>
            </a:r>
          </a:p>
          <a:p>
            <a:endParaRPr lang="en-GB" dirty="0"/>
          </a:p>
        </p:txBody>
      </p:sp>
      <p:sp>
        <p:nvSpPr>
          <p:cNvPr id="4" name="Slide Number Placeholder 3"/>
          <p:cNvSpPr>
            <a:spLocks noGrp="1"/>
          </p:cNvSpPr>
          <p:nvPr>
            <p:ph type="sldNum" sz="quarter" idx="12"/>
          </p:nvPr>
        </p:nvSpPr>
        <p:spPr/>
        <p:txBody>
          <a:bodyPr/>
          <a:lstStyle/>
          <a:p>
            <a:fld id="{3932F2F6-BE37-4B25-876C-6D1D58830079}" type="slidenum">
              <a:rPr lang="en-GB" smtClean="0"/>
              <a:t>2</a:t>
            </a:fld>
            <a:endParaRPr lang="en-GB"/>
          </a:p>
        </p:txBody>
      </p:sp>
      <p:sp>
        <p:nvSpPr>
          <p:cNvPr id="5" name="TextBox 4"/>
          <p:cNvSpPr txBox="1"/>
          <p:nvPr/>
        </p:nvSpPr>
        <p:spPr>
          <a:xfrm>
            <a:off x="838200" y="3408219"/>
            <a:ext cx="9430328" cy="830997"/>
          </a:xfrm>
          <a:prstGeom prst="rect">
            <a:avLst/>
          </a:prstGeom>
          <a:solidFill>
            <a:schemeClr val="accent2">
              <a:lumMod val="40000"/>
              <a:lumOff val="60000"/>
            </a:schemeClr>
          </a:solidFill>
        </p:spPr>
        <p:txBody>
          <a:bodyPr wrap="square" rtlCol="0">
            <a:spAutoFit/>
          </a:bodyPr>
          <a:lstStyle/>
          <a:p>
            <a:pPr marL="285750" indent="-285750">
              <a:buFont typeface="Arial" panose="020B0604020202020204" pitchFamily="34" charset="0"/>
              <a:buChar char="•"/>
            </a:pPr>
            <a:r>
              <a:rPr lang="en-GB" sz="2400" dirty="0" smtClean="0"/>
              <a:t>Commands and Results with Quick Quizzes from a Child Labour Example		Using GLMER and BRMS and STAN in R</a:t>
            </a:r>
            <a:endParaRPr lang="en-GB" sz="2400" dirty="0"/>
          </a:p>
        </p:txBody>
      </p:sp>
    </p:spTree>
    <p:extLst>
      <p:ext uri="{BB962C8B-B14F-4D97-AF65-F5344CB8AC3E}">
        <p14:creationId xmlns:p14="http://schemas.microsoft.com/office/powerpoint/2010/main" val="8732758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The No-U-Turn Sampler avoids the ‘snags’ of a model arriving at a cycle that is not the correct parameter set</a:t>
            </a:r>
            <a:endParaRPr lang="en-GB" dirty="0"/>
          </a:p>
        </p:txBody>
      </p:sp>
      <p:sp>
        <p:nvSpPr>
          <p:cNvPr id="3" name="Content Placeholder 2"/>
          <p:cNvSpPr>
            <a:spLocks noGrp="1"/>
          </p:cNvSpPr>
          <p:nvPr>
            <p:ph idx="1"/>
          </p:nvPr>
        </p:nvSpPr>
        <p:spPr>
          <a:xfrm>
            <a:off x="838200" y="2262909"/>
            <a:ext cx="10515600" cy="3914054"/>
          </a:xfrm>
        </p:spPr>
        <p:txBody>
          <a:bodyPr>
            <a:normAutofit fontScale="85000" lnSpcReduction="20000"/>
          </a:bodyPr>
          <a:lstStyle/>
          <a:p>
            <a:r>
              <a:rPr lang="en-GB" dirty="0" smtClean="0"/>
              <a:t>See the free online document by Hoffman and </a:t>
            </a:r>
            <a:r>
              <a:rPr lang="en-GB" dirty="0" err="1" smtClean="0"/>
              <a:t>Gelman</a:t>
            </a:r>
            <a:r>
              <a:rPr lang="en-GB" dirty="0" smtClean="0"/>
              <a:t> (2011) if you want to see the </a:t>
            </a:r>
            <a:r>
              <a:rPr lang="en-GB" dirty="0"/>
              <a:t>technical equations of the Hamiltonian Monte </a:t>
            </a:r>
            <a:r>
              <a:rPr lang="en-GB" dirty="0" smtClean="0"/>
              <a:t>Carlo algorithm.</a:t>
            </a:r>
          </a:p>
          <a:p>
            <a:r>
              <a:rPr lang="en-GB" dirty="0" smtClean="0"/>
              <a:t>The Hamiltonian Monte Carlo was a step forward compared with older routines, which could get ‘hung’ or stuck in a cycle [the random walk problem, or inability to escape one zone of the parameter space], with a resulting report of a parameter set </a:t>
            </a:r>
            <a:r>
              <a:rPr lang="en-GB" dirty="0" smtClean="0">
                <a:sym typeface="Symbol" panose="05050102010706020507" pitchFamily="18" charset="2"/>
              </a:rPr>
              <a:t> </a:t>
            </a:r>
            <a:r>
              <a:rPr lang="en-GB" dirty="0" smtClean="0"/>
              <a:t>that was not the best one.</a:t>
            </a:r>
          </a:p>
          <a:p>
            <a:r>
              <a:rPr lang="en-GB" dirty="0" smtClean="0"/>
              <a:t>The use of a ‘momentum variable’ complements the use of the posterior likelihood itself. In each round of simulation, one draw is taken from the prior of one parameter within the overall posterior function formula, based on the priors and the likelihoods within it.  After this draw, a judgement is made using some ‘rule’ whether to accept or reject this new value, compared with the initial or previous value of that parameter. Then it goes to the next simulation round, or draw.  </a:t>
            </a:r>
          </a:p>
        </p:txBody>
      </p:sp>
      <p:sp>
        <p:nvSpPr>
          <p:cNvPr id="4" name="Slide Number Placeholder 3"/>
          <p:cNvSpPr>
            <a:spLocks noGrp="1"/>
          </p:cNvSpPr>
          <p:nvPr>
            <p:ph type="sldNum" sz="quarter" idx="12"/>
          </p:nvPr>
        </p:nvSpPr>
        <p:spPr/>
        <p:txBody>
          <a:bodyPr/>
          <a:lstStyle/>
          <a:p>
            <a:fld id="{3932F2F6-BE37-4B25-876C-6D1D58830079}" type="slidenum">
              <a:rPr lang="en-GB" smtClean="0"/>
              <a:t>20</a:t>
            </a:fld>
            <a:endParaRPr lang="en-GB"/>
          </a:p>
        </p:txBody>
      </p:sp>
    </p:spTree>
    <p:extLst>
      <p:ext uri="{BB962C8B-B14F-4D97-AF65-F5344CB8AC3E}">
        <p14:creationId xmlns:p14="http://schemas.microsoft.com/office/powerpoint/2010/main" val="8987131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Effective Sample Size</a:t>
            </a:r>
            <a:endParaRPr lang="en-GB" dirty="0"/>
          </a:p>
        </p:txBody>
      </p:sp>
      <p:sp>
        <p:nvSpPr>
          <p:cNvPr id="3" name="Content Placeholder 2"/>
          <p:cNvSpPr>
            <a:spLocks noGrp="1"/>
          </p:cNvSpPr>
          <p:nvPr>
            <p:ph idx="1"/>
          </p:nvPr>
        </p:nvSpPr>
        <p:spPr/>
        <p:txBody>
          <a:bodyPr>
            <a:normAutofit fontScale="70000" lnSpcReduction="20000"/>
          </a:bodyPr>
          <a:lstStyle/>
          <a:p>
            <a:pPr marL="0" indent="0">
              <a:buNone/>
            </a:pPr>
            <a:r>
              <a:rPr lang="en-GB" dirty="0" smtClean="0"/>
              <a:t>Hoffman and </a:t>
            </a:r>
            <a:r>
              <a:rPr lang="en-GB" dirty="0" err="1" smtClean="0"/>
              <a:t>Gelman</a:t>
            </a:r>
            <a:r>
              <a:rPr lang="en-GB" dirty="0" smtClean="0"/>
              <a:t> (2011) explain:</a:t>
            </a:r>
            <a:endParaRPr lang="en-GB" dirty="0"/>
          </a:p>
          <a:p>
            <a:pPr marL="0" indent="0">
              <a:buNone/>
            </a:pPr>
            <a:r>
              <a:rPr lang="en-GB" dirty="0" smtClean="0"/>
              <a:t>The </a:t>
            </a:r>
            <a:r>
              <a:rPr lang="en-GB" dirty="0"/>
              <a:t>ESS of a set of M correlated samples </a:t>
            </a:r>
            <a:r>
              <a:rPr lang="en-GB" b="1" dirty="0" smtClean="0">
                <a:sym typeface="Symbol" panose="05050102010706020507" pitchFamily="18" charset="2"/>
              </a:rPr>
              <a:t></a:t>
            </a:r>
            <a:r>
              <a:rPr lang="en-GB" b="1" dirty="0" smtClean="0"/>
              <a:t> </a:t>
            </a:r>
            <a:r>
              <a:rPr lang="en-GB" dirty="0" smtClean="0"/>
              <a:t>(of dimensionality 1:</a:t>
            </a:r>
            <a:r>
              <a:rPr lang="en-GB" b="1" dirty="0" smtClean="0"/>
              <a:t>M</a:t>
            </a:r>
            <a:r>
              <a:rPr lang="en-GB" dirty="0" smtClean="0"/>
              <a:t>) </a:t>
            </a:r>
            <a:r>
              <a:rPr lang="en-GB" dirty="0"/>
              <a:t>with respect to </a:t>
            </a:r>
            <a:r>
              <a:rPr lang="en-GB" dirty="0" smtClean="0"/>
              <a:t>any function </a:t>
            </a:r>
            <a:r>
              <a:rPr lang="en-GB" dirty="0"/>
              <a:t>f(θ) is the number of independent draws from the target </a:t>
            </a:r>
            <a:r>
              <a:rPr lang="en-GB" dirty="0" smtClean="0"/>
              <a:t>posterior distribution </a:t>
            </a:r>
            <a:r>
              <a:rPr lang="en-GB" dirty="0"/>
              <a:t>p(θ) that would give a Monte Carlo estimate of the mean under </a:t>
            </a:r>
            <a:r>
              <a:rPr lang="en-GB" dirty="0" smtClean="0"/>
              <a:t>p    </a:t>
            </a:r>
            <a:r>
              <a:rPr lang="en-GB" dirty="0"/>
              <a:t>of f(θ) </a:t>
            </a:r>
            <a:r>
              <a:rPr lang="en-GB" dirty="0" smtClean="0"/>
              <a:t>    with </a:t>
            </a:r>
            <a:r>
              <a:rPr lang="en-GB" dirty="0"/>
              <a:t>the same level of precision as the estimate given by the mean </a:t>
            </a:r>
            <a:r>
              <a:rPr lang="en-GB" dirty="0" smtClean="0"/>
              <a:t>   of the function f     for </a:t>
            </a:r>
            <a:r>
              <a:rPr lang="en-GB" dirty="0"/>
              <a:t>the correlated samples </a:t>
            </a:r>
            <a:r>
              <a:rPr lang="en-GB" dirty="0" smtClean="0"/>
              <a:t>θ, of dimensionality 1:</a:t>
            </a:r>
            <a:r>
              <a:rPr lang="en-GB" b="1" dirty="0" smtClean="0"/>
              <a:t>M</a:t>
            </a:r>
            <a:r>
              <a:rPr lang="en-GB" dirty="0"/>
              <a:t>. </a:t>
            </a:r>
            <a:endParaRPr lang="en-GB" dirty="0" smtClean="0"/>
          </a:p>
          <a:p>
            <a:pPr marL="0" indent="0">
              <a:buNone/>
            </a:pPr>
            <a:endParaRPr lang="en-GB" dirty="0"/>
          </a:p>
          <a:p>
            <a:pPr marL="0" indent="0">
              <a:buNone/>
            </a:pPr>
            <a:endParaRPr lang="en-GB" dirty="0" smtClean="0"/>
          </a:p>
          <a:p>
            <a:pPr marL="0" indent="0">
              <a:buNone/>
            </a:pPr>
            <a:endParaRPr lang="en-GB" dirty="0" smtClean="0"/>
          </a:p>
          <a:p>
            <a:pPr marL="0" indent="0">
              <a:buNone/>
            </a:pPr>
            <a:endParaRPr lang="en-GB" dirty="0"/>
          </a:p>
          <a:p>
            <a:pPr marL="0" indent="0">
              <a:buNone/>
            </a:pPr>
            <a:r>
              <a:rPr lang="en-GB" dirty="0" smtClean="0"/>
              <a:t>They give the routine for a ‘naïve’ and a ‘more efficient’ Hamiltonian sampler. The latter gives </a:t>
            </a:r>
            <a:r>
              <a:rPr lang="en-GB" dirty="0"/>
              <a:t>a larger ESS for less </a:t>
            </a:r>
            <a:r>
              <a:rPr lang="en-GB" dirty="0" smtClean="0"/>
              <a:t>computation.</a:t>
            </a:r>
          </a:p>
          <a:p>
            <a:pPr marL="0" indent="0">
              <a:buNone/>
            </a:pPr>
            <a:r>
              <a:rPr lang="en-GB" dirty="0" smtClean="0"/>
              <a:t>In the current scene, we use ESS to indicate the success of an estimate of a single parameter rather than looking at the goodness of fit overall straight away. Larger ESS is considered better. </a:t>
            </a:r>
            <a:endParaRPr lang="en-GB" dirty="0"/>
          </a:p>
          <a:p>
            <a:endParaRPr lang="en-GB" dirty="0"/>
          </a:p>
        </p:txBody>
      </p:sp>
      <p:sp>
        <p:nvSpPr>
          <p:cNvPr id="4" name="Slide Number Placeholder 3"/>
          <p:cNvSpPr>
            <a:spLocks noGrp="1"/>
          </p:cNvSpPr>
          <p:nvPr>
            <p:ph type="sldNum" sz="quarter" idx="12"/>
          </p:nvPr>
        </p:nvSpPr>
        <p:spPr/>
        <p:txBody>
          <a:bodyPr/>
          <a:lstStyle/>
          <a:p>
            <a:fld id="{3932F2F6-BE37-4B25-876C-6D1D58830079}" type="slidenum">
              <a:rPr lang="en-GB" smtClean="0"/>
              <a:t>21</a:t>
            </a:fld>
            <a:endParaRPr lang="en-GB"/>
          </a:p>
        </p:txBody>
      </p:sp>
      <p:sp>
        <p:nvSpPr>
          <p:cNvPr id="5" name="TextBox 4"/>
          <p:cNvSpPr txBox="1"/>
          <p:nvPr/>
        </p:nvSpPr>
        <p:spPr>
          <a:xfrm>
            <a:off x="838200" y="3454399"/>
            <a:ext cx="10208490" cy="984885"/>
          </a:xfrm>
          <a:prstGeom prst="rect">
            <a:avLst/>
          </a:prstGeom>
          <a:solidFill>
            <a:schemeClr val="accent4">
              <a:lumMod val="20000"/>
              <a:lumOff val="80000"/>
            </a:schemeClr>
          </a:solidFill>
        </p:spPr>
        <p:txBody>
          <a:bodyPr wrap="square" rtlCol="0">
            <a:spAutoFit/>
          </a:bodyPr>
          <a:lstStyle/>
          <a:p>
            <a:r>
              <a:rPr lang="en-GB" sz="2000" dirty="0"/>
              <a:t>The ESS of a sample is a measure of how many </a:t>
            </a:r>
            <a:r>
              <a:rPr lang="en-GB" sz="2000" b="1" dirty="0"/>
              <a:t>independent samples </a:t>
            </a:r>
            <a:r>
              <a:rPr lang="en-GB" sz="2000" dirty="0"/>
              <a:t>a set of correlated samples is worth for the purposes of estimating the mean of some function.</a:t>
            </a:r>
          </a:p>
          <a:p>
            <a:endParaRPr lang="en-GB" dirty="0"/>
          </a:p>
        </p:txBody>
      </p:sp>
    </p:spTree>
    <p:extLst>
      <p:ext uri="{BB962C8B-B14F-4D97-AF65-F5344CB8AC3E}">
        <p14:creationId xmlns:p14="http://schemas.microsoft.com/office/powerpoint/2010/main" val="15349472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Declaring a simple multilevel model (</a:t>
            </a:r>
            <a:r>
              <a:rPr lang="en-GB" dirty="0" err="1" smtClean="0"/>
              <a:t>Gelman</a:t>
            </a:r>
            <a:r>
              <a:rPr lang="en-GB" dirty="0" smtClean="0"/>
              <a:t> and Hill, Chapter 16)</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GB" dirty="0" smtClean="0"/>
                  <a:t>In a simple model, </a:t>
                </a:r>
              </a:p>
              <a:p>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oMath>
                </a14:m>
                <a:r>
                  <a:rPr lang="en-GB" dirty="0" smtClean="0"/>
                  <a:t> ~ N(</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𝛼</m:t>
                        </m:r>
                      </m:e>
                      <m:sub>
                        <m:r>
                          <a:rPr lang="en-GB" b="0" i="1" smtClean="0">
                            <a:latin typeface="Cambria Math" panose="02040503050406030204" pitchFamily="18" charset="0"/>
                          </a:rPr>
                          <m:t>𝑗</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𝛽</m:t>
                        </m:r>
                        <m:r>
                          <a:rPr lang="en-GB" b="0" i="1" smtClean="0">
                            <a:latin typeface="Cambria Math" panose="02040503050406030204" pitchFamily="18" charset="0"/>
                            <a:ea typeface="Cambria Math" panose="02040503050406030204" pitchFamily="18" charset="0"/>
                          </a:rPr>
                          <m:t>𝑥</m:t>
                        </m:r>
                      </m:e>
                      <m:sub>
                        <m:r>
                          <a:rPr lang="en-GB" b="0" i="1" smtClean="0">
                            <a:latin typeface="Cambria Math" panose="02040503050406030204" pitchFamily="18" charset="0"/>
                          </a:rPr>
                          <m:t>𝑖</m:t>
                        </m:r>
                      </m:sub>
                    </m:sSub>
                    <m:r>
                      <a:rPr lang="en-GB" b="0" i="1" smtClean="0">
                        <a:latin typeface="Cambria Math" panose="02040503050406030204" pitchFamily="18" charset="0"/>
                      </a:rPr>
                      <m:t>, </m:t>
                    </m:r>
                    <m:sSubSup>
                      <m:sSubSupPr>
                        <m:ctrlPr>
                          <a:rPr lang="en-GB" b="0" i="1" smtClean="0">
                            <a:latin typeface="Cambria Math" panose="02040503050406030204" pitchFamily="18" charset="0"/>
                          </a:rPr>
                        </m:ctrlPr>
                      </m:sSubSupPr>
                      <m:e>
                        <m:r>
                          <a:rPr lang="en-GB" b="0" i="1" smtClean="0">
                            <a:latin typeface="Cambria Math" panose="02040503050406030204" pitchFamily="18" charset="0"/>
                            <a:ea typeface="Cambria Math" panose="02040503050406030204" pitchFamily="18" charset="0"/>
                          </a:rPr>
                          <m:t>𝜎</m:t>
                        </m:r>
                      </m:e>
                      <m:sub>
                        <m:r>
                          <a:rPr lang="en-GB" b="0" i="1" smtClean="0">
                            <a:latin typeface="Cambria Math" panose="02040503050406030204" pitchFamily="18" charset="0"/>
                          </a:rPr>
                          <m:t>𝑦</m:t>
                        </m:r>
                      </m:sub>
                      <m:sup>
                        <m:r>
                          <a:rPr lang="en-GB" b="0" i="1" smtClean="0">
                            <a:latin typeface="Cambria Math" panose="02040503050406030204" pitchFamily="18" charset="0"/>
                          </a:rPr>
                          <m:t>2</m:t>
                        </m:r>
                      </m:sup>
                    </m:sSubSup>
                    <m:r>
                      <a:rPr lang="en-GB" b="0" i="1" smtClean="0">
                        <a:latin typeface="Cambria Math" panose="02040503050406030204" pitchFamily="18" charset="0"/>
                      </a:rPr>
                      <m:t>)</m:t>
                    </m:r>
                  </m:oMath>
                </a14:m>
                <a:r>
                  <a:rPr lang="en-GB" dirty="0" smtClean="0"/>
                  <a:t> and </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𝛼</m:t>
                        </m:r>
                      </m:e>
                      <m:sub>
                        <m:r>
                          <a:rPr lang="en-GB" b="0" i="1" smtClean="0">
                            <a:latin typeface="Cambria Math" panose="02040503050406030204" pitchFamily="18" charset="0"/>
                          </a:rPr>
                          <m:t>𝑗</m:t>
                        </m:r>
                      </m:sub>
                    </m:sSub>
                  </m:oMath>
                </a14:m>
                <a:r>
                  <a:rPr lang="en-GB" dirty="0" smtClean="0"/>
                  <a:t> ~ N(</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𝜇</m:t>
                        </m:r>
                      </m:e>
                      <m:sub>
                        <m:r>
                          <a:rPr lang="en-GB" i="1" smtClean="0">
                            <a:latin typeface="Cambria Math" panose="02040503050406030204" pitchFamily="18" charset="0"/>
                            <a:ea typeface="Cambria Math" panose="02040503050406030204" pitchFamily="18" charset="0"/>
                          </a:rPr>
                          <m:t>𝛼</m:t>
                        </m:r>
                      </m:sub>
                    </m:sSub>
                    <m:r>
                      <a:rPr lang="en-GB" b="0" i="1" smtClean="0">
                        <a:latin typeface="Cambria Math" panose="02040503050406030204" pitchFamily="18" charset="0"/>
                      </a:rPr>
                      <m:t>, </m:t>
                    </m:r>
                    <m:sSubSup>
                      <m:sSubSupPr>
                        <m:ctrlPr>
                          <a:rPr lang="en-GB" b="0" i="1" smtClean="0">
                            <a:latin typeface="Cambria Math" panose="02040503050406030204" pitchFamily="18" charset="0"/>
                          </a:rPr>
                        </m:ctrlPr>
                      </m:sSubSupPr>
                      <m:e>
                        <m:r>
                          <a:rPr lang="en-GB" b="0" i="1" smtClean="0">
                            <a:latin typeface="Cambria Math" panose="02040503050406030204" pitchFamily="18" charset="0"/>
                            <a:ea typeface="Cambria Math" panose="02040503050406030204" pitchFamily="18" charset="0"/>
                          </a:rPr>
                          <m:t>𝜎</m:t>
                        </m:r>
                      </m:e>
                      <m:sub>
                        <m:r>
                          <a:rPr lang="en-GB" b="0" i="1" smtClean="0">
                            <a:latin typeface="Cambria Math" panose="02040503050406030204" pitchFamily="18" charset="0"/>
                            <a:ea typeface="Cambria Math" panose="02040503050406030204" pitchFamily="18" charset="0"/>
                          </a:rPr>
                          <m:t>𝛼</m:t>
                        </m:r>
                      </m:sub>
                      <m:sup>
                        <m:r>
                          <a:rPr lang="en-GB" b="0" i="1" smtClean="0">
                            <a:latin typeface="Cambria Math" panose="02040503050406030204" pitchFamily="18" charset="0"/>
                          </a:rPr>
                          <m:t>2</m:t>
                        </m:r>
                      </m:sup>
                    </m:sSubSup>
                  </m:oMath>
                </a14:m>
                <a:r>
                  <a:rPr lang="en-GB" dirty="0" smtClean="0"/>
                  <a:t>)</a:t>
                </a:r>
              </a:p>
              <a:p>
                <a:pPr marL="0" indent="0">
                  <a:buNone/>
                </a:pPr>
                <a:r>
                  <a:rPr lang="en-GB" dirty="0" smtClean="0"/>
                  <a:t>							(page 346)</a:t>
                </a:r>
              </a:p>
              <a:p>
                <a:pPr marL="0" indent="0">
                  <a:buNone/>
                </a:pPr>
                <a:r>
                  <a:rPr lang="en-GB" dirty="0" smtClean="0"/>
                  <a:t>The second normal distribution is acting as a prior for the main model intercepts, which are distributed across Level 2 units whose subscript is j.  The Level 1 units have subscript </a:t>
                </a:r>
                <a:r>
                  <a:rPr lang="en-GB" dirty="0" err="1" smtClean="0"/>
                  <a:t>i</a:t>
                </a:r>
                <a:r>
                  <a:rPr lang="en-GB" dirty="0" smtClean="0"/>
                  <a:t>. </a:t>
                </a:r>
              </a:p>
              <a:p>
                <a:pPr marL="0" indent="0">
                  <a:buNone/>
                </a:pPr>
                <a:endParaRPr lang="en-GB" dirty="0"/>
              </a:p>
              <a:p>
                <a:pPr marL="0" indent="0">
                  <a:buNone/>
                </a:pPr>
                <a:r>
                  <a:rPr lang="en-GB" dirty="0" smtClean="0"/>
                  <a:t>Therefore,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𝜇</m:t>
                        </m:r>
                      </m:e>
                      <m:sub>
                        <m:r>
                          <a:rPr lang="en-GB" i="1">
                            <a:latin typeface="Cambria Math" panose="02040503050406030204" pitchFamily="18" charset="0"/>
                            <a:ea typeface="Cambria Math" panose="02040503050406030204" pitchFamily="18" charset="0"/>
                          </a:rPr>
                          <m:t>𝛼</m:t>
                        </m:r>
                      </m:sub>
                    </m:sSub>
                  </m:oMath>
                </a14:m>
                <a:r>
                  <a:rPr lang="en-GB" dirty="0" smtClean="0"/>
                  <a:t> and </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𝜎</m:t>
                        </m:r>
                      </m:e>
                      <m:sub>
                        <m:r>
                          <a:rPr lang="en-GB" i="1" smtClean="0">
                            <a:latin typeface="Cambria Math" panose="02040503050406030204" pitchFamily="18" charset="0"/>
                            <a:ea typeface="Cambria Math" panose="02040503050406030204" pitchFamily="18" charset="0"/>
                          </a:rPr>
                          <m:t>𝛼</m:t>
                        </m:r>
                      </m:sub>
                    </m:sSub>
                  </m:oMath>
                </a14:m>
                <a:r>
                  <a:rPr lang="en-GB" dirty="0" smtClean="0"/>
                  <a:t> are the </a:t>
                </a:r>
                <a:r>
                  <a:rPr lang="en-GB" dirty="0" err="1" smtClean="0"/>
                  <a:t>hyperparameters</a:t>
                </a:r>
                <a:r>
                  <a:rPr lang="en-GB" dirty="0" smtClean="0"/>
                  <a:t> here.  The </a:t>
                </a:r>
                <a:r>
                  <a:rPr lang="en-GB" dirty="0" err="1" smtClean="0"/>
                  <a:t>hyperparameters</a:t>
                </a:r>
                <a:r>
                  <a:rPr lang="en-GB" dirty="0" smtClean="0"/>
                  <a:t> by default are given a uniform distribution each, or a half-t-distribution for variance which is non-negative.  </a:t>
                </a:r>
                <a:r>
                  <a:rPr lang="en-GB" i="1" dirty="0" smtClean="0"/>
                  <a:t>Ibid.</a:t>
                </a:r>
                <a:r>
                  <a:rPr lang="en-GB" dirty="0" smtClean="0"/>
                  <a:t>   </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3081" r="-1333" b="-140"/>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3932F2F6-BE37-4B25-876C-6D1D58830079}" type="slidenum">
              <a:rPr lang="en-GB" smtClean="0"/>
              <a:t>22</a:t>
            </a:fld>
            <a:endParaRPr lang="en-GB"/>
          </a:p>
        </p:txBody>
      </p:sp>
    </p:spTree>
    <p:extLst>
      <p:ext uri="{BB962C8B-B14F-4D97-AF65-F5344CB8AC3E}">
        <p14:creationId xmlns:p14="http://schemas.microsoft.com/office/powerpoint/2010/main" val="9205951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Quick quiz</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solidFill>
                <a:schemeClr val="accent4">
                  <a:lumMod val="20000"/>
                  <a:lumOff val="80000"/>
                </a:schemeClr>
              </a:solidFill>
            </p:spPr>
            <p:txBody>
              <a:bodyPr>
                <a:normAutofit/>
              </a:bodyPr>
              <a:lstStyle/>
              <a:p>
                <a:r>
                  <a:rPr lang="en-GB" dirty="0" smtClean="0"/>
                  <a:t>In a simple model, </a:t>
                </a:r>
              </a:p>
              <a:p>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oMath>
                </a14:m>
                <a:r>
                  <a:rPr lang="en-GB" dirty="0" smtClean="0"/>
                  <a:t> ~ N(</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𝛼</m:t>
                        </m:r>
                      </m:e>
                      <m:sub>
                        <m:r>
                          <a:rPr lang="en-GB" b="0" i="1" smtClean="0">
                            <a:latin typeface="Cambria Math" panose="02040503050406030204" pitchFamily="18" charset="0"/>
                          </a:rPr>
                          <m:t>𝑗</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𝛽</m:t>
                        </m:r>
                        <m:r>
                          <a:rPr lang="en-GB" b="0" i="1" smtClean="0">
                            <a:latin typeface="Cambria Math" panose="02040503050406030204" pitchFamily="18" charset="0"/>
                            <a:ea typeface="Cambria Math" panose="02040503050406030204" pitchFamily="18" charset="0"/>
                          </a:rPr>
                          <m:t>𝑥</m:t>
                        </m:r>
                      </m:e>
                      <m:sub>
                        <m:r>
                          <a:rPr lang="en-GB" b="0" i="1" smtClean="0">
                            <a:latin typeface="Cambria Math" panose="02040503050406030204" pitchFamily="18" charset="0"/>
                          </a:rPr>
                          <m:t>𝑖</m:t>
                        </m:r>
                      </m:sub>
                    </m:sSub>
                    <m:r>
                      <a:rPr lang="en-GB" b="0" i="1" smtClean="0">
                        <a:latin typeface="Cambria Math" panose="02040503050406030204" pitchFamily="18" charset="0"/>
                      </a:rPr>
                      <m:t>, </m:t>
                    </m:r>
                    <m:sSubSup>
                      <m:sSubSupPr>
                        <m:ctrlPr>
                          <a:rPr lang="en-GB" b="0" i="1" smtClean="0">
                            <a:latin typeface="Cambria Math" panose="02040503050406030204" pitchFamily="18" charset="0"/>
                          </a:rPr>
                        </m:ctrlPr>
                      </m:sSubSupPr>
                      <m:e>
                        <m:r>
                          <a:rPr lang="en-GB" b="0" i="1" smtClean="0">
                            <a:latin typeface="Cambria Math" panose="02040503050406030204" pitchFamily="18" charset="0"/>
                            <a:ea typeface="Cambria Math" panose="02040503050406030204" pitchFamily="18" charset="0"/>
                          </a:rPr>
                          <m:t>𝜎</m:t>
                        </m:r>
                      </m:e>
                      <m:sub>
                        <m:r>
                          <a:rPr lang="en-GB" b="0" i="1" smtClean="0">
                            <a:latin typeface="Cambria Math" panose="02040503050406030204" pitchFamily="18" charset="0"/>
                          </a:rPr>
                          <m:t>𝑦</m:t>
                        </m:r>
                      </m:sub>
                      <m:sup>
                        <m:r>
                          <a:rPr lang="en-GB" b="0" i="1" smtClean="0">
                            <a:latin typeface="Cambria Math" panose="02040503050406030204" pitchFamily="18" charset="0"/>
                          </a:rPr>
                          <m:t>2</m:t>
                        </m:r>
                      </m:sup>
                    </m:sSubSup>
                    <m:r>
                      <a:rPr lang="en-GB" b="0" i="1" smtClean="0">
                        <a:latin typeface="Cambria Math" panose="02040503050406030204" pitchFamily="18" charset="0"/>
                      </a:rPr>
                      <m:t>)</m:t>
                    </m:r>
                  </m:oMath>
                </a14:m>
                <a:r>
                  <a:rPr lang="en-GB" dirty="0" smtClean="0"/>
                  <a:t> and </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𝛼</m:t>
                        </m:r>
                      </m:e>
                      <m:sub>
                        <m:r>
                          <a:rPr lang="en-GB" b="0" i="1" smtClean="0">
                            <a:latin typeface="Cambria Math" panose="02040503050406030204" pitchFamily="18" charset="0"/>
                          </a:rPr>
                          <m:t>𝑗</m:t>
                        </m:r>
                      </m:sub>
                    </m:sSub>
                  </m:oMath>
                </a14:m>
                <a:r>
                  <a:rPr lang="en-GB" dirty="0" smtClean="0"/>
                  <a:t> ~ N(</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𝜇</m:t>
                        </m:r>
                      </m:e>
                      <m:sub>
                        <m:r>
                          <a:rPr lang="en-GB" i="1" smtClean="0">
                            <a:latin typeface="Cambria Math" panose="02040503050406030204" pitchFamily="18" charset="0"/>
                            <a:ea typeface="Cambria Math" panose="02040503050406030204" pitchFamily="18" charset="0"/>
                          </a:rPr>
                          <m:t>𝛼</m:t>
                        </m:r>
                      </m:sub>
                    </m:sSub>
                    <m:r>
                      <a:rPr lang="en-GB" b="0" i="1" smtClean="0">
                        <a:latin typeface="Cambria Math" panose="02040503050406030204" pitchFamily="18" charset="0"/>
                      </a:rPr>
                      <m:t>, </m:t>
                    </m:r>
                    <m:sSubSup>
                      <m:sSubSupPr>
                        <m:ctrlPr>
                          <a:rPr lang="en-GB" b="0" i="1" smtClean="0">
                            <a:latin typeface="Cambria Math" panose="02040503050406030204" pitchFamily="18" charset="0"/>
                          </a:rPr>
                        </m:ctrlPr>
                      </m:sSubSupPr>
                      <m:e>
                        <m:r>
                          <a:rPr lang="en-GB" b="0" i="1" smtClean="0">
                            <a:latin typeface="Cambria Math" panose="02040503050406030204" pitchFamily="18" charset="0"/>
                            <a:ea typeface="Cambria Math" panose="02040503050406030204" pitchFamily="18" charset="0"/>
                          </a:rPr>
                          <m:t>𝜎</m:t>
                        </m:r>
                      </m:e>
                      <m:sub>
                        <m:r>
                          <a:rPr lang="en-GB" b="0" i="1" smtClean="0">
                            <a:latin typeface="Cambria Math" panose="02040503050406030204" pitchFamily="18" charset="0"/>
                            <a:ea typeface="Cambria Math" panose="02040503050406030204" pitchFamily="18" charset="0"/>
                          </a:rPr>
                          <m:t>𝛼</m:t>
                        </m:r>
                      </m:sub>
                      <m:sup>
                        <m:r>
                          <a:rPr lang="en-GB" b="0" i="1" smtClean="0">
                            <a:latin typeface="Cambria Math" panose="02040503050406030204" pitchFamily="18" charset="0"/>
                          </a:rPr>
                          <m:t>2</m:t>
                        </m:r>
                      </m:sup>
                    </m:sSubSup>
                  </m:oMath>
                </a14:m>
                <a:r>
                  <a:rPr lang="en-GB" dirty="0" smtClean="0"/>
                  <a:t>)</a:t>
                </a:r>
              </a:p>
              <a:p>
                <a:pPr marL="0" indent="0">
                  <a:buNone/>
                </a:pPr>
                <a:r>
                  <a:rPr lang="en-GB" dirty="0" smtClean="0"/>
                  <a:t>							</a:t>
                </a:r>
              </a:p>
              <a:p>
                <a:pPr marL="0" indent="0">
                  <a:buNone/>
                </a:pPr>
                <a:endParaRPr lang="en-GB" dirty="0"/>
              </a:p>
              <a:p>
                <a:pPr marL="0" indent="0">
                  <a:buNone/>
                </a:pPr>
                <a:r>
                  <a:rPr lang="en-GB" dirty="0" smtClean="0"/>
                  <a:t>What are the two main parameters then?</a:t>
                </a:r>
              </a:p>
              <a:p>
                <a:pPr marL="0" indent="0">
                  <a:buNone/>
                </a:pPr>
                <a:endParaRPr lang="en-GB" dirty="0"/>
              </a:p>
              <a:p>
                <a:pPr marL="0" indent="0">
                  <a:buNone/>
                </a:pPr>
                <a:r>
                  <a:rPr lang="en-GB" dirty="0" smtClean="0"/>
                  <a:t>What prior distribution would you suggest for Beta if you want only a weakly informative prior? </a:t>
                </a:r>
              </a:p>
              <a:p>
                <a:pPr marL="0" indent="0">
                  <a:buNone/>
                </a:pP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3932F2F6-BE37-4B25-876C-6D1D58830079}" type="slidenum">
              <a:rPr lang="en-GB" smtClean="0"/>
              <a:t>23</a:t>
            </a:fld>
            <a:endParaRPr lang="en-GB"/>
          </a:p>
        </p:txBody>
      </p:sp>
    </p:spTree>
    <p:extLst>
      <p:ext uri="{BB962C8B-B14F-4D97-AF65-F5344CB8AC3E}">
        <p14:creationId xmlns:p14="http://schemas.microsoft.com/office/powerpoint/2010/main" val="24784328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We write the posterior thus:</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14:m>
                  <m:oMath xmlns:m="http://schemas.openxmlformats.org/officeDocument/2006/math">
                    <m:r>
                      <a:rPr lang="en-GB" b="0" i="1" smtClean="0">
                        <a:latin typeface="Cambria Math" panose="02040503050406030204" pitchFamily="18" charset="0"/>
                      </a:rPr>
                      <m:t>𝑝</m:t>
                    </m:r>
                    <m:d>
                      <m:dPr>
                        <m:ctrlPr>
                          <a:rPr lang="en-GB" b="0" i="1" smtClean="0">
                            <a:latin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𝛼</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𝛽</m:t>
                        </m:r>
                        <m:r>
                          <a:rPr lang="en-GB" b="0" i="1" smtClean="0">
                            <a:latin typeface="Cambria Math" panose="02040503050406030204" pitchFamily="18" charset="0"/>
                            <a:ea typeface="Cambria Math" panose="02040503050406030204" pitchFamily="18" charset="0"/>
                          </a:rPr>
                          <m:t>, </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𝜇</m:t>
                            </m:r>
                          </m:e>
                          <m:sub>
                            <m:r>
                              <a:rPr lang="en-GB" b="0" i="1" smtClean="0">
                                <a:latin typeface="Cambria Math" panose="02040503050406030204" pitchFamily="18" charset="0"/>
                                <a:ea typeface="Cambria Math" panose="02040503050406030204" pitchFamily="18" charset="0"/>
                              </a:rPr>
                              <m:t>𝛼</m:t>
                            </m:r>
                          </m:sub>
                        </m:sSub>
                        <m:r>
                          <a:rPr lang="en-GB" b="0" i="1" smtClean="0">
                            <a:latin typeface="Cambria Math" panose="02040503050406030204" pitchFamily="18" charset="0"/>
                            <a:ea typeface="Cambria Math" panose="02040503050406030204" pitchFamily="18" charset="0"/>
                          </a:rPr>
                          <m:t>, </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𝜎</m:t>
                            </m:r>
                          </m:e>
                          <m:sub>
                            <m:r>
                              <a:rPr lang="en-GB" b="0" i="1" smtClean="0">
                                <a:latin typeface="Cambria Math" panose="02040503050406030204" pitchFamily="18" charset="0"/>
                                <a:ea typeface="Cambria Math" panose="02040503050406030204" pitchFamily="18" charset="0"/>
                              </a:rPr>
                              <m:t>𝑦</m:t>
                            </m:r>
                          </m:sub>
                        </m:sSub>
                        <m:r>
                          <a:rPr lang="en-GB" b="0" i="1" smtClean="0">
                            <a:latin typeface="Cambria Math" panose="02040503050406030204" pitchFamily="18" charset="0"/>
                            <a:ea typeface="Cambria Math" panose="02040503050406030204" pitchFamily="18" charset="0"/>
                          </a:rPr>
                          <m:t>, </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𝜎</m:t>
                            </m:r>
                          </m:e>
                          <m:sub>
                            <m:r>
                              <a:rPr lang="en-GB" b="0" i="1" smtClean="0">
                                <a:latin typeface="Cambria Math" panose="02040503050406030204" pitchFamily="18" charset="0"/>
                                <a:ea typeface="Cambria Math" panose="02040503050406030204" pitchFamily="18" charset="0"/>
                              </a:rPr>
                              <m:t>𝛼</m:t>
                            </m:r>
                          </m:sub>
                        </m:sSub>
                      </m:e>
                    </m:d>
                  </m:oMath>
                </a14:m>
                <a:endParaRPr lang="en-GB" b="0" dirty="0" smtClean="0">
                  <a:ea typeface="Cambria Math" panose="02040503050406030204" pitchFamily="18" charset="0"/>
                </a:endParaRPr>
              </a:p>
              <a:p>
                <a:endParaRPr lang="en-GB" dirty="0" smtClean="0"/>
              </a:p>
              <a:p>
                <a:r>
                  <a:rPr lang="en-GB" dirty="0" smtClean="0"/>
                  <a:t>The posterior is proportional to the RHS as shown in this formula:</a:t>
                </a:r>
              </a:p>
              <a:p>
                <a14:m>
                  <m:oMath xmlns:m="http://schemas.openxmlformats.org/officeDocument/2006/math">
                    <m:r>
                      <a:rPr lang="en-GB" i="1">
                        <a:latin typeface="Cambria Math" panose="02040503050406030204" pitchFamily="18" charset="0"/>
                      </a:rPr>
                      <m:t>𝑝</m:t>
                    </m:r>
                    <m:d>
                      <m:dPr>
                        <m:ctrlPr>
                          <a:rPr lang="en-GB" i="1">
                            <a:latin typeface="Cambria Math" panose="02040503050406030204" pitchFamily="18" charset="0"/>
                          </a:rPr>
                        </m:ctrlPr>
                      </m:dPr>
                      <m:e>
                        <m:r>
                          <a:rPr lang="en-GB" i="1">
                            <a:latin typeface="Cambria Math" panose="02040503050406030204" pitchFamily="18" charset="0"/>
                            <a:ea typeface="Cambria Math" panose="02040503050406030204" pitchFamily="18" charset="0"/>
                          </a:rPr>
                          <m:t>𝛼</m:t>
                        </m:r>
                        <m:r>
                          <a:rPr lang="en-GB" i="1">
                            <a:latin typeface="Cambria Math" panose="02040503050406030204" pitchFamily="18" charset="0"/>
                            <a:ea typeface="Cambria Math" panose="02040503050406030204" pitchFamily="18" charset="0"/>
                          </a:rPr>
                          <m:t>, </m:t>
                        </m:r>
                        <m:r>
                          <a:rPr lang="en-GB" i="1">
                            <a:latin typeface="Cambria Math" panose="02040503050406030204" pitchFamily="18" charset="0"/>
                            <a:ea typeface="Cambria Math" panose="02040503050406030204" pitchFamily="18" charset="0"/>
                          </a:rPr>
                          <m:t>𝛽</m:t>
                        </m:r>
                        <m:r>
                          <a:rPr lang="en-GB" i="1">
                            <a:latin typeface="Cambria Math" panose="02040503050406030204" pitchFamily="18" charset="0"/>
                            <a:ea typeface="Cambria Math" panose="02040503050406030204" pitchFamily="18" charset="0"/>
                          </a:rPr>
                          <m:t>, </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𝜇</m:t>
                            </m:r>
                          </m:e>
                          <m:sub>
                            <m:r>
                              <a:rPr lang="en-GB" i="1">
                                <a:latin typeface="Cambria Math" panose="02040503050406030204" pitchFamily="18" charset="0"/>
                                <a:ea typeface="Cambria Math" panose="02040503050406030204" pitchFamily="18" charset="0"/>
                              </a:rPr>
                              <m:t>𝛼</m:t>
                            </m:r>
                          </m:sub>
                        </m:sSub>
                        <m:r>
                          <a:rPr lang="en-GB" i="1">
                            <a:latin typeface="Cambria Math" panose="02040503050406030204" pitchFamily="18" charset="0"/>
                            <a:ea typeface="Cambria Math" panose="02040503050406030204" pitchFamily="18" charset="0"/>
                          </a:rPr>
                          <m:t>, </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𝜎</m:t>
                            </m:r>
                          </m:e>
                          <m:sub>
                            <m:r>
                              <a:rPr lang="en-GB" i="1">
                                <a:latin typeface="Cambria Math" panose="02040503050406030204" pitchFamily="18" charset="0"/>
                                <a:ea typeface="Cambria Math" panose="02040503050406030204" pitchFamily="18" charset="0"/>
                              </a:rPr>
                              <m:t>𝑦</m:t>
                            </m:r>
                          </m:sub>
                        </m:sSub>
                        <m:r>
                          <a:rPr lang="en-GB" i="1">
                            <a:latin typeface="Cambria Math" panose="02040503050406030204" pitchFamily="18" charset="0"/>
                            <a:ea typeface="Cambria Math" panose="02040503050406030204" pitchFamily="18" charset="0"/>
                          </a:rPr>
                          <m:t>, </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𝜎</m:t>
                            </m:r>
                          </m:e>
                          <m:sub>
                            <m:r>
                              <a:rPr lang="en-GB" i="1">
                                <a:latin typeface="Cambria Math" panose="02040503050406030204" pitchFamily="18" charset="0"/>
                                <a:ea typeface="Cambria Math" panose="02040503050406030204" pitchFamily="18" charset="0"/>
                              </a:rPr>
                              <m:t>𝛼</m:t>
                            </m:r>
                          </m:sub>
                        </m:sSub>
                      </m:e>
                    </m:d>
                  </m:oMath>
                </a14:m>
                <a:r>
                  <a:rPr lang="en-GB" dirty="0" smtClean="0"/>
                  <a:t> </a:t>
                </a:r>
                <a:r>
                  <a:rPr lang="en-GB" dirty="0" smtClean="0">
                    <a:sym typeface="Symbol" panose="05050102010706020507" pitchFamily="18" charset="2"/>
                  </a:rPr>
                  <a:t> </a:t>
                </a:r>
                <a14:m>
                  <m:oMath xmlns:m="http://schemas.openxmlformats.org/officeDocument/2006/math">
                    <m:nary>
                      <m:naryPr>
                        <m:chr m:val="∏"/>
                        <m:ctrlPr>
                          <a:rPr lang="en-GB" i="1" smtClean="0">
                            <a:latin typeface="Cambria Math" panose="02040503050406030204" pitchFamily="18" charset="0"/>
                            <a:sym typeface="Symbol" panose="05050102010706020507" pitchFamily="18" charset="2"/>
                          </a:rPr>
                        </m:ctrlPr>
                      </m:naryPr>
                      <m:sub>
                        <m:r>
                          <m:rPr>
                            <m:brk m:alnAt="23"/>
                          </m:rPr>
                          <a:rPr lang="en-GB" b="0" i="1" smtClean="0">
                            <a:latin typeface="Cambria Math" panose="02040503050406030204" pitchFamily="18" charset="0"/>
                            <a:sym typeface="Symbol" panose="05050102010706020507" pitchFamily="18" charset="2"/>
                          </a:rPr>
                          <m:t>𝑗</m:t>
                        </m:r>
                        <m:r>
                          <a:rPr lang="en-GB" b="0" i="1" smtClean="0">
                            <a:latin typeface="Cambria Math" panose="02040503050406030204" pitchFamily="18" charset="0"/>
                            <a:sym typeface="Symbol" panose="05050102010706020507" pitchFamily="18" charset="2"/>
                          </a:rPr>
                          <m:t>=1</m:t>
                        </m:r>
                      </m:sub>
                      <m:sup>
                        <m:r>
                          <a:rPr lang="en-GB" b="0" i="1" smtClean="0">
                            <a:latin typeface="Cambria Math" panose="02040503050406030204" pitchFamily="18" charset="0"/>
                            <a:sym typeface="Symbol" panose="05050102010706020507" pitchFamily="18" charset="2"/>
                          </a:rPr>
                          <m:t>𝐽</m:t>
                        </m:r>
                      </m:sup>
                      <m:e>
                        <m:r>
                          <m:rPr>
                            <m:sty m:val="p"/>
                          </m:rPr>
                          <a:rPr lang="en-GB" b="0" i="0" smtClean="0">
                            <a:latin typeface="Cambria Math" panose="02040503050406030204" pitchFamily="18" charset="0"/>
                            <a:sym typeface="Symbol" panose="05050102010706020507" pitchFamily="18" charset="2"/>
                          </a:rPr>
                          <m:t>N</m:t>
                        </m:r>
                        <m:r>
                          <a:rPr lang="en-GB" b="0" i="1" smtClean="0">
                            <a:latin typeface="Cambria Math" panose="02040503050406030204" pitchFamily="18" charset="0"/>
                            <a:sym typeface="Symbol" panose="05050102010706020507" pitchFamily="18" charset="2"/>
                          </a:rPr>
                          <m:t>(</m:t>
                        </m:r>
                      </m:e>
                    </m:nary>
                    <m:sSub>
                      <m:sSubPr>
                        <m:ctrlPr>
                          <a:rPr lang="en-GB" i="1" smtClean="0">
                            <a:latin typeface="Cambria Math" panose="02040503050406030204" pitchFamily="18" charset="0"/>
                            <a:sym typeface="Symbol" panose="05050102010706020507" pitchFamily="18" charset="2"/>
                          </a:rPr>
                        </m:ctrlPr>
                      </m:sSubPr>
                      <m:e>
                        <m:r>
                          <a:rPr lang="en-GB" i="1" smtClean="0">
                            <a:latin typeface="Cambria Math" panose="02040503050406030204" pitchFamily="18" charset="0"/>
                            <a:ea typeface="Cambria Math" panose="02040503050406030204" pitchFamily="18" charset="0"/>
                            <a:sym typeface="Symbol" panose="05050102010706020507" pitchFamily="18" charset="2"/>
                          </a:rPr>
                          <m:t>𝛼</m:t>
                        </m:r>
                      </m:e>
                      <m:sub>
                        <m:r>
                          <a:rPr lang="en-GB" b="0" i="1" smtClean="0">
                            <a:latin typeface="Cambria Math" panose="02040503050406030204" pitchFamily="18" charset="0"/>
                            <a:sym typeface="Symbol" panose="05050102010706020507" pitchFamily="18" charset="2"/>
                          </a:rPr>
                          <m:t>𝑗</m:t>
                        </m:r>
                      </m:sub>
                    </m:sSub>
                    <m:r>
                      <a:rPr lang="en-GB" b="0" i="1" smtClean="0">
                        <a:latin typeface="Cambria Math" panose="02040503050406030204" pitchFamily="18" charset="0"/>
                        <a:sym typeface="Symbol" panose="05050102010706020507" pitchFamily="18" charset="2"/>
                      </a:rPr>
                      <m:t>|</m:t>
                    </m:r>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𝜇</m:t>
                        </m:r>
                      </m:e>
                      <m:sub>
                        <m:r>
                          <a:rPr lang="en-GB" i="1">
                            <a:latin typeface="Cambria Math" panose="02040503050406030204" pitchFamily="18" charset="0"/>
                            <a:ea typeface="Cambria Math" panose="02040503050406030204" pitchFamily="18" charset="0"/>
                          </a:rPr>
                          <m:t>𝛼</m:t>
                        </m:r>
                      </m:sub>
                    </m:sSub>
                    <m:r>
                      <a:rPr lang="en-GB" i="1">
                        <a:latin typeface="Cambria Math" panose="02040503050406030204" pitchFamily="18" charset="0"/>
                      </a:rPr>
                      <m:t>, </m:t>
                    </m:r>
                    <m:sSubSup>
                      <m:sSubSupPr>
                        <m:ctrlPr>
                          <a:rPr lang="en-GB" i="1">
                            <a:latin typeface="Cambria Math" panose="02040503050406030204" pitchFamily="18" charset="0"/>
                          </a:rPr>
                        </m:ctrlPr>
                      </m:sSubSupPr>
                      <m:e>
                        <m:r>
                          <a:rPr lang="en-GB" i="1">
                            <a:latin typeface="Cambria Math" panose="02040503050406030204" pitchFamily="18" charset="0"/>
                            <a:ea typeface="Cambria Math" panose="02040503050406030204" pitchFamily="18" charset="0"/>
                          </a:rPr>
                          <m:t>𝜎</m:t>
                        </m:r>
                      </m:e>
                      <m:sub>
                        <m:r>
                          <a:rPr lang="en-GB" i="1">
                            <a:latin typeface="Cambria Math" panose="02040503050406030204" pitchFamily="18" charset="0"/>
                            <a:ea typeface="Cambria Math" panose="02040503050406030204" pitchFamily="18" charset="0"/>
                          </a:rPr>
                          <m:t>𝛼</m:t>
                        </m:r>
                      </m:sub>
                      <m:sup>
                        <m:r>
                          <a:rPr lang="en-GB" i="1">
                            <a:latin typeface="Cambria Math" panose="02040503050406030204" pitchFamily="18" charset="0"/>
                          </a:rPr>
                          <m:t>2</m:t>
                        </m:r>
                      </m:sup>
                    </m:sSubSup>
                  </m:oMath>
                </a14:m>
                <a:r>
                  <a:rPr lang="en-GB" dirty="0">
                    <a:sym typeface="Symbol" panose="05050102010706020507" pitchFamily="18" charset="2"/>
                  </a:rPr>
                  <a:t> </a:t>
                </a:r>
                <a14:m>
                  <m:oMath xmlns:m="http://schemas.openxmlformats.org/officeDocument/2006/math">
                    <m:r>
                      <a:rPr lang="en-GB" b="0" i="1" smtClean="0">
                        <a:latin typeface="Cambria Math" panose="02040503050406030204" pitchFamily="18" charset="0"/>
                        <a:sym typeface="Symbol" panose="05050102010706020507" pitchFamily="18" charset="2"/>
                      </a:rPr>
                      <m:t>)</m:t>
                    </m:r>
                  </m:oMath>
                </a14:m>
                <a:endParaRPr lang="en-GB" b="0" dirty="0" smtClean="0">
                  <a:sym typeface="Symbol" panose="05050102010706020507" pitchFamily="18" charset="2"/>
                </a:endParaRPr>
              </a:p>
              <a:p>
                <a:pPr marL="0" indent="0">
                  <a:buNone/>
                </a:pPr>
                <a:r>
                  <a:rPr lang="en-GB" dirty="0" smtClean="0"/>
                  <a:t>-- this particular equation represents only random intercepts, not random slopes, in a simplified multilevel model.</a:t>
                </a:r>
              </a:p>
              <a:p>
                <a:pPr marL="0" indent="0">
                  <a:buNone/>
                </a:pPr>
                <a:r>
                  <a:rPr lang="en-GB" dirty="0" smtClean="0"/>
                  <a:t>Each parameter such as </a:t>
                </a:r>
                <a:r>
                  <a:rPr lang="en-GB" dirty="0" smtClean="0">
                    <a:sym typeface="Symbol" panose="05050102010706020507" pitchFamily="18" charset="2"/>
                  </a:rPr>
                  <a:t> has its own values, within each chain, and this can be ‘traced’ over time through the S iterations, e.g. 2,000 iterations. If there are 2 chains, they should reach similar levels for .</a:t>
                </a:r>
              </a:p>
              <a:p>
                <a:pPr marL="0" indent="0">
                  <a:buNone/>
                </a:pPr>
                <a:r>
                  <a:rPr lang="en-GB" dirty="0" smtClean="0">
                    <a:sym typeface="Symbol" panose="05050102010706020507" pitchFamily="18" charset="2"/>
                  </a:rPr>
                  <a:t>The different algorithms help the machine reach well-mixed chains.</a:t>
                </a:r>
              </a:p>
              <a:p>
                <a:pPr marL="0" indent="0">
                  <a:buNone/>
                </a:pPr>
                <a:r>
                  <a:rPr lang="en-GB" dirty="0" smtClean="0">
                    <a:sym typeface="Symbol" panose="05050102010706020507" pitchFamily="18" charset="2"/>
                  </a:rPr>
                  <a:t>They merge on a posterior that is close to the reality which generated the data.</a:t>
                </a:r>
                <a:endParaRPr lang="en-GB" dirty="0" smtClean="0"/>
              </a:p>
              <a:p>
                <a:pPr marL="0" indent="0">
                  <a:buNone/>
                </a:pP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28" r="-1275"/>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3932F2F6-BE37-4B25-876C-6D1D58830079}" type="slidenum">
              <a:rPr lang="en-GB" smtClean="0"/>
              <a:t>24</a:t>
            </a:fld>
            <a:endParaRPr lang="en-GB"/>
          </a:p>
        </p:txBody>
      </p:sp>
    </p:spTree>
    <p:extLst>
      <p:ext uri="{BB962C8B-B14F-4D97-AF65-F5344CB8AC3E}">
        <p14:creationId xmlns:p14="http://schemas.microsoft.com/office/powerpoint/2010/main" val="32208660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487217" y="355887"/>
                <a:ext cx="11261437" cy="1315895"/>
              </a:xfrm>
              <a:solidFill>
                <a:schemeClr val="accent4">
                  <a:lumMod val="20000"/>
                  <a:lumOff val="80000"/>
                </a:schemeClr>
              </a:solidFill>
            </p:spPr>
            <p:txBody>
              <a:bodyPr>
                <a:normAutofit fontScale="90000"/>
              </a:bodyPr>
              <a:lstStyle/>
              <a:p>
                <a:r>
                  <a:rPr lang="en-GB" dirty="0" smtClean="0"/>
                  <a:t>The posterior has 4 dimensions for 4 parameters, e.g. </a:t>
                </a:r>
                <a:r>
                  <a:rPr lang="en-GB" dirty="0" smtClean="0">
                    <a:sym typeface="Symbol" panose="05050102010706020507" pitchFamily="18" charset="2"/>
                  </a:rPr>
                  <a:t>,</a:t>
                </a:r>
                <a:r>
                  <a:rPr lang="en-GB" dirty="0" smtClean="0"/>
                  <a:t> </a:t>
                </a:r>
                <a:r>
                  <a:rPr lang="en-GB" dirty="0" smtClean="0">
                    <a:sym typeface="Symbol" panose="05050102010706020507" pitchFamily="18" charset="2"/>
                  </a:rPr>
                  <a:t>, </a:t>
                </a:r>
                <a14:m>
                  <m:oMath xmlns:m="http://schemas.openxmlformats.org/officeDocument/2006/math">
                    <m:sSub>
                      <m:sSubPr>
                        <m:ctrlPr>
                          <a:rPr lang="en-GB" i="1" smtClean="0">
                            <a:latin typeface="Cambria Math" panose="02040503050406030204" pitchFamily="18" charset="0"/>
                            <a:sym typeface="Symbol" panose="05050102010706020507" pitchFamily="18" charset="2"/>
                          </a:rPr>
                        </m:ctrlPr>
                      </m:sSubPr>
                      <m:e>
                        <m:r>
                          <a:rPr lang="en-GB" i="1" smtClean="0">
                            <a:latin typeface="Cambria Math" panose="02040503050406030204" pitchFamily="18" charset="0"/>
                            <a:ea typeface="Cambria Math" panose="02040503050406030204" pitchFamily="18" charset="0"/>
                            <a:sym typeface="Symbol" panose="05050102010706020507" pitchFamily="18" charset="2"/>
                          </a:rPr>
                          <m:t>𝜎</m:t>
                        </m:r>
                      </m:e>
                      <m:sub>
                        <m:r>
                          <a:rPr lang="en-GB" b="0" i="1" smtClean="0">
                            <a:latin typeface="Cambria Math" panose="02040503050406030204" pitchFamily="18" charset="0"/>
                            <a:sym typeface="Symbol" panose="05050102010706020507" pitchFamily="18" charset="2"/>
                          </a:rPr>
                          <m:t>𝑦</m:t>
                        </m:r>
                      </m:sub>
                    </m:sSub>
                    <m:r>
                      <a:rPr lang="en-GB" b="0" i="1" smtClean="0">
                        <a:latin typeface="Cambria Math" panose="02040503050406030204" pitchFamily="18" charset="0"/>
                        <a:sym typeface="Symbol" panose="05050102010706020507" pitchFamily="18" charset="2"/>
                      </a:rPr>
                      <m:t>,</m:t>
                    </m:r>
                    <m:sSub>
                      <m:sSubPr>
                        <m:ctrlPr>
                          <a:rPr lang="en-GB" i="1">
                            <a:latin typeface="Cambria Math" panose="02040503050406030204" pitchFamily="18" charset="0"/>
                            <a:sym typeface="Symbol" panose="05050102010706020507" pitchFamily="18" charset="2"/>
                          </a:rPr>
                        </m:ctrlPr>
                      </m:sSubPr>
                      <m:e>
                        <m:r>
                          <a:rPr lang="en-GB" i="1">
                            <a:latin typeface="Cambria Math" panose="02040503050406030204" pitchFamily="18" charset="0"/>
                            <a:ea typeface="Cambria Math" panose="02040503050406030204" pitchFamily="18" charset="0"/>
                            <a:sym typeface="Symbol" panose="05050102010706020507" pitchFamily="18" charset="2"/>
                          </a:rPr>
                          <m:t>𝜎</m:t>
                        </m:r>
                      </m:e>
                      <m:sub>
                        <m:r>
                          <a:rPr lang="en-GB" i="1" smtClean="0">
                            <a:latin typeface="Cambria Math" panose="02040503050406030204" pitchFamily="18" charset="0"/>
                            <a:ea typeface="Cambria Math" panose="02040503050406030204" pitchFamily="18" charset="0"/>
                            <a:sym typeface="Symbol" panose="05050102010706020507" pitchFamily="18" charset="2"/>
                          </a:rPr>
                          <m:t>𝛼</m:t>
                        </m:r>
                      </m:sub>
                    </m:sSub>
                    <m:r>
                      <a:rPr lang="en-GB" i="1">
                        <a:latin typeface="Cambria Math" panose="02040503050406030204" pitchFamily="18" charset="0"/>
                        <a:sym typeface="Symbol" panose="05050102010706020507" pitchFamily="18" charset="2"/>
                      </a:rPr>
                      <m:t>,</m:t>
                    </m:r>
                  </m:oMath>
                </a14:m>
                <a:r>
                  <a:rPr lang="en-GB" dirty="0" smtClean="0"/>
                  <a:t> in a simpler empty multi-level model</a:t>
                </a:r>
                <a:endParaRPr lang="en-GB"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487217" y="355887"/>
                <a:ext cx="11261437" cy="1315895"/>
              </a:xfrm>
              <a:blipFill>
                <a:blip r:embed="rId2"/>
                <a:stretch>
                  <a:fillRect l="-1949" t="-9722" r="-920" b="-15278"/>
                </a:stretch>
              </a:blipFill>
            </p:spPr>
            <p:txBody>
              <a:bodyPr/>
              <a:lstStyle/>
              <a:p>
                <a:r>
                  <a:rPr lang="en-GB">
                    <a:noFill/>
                  </a:rPr>
                  <a:t> </a:t>
                </a:r>
              </a:p>
            </p:txBody>
          </p:sp>
        </mc:Fallback>
      </mc:AlternateContent>
      <p:sp>
        <p:nvSpPr>
          <p:cNvPr id="3" name="Content Placeholder 2"/>
          <p:cNvSpPr>
            <a:spLocks noGrp="1"/>
          </p:cNvSpPr>
          <p:nvPr>
            <p:ph idx="1"/>
          </p:nvPr>
        </p:nvSpPr>
        <p:spPr/>
        <p:txBody>
          <a:bodyPr>
            <a:normAutofit fontScale="85000" lnSpcReduction="20000"/>
          </a:bodyPr>
          <a:lstStyle/>
          <a:p>
            <a:r>
              <a:rPr lang="en-GB" dirty="0" smtClean="0"/>
              <a:t>See </a:t>
            </a:r>
            <a:r>
              <a:rPr lang="en-GB" dirty="0" err="1" smtClean="0"/>
              <a:t>Gelman</a:t>
            </a:r>
            <a:r>
              <a:rPr lang="en-GB" dirty="0" smtClean="0"/>
              <a:t> and Hill, 2007, chapter 18, section 18.4 for the R code of a Gibbs sampler for a multilevel model. Here are the steps.</a:t>
            </a:r>
          </a:p>
          <a:p>
            <a:r>
              <a:rPr lang="en-GB" dirty="0" smtClean="0"/>
              <a:t>1. Choose how many chains of iterations to have. </a:t>
            </a:r>
          </a:p>
          <a:p>
            <a:r>
              <a:rPr lang="en-GB" dirty="0" smtClean="0"/>
              <a:t>Decide on the domain of each key parameter, restrict these to </a:t>
            </a:r>
            <a:r>
              <a:rPr lang="en-GB" dirty="0" smtClean="0">
                <a:sym typeface="Symbol" panose="05050102010706020507" pitchFamily="18" charset="2"/>
              </a:rPr>
              <a:t></a:t>
            </a:r>
            <a:r>
              <a:rPr lang="en-GB" dirty="0" smtClean="0"/>
              <a:t>0 where possible. </a:t>
            </a:r>
          </a:p>
          <a:p>
            <a:r>
              <a:rPr lang="en-GB" dirty="0" smtClean="0"/>
              <a:t>Set up initial values for each parameter. Usually random numbers.</a:t>
            </a:r>
          </a:p>
          <a:p>
            <a:r>
              <a:rPr lang="en-GB" dirty="0" smtClean="0"/>
              <a:t>2. Decide how many iterations to have, within each chain.</a:t>
            </a:r>
          </a:p>
          <a:p>
            <a:r>
              <a:rPr lang="en-GB" dirty="0" smtClean="0"/>
              <a:t>For each parameter, in one iteration, it may be amended by taking a random simulation draw from that parameter’s distribution.  (We use the prior distribution here.)</a:t>
            </a:r>
          </a:p>
          <a:p>
            <a:r>
              <a:rPr lang="en-GB" dirty="0" smtClean="0"/>
              <a:t>The formula to use is posterior=likelihood*prior, see example the likelihood formulas </a:t>
            </a:r>
            <a:r>
              <a:rPr lang="en-GB" dirty="0"/>
              <a:t>i</a:t>
            </a:r>
            <a:r>
              <a:rPr lang="en-GB" dirty="0" smtClean="0"/>
              <a:t>n equation 18.10, page 393, combined with simple prior distributions. The example is very simplified. </a:t>
            </a:r>
          </a:p>
          <a:p>
            <a:r>
              <a:rPr lang="en-GB" dirty="0" smtClean="0"/>
              <a:t>3. Now the chain mixing involves deciding when the chains have resolved. </a:t>
            </a:r>
          </a:p>
          <a:p>
            <a:endParaRPr lang="en-GB" dirty="0"/>
          </a:p>
          <a:p>
            <a:endParaRPr lang="en-GB" dirty="0" smtClean="0"/>
          </a:p>
          <a:p>
            <a:endParaRPr lang="en-GB" dirty="0" smtClean="0"/>
          </a:p>
          <a:p>
            <a:endParaRPr lang="en-GB" dirty="0"/>
          </a:p>
        </p:txBody>
      </p:sp>
      <p:sp>
        <p:nvSpPr>
          <p:cNvPr id="5" name="Slide Number Placeholder 4"/>
          <p:cNvSpPr>
            <a:spLocks noGrp="1"/>
          </p:cNvSpPr>
          <p:nvPr>
            <p:ph type="sldNum" sz="quarter" idx="12"/>
          </p:nvPr>
        </p:nvSpPr>
        <p:spPr/>
        <p:txBody>
          <a:bodyPr/>
          <a:lstStyle/>
          <a:p>
            <a:fld id="{3932F2F6-BE37-4B25-876C-6D1D58830079}" type="slidenum">
              <a:rPr lang="en-GB" smtClean="0"/>
              <a:t>25</a:t>
            </a:fld>
            <a:endParaRPr lang="en-GB"/>
          </a:p>
        </p:txBody>
      </p:sp>
    </p:spTree>
    <p:extLst>
      <p:ext uri="{BB962C8B-B14F-4D97-AF65-F5344CB8AC3E}">
        <p14:creationId xmlns:p14="http://schemas.microsoft.com/office/powerpoint/2010/main" val="2908020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Metropolis Algorithm</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Each parameter in the model is one of the variables inside the posterior function.  Candidates for the value of a parameter are chosen from one of several possible distribution types, or densities:</a:t>
            </a:r>
          </a:p>
          <a:p>
            <a:pPr lvl="1"/>
            <a:r>
              <a:rPr lang="en-GB" dirty="0" smtClean="0"/>
              <a:t>Normal Distribution, or Student’s T Distribution,</a:t>
            </a:r>
          </a:p>
          <a:p>
            <a:pPr lvl="1"/>
            <a:r>
              <a:rPr lang="en-GB" dirty="0" smtClean="0"/>
              <a:t>Or a Uniform Density. </a:t>
            </a:r>
          </a:p>
          <a:p>
            <a:pPr lvl="1"/>
            <a:endParaRPr lang="en-GB" dirty="0"/>
          </a:p>
          <a:p>
            <a:pPr marL="0" indent="0">
              <a:buNone/>
            </a:pPr>
            <a:r>
              <a:rPr lang="en-GB" dirty="0" smtClean="0"/>
              <a:t>(Source:  Congdon, 2010: 10)</a:t>
            </a:r>
          </a:p>
          <a:p>
            <a:pPr marL="0" indent="0">
              <a:buNone/>
            </a:pPr>
            <a:r>
              <a:rPr lang="en-GB" dirty="0" smtClean="0"/>
              <a:t>Remember posterior = likelihood*prior, and this is evaluated, using old parameter values, plus this </a:t>
            </a:r>
            <a:r>
              <a:rPr lang="en-GB" u="sng" dirty="0" smtClean="0">
                <a:solidFill>
                  <a:schemeClr val="accent2">
                    <a:lumMod val="75000"/>
                  </a:schemeClr>
                </a:solidFill>
              </a:rPr>
              <a:t>one new parameter value.</a:t>
            </a:r>
          </a:p>
          <a:p>
            <a:pPr marL="0" indent="0">
              <a:buNone/>
            </a:pPr>
            <a:r>
              <a:rPr lang="en-GB" dirty="0" smtClean="0"/>
              <a:t>The whole thing is kept if it is better, or revert to previous if not better.</a:t>
            </a:r>
          </a:p>
          <a:p>
            <a:pPr marL="0" indent="0">
              <a:buNone/>
            </a:pPr>
            <a:r>
              <a:rPr lang="en-GB" dirty="0" smtClean="0">
                <a:solidFill>
                  <a:schemeClr val="accent2">
                    <a:lumMod val="75000"/>
                  </a:schemeClr>
                </a:solidFill>
              </a:rPr>
              <a:t>Rule:  Compare Posterior</a:t>
            </a:r>
            <a:r>
              <a:rPr lang="en-GB" baseline="-25000" dirty="0" smtClean="0">
                <a:solidFill>
                  <a:schemeClr val="accent2">
                    <a:lumMod val="75000"/>
                  </a:schemeClr>
                </a:solidFill>
              </a:rPr>
              <a:t>2</a:t>
            </a:r>
            <a:r>
              <a:rPr lang="en-GB" dirty="0" smtClean="0">
                <a:solidFill>
                  <a:schemeClr val="accent2">
                    <a:lumMod val="75000"/>
                  </a:schemeClr>
                </a:solidFill>
              </a:rPr>
              <a:t> with Posterior</a:t>
            </a:r>
            <a:r>
              <a:rPr lang="en-GB" baseline="-25000" dirty="0" smtClean="0">
                <a:solidFill>
                  <a:schemeClr val="accent2">
                    <a:lumMod val="75000"/>
                  </a:schemeClr>
                </a:solidFill>
              </a:rPr>
              <a:t>1</a:t>
            </a:r>
            <a:r>
              <a:rPr lang="en-GB" dirty="0" smtClean="0">
                <a:solidFill>
                  <a:schemeClr val="accent2">
                    <a:lumMod val="75000"/>
                  </a:schemeClr>
                </a:solidFill>
              </a:rPr>
              <a:t> and decide. </a:t>
            </a:r>
          </a:p>
          <a:p>
            <a:pPr marL="0" indent="0">
              <a:buNone/>
            </a:pPr>
            <a:r>
              <a:rPr lang="en-GB" dirty="0" smtClean="0"/>
              <a:t>Metropolis wrote about this in 1953.</a:t>
            </a:r>
          </a:p>
        </p:txBody>
      </p:sp>
      <p:sp>
        <p:nvSpPr>
          <p:cNvPr id="4" name="Slide Number Placeholder 3"/>
          <p:cNvSpPr>
            <a:spLocks noGrp="1"/>
          </p:cNvSpPr>
          <p:nvPr>
            <p:ph type="sldNum" sz="quarter" idx="12"/>
          </p:nvPr>
        </p:nvSpPr>
        <p:spPr/>
        <p:txBody>
          <a:bodyPr/>
          <a:lstStyle/>
          <a:p>
            <a:fld id="{3932F2F6-BE37-4B25-876C-6D1D58830079}" type="slidenum">
              <a:rPr lang="en-GB" smtClean="0"/>
              <a:t>26</a:t>
            </a:fld>
            <a:endParaRPr lang="en-GB"/>
          </a:p>
        </p:txBody>
      </p:sp>
    </p:spTree>
    <p:extLst>
      <p:ext uri="{BB962C8B-B14F-4D97-AF65-F5344CB8AC3E}">
        <p14:creationId xmlns:p14="http://schemas.microsoft.com/office/powerpoint/2010/main" val="265342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49383"/>
            <a:ext cx="11104419" cy="1745672"/>
          </a:xfrm>
          <a:solidFill>
            <a:schemeClr val="accent4">
              <a:lumMod val="20000"/>
              <a:lumOff val="80000"/>
            </a:schemeClr>
          </a:solidFill>
        </p:spPr>
        <p:txBody>
          <a:bodyPr>
            <a:normAutofit fontScale="90000"/>
          </a:bodyPr>
          <a:lstStyle/>
          <a:p>
            <a:r>
              <a:rPr lang="en-GB" dirty="0" smtClean="0"/>
              <a:t>Metropolis-Hastings Algorithm also considers that we can takes the derivative of the posterior in each iteration</a:t>
            </a:r>
            <a:endParaRPr lang="en-GB" dirty="0"/>
          </a:p>
        </p:txBody>
      </p:sp>
      <p:sp>
        <p:nvSpPr>
          <p:cNvPr id="3" name="Content Placeholder 2"/>
          <p:cNvSpPr>
            <a:spLocks noGrp="1"/>
          </p:cNvSpPr>
          <p:nvPr>
            <p:ph idx="1"/>
          </p:nvPr>
        </p:nvSpPr>
        <p:spPr>
          <a:xfrm>
            <a:off x="838200" y="2152073"/>
            <a:ext cx="10515600" cy="4024890"/>
          </a:xfrm>
        </p:spPr>
        <p:txBody>
          <a:bodyPr>
            <a:normAutofit fontScale="92500" lnSpcReduction="10000"/>
          </a:bodyPr>
          <a:lstStyle/>
          <a:p>
            <a:r>
              <a:rPr lang="en-GB" dirty="0" smtClean="0"/>
              <a:t>See </a:t>
            </a:r>
            <a:r>
              <a:rPr lang="en-GB" dirty="0" err="1" smtClean="0"/>
              <a:t>Gelman</a:t>
            </a:r>
            <a:r>
              <a:rPr lang="en-GB" dirty="0" smtClean="0"/>
              <a:t> and Hill, sections 18.6 in Chapter 18.</a:t>
            </a:r>
          </a:p>
          <a:p>
            <a:r>
              <a:rPr lang="en-GB" dirty="0" smtClean="0"/>
              <a:t>One iteration involves raising or lowering one parameter by a quantum, depending on a random draw from that parameter’s prior.</a:t>
            </a:r>
          </a:p>
          <a:p>
            <a:endParaRPr lang="en-GB" dirty="0"/>
          </a:p>
          <a:p>
            <a:r>
              <a:rPr lang="en-GB" dirty="0" smtClean="0"/>
              <a:t>After the draw, the posterior can be calculated, using the previous iteration’s values of the data, and all other parameters.</a:t>
            </a:r>
          </a:p>
          <a:p>
            <a:endParaRPr lang="en-GB" dirty="0"/>
          </a:p>
          <a:p>
            <a:r>
              <a:rPr lang="en-GB" dirty="0" smtClean="0"/>
              <a:t>The </a:t>
            </a:r>
            <a:r>
              <a:rPr lang="en-GB" dirty="0" err="1" smtClean="0"/>
              <a:t>hyperparameters</a:t>
            </a:r>
            <a:r>
              <a:rPr lang="en-GB" dirty="0" smtClean="0"/>
              <a:t> are included in the round so for example:</a:t>
            </a:r>
          </a:p>
          <a:p>
            <a:r>
              <a:rPr lang="en-GB" dirty="0" smtClean="0"/>
              <a:t>3 parameters plus 5 </a:t>
            </a:r>
            <a:r>
              <a:rPr lang="en-GB" dirty="0" err="1" smtClean="0"/>
              <a:t>hyperparameters</a:t>
            </a:r>
            <a:r>
              <a:rPr lang="en-GB" dirty="0" smtClean="0"/>
              <a:t> in linear regression means 8 in total in the Theta vector. </a:t>
            </a:r>
            <a:endParaRPr lang="en-GB" dirty="0"/>
          </a:p>
        </p:txBody>
      </p:sp>
      <p:sp>
        <p:nvSpPr>
          <p:cNvPr id="4" name="Slide Number Placeholder 3"/>
          <p:cNvSpPr>
            <a:spLocks noGrp="1"/>
          </p:cNvSpPr>
          <p:nvPr>
            <p:ph type="sldNum" sz="quarter" idx="12"/>
          </p:nvPr>
        </p:nvSpPr>
        <p:spPr/>
        <p:txBody>
          <a:bodyPr/>
          <a:lstStyle/>
          <a:p>
            <a:fld id="{3932F2F6-BE37-4B25-876C-6D1D58830079}" type="slidenum">
              <a:rPr lang="en-GB" smtClean="0"/>
              <a:t>27</a:t>
            </a:fld>
            <a:endParaRPr lang="en-GB"/>
          </a:p>
        </p:txBody>
      </p:sp>
    </p:spTree>
    <p:extLst>
      <p:ext uri="{BB962C8B-B14F-4D97-AF65-F5344CB8AC3E}">
        <p14:creationId xmlns:p14="http://schemas.microsoft.com/office/powerpoint/2010/main" val="42191460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 of special routines</a:t>
            </a:r>
            <a:endParaRPr lang="en-GB" dirty="0"/>
          </a:p>
        </p:txBody>
      </p:sp>
      <p:sp>
        <p:nvSpPr>
          <p:cNvPr id="3" name="Content Placeholder 2"/>
          <p:cNvSpPr>
            <a:spLocks noGrp="1"/>
          </p:cNvSpPr>
          <p:nvPr>
            <p:ph idx="1"/>
          </p:nvPr>
        </p:nvSpPr>
        <p:spPr/>
        <p:txBody>
          <a:bodyPr>
            <a:normAutofit lnSpcReduction="10000"/>
          </a:bodyPr>
          <a:lstStyle/>
          <a:p>
            <a:r>
              <a:rPr lang="en-GB" dirty="0" smtClean="0"/>
              <a:t>The use of a momentum function or another supplementary function</a:t>
            </a:r>
          </a:p>
          <a:p>
            <a:endParaRPr lang="en-GB" dirty="0"/>
          </a:p>
          <a:p>
            <a:r>
              <a:rPr lang="en-GB" dirty="0" smtClean="0"/>
              <a:t>Within the routine for taking S iterations</a:t>
            </a:r>
          </a:p>
          <a:p>
            <a:endParaRPr lang="en-GB" dirty="0"/>
          </a:p>
          <a:p>
            <a:r>
              <a:rPr lang="en-GB" dirty="0" smtClean="0"/>
              <a:t>Can help the computer to resolve either a single chain</a:t>
            </a:r>
          </a:p>
          <a:p>
            <a:pPr lvl="1"/>
            <a:r>
              <a:rPr lang="en-GB" dirty="0" smtClean="0"/>
              <a:t>Gibbs sampling in JAGS (Just Another Gibbs Sampler)</a:t>
            </a:r>
          </a:p>
          <a:p>
            <a:pPr lvl="1"/>
            <a:r>
              <a:rPr lang="en-GB" dirty="0" smtClean="0"/>
              <a:t>Or in multiple chains in Gibbs, Metropolis-Hastings or other samplers.</a:t>
            </a:r>
          </a:p>
          <a:p>
            <a:r>
              <a:rPr lang="en-GB" dirty="0" smtClean="0"/>
              <a:t>The use of a momentum function is a metaphor for ‘movement’ in the parameter space, and good ones avoid doubling back, thus reducing the risk of cycling endlessly. </a:t>
            </a:r>
            <a:endParaRPr lang="en-GB" dirty="0"/>
          </a:p>
        </p:txBody>
      </p:sp>
      <p:sp>
        <p:nvSpPr>
          <p:cNvPr id="4" name="Slide Number Placeholder 3"/>
          <p:cNvSpPr>
            <a:spLocks noGrp="1"/>
          </p:cNvSpPr>
          <p:nvPr>
            <p:ph type="sldNum" sz="quarter" idx="12"/>
          </p:nvPr>
        </p:nvSpPr>
        <p:spPr/>
        <p:txBody>
          <a:bodyPr/>
          <a:lstStyle/>
          <a:p>
            <a:fld id="{3932F2F6-BE37-4B25-876C-6D1D58830079}" type="slidenum">
              <a:rPr lang="en-GB" smtClean="0"/>
              <a:t>28</a:t>
            </a:fld>
            <a:endParaRPr lang="en-GB"/>
          </a:p>
        </p:txBody>
      </p:sp>
    </p:spTree>
    <p:extLst>
      <p:ext uri="{BB962C8B-B14F-4D97-AF65-F5344CB8AC3E}">
        <p14:creationId xmlns:p14="http://schemas.microsoft.com/office/powerpoint/2010/main" val="41994744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Quick quiz, revisited</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solidFill>
                <a:schemeClr val="accent4">
                  <a:lumMod val="20000"/>
                  <a:lumOff val="80000"/>
                </a:schemeClr>
              </a:solidFill>
            </p:spPr>
            <p:txBody>
              <a:bodyPr>
                <a:normAutofit fontScale="77500" lnSpcReduction="20000"/>
              </a:bodyPr>
              <a:lstStyle/>
              <a:p>
                <a:r>
                  <a:rPr lang="en-GB" dirty="0" smtClean="0"/>
                  <a:t>In a simple model, </a:t>
                </a:r>
              </a:p>
              <a:p>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oMath>
                </a14:m>
                <a:r>
                  <a:rPr lang="en-GB" dirty="0" smtClean="0"/>
                  <a:t> ~ N(</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𝛼</m:t>
                        </m:r>
                      </m:e>
                      <m:sub>
                        <m:r>
                          <a:rPr lang="en-GB" b="0" i="1" smtClean="0">
                            <a:latin typeface="Cambria Math" panose="02040503050406030204" pitchFamily="18" charset="0"/>
                          </a:rPr>
                          <m:t>𝑗</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𝛽</m:t>
                        </m:r>
                        <m:r>
                          <a:rPr lang="en-GB" b="0" i="1" smtClean="0">
                            <a:latin typeface="Cambria Math" panose="02040503050406030204" pitchFamily="18" charset="0"/>
                            <a:ea typeface="Cambria Math" panose="02040503050406030204" pitchFamily="18" charset="0"/>
                          </a:rPr>
                          <m:t>𝑥</m:t>
                        </m:r>
                      </m:e>
                      <m:sub>
                        <m:r>
                          <a:rPr lang="en-GB" b="0" i="1" smtClean="0">
                            <a:latin typeface="Cambria Math" panose="02040503050406030204" pitchFamily="18" charset="0"/>
                          </a:rPr>
                          <m:t>𝑖</m:t>
                        </m:r>
                      </m:sub>
                    </m:sSub>
                    <m:r>
                      <a:rPr lang="en-GB" b="0" i="1" smtClean="0">
                        <a:latin typeface="Cambria Math" panose="02040503050406030204" pitchFamily="18" charset="0"/>
                      </a:rPr>
                      <m:t>, </m:t>
                    </m:r>
                    <m:sSubSup>
                      <m:sSubSupPr>
                        <m:ctrlPr>
                          <a:rPr lang="en-GB" b="0" i="1" smtClean="0">
                            <a:latin typeface="Cambria Math" panose="02040503050406030204" pitchFamily="18" charset="0"/>
                          </a:rPr>
                        </m:ctrlPr>
                      </m:sSubSupPr>
                      <m:e>
                        <m:r>
                          <a:rPr lang="en-GB" b="0" i="1" smtClean="0">
                            <a:latin typeface="Cambria Math" panose="02040503050406030204" pitchFamily="18" charset="0"/>
                            <a:ea typeface="Cambria Math" panose="02040503050406030204" pitchFamily="18" charset="0"/>
                          </a:rPr>
                          <m:t>𝜎</m:t>
                        </m:r>
                      </m:e>
                      <m:sub>
                        <m:r>
                          <a:rPr lang="en-GB" b="0" i="1" smtClean="0">
                            <a:latin typeface="Cambria Math" panose="02040503050406030204" pitchFamily="18" charset="0"/>
                          </a:rPr>
                          <m:t>𝑦</m:t>
                        </m:r>
                      </m:sub>
                      <m:sup>
                        <m:r>
                          <a:rPr lang="en-GB" b="0" i="1" smtClean="0">
                            <a:latin typeface="Cambria Math" panose="02040503050406030204" pitchFamily="18" charset="0"/>
                          </a:rPr>
                          <m:t>2</m:t>
                        </m:r>
                      </m:sup>
                    </m:sSubSup>
                    <m:r>
                      <a:rPr lang="en-GB" b="0" i="1" smtClean="0">
                        <a:latin typeface="Cambria Math" panose="02040503050406030204" pitchFamily="18" charset="0"/>
                      </a:rPr>
                      <m:t>)</m:t>
                    </m:r>
                  </m:oMath>
                </a14:m>
                <a:r>
                  <a:rPr lang="en-GB" dirty="0" smtClean="0"/>
                  <a:t> and </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𝛼</m:t>
                        </m:r>
                      </m:e>
                      <m:sub>
                        <m:r>
                          <a:rPr lang="en-GB" b="0" i="1" smtClean="0">
                            <a:latin typeface="Cambria Math" panose="02040503050406030204" pitchFamily="18" charset="0"/>
                          </a:rPr>
                          <m:t>𝑗</m:t>
                        </m:r>
                      </m:sub>
                    </m:sSub>
                  </m:oMath>
                </a14:m>
                <a:r>
                  <a:rPr lang="en-GB" dirty="0" smtClean="0"/>
                  <a:t> ~ N(</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𝜇</m:t>
                        </m:r>
                      </m:e>
                      <m:sub>
                        <m:r>
                          <a:rPr lang="en-GB" i="1" smtClean="0">
                            <a:latin typeface="Cambria Math" panose="02040503050406030204" pitchFamily="18" charset="0"/>
                            <a:ea typeface="Cambria Math" panose="02040503050406030204" pitchFamily="18" charset="0"/>
                          </a:rPr>
                          <m:t>𝛼</m:t>
                        </m:r>
                      </m:sub>
                    </m:sSub>
                    <m:r>
                      <a:rPr lang="en-GB" b="0" i="1" smtClean="0">
                        <a:latin typeface="Cambria Math" panose="02040503050406030204" pitchFamily="18" charset="0"/>
                      </a:rPr>
                      <m:t>, </m:t>
                    </m:r>
                    <m:sSubSup>
                      <m:sSubSupPr>
                        <m:ctrlPr>
                          <a:rPr lang="en-GB" b="0" i="1" smtClean="0">
                            <a:latin typeface="Cambria Math" panose="02040503050406030204" pitchFamily="18" charset="0"/>
                          </a:rPr>
                        </m:ctrlPr>
                      </m:sSubSupPr>
                      <m:e>
                        <m:r>
                          <a:rPr lang="en-GB" b="0" i="1" smtClean="0">
                            <a:latin typeface="Cambria Math" panose="02040503050406030204" pitchFamily="18" charset="0"/>
                            <a:ea typeface="Cambria Math" panose="02040503050406030204" pitchFamily="18" charset="0"/>
                          </a:rPr>
                          <m:t>𝜎</m:t>
                        </m:r>
                      </m:e>
                      <m:sub>
                        <m:r>
                          <a:rPr lang="en-GB" b="0" i="1" smtClean="0">
                            <a:latin typeface="Cambria Math" panose="02040503050406030204" pitchFamily="18" charset="0"/>
                            <a:ea typeface="Cambria Math" panose="02040503050406030204" pitchFamily="18" charset="0"/>
                          </a:rPr>
                          <m:t>𝛼</m:t>
                        </m:r>
                      </m:sub>
                      <m:sup>
                        <m:r>
                          <a:rPr lang="en-GB" b="0" i="1" smtClean="0">
                            <a:latin typeface="Cambria Math" panose="02040503050406030204" pitchFamily="18" charset="0"/>
                          </a:rPr>
                          <m:t>2</m:t>
                        </m:r>
                      </m:sup>
                    </m:sSubSup>
                  </m:oMath>
                </a14:m>
                <a:r>
                  <a:rPr lang="en-GB" dirty="0" smtClean="0"/>
                  <a:t>)</a:t>
                </a:r>
              </a:p>
              <a:p>
                <a:pPr marL="0" indent="0">
                  <a:buNone/>
                </a:pPr>
                <a:r>
                  <a:rPr lang="en-GB" dirty="0" smtClean="0"/>
                  <a:t>							</a:t>
                </a:r>
              </a:p>
              <a:p>
                <a:pPr marL="0" indent="0">
                  <a:buNone/>
                </a:pPr>
                <a:r>
                  <a:rPr lang="en-GB" dirty="0" smtClean="0"/>
                  <a:t>Can you write an expression for the expectation of the function at the left? </a:t>
                </a:r>
              </a:p>
              <a:p>
                <a:pPr marL="0" indent="0">
                  <a:buNone/>
                </a:pPr>
                <a:r>
                  <a:rPr lang="en-GB" dirty="0" smtClean="0"/>
                  <a:t>Here is the posterior for the above model</a:t>
                </a:r>
              </a:p>
              <a:p>
                <a:pPr marL="0" indent="0">
                  <a:buNone/>
                </a:pPr>
                <a14:m>
                  <m:oMath xmlns:m="http://schemas.openxmlformats.org/officeDocument/2006/math">
                    <m:r>
                      <a:rPr lang="en-GB" i="1">
                        <a:latin typeface="Cambria Math" panose="02040503050406030204" pitchFamily="18" charset="0"/>
                      </a:rPr>
                      <m:t>𝑝</m:t>
                    </m:r>
                    <m:d>
                      <m:dPr>
                        <m:ctrlPr>
                          <a:rPr lang="en-GB" i="1">
                            <a:latin typeface="Cambria Math" panose="02040503050406030204" pitchFamily="18" charset="0"/>
                          </a:rPr>
                        </m:ctrlPr>
                      </m:dPr>
                      <m:e>
                        <m:r>
                          <a:rPr lang="en-GB" i="1">
                            <a:latin typeface="Cambria Math" panose="02040503050406030204" pitchFamily="18" charset="0"/>
                            <a:ea typeface="Cambria Math" panose="02040503050406030204" pitchFamily="18" charset="0"/>
                          </a:rPr>
                          <m:t>𝛼</m:t>
                        </m:r>
                        <m:r>
                          <a:rPr lang="en-GB" i="1">
                            <a:latin typeface="Cambria Math" panose="02040503050406030204" pitchFamily="18" charset="0"/>
                            <a:ea typeface="Cambria Math" panose="02040503050406030204" pitchFamily="18" charset="0"/>
                          </a:rPr>
                          <m:t>, </m:t>
                        </m:r>
                        <m:r>
                          <a:rPr lang="en-GB" i="1">
                            <a:latin typeface="Cambria Math" panose="02040503050406030204" pitchFamily="18" charset="0"/>
                            <a:ea typeface="Cambria Math" panose="02040503050406030204" pitchFamily="18" charset="0"/>
                          </a:rPr>
                          <m:t>𝛽</m:t>
                        </m:r>
                        <m:r>
                          <a:rPr lang="en-GB" i="1">
                            <a:latin typeface="Cambria Math" panose="02040503050406030204" pitchFamily="18" charset="0"/>
                            <a:ea typeface="Cambria Math" panose="02040503050406030204" pitchFamily="18" charset="0"/>
                          </a:rPr>
                          <m:t>, </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𝜇</m:t>
                            </m:r>
                          </m:e>
                          <m:sub>
                            <m:r>
                              <a:rPr lang="en-GB" i="1">
                                <a:latin typeface="Cambria Math" panose="02040503050406030204" pitchFamily="18" charset="0"/>
                                <a:ea typeface="Cambria Math" panose="02040503050406030204" pitchFamily="18" charset="0"/>
                              </a:rPr>
                              <m:t>𝛼</m:t>
                            </m:r>
                          </m:sub>
                        </m:sSub>
                        <m:r>
                          <a:rPr lang="en-GB" i="1">
                            <a:latin typeface="Cambria Math" panose="02040503050406030204" pitchFamily="18" charset="0"/>
                            <a:ea typeface="Cambria Math" panose="02040503050406030204" pitchFamily="18" charset="0"/>
                          </a:rPr>
                          <m:t>, </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𝜎</m:t>
                            </m:r>
                          </m:e>
                          <m:sub>
                            <m:r>
                              <a:rPr lang="en-GB" i="1">
                                <a:latin typeface="Cambria Math" panose="02040503050406030204" pitchFamily="18" charset="0"/>
                                <a:ea typeface="Cambria Math" panose="02040503050406030204" pitchFamily="18" charset="0"/>
                              </a:rPr>
                              <m:t>𝑦</m:t>
                            </m:r>
                          </m:sub>
                        </m:sSub>
                        <m:r>
                          <a:rPr lang="en-GB" i="1">
                            <a:latin typeface="Cambria Math" panose="02040503050406030204" pitchFamily="18" charset="0"/>
                            <a:ea typeface="Cambria Math" panose="02040503050406030204" pitchFamily="18" charset="0"/>
                          </a:rPr>
                          <m:t>, </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𝜎</m:t>
                            </m:r>
                          </m:e>
                          <m:sub>
                            <m:r>
                              <a:rPr lang="en-GB" i="1">
                                <a:latin typeface="Cambria Math" panose="02040503050406030204" pitchFamily="18" charset="0"/>
                                <a:ea typeface="Cambria Math" panose="02040503050406030204" pitchFamily="18" charset="0"/>
                              </a:rPr>
                              <m:t>𝛼</m:t>
                            </m:r>
                          </m:sub>
                        </m:sSub>
                      </m:e>
                    </m:d>
                  </m:oMath>
                </a14:m>
                <a:r>
                  <a:rPr lang="en-GB" dirty="0"/>
                  <a:t> </a:t>
                </a:r>
                <a:r>
                  <a:rPr lang="en-GB" dirty="0">
                    <a:sym typeface="Symbol" panose="05050102010706020507" pitchFamily="18" charset="2"/>
                  </a:rPr>
                  <a:t> </a:t>
                </a:r>
                <a14:m>
                  <m:oMath xmlns:m="http://schemas.openxmlformats.org/officeDocument/2006/math">
                    <m:nary>
                      <m:naryPr>
                        <m:chr m:val="∏"/>
                        <m:ctrlPr>
                          <a:rPr lang="en-GB" i="1">
                            <a:latin typeface="Cambria Math" panose="02040503050406030204" pitchFamily="18" charset="0"/>
                            <a:sym typeface="Symbol" panose="05050102010706020507" pitchFamily="18" charset="2"/>
                          </a:rPr>
                        </m:ctrlPr>
                      </m:naryPr>
                      <m:sub>
                        <m:r>
                          <m:rPr>
                            <m:brk m:alnAt="23"/>
                          </m:rPr>
                          <a:rPr lang="en-GB" i="1">
                            <a:latin typeface="Cambria Math" panose="02040503050406030204" pitchFamily="18" charset="0"/>
                            <a:sym typeface="Symbol" panose="05050102010706020507" pitchFamily="18" charset="2"/>
                          </a:rPr>
                          <m:t>𝑗</m:t>
                        </m:r>
                        <m:r>
                          <a:rPr lang="en-GB" i="1">
                            <a:latin typeface="Cambria Math" panose="02040503050406030204" pitchFamily="18" charset="0"/>
                            <a:sym typeface="Symbol" panose="05050102010706020507" pitchFamily="18" charset="2"/>
                          </a:rPr>
                          <m:t>=1</m:t>
                        </m:r>
                      </m:sub>
                      <m:sup>
                        <m:r>
                          <a:rPr lang="en-GB" i="1">
                            <a:latin typeface="Cambria Math" panose="02040503050406030204" pitchFamily="18" charset="0"/>
                            <a:sym typeface="Symbol" panose="05050102010706020507" pitchFamily="18" charset="2"/>
                          </a:rPr>
                          <m:t>𝐽</m:t>
                        </m:r>
                      </m:sup>
                      <m:e>
                        <m:r>
                          <m:rPr>
                            <m:sty m:val="p"/>
                          </m:rPr>
                          <a:rPr lang="en-GB">
                            <a:latin typeface="Cambria Math" panose="02040503050406030204" pitchFamily="18" charset="0"/>
                            <a:sym typeface="Symbol" panose="05050102010706020507" pitchFamily="18" charset="2"/>
                          </a:rPr>
                          <m:t>N</m:t>
                        </m:r>
                        <m:r>
                          <a:rPr lang="en-GB" i="1">
                            <a:latin typeface="Cambria Math" panose="02040503050406030204" pitchFamily="18" charset="0"/>
                            <a:sym typeface="Symbol" panose="05050102010706020507" pitchFamily="18" charset="2"/>
                          </a:rPr>
                          <m:t>(</m:t>
                        </m:r>
                      </m:e>
                    </m:nary>
                    <m:sSub>
                      <m:sSubPr>
                        <m:ctrlPr>
                          <a:rPr lang="en-GB" i="1">
                            <a:latin typeface="Cambria Math" panose="02040503050406030204" pitchFamily="18" charset="0"/>
                            <a:sym typeface="Symbol" panose="05050102010706020507" pitchFamily="18" charset="2"/>
                          </a:rPr>
                        </m:ctrlPr>
                      </m:sSubPr>
                      <m:e>
                        <m:r>
                          <a:rPr lang="en-GB" i="1">
                            <a:latin typeface="Cambria Math" panose="02040503050406030204" pitchFamily="18" charset="0"/>
                            <a:ea typeface="Cambria Math" panose="02040503050406030204" pitchFamily="18" charset="0"/>
                            <a:sym typeface="Symbol" panose="05050102010706020507" pitchFamily="18" charset="2"/>
                          </a:rPr>
                          <m:t>𝛼</m:t>
                        </m:r>
                      </m:e>
                      <m:sub>
                        <m:r>
                          <a:rPr lang="en-GB" i="1">
                            <a:latin typeface="Cambria Math" panose="02040503050406030204" pitchFamily="18" charset="0"/>
                            <a:sym typeface="Symbol" panose="05050102010706020507" pitchFamily="18" charset="2"/>
                          </a:rPr>
                          <m:t>𝑗</m:t>
                        </m:r>
                      </m:sub>
                    </m:sSub>
                    <m:r>
                      <a:rPr lang="en-GB" i="1">
                        <a:latin typeface="Cambria Math" panose="02040503050406030204" pitchFamily="18" charset="0"/>
                        <a:sym typeface="Symbol" panose="05050102010706020507" pitchFamily="18" charset="2"/>
                      </a:rPr>
                      <m:t>|</m:t>
                    </m:r>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𝜇</m:t>
                        </m:r>
                      </m:e>
                      <m:sub>
                        <m:r>
                          <a:rPr lang="en-GB" i="1">
                            <a:latin typeface="Cambria Math" panose="02040503050406030204" pitchFamily="18" charset="0"/>
                            <a:ea typeface="Cambria Math" panose="02040503050406030204" pitchFamily="18" charset="0"/>
                          </a:rPr>
                          <m:t>𝛼</m:t>
                        </m:r>
                      </m:sub>
                    </m:sSub>
                    <m:r>
                      <a:rPr lang="en-GB" i="1">
                        <a:latin typeface="Cambria Math" panose="02040503050406030204" pitchFamily="18" charset="0"/>
                      </a:rPr>
                      <m:t>, </m:t>
                    </m:r>
                    <m:sSubSup>
                      <m:sSubSupPr>
                        <m:ctrlPr>
                          <a:rPr lang="en-GB" i="1">
                            <a:latin typeface="Cambria Math" panose="02040503050406030204" pitchFamily="18" charset="0"/>
                          </a:rPr>
                        </m:ctrlPr>
                      </m:sSubSupPr>
                      <m:e>
                        <m:r>
                          <a:rPr lang="en-GB" i="1">
                            <a:latin typeface="Cambria Math" panose="02040503050406030204" pitchFamily="18" charset="0"/>
                            <a:ea typeface="Cambria Math" panose="02040503050406030204" pitchFamily="18" charset="0"/>
                          </a:rPr>
                          <m:t>𝜎</m:t>
                        </m:r>
                      </m:e>
                      <m:sub>
                        <m:r>
                          <a:rPr lang="en-GB" i="1">
                            <a:latin typeface="Cambria Math" panose="02040503050406030204" pitchFamily="18" charset="0"/>
                            <a:ea typeface="Cambria Math" panose="02040503050406030204" pitchFamily="18" charset="0"/>
                          </a:rPr>
                          <m:t>𝛼</m:t>
                        </m:r>
                      </m:sub>
                      <m:sup>
                        <m:r>
                          <a:rPr lang="en-GB" i="1">
                            <a:latin typeface="Cambria Math" panose="02040503050406030204" pitchFamily="18" charset="0"/>
                          </a:rPr>
                          <m:t>2</m:t>
                        </m:r>
                      </m:sup>
                    </m:sSubSup>
                  </m:oMath>
                </a14:m>
                <a:r>
                  <a:rPr lang="en-GB" dirty="0">
                    <a:sym typeface="Symbol" panose="05050102010706020507" pitchFamily="18" charset="2"/>
                  </a:rPr>
                  <a:t> </a:t>
                </a:r>
                <a14:m>
                  <m:oMath xmlns:m="http://schemas.openxmlformats.org/officeDocument/2006/math">
                    <m:r>
                      <a:rPr lang="en-GB" i="1">
                        <a:latin typeface="Cambria Math" panose="02040503050406030204" pitchFamily="18" charset="0"/>
                        <a:sym typeface="Symbol" panose="05050102010706020507" pitchFamily="18" charset="2"/>
                      </a:rPr>
                      <m:t>)</m:t>
                    </m:r>
                  </m:oMath>
                </a14:m>
                <a:endParaRPr lang="en-GB" dirty="0">
                  <a:sym typeface="Symbol" panose="05050102010706020507" pitchFamily="18" charset="2"/>
                </a:endParaRPr>
              </a:p>
              <a:p>
                <a:pPr marL="0" indent="0">
                  <a:buNone/>
                </a:pPr>
                <a:endParaRPr lang="en-GB" dirty="0" smtClean="0"/>
              </a:p>
              <a:p>
                <a:pPr marL="0" indent="0">
                  <a:buNone/>
                </a:pPr>
                <a:r>
                  <a:rPr lang="en-GB" dirty="0" smtClean="0"/>
                  <a:t>Can you algebraically take a derivative of this function with respect to one of the </a:t>
                </a:r>
                <a:r>
                  <a:rPr lang="en-GB" dirty="0" err="1" smtClean="0"/>
                  <a:t>hyperparameters</a:t>
                </a:r>
                <a:r>
                  <a:rPr lang="en-GB" dirty="0" smtClean="0"/>
                  <a:t>? No, that would get very hard, but it can be done in theory and in practice, allowing for the part which is ‘likelihood’ and the part which is prior.  When dealing with the former, the priors are taken as given, and when dealing with the priors, we take the rest of the likelihood as given.  In derivatives, this means a constant slope non-dependent on other terms, at a given time in the running of the routine.</a:t>
                </a:r>
              </a:p>
              <a:p>
                <a:pPr marL="0" indent="0">
                  <a:buNone/>
                </a:pP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54" t="-2801" r="-1217"/>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3932F2F6-BE37-4B25-876C-6D1D58830079}" type="slidenum">
              <a:rPr lang="en-GB" smtClean="0"/>
              <a:t>29</a:t>
            </a:fld>
            <a:endParaRPr lang="en-GB"/>
          </a:p>
        </p:txBody>
      </p:sp>
    </p:spTree>
    <p:extLst>
      <p:ext uri="{BB962C8B-B14F-4D97-AF65-F5344CB8AC3E}">
        <p14:creationId xmlns:p14="http://schemas.microsoft.com/office/powerpoint/2010/main" val="1578811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Chapters to read as introductory material: </a:t>
            </a:r>
            <a:endParaRPr lang="en-GB" dirty="0"/>
          </a:p>
        </p:txBody>
      </p:sp>
      <p:sp>
        <p:nvSpPr>
          <p:cNvPr id="3" name="Content Placeholder 2"/>
          <p:cNvSpPr>
            <a:spLocks noGrp="1"/>
          </p:cNvSpPr>
          <p:nvPr>
            <p:ph idx="1"/>
          </p:nvPr>
        </p:nvSpPr>
        <p:spPr/>
        <p:txBody>
          <a:bodyPr>
            <a:normAutofit fontScale="92500"/>
          </a:bodyPr>
          <a:lstStyle/>
          <a:p>
            <a:r>
              <a:rPr lang="en-GB" dirty="0" err="1" smtClean="0"/>
              <a:t>Gelman</a:t>
            </a:r>
            <a:r>
              <a:rPr lang="en-GB" dirty="0" smtClean="0"/>
              <a:t> and Hill, 2007, chapters 16 and 18.</a:t>
            </a:r>
          </a:p>
          <a:p>
            <a:r>
              <a:rPr lang="en-GB" dirty="0" smtClean="0"/>
              <a:t>Your prep for chapter 16 is to read chapter 15 on multilevel models too.   </a:t>
            </a:r>
          </a:p>
          <a:p>
            <a:pPr marL="0" indent="0">
              <a:buNone/>
            </a:pPr>
            <a:r>
              <a:rPr lang="en-GB" sz="1600" dirty="0" err="1"/>
              <a:t>Gelman</a:t>
            </a:r>
            <a:r>
              <a:rPr lang="en-GB" sz="1600" dirty="0"/>
              <a:t> and Hill, 2007, </a:t>
            </a:r>
            <a:r>
              <a:rPr lang="en-GB" sz="1600" i="1" dirty="0"/>
              <a:t>Data Analysis Using Regression and Multilevel/Hierarchical Models, </a:t>
            </a:r>
            <a:r>
              <a:rPr lang="en-GB" sz="1600" dirty="0"/>
              <a:t>Cambridge University Press (Basic introduction to how simulation would solve a linear regression model, chapters 7-9 only; Multilevel models are around chapter 15.)</a:t>
            </a:r>
          </a:p>
          <a:p>
            <a:pPr marL="0" indent="0">
              <a:buNone/>
            </a:pPr>
            <a:endParaRPr lang="en-GB" dirty="0" smtClean="0"/>
          </a:p>
          <a:p>
            <a:endParaRPr lang="en-GB" dirty="0"/>
          </a:p>
          <a:p>
            <a:r>
              <a:rPr lang="en-GB" dirty="0" smtClean="0"/>
              <a:t>Cowles’ entire book</a:t>
            </a:r>
            <a:r>
              <a:rPr lang="en-GB" dirty="0"/>
              <a:t> </a:t>
            </a:r>
            <a:r>
              <a:rPr lang="en-GB" dirty="0" smtClean="0"/>
              <a:t>(2015) is an alternative source of the same material.</a:t>
            </a:r>
          </a:p>
          <a:p>
            <a:endParaRPr lang="en-GB" dirty="0"/>
          </a:p>
          <a:p>
            <a:pPr lvl="0"/>
            <a:r>
              <a:rPr lang="en-GB" sz="1500" dirty="0"/>
              <a:t>Albert, Jim (2009) </a:t>
            </a:r>
            <a:r>
              <a:rPr lang="en-GB" sz="1500" i="1" dirty="0"/>
              <a:t>Bayesian Computation With R</a:t>
            </a:r>
            <a:r>
              <a:rPr lang="en-GB" sz="1500" dirty="0"/>
              <a:t>. London: Springer</a:t>
            </a:r>
            <a:r>
              <a:rPr lang="en-GB" sz="1500" dirty="0" smtClean="0"/>
              <a:t>. </a:t>
            </a:r>
            <a:r>
              <a:rPr lang="en-GB" sz="1500" b="1" dirty="0" smtClean="0"/>
              <a:t>This book is somewhat iconoclastic but has fun R code for you.</a:t>
            </a:r>
            <a:endParaRPr lang="en-GB" sz="1500" dirty="0"/>
          </a:p>
          <a:p>
            <a:pPr lvl="0"/>
            <a:r>
              <a:rPr lang="en-GB" sz="1500" dirty="0"/>
              <a:t>Cowles, Mary (2015</a:t>
            </a:r>
            <a:r>
              <a:rPr lang="en-GB" sz="1500" i="1" dirty="0"/>
              <a:t>). Applied Bayesian Statistics</a:t>
            </a:r>
            <a:r>
              <a:rPr lang="en-GB" sz="1500" dirty="0"/>
              <a:t>. 1st ed. Springer.</a:t>
            </a:r>
            <a:r>
              <a:rPr lang="en-GB" sz="1500" b="1" dirty="0"/>
              <a:t>  Mary’s book introduces the Bayesian theory and is suitable for undergraduate students.</a:t>
            </a:r>
            <a:endParaRPr lang="en-GB" sz="1500" dirty="0"/>
          </a:p>
          <a:p>
            <a:pPr marL="0" indent="0">
              <a:buNone/>
            </a:pPr>
            <a:endParaRPr lang="en-GB" dirty="0"/>
          </a:p>
        </p:txBody>
      </p:sp>
      <p:sp>
        <p:nvSpPr>
          <p:cNvPr id="4" name="Slide Number Placeholder 3"/>
          <p:cNvSpPr>
            <a:spLocks noGrp="1"/>
          </p:cNvSpPr>
          <p:nvPr>
            <p:ph type="sldNum" sz="quarter" idx="12"/>
          </p:nvPr>
        </p:nvSpPr>
        <p:spPr/>
        <p:txBody>
          <a:bodyPr/>
          <a:lstStyle/>
          <a:p>
            <a:fld id="{3932F2F6-BE37-4B25-876C-6D1D58830079}" type="slidenum">
              <a:rPr lang="en-GB" smtClean="0"/>
              <a:t>3</a:t>
            </a:fld>
            <a:endParaRPr lang="en-GB"/>
          </a:p>
        </p:txBody>
      </p:sp>
    </p:spTree>
    <p:extLst>
      <p:ext uri="{BB962C8B-B14F-4D97-AF65-F5344CB8AC3E}">
        <p14:creationId xmlns:p14="http://schemas.microsoft.com/office/powerpoint/2010/main" val="36630654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Concluding points</a:t>
            </a:r>
            <a:endParaRPr lang="en-GB" dirty="0"/>
          </a:p>
        </p:txBody>
      </p:sp>
      <p:sp>
        <p:nvSpPr>
          <p:cNvPr id="3" name="Content Placeholder 2"/>
          <p:cNvSpPr>
            <a:spLocks noGrp="1"/>
          </p:cNvSpPr>
          <p:nvPr>
            <p:ph idx="1"/>
          </p:nvPr>
        </p:nvSpPr>
        <p:spPr>
          <a:xfrm>
            <a:off x="838200" y="1825624"/>
            <a:ext cx="10515600" cy="4787611"/>
          </a:xfrm>
          <a:solidFill>
            <a:schemeClr val="accent4">
              <a:lumMod val="20000"/>
              <a:lumOff val="80000"/>
            </a:schemeClr>
          </a:solidFill>
        </p:spPr>
        <p:txBody>
          <a:bodyPr>
            <a:normAutofit fontScale="77500" lnSpcReduction="20000"/>
          </a:bodyPr>
          <a:lstStyle/>
          <a:p>
            <a:r>
              <a:rPr lang="en-GB" dirty="0" smtClean="0"/>
              <a:t>The use of priors creates an improvement over conjugate Bayesian models because we can computerise the estimation.	</a:t>
            </a:r>
          </a:p>
          <a:p>
            <a:pPr lvl="2"/>
            <a:r>
              <a:rPr lang="en-GB" dirty="0" smtClean="0"/>
              <a:t>Conjugate models formed key contents of </a:t>
            </a:r>
            <a:r>
              <a:rPr lang="en-GB" dirty="0" err="1" smtClean="0"/>
              <a:t>Gelman</a:t>
            </a:r>
            <a:r>
              <a:rPr lang="en-GB" dirty="0" smtClean="0"/>
              <a:t>, et al., 2013 chapters, and are algebraically huge and complex, but do offer solutions to problems </a:t>
            </a:r>
          </a:p>
          <a:p>
            <a:pPr lvl="2"/>
            <a:r>
              <a:rPr lang="en-GB" dirty="0" smtClean="0"/>
              <a:t>They also help us understand what ‘prior’ distributions are preferable, see Cowles (2015)</a:t>
            </a:r>
          </a:p>
          <a:p>
            <a:r>
              <a:rPr lang="en-GB" dirty="0" smtClean="0"/>
              <a:t>Algorithms help us avoid getting trapped in the wrong part of the parameter space.</a:t>
            </a:r>
          </a:p>
          <a:p>
            <a:r>
              <a:rPr lang="en-GB" dirty="0" smtClean="0"/>
              <a:t>Using 2+ chains helps the machine to resolve quicker, splitting work into ¼ as many iterations, for example 2 chains, each with 1,000 iterations. </a:t>
            </a:r>
          </a:p>
          <a:p>
            <a:r>
              <a:rPr lang="en-GB" dirty="0" smtClean="0"/>
              <a:t>Metropolis-Hastings algorithm uses the posterior function, moving through stages, to consider small changes of each prior in turn, and each main parameter in term, through all the S iterations. </a:t>
            </a:r>
          </a:p>
          <a:p>
            <a:r>
              <a:rPr lang="en-GB" dirty="0" smtClean="0"/>
              <a:t>There </a:t>
            </a:r>
            <a:r>
              <a:rPr lang="en-GB" dirty="0"/>
              <a:t>i</a:t>
            </a:r>
            <a:r>
              <a:rPr lang="en-GB" dirty="0" smtClean="0"/>
              <a:t>s a need for a rule to decide whether to keep, amend, or reject a new parameter value.  </a:t>
            </a:r>
          </a:p>
          <a:p>
            <a:r>
              <a:rPr lang="en-GB" dirty="0" smtClean="0"/>
              <a:t>Efficient estimation uses ESS as a measure, with one ESS value for each parameter.  BIC could be used to measure the overall fit of one model.</a:t>
            </a:r>
          </a:p>
          <a:p>
            <a:r>
              <a:rPr lang="en-GB" dirty="0" smtClean="0"/>
              <a:t>BIC only makes sense when comparing 2 or more models.</a:t>
            </a:r>
            <a:endParaRPr lang="en-GB" dirty="0"/>
          </a:p>
        </p:txBody>
      </p:sp>
      <p:sp>
        <p:nvSpPr>
          <p:cNvPr id="4" name="Slide Number Placeholder 3"/>
          <p:cNvSpPr>
            <a:spLocks noGrp="1"/>
          </p:cNvSpPr>
          <p:nvPr>
            <p:ph type="sldNum" sz="quarter" idx="12"/>
          </p:nvPr>
        </p:nvSpPr>
        <p:spPr/>
        <p:txBody>
          <a:bodyPr/>
          <a:lstStyle/>
          <a:p>
            <a:fld id="{3932F2F6-BE37-4B25-876C-6D1D58830079}" type="slidenum">
              <a:rPr lang="en-GB" smtClean="0"/>
              <a:t>30</a:t>
            </a:fld>
            <a:endParaRPr lang="en-GB"/>
          </a:p>
        </p:txBody>
      </p:sp>
    </p:spTree>
    <p:extLst>
      <p:ext uri="{BB962C8B-B14F-4D97-AF65-F5344CB8AC3E}">
        <p14:creationId xmlns:p14="http://schemas.microsoft.com/office/powerpoint/2010/main" val="4913042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2673" y="0"/>
            <a:ext cx="10515600" cy="886690"/>
          </a:xfrm>
          <a:solidFill>
            <a:schemeClr val="accent2">
              <a:lumMod val="40000"/>
              <a:lumOff val="60000"/>
            </a:schemeClr>
          </a:solidFill>
        </p:spPr>
        <p:txBody>
          <a:bodyPr/>
          <a:lstStyle/>
          <a:p>
            <a:r>
              <a:rPr lang="en-GB" dirty="0" smtClean="0"/>
              <a:t>Child Labour Logit </a:t>
            </a:r>
            <a:r>
              <a:rPr lang="en-GB" dirty="0" err="1" smtClean="0"/>
              <a:t>Brms</a:t>
            </a:r>
            <a:r>
              <a:rPr lang="en-GB" dirty="0" smtClean="0"/>
              <a:t> Quick Quiz - Answers</a:t>
            </a:r>
            <a:endParaRPr lang="en-GB" dirty="0"/>
          </a:p>
        </p:txBody>
      </p:sp>
      <p:sp>
        <p:nvSpPr>
          <p:cNvPr id="3" name="Content Placeholder 2"/>
          <p:cNvSpPr>
            <a:spLocks noGrp="1"/>
          </p:cNvSpPr>
          <p:nvPr>
            <p:ph idx="1"/>
          </p:nvPr>
        </p:nvSpPr>
        <p:spPr>
          <a:xfrm>
            <a:off x="80818" y="838055"/>
            <a:ext cx="10515600" cy="6010275"/>
          </a:xfrm>
          <a:solidFill>
            <a:schemeClr val="accent2">
              <a:lumMod val="40000"/>
              <a:lumOff val="60000"/>
            </a:schemeClr>
          </a:solidFill>
        </p:spPr>
        <p:txBody>
          <a:bodyPr>
            <a:noAutofit/>
          </a:bodyPr>
          <a:lstStyle/>
          <a:p>
            <a:pPr marL="0" indent="0">
              <a:buNone/>
            </a:pPr>
            <a:r>
              <a:rPr lang="en-US" sz="1600" dirty="0" smtClean="0">
                <a:latin typeface="Courier New" panose="02070309020205020404" pitchFamily="49" charset="0"/>
              </a:rPr>
              <a:t>1 Why did I take just ‘Number </a:t>
            </a:r>
            <a:r>
              <a:rPr lang="en-US" sz="1600" dirty="0">
                <a:latin typeface="Courier New" panose="02070309020205020404" pitchFamily="49" charset="0"/>
              </a:rPr>
              <a:t>of observations: </a:t>
            </a:r>
            <a:r>
              <a:rPr lang="en-US" sz="1600" dirty="0" smtClean="0">
                <a:latin typeface="Courier New" panose="02070309020205020404" pitchFamily="49" charset="0"/>
              </a:rPr>
              <a:t>10000’ rather than 422K ? </a:t>
            </a:r>
            <a:r>
              <a:rPr lang="en-US" sz="1600" b="1" dirty="0" smtClean="0">
                <a:solidFill>
                  <a:schemeClr val="accent6">
                    <a:lumMod val="50000"/>
                  </a:schemeClr>
                </a:solidFill>
                <a:latin typeface="Courier New" panose="02070309020205020404" pitchFamily="49" charset="0"/>
              </a:rPr>
              <a:t>FASTER</a:t>
            </a:r>
            <a:r>
              <a:rPr lang="en-US" sz="1600" dirty="0" smtClean="0">
                <a:latin typeface="Courier New" panose="02070309020205020404" pitchFamily="49" charset="0"/>
              </a:rPr>
              <a:t> </a:t>
            </a:r>
          </a:p>
          <a:p>
            <a:pPr marL="0" indent="0">
              <a:buNone/>
            </a:pPr>
            <a:r>
              <a:rPr lang="en-US" sz="1600" dirty="0" smtClean="0">
                <a:latin typeface="Courier New" panose="02070309020205020404" pitchFamily="49" charset="0"/>
              </a:rPr>
              <a:t>2 What advantage to using </a:t>
            </a:r>
            <a:r>
              <a:rPr lang="en-US" sz="1600" dirty="0">
                <a:latin typeface="Courier New" panose="02070309020205020404" pitchFamily="49" charset="0"/>
              </a:rPr>
              <a:t>4 chains, each with </a:t>
            </a:r>
            <a:r>
              <a:rPr lang="en-US" sz="1600" dirty="0" err="1">
                <a:latin typeface="Courier New" panose="02070309020205020404" pitchFamily="49" charset="0"/>
              </a:rPr>
              <a:t>iter</a:t>
            </a:r>
            <a:r>
              <a:rPr lang="en-US" sz="1600" dirty="0">
                <a:latin typeface="Courier New" panose="02070309020205020404" pitchFamily="49" charset="0"/>
              </a:rPr>
              <a:t> = </a:t>
            </a:r>
            <a:r>
              <a:rPr lang="en-US" sz="1600" dirty="0" smtClean="0">
                <a:latin typeface="Courier New" panose="02070309020205020404" pitchFamily="49" charset="0"/>
              </a:rPr>
              <a:t>1200? </a:t>
            </a:r>
            <a:r>
              <a:rPr lang="en-US" sz="1600" b="1" dirty="0">
                <a:solidFill>
                  <a:schemeClr val="accent6">
                    <a:lumMod val="50000"/>
                  </a:schemeClr>
                </a:solidFill>
                <a:latin typeface="Courier New" panose="02070309020205020404" pitchFamily="49" charset="0"/>
              </a:rPr>
              <a:t>FASTER</a:t>
            </a:r>
            <a:endParaRPr lang="en-US" sz="1600" dirty="0" smtClean="0">
              <a:latin typeface="Courier New" panose="02070309020205020404" pitchFamily="49" charset="0"/>
            </a:endParaRPr>
          </a:p>
          <a:p>
            <a:pPr marL="0" indent="0">
              <a:buNone/>
            </a:pPr>
            <a:r>
              <a:rPr lang="en-US" sz="1600" dirty="0" smtClean="0">
                <a:latin typeface="Courier New" panose="02070309020205020404" pitchFamily="49" charset="0"/>
              </a:rPr>
              <a:t>3 What is throwing out the warmup session of 600 iterations? </a:t>
            </a:r>
            <a:r>
              <a:rPr lang="en-US" sz="1600" b="1" dirty="0" smtClean="0">
                <a:solidFill>
                  <a:schemeClr val="accent6">
                    <a:lumMod val="50000"/>
                  </a:schemeClr>
                </a:solidFill>
                <a:latin typeface="Courier New" panose="02070309020205020404" pitchFamily="49" charset="0"/>
              </a:rPr>
              <a:t>Don’t use </a:t>
            </a:r>
            <a:r>
              <a:rPr lang="en-US" sz="1600" b="1" dirty="0" err="1" smtClean="0">
                <a:solidFill>
                  <a:schemeClr val="accent6">
                    <a:lumMod val="50000"/>
                  </a:schemeClr>
                </a:solidFill>
                <a:latin typeface="Courier New" panose="02070309020205020404" pitchFamily="49" charset="0"/>
              </a:rPr>
              <a:t>nonconverged</a:t>
            </a:r>
            <a:r>
              <a:rPr lang="en-US" sz="1600" b="1" dirty="0" smtClean="0">
                <a:solidFill>
                  <a:schemeClr val="accent6">
                    <a:lumMod val="50000"/>
                  </a:schemeClr>
                </a:solidFill>
                <a:latin typeface="Courier New" panose="02070309020205020404" pitchFamily="49" charset="0"/>
              </a:rPr>
              <a:t> results of chain-mixing.</a:t>
            </a:r>
          </a:p>
          <a:p>
            <a:pPr marL="0" indent="0">
              <a:buNone/>
            </a:pPr>
            <a:r>
              <a:rPr lang="en-US" sz="1600" dirty="0" smtClean="0">
                <a:latin typeface="Courier New" panose="02070309020205020404" pitchFamily="49" charset="0"/>
              </a:rPr>
              <a:t>Note:          </a:t>
            </a:r>
            <a:r>
              <a:rPr lang="en-US" sz="1600" dirty="0">
                <a:latin typeface="Courier New" panose="02070309020205020404" pitchFamily="49" charset="0"/>
              </a:rPr>
              <a:t>total post-warmup samples = 2400</a:t>
            </a:r>
            <a:br>
              <a:rPr lang="en-US" sz="1600" dirty="0">
                <a:latin typeface="Courier New" panose="02070309020205020404" pitchFamily="49" charset="0"/>
              </a:rPr>
            </a:br>
            <a:r>
              <a:rPr lang="en-US" sz="1600" dirty="0" smtClean="0">
                <a:latin typeface="Courier New" panose="02070309020205020404" pitchFamily="49" charset="0"/>
              </a:rPr>
              <a:t>4 What does the abbreviation CI stand for, below? </a:t>
            </a:r>
            <a:r>
              <a:rPr lang="en-US" sz="1600" b="1" dirty="0" smtClean="0">
                <a:solidFill>
                  <a:schemeClr val="accent6">
                    <a:lumMod val="50000"/>
                  </a:schemeClr>
                </a:solidFill>
                <a:latin typeface="Courier New" panose="02070309020205020404" pitchFamily="49" charset="0"/>
              </a:rPr>
              <a:t>(Credible Interval) </a:t>
            </a:r>
          </a:p>
          <a:p>
            <a:pPr marL="0" indent="0">
              <a:buNone/>
            </a:pPr>
            <a:r>
              <a:rPr lang="en-US" sz="1600" dirty="0" smtClean="0">
                <a:latin typeface="Courier New" panose="02070309020205020404" pitchFamily="49" charset="0"/>
              </a:rPr>
              <a:t>##               </a:t>
            </a:r>
            <a:r>
              <a:rPr lang="en-US" sz="1600" dirty="0">
                <a:latin typeface="Courier New" panose="02070309020205020404" pitchFamily="49" charset="0"/>
              </a:rPr>
              <a:t>Estimate </a:t>
            </a:r>
            <a:r>
              <a:rPr lang="en-US" sz="1600" dirty="0" err="1">
                <a:latin typeface="Courier New" panose="02070309020205020404" pitchFamily="49" charset="0"/>
              </a:rPr>
              <a:t>Est.Error</a:t>
            </a:r>
            <a:r>
              <a:rPr lang="en-US" sz="1600" dirty="0">
                <a:latin typeface="Courier New" panose="02070309020205020404" pitchFamily="49" charset="0"/>
              </a:rPr>
              <a:t> l-95% CI u-95% CI </a:t>
            </a:r>
            <a:r>
              <a:rPr lang="en-US" sz="1600" dirty="0" err="1">
                <a:latin typeface="Courier New" panose="02070309020205020404" pitchFamily="49" charset="0"/>
              </a:rPr>
              <a:t>Rhat</a:t>
            </a:r>
            <a:r>
              <a:rPr lang="en-US" sz="1600" dirty="0">
                <a:latin typeface="Courier New" panose="02070309020205020404" pitchFamily="49" charset="0"/>
              </a:rPr>
              <a:t> </a:t>
            </a:r>
            <a:r>
              <a:rPr lang="en-US" sz="1600" dirty="0" err="1">
                <a:latin typeface="Courier New" panose="02070309020205020404" pitchFamily="49" charset="0"/>
              </a:rPr>
              <a:t>Bulk_ESS</a:t>
            </a:r>
            <a:r>
              <a:rPr lang="en-US" sz="1600" dirty="0">
                <a:latin typeface="Courier New" panose="02070309020205020404" pitchFamily="49" charset="0"/>
              </a:rPr>
              <a:t> </a:t>
            </a:r>
            <a:r>
              <a:rPr lang="en-US" sz="1600" dirty="0" err="1">
                <a:latin typeface="Courier New" panose="02070309020205020404" pitchFamily="49" charset="0"/>
              </a:rPr>
              <a:t>Tail_ESS</a:t>
            </a:r>
            <a:r>
              <a:rPr lang="en-US" sz="1600" dirty="0">
                <a:latin typeface="Courier New" panose="02070309020205020404" pitchFamily="49" charset="0"/>
              </a:rPr>
              <a:t/>
            </a:r>
            <a:br>
              <a:rPr lang="en-US" sz="1600" dirty="0">
                <a:latin typeface="Courier New" panose="02070309020205020404" pitchFamily="49" charset="0"/>
              </a:rPr>
            </a:br>
            <a:r>
              <a:rPr lang="en-US" sz="1600" dirty="0">
                <a:latin typeface="Courier New" panose="02070309020205020404" pitchFamily="49" charset="0"/>
              </a:rPr>
              <a:t>## </a:t>
            </a:r>
            <a:r>
              <a:rPr lang="en-US" sz="1600" dirty="0" err="1">
                <a:latin typeface="Courier New" panose="02070309020205020404" pitchFamily="49" charset="0"/>
              </a:rPr>
              <a:t>sd</a:t>
            </a:r>
            <a:r>
              <a:rPr lang="en-US" sz="1600" dirty="0">
                <a:latin typeface="Courier New" panose="02070309020205020404" pitchFamily="49" charset="0"/>
              </a:rPr>
              <a:t>(Intercept)     1.35      0.53     0.66     2.75 1.01      613     1161</a:t>
            </a:r>
            <a:br>
              <a:rPr lang="en-US" sz="1600" dirty="0">
                <a:latin typeface="Courier New" panose="02070309020205020404" pitchFamily="49" charset="0"/>
              </a:rPr>
            </a:br>
            <a:r>
              <a:rPr lang="en-US" sz="1100" dirty="0" smtClean="0">
                <a:latin typeface="Courier New" panose="02070309020205020404" pitchFamily="49" charset="0"/>
              </a:rPr>
              <a:t> </a:t>
            </a:r>
            <a:r>
              <a:rPr lang="en-US" sz="1100" dirty="0">
                <a:latin typeface="Courier New" panose="02070309020205020404" pitchFamily="49" charset="0"/>
              </a:rPr>
              <a:t/>
            </a:r>
            <a:br>
              <a:rPr lang="en-US" sz="1100" dirty="0">
                <a:latin typeface="Courier New" panose="02070309020205020404" pitchFamily="49" charset="0"/>
              </a:rPr>
            </a:br>
            <a:r>
              <a:rPr lang="en-US" sz="1100" dirty="0">
                <a:latin typeface="Courier New" panose="02070309020205020404" pitchFamily="49" charset="0"/>
              </a:rPr>
              <a:t>## Population-Level Effects: </a:t>
            </a:r>
            <a:br>
              <a:rPr lang="en-US" sz="1100" dirty="0">
                <a:latin typeface="Courier New" panose="02070309020205020404" pitchFamily="49" charset="0"/>
              </a:rPr>
            </a:br>
            <a:r>
              <a:rPr lang="en-US" sz="1100" dirty="0">
                <a:latin typeface="Courier New" panose="02070309020205020404" pitchFamily="49" charset="0"/>
              </a:rPr>
              <a:t>##              Estimate </a:t>
            </a:r>
            <a:r>
              <a:rPr lang="en-US" sz="1100" dirty="0" err="1">
                <a:latin typeface="Courier New" panose="02070309020205020404" pitchFamily="49" charset="0"/>
              </a:rPr>
              <a:t>Est.Error</a:t>
            </a:r>
            <a:r>
              <a:rPr lang="en-US" sz="1100" dirty="0">
                <a:latin typeface="Courier New" panose="02070309020205020404" pitchFamily="49" charset="0"/>
              </a:rPr>
              <a:t> l-95% CI u-95% CI </a:t>
            </a:r>
            <a:r>
              <a:rPr lang="en-US" sz="1100" dirty="0" err="1" smtClean="0">
                <a:latin typeface="Courier New" panose="02070309020205020404" pitchFamily="49" charset="0"/>
              </a:rPr>
              <a:t>Rhat</a:t>
            </a:r>
            <a:endParaRPr lang="en-US" sz="1100" dirty="0" smtClean="0">
              <a:latin typeface="Courier New" panose="02070309020205020404" pitchFamily="49" charset="0"/>
            </a:endParaRPr>
          </a:p>
          <a:p>
            <a:pPr marL="0" indent="0">
              <a:buNone/>
            </a:pPr>
            <a:r>
              <a:rPr lang="en-US" sz="1600" dirty="0" smtClean="0">
                <a:latin typeface="Courier New" panose="02070309020205020404" pitchFamily="49" charset="0"/>
              </a:rPr>
              <a:t>## </a:t>
            </a:r>
            <a:r>
              <a:rPr lang="en-US" sz="1600" dirty="0" err="1">
                <a:latin typeface="Courier New" panose="02070309020205020404" pitchFamily="49" charset="0"/>
              </a:rPr>
              <a:t>fhh</a:t>
            </a:r>
            <a:r>
              <a:rPr lang="en-US" sz="1600" dirty="0">
                <a:latin typeface="Courier New" panose="02070309020205020404" pitchFamily="49" charset="0"/>
              </a:rPr>
              <a:t> </a:t>
            </a:r>
            <a:r>
              <a:rPr lang="en-US" sz="1600" dirty="0" smtClean="0">
                <a:latin typeface="Courier New" panose="02070309020205020404" pitchFamily="49" charset="0"/>
              </a:rPr>
              <a:t> </a:t>
            </a:r>
            <a:r>
              <a:rPr lang="en-US" sz="1600" dirty="0">
                <a:latin typeface="Courier New" panose="02070309020205020404" pitchFamily="49" charset="0"/>
              </a:rPr>
              <a:t>-0.27 </a:t>
            </a:r>
            <a:r>
              <a:rPr lang="en-US" sz="1600" dirty="0" smtClean="0">
                <a:latin typeface="Courier New" panose="02070309020205020404" pitchFamily="49" charset="0"/>
              </a:rPr>
              <a:t>  </a:t>
            </a:r>
            <a:r>
              <a:rPr lang="en-US" sz="1600" dirty="0">
                <a:latin typeface="Courier New" panose="02070309020205020404" pitchFamily="49" charset="0"/>
              </a:rPr>
              <a:t>0.21 </a:t>
            </a:r>
            <a:r>
              <a:rPr lang="en-US" sz="1600" dirty="0" smtClean="0">
                <a:latin typeface="Courier New" panose="02070309020205020404" pitchFamily="49" charset="0"/>
              </a:rPr>
              <a:t> </a:t>
            </a:r>
            <a:r>
              <a:rPr lang="en-US" sz="1600" dirty="0">
                <a:latin typeface="Courier New" panose="02070309020205020404" pitchFamily="49" charset="0"/>
              </a:rPr>
              <a:t>-0.70 </a:t>
            </a:r>
            <a:r>
              <a:rPr lang="en-US" sz="1600" dirty="0" smtClean="0">
                <a:latin typeface="Courier New" panose="02070309020205020404" pitchFamily="49" charset="0"/>
              </a:rPr>
              <a:t> </a:t>
            </a:r>
            <a:r>
              <a:rPr lang="en-US" sz="1600" dirty="0">
                <a:latin typeface="Courier New" panose="02070309020205020404" pitchFamily="49" charset="0"/>
              </a:rPr>
              <a:t>0.14 </a:t>
            </a:r>
            <a:r>
              <a:rPr lang="en-US" sz="1600" dirty="0" smtClean="0">
                <a:latin typeface="Courier New" panose="02070309020205020404" pitchFamily="49" charset="0"/>
              </a:rPr>
              <a:t> 1.00</a:t>
            </a:r>
            <a:r>
              <a:rPr lang="en-US" sz="1600" dirty="0">
                <a:latin typeface="Courier New" panose="02070309020205020404" pitchFamily="49" charset="0"/>
              </a:rPr>
              <a:t/>
            </a:r>
            <a:br>
              <a:rPr lang="en-US" sz="1600" dirty="0">
                <a:latin typeface="Courier New" panose="02070309020205020404" pitchFamily="49" charset="0"/>
              </a:rPr>
            </a:br>
            <a:endParaRPr lang="en-US" sz="1600" dirty="0" smtClean="0">
              <a:latin typeface="Courier New" panose="02070309020205020404" pitchFamily="49" charset="0"/>
            </a:endParaRPr>
          </a:p>
          <a:p>
            <a:pPr marL="0" indent="0">
              <a:buNone/>
            </a:pPr>
            <a:r>
              <a:rPr lang="en-US" sz="2400" dirty="0" smtClean="0">
                <a:latin typeface="Courier New" panose="02070309020205020404" pitchFamily="49" charset="0"/>
              </a:rPr>
              <a:t>5 </a:t>
            </a:r>
            <a:r>
              <a:rPr lang="en-US" sz="1400" dirty="0" smtClean="0">
                <a:latin typeface="Courier New" panose="02070309020205020404" pitchFamily="49" charset="0"/>
              </a:rPr>
              <a:t>Is the effect of Female Household Head, after controlling for age and country and </a:t>
            </a:r>
            <a:r>
              <a:rPr lang="en-US" sz="1400" dirty="0" err="1" smtClean="0">
                <a:latin typeface="Courier New" panose="02070309020205020404" pitchFamily="49" charset="0"/>
              </a:rPr>
              <a:t>rural+other</a:t>
            </a:r>
            <a:r>
              <a:rPr lang="en-US" sz="1400" dirty="0" smtClean="0">
                <a:latin typeface="Courier New" panose="02070309020205020404" pitchFamily="49" charset="0"/>
              </a:rPr>
              <a:t>, different from zero, and please use a sentence?</a:t>
            </a:r>
          </a:p>
          <a:p>
            <a:pPr marL="0" indent="0">
              <a:buNone/>
            </a:pPr>
            <a:r>
              <a:rPr lang="en-US" sz="2000" b="1" dirty="0" smtClean="0">
                <a:solidFill>
                  <a:schemeClr val="accent6">
                    <a:lumMod val="50000"/>
                  </a:schemeClr>
                </a:solidFill>
                <a:latin typeface="Courier New" panose="02070309020205020404" pitchFamily="49" charset="0"/>
              </a:rPr>
              <a:t>There is 95% probability that the population from which this sample was taken has a FHH effect that is &gt;0 for the risk of a child getting into harmful market child </a:t>
            </a:r>
            <a:r>
              <a:rPr lang="en-US" sz="2000" b="1" dirty="0" err="1" smtClean="0">
                <a:solidFill>
                  <a:schemeClr val="accent6">
                    <a:lumMod val="50000"/>
                  </a:schemeClr>
                </a:solidFill>
                <a:latin typeface="Courier New" panose="02070309020205020404" pitchFamily="49" charset="0"/>
              </a:rPr>
              <a:t>labour</a:t>
            </a:r>
            <a:r>
              <a:rPr lang="en-US" sz="2000" b="1" dirty="0" smtClean="0">
                <a:solidFill>
                  <a:schemeClr val="accent6">
                    <a:lumMod val="50000"/>
                  </a:schemeClr>
                </a:solidFill>
                <a:latin typeface="Courier New" panose="02070309020205020404" pitchFamily="49" charset="0"/>
              </a:rPr>
              <a:t>. This is after controls.</a:t>
            </a:r>
          </a:p>
          <a:p>
            <a:pPr marL="0" indent="0">
              <a:buNone/>
            </a:pPr>
            <a:r>
              <a:rPr lang="en-US" sz="1600" dirty="0" smtClean="0">
                <a:latin typeface="Courier New" panose="02070309020205020404" pitchFamily="49" charset="0"/>
              </a:rPr>
              <a:t>6 </a:t>
            </a:r>
            <a:r>
              <a:rPr lang="en-US" sz="1600" b="1" i="1" u="sng" dirty="0" smtClean="0">
                <a:latin typeface="Courier New" panose="02070309020205020404" pitchFamily="49" charset="0"/>
              </a:rPr>
              <a:t>Why </a:t>
            </a:r>
            <a:r>
              <a:rPr lang="en-US" sz="1600" dirty="0" smtClean="0">
                <a:latin typeface="Courier New" panose="02070309020205020404" pitchFamily="49" charset="0"/>
              </a:rPr>
              <a:t>were </a:t>
            </a:r>
            <a:r>
              <a:rPr lang="en-US" sz="1600" b="1" dirty="0" smtClean="0">
                <a:latin typeface="Courier New" panose="02070309020205020404" pitchFamily="49" charset="0"/>
              </a:rPr>
              <a:t>samples </a:t>
            </a:r>
            <a:r>
              <a:rPr lang="en-US" sz="1600" b="1" dirty="0">
                <a:latin typeface="Courier New" panose="02070309020205020404" pitchFamily="49" charset="0"/>
              </a:rPr>
              <a:t>were drawn using </a:t>
            </a:r>
            <a:r>
              <a:rPr lang="en-US" sz="1600" b="1" dirty="0" smtClean="0">
                <a:latin typeface="Courier New" panose="02070309020205020404" pitchFamily="49" charset="0"/>
              </a:rPr>
              <a:t>sampling(NUTS)? </a:t>
            </a:r>
            <a:r>
              <a:rPr lang="en-US" sz="1600" b="1" dirty="0" smtClean="0">
                <a:solidFill>
                  <a:schemeClr val="accent6">
                    <a:lumMod val="50000"/>
                  </a:schemeClr>
                </a:solidFill>
                <a:latin typeface="Courier New" panose="02070309020205020404" pitchFamily="49" charset="0"/>
              </a:rPr>
              <a:t>R knew that a default NUTS was implied.</a:t>
            </a:r>
          </a:p>
          <a:p>
            <a:r>
              <a:rPr lang="en-GB" sz="1600" dirty="0" smtClean="0">
                <a:latin typeface="Courier New" panose="02070309020205020404" pitchFamily="49" charset="0"/>
              </a:rPr>
              <a:t>7. </a:t>
            </a:r>
            <a:r>
              <a:rPr lang="en-GB" sz="1600" b="1" dirty="0" smtClean="0">
                <a:latin typeface="Courier New" panose="02070309020205020404" pitchFamily="49" charset="0"/>
              </a:rPr>
              <a:t>NUTS</a:t>
            </a:r>
            <a:r>
              <a:rPr lang="en-GB" sz="1600" dirty="0" smtClean="0">
                <a:latin typeface="Courier New" panose="02070309020205020404" pitchFamily="49" charset="0"/>
              </a:rPr>
              <a:t> is the sampler</a:t>
            </a:r>
            <a:r>
              <a:rPr lang="en-GB" sz="1600" dirty="0">
                <a:latin typeface="Courier New" panose="02070309020205020404" pitchFamily="49" charset="0"/>
              </a:rPr>
              <a:t>;</a:t>
            </a:r>
            <a:r>
              <a:rPr lang="en-GB" sz="1600" dirty="0" smtClean="0">
                <a:latin typeface="Courier New" panose="02070309020205020404" pitchFamily="49" charset="0"/>
              </a:rPr>
              <a:t> what is ‘</a:t>
            </a:r>
            <a:r>
              <a:rPr lang="en-GB" sz="1600" dirty="0" err="1" smtClean="0">
                <a:latin typeface="Courier New" panose="02070309020205020404" pitchFamily="49" charset="0"/>
              </a:rPr>
              <a:t>mcmc</a:t>
            </a:r>
            <a:r>
              <a:rPr lang="en-GB" sz="1600" dirty="0" smtClean="0">
                <a:latin typeface="Courier New" panose="02070309020205020404" pitchFamily="49" charset="0"/>
              </a:rPr>
              <a:t>’ here? </a:t>
            </a:r>
            <a:r>
              <a:rPr lang="en-GB" sz="1600" b="1" dirty="0" smtClean="0">
                <a:solidFill>
                  <a:schemeClr val="accent6">
                    <a:lumMod val="50000"/>
                  </a:schemeClr>
                </a:solidFill>
                <a:latin typeface="Courier New" panose="02070309020205020404" pitchFamily="49" charset="0"/>
              </a:rPr>
              <a:t>Markov-Chain, Monte Carlo simulation. </a:t>
            </a:r>
            <a:endParaRPr lang="en-US" sz="1600" b="1" dirty="0">
              <a:solidFill>
                <a:schemeClr val="accent6">
                  <a:lumMod val="50000"/>
                </a:schemeClr>
              </a:solidFill>
              <a:latin typeface="Courier New" panose="02070309020205020404" pitchFamily="49" charset="0"/>
            </a:endParaRPr>
          </a:p>
        </p:txBody>
      </p:sp>
      <p:sp>
        <p:nvSpPr>
          <p:cNvPr id="4" name="Slide Number Placeholder 3"/>
          <p:cNvSpPr>
            <a:spLocks noGrp="1"/>
          </p:cNvSpPr>
          <p:nvPr>
            <p:ph type="sldNum" sz="quarter" idx="12"/>
          </p:nvPr>
        </p:nvSpPr>
        <p:spPr/>
        <p:txBody>
          <a:bodyPr/>
          <a:lstStyle/>
          <a:p>
            <a:fld id="{3932F2F6-BE37-4B25-876C-6D1D58830079}" type="slidenum">
              <a:rPr lang="en-GB" smtClean="0"/>
              <a:t>31</a:t>
            </a:fld>
            <a:endParaRPr lang="en-GB"/>
          </a:p>
        </p:txBody>
      </p:sp>
    </p:spTree>
    <p:extLst>
      <p:ext uri="{BB962C8B-B14F-4D97-AF65-F5344CB8AC3E}">
        <p14:creationId xmlns:p14="http://schemas.microsoft.com/office/powerpoint/2010/main" val="34558150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3" name="Content Placeholder 2"/>
          <p:cNvSpPr>
            <a:spLocks noGrp="1"/>
          </p:cNvSpPr>
          <p:nvPr>
            <p:ph idx="1"/>
          </p:nvPr>
        </p:nvSpPr>
        <p:spPr/>
        <p:txBody>
          <a:bodyPr>
            <a:noAutofit/>
          </a:bodyPr>
          <a:lstStyle/>
          <a:p>
            <a:r>
              <a:rPr lang="en-GB" sz="1800" dirty="0" smtClean="0">
                <a:latin typeface="Calibri" panose="020F0502020204030204" pitchFamily="34" charset="0"/>
              </a:rPr>
              <a:t>Congdon, Peter D. (2010), </a:t>
            </a:r>
            <a:r>
              <a:rPr lang="en-GB" sz="1800" i="1" dirty="0" smtClean="0">
                <a:latin typeface="Calibri" panose="020F0502020204030204" pitchFamily="34" charset="0"/>
              </a:rPr>
              <a:t>Applied Bayesian Hierarchical Methods</a:t>
            </a:r>
            <a:r>
              <a:rPr lang="en-GB" sz="1800" dirty="0" smtClean="0">
                <a:latin typeface="Calibri" panose="020F0502020204030204" pitchFamily="34" charset="0"/>
              </a:rPr>
              <a:t>, London:  CRC Press, Chapter 1.</a:t>
            </a:r>
          </a:p>
          <a:p>
            <a:r>
              <a:rPr lang="en-GB" sz="1800" dirty="0" err="1" smtClean="0">
                <a:latin typeface="Calibri" panose="020F0502020204030204" pitchFamily="34" charset="0"/>
              </a:rPr>
              <a:t>Gelman</a:t>
            </a:r>
            <a:r>
              <a:rPr lang="en-GB" sz="1800" dirty="0" smtClean="0">
                <a:latin typeface="Calibri" panose="020F0502020204030204" pitchFamily="34" charset="0"/>
              </a:rPr>
              <a:t>, Andrew, and Jennifer Hill (2007), </a:t>
            </a:r>
            <a:r>
              <a:rPr lang="en-GB" sz="1800" i="1" dirty="0" smtClean="0">
                <a:latin typeface="Calibri" panose="020F0502020204030204" pitchFamily="34" charset="0"/>
              </a:rPr>
              <a:t>Data Analysis Using Regression and Multilevel/Hierarchical Models</a:t>
            </a:r>
            <a:r>
              <a:rPr lang="en-GB" sz="1800" dirty="0" smtClean="0">
                <a:latin typeface="Calibri" panose="020F0502020204030204" pitchFamily="34" charset="0"/>
              </a:rPr>
              <a:t>, Cambridge:  Cambridge University Press. </a:t>
            </a:r>
            <a:endParaRPr lang="en-GB" sz="1800" dirty="0">
              <a:latin typeface="Calibri" panose="020F0502020204030204" pitchFamily="34" charset="0"/>
            </a:endParaRPr>
          </a:p>
          <a:p>
            <a:r>
              <a:rPr lang="en-GB" sz="1800" dirty="0" err="1" smtClean="0">
                <a:latin typeface="Calibri" panose="020F0502020204030204" pitchFamily="34" charset="0"/>
              </a:rPr>
              <a:t>Gelman</a:t>
            </a:r>
            <a:r>
              <a:rPr lang="en-GB" sz="1800" dirty="0">
                <a:latin typeface="Calibri" panose="020F0502020204030204" pitchFamily="34" charset="0"/>
              </a:rPr>
              <a:t>, Andrew, John B. Carlin, Hal S. Stern, David B. Dunson, A. </a:t>
            </a:r>
            <a:r>
              <a:rPr lang="en-GB" altLang="en-US" sz="1800" dirty="0" err="1">
                <a:latin typeface="Calibri" panose="020F0502020204030204" pitchFamily="34" charset="0"/>
              </a:rPr>
              <a:t>Vehtari</a:t>
            </a:r>
            <a:r>
              <a:rPr lang="en-GB" altLang="en-US" sz="1800" dirty="0">
                <a:latin typeface="Calibri" panose="020F0502020204030204" pitchFamily="34" charset="0"/>
              </a:rPr>
              <a:t>, and Donald B. Rubin, 2013, </a:t>
            </a:r>
            <a:r>
              <a:rPr lang="en-GB" altLang="en-US" sz="1800" i="1" dirty="0">
                <a:latin typeface="Calibri" panose="020F0502020204030204" pitchFamily="34" charset="0"/>
              </a:rPr>
              <a:t>Bayesian Data Analysis</a:t>
            </a:r>
            <a:r>
              <a:rPr lang="en-GB" altLang="en-US" sz="1800" dirty="0">
                <a:latin typeface="Calibri" panose="020F0502020204030204" pitchFamily="34" charset="0"/>
              </a:rPr>
              <a:t>, 3rd ed., London:  CRC Press and Taylor &amp; Francis, Chapman and Hall.  Series:  Texts in Statistical </a:t>
            </a:r>
            <a:r>
              <a:rPr lang="en-GB" altLang="en-US" sz="1800" dirty="0" smtClean="0">
                <a:latin typeface="Calibri" panose="020F0502020204030204" pitchFamily="34" charset="0"/>
              </a:rPr>
              <a:t>Science.</a:t>
            </a:r>
          </a:p>
          <a:p>
            <a:r>
              <a:rPr lang="en-GB" altLang="en-US" sz="1800" dirty="0" smtClean="0">
                <a:latin typeface="Calibri" panose="020F0502020204030204" pitchFamily="34" charset="0"/>
              </a:rPr>
              <a:t>Hoffman, and Andrew </a:t>
            </a:r>
            <a:r>
              <a:rPr lang="en-GB" altLang="en-US" sz="1800" dirty="0" err="1" smtClean="0">
                <a:latin typeface="Calibri" panose="020F0502020204030204" pitchFamily="34" charset="0"/>
              </a:rPr>
              <a:t>Gelman</a:t>
            </a:r>
            <a:r>
              <a:rPr lang="en-GB" altLang="en-US" sz="1800" dirty="0">
                <a:latin typeface="Calibri" panose="020F0502020204030204" pitchFamily="34" charset="0"/>
              </a:rPr>
              <a:t> (2011), </a:t>
            </a:r>
            <a:r>
              <a:rPr lang="en-GB" sz="1800" dirty="0"/>
              <a:t>The No-U-Turn </a:t>
            </a:r>
            <a:r>
              <a:rPr lang="en-GB" sz="1800" dirty="0" smtClean="0"/>
              <a:t>Sampler, mimeo in </a:t>
            </a:r>
            <a:r>
              <a:rPr lang="en-GB" sz="1800" i="1" dirty="0" err="1" smtClean="0"/>
              <a:t>Arxiv</a:t>
            </a:r>
            <a:r>
              <a:rPr lang="en-GB" sz="1800" dirty="0" smtClean="0"/>
              <a:t>, </a:t>
            </a:r>
            <a:r>
              <a:rPr lang="en-GB" altLang="en-US" sz="1800" dirty="0" smtClean="0">
                <a:latin typeface="Calibri" panose="020F0502020204030204" pitchFamily="34" charset="0"/>
              </a:rPr>
              <a:t>https</a:t>
            </a:r>
            <a:r>
              <a:rPr lang="en-GB" altLang="en-US" sz="1800" dirty="0">
                <a:latin typeface="Calibri" panose="020F0502020204030204" pitchFamily="34" charset="0"/>
              </a:rPr>
              <a:t>://arxiv.org/pdf/1111.4246.pdf</a:t>
            </a:r>
            <a:endParaRPr lang="en-GB" altLang="en-US" sz="1800" dirty="0" smtClean="0">
              <a:latin typeface="Calibri" panose="020F0502020204030204" pitchFamily="34" charset="0"/>
            </a:endParaRPr>
          </a:p>
          <a:p>
            <a:r>
              <a:rPr lang="en-GB" sz="1800" dirty="0" err="1" smtClean="0">
                <a:latin typeface="Calibri" panose="020F0502020204030204" pitchFamily="34" charset="0"/>
              </a:rPr>
              <a:t>Kruschke</a:t>
            </a:r>
            <a:r>
              <a:rPr lang="en-GB" sz="1800" dirty="0">
                <a:latin typeface="Calibri" panose="020F0502020204030204" pitchFamily="34" charset="0"/>
              </a:rPr>
              <a:t>, John K. (2015), 2nd ed., </a:t>
            </a:r>
            <a:r>
              <a:rPr lang="en-GB" sz="1800" i="1" dirty="0">
                <a:latin typeface="Calibri" panose="020F0502020204030204" pitchFamily="34" charset="0"/>
              </a:rPr>
              <a:t>Doing Bayesian Data Analysis:  A Tutorial With R, JAGS, and STAN, </a:t>
            </a:r>
            <a:r>
              <a:rPr lang="en-GB" sz="1800" dirty="0">
                <a:latin typeface="Calibri" panose="020F0502020204030204" pitchFamily="34" charset="0"/>
              </a:rPr>
              <a:t>Amsterdam:  Academic </a:t>
            </a:r>
            <a:r>
              <a:rPr lang="en-GB" sz="1800" dirty="0" smtClean="0">
                <a:latin typeface="Calibri" panose="020F0502020204030204" pitchFamily="34" charset="0"/>
              </a:rPr>
              <a:t>Press.</a:t>
            </a:r>
          </a:p>
          <a:p>
            <a:r>
              <a:rPr lang="en-GB" altLang="en-US" sz="1800" dirty="0" err="1">
                <a:latin typeface="Calibri" panose="020F0502020204030204" pitchFamily="34" charset="0"/>
              </a:rPr>
              <a:t>Kéry</a:t>
            </a:r>
            <a:r>
              <a:rPr lang="en-GB" altLang="en-US" sz="1800" dirty="0">
                <a:latin typeface="Calibri" panose="020F0502020204030204" pitchFamily="34" charset="0"/>
              </a:rPr>
              <a:t>, Marc, and Michael Schaub (2012), </a:t>
            </a:r>
            <a:r>
              <a:rPr lang="en-GB" altLang="en-US" sz="1800" i="1" dirty="0">
                <a:latin typeface="Calibri" panose="020F0502020204030204" pitchFamily="34" charset="0"/>
              </a:rPr>
              <a:t>Bayesian Population Analysis Using </a:t>
            </a:r>
            <a:r>
              <a:rPr lang="en-GB" altLang="en-US" sz="1800" i="1" dirty="0" err="1">
                <a:latin typeface="Calibri" panose="020F0502020204030204" pitchFamily="34" charset="0"/>
              </a:rPr>
              <a:t>WinBUGS</a:t>
            </a:r>
            <a:r>
              <a:rPr lang="en-GB" altLang="en-US" sz="1800" i="1" dirty="0">
                <a:latin typeface="Calibri" panose="020F0502020204030204" pitchFamily="34" charset="0"/>
              </a:rPr>
              <a:t>:  A hierarchical perspective</a:t>
            </a:r>
            <a:r>
              <a:rPr lang="en-GB" altLang="en-US" sz="1800" dirty="0">
                <a:latin typeface="Calibri" panose="020F0502020204030204" pitchFamily="34" charset="0"/>
              </a:rPr>
              <a:t>, Elsevier, Academic Press. </a:t>
            </a:r>
            <a:r>
              <a:rPr lang="en-GB" altLang="en-US" sz="1800" dirty="0" smtClean="0">
                <a:latin typeface="Calibri" panose="020F0502020204030204" pitchFamily="34" charset="0"/>
              </a:rPr>
              <a:t>(Chapter 2)</a:t>
            </a:r>
            <a:endParaRPr lang="en-GB" altLang="en-US" sz="1800" dirty="0">
              <a:latin typeface="Calibri" panose="020F0502020204030204" pitchFamily="34" charset="0"/>
            </a:endParaRPr>
          </a:p>
          <a:p>
            <a:r>
              <a:rPr lang="en-GB" altLang="en-US" sz="1800" dirty="0">
                <a:latin typeface="Calibri" panose="020F0502020204030204" pitchFamily="34" charset="0"/>
              </a:rPr>
              <a:t>Lunn, Christopher Jackson, Nicky Best, Andrew Thomas, and David </a:t>
            </a:r>
            <a:r>
              <a:rPr lang="en-GB" altLang="en-US" sz="1800" dirty="0" err="1">
                <a:latin typeface="Calibri" panose="020F0502020204030204" pitchFamily="34" charset="0"/>
              </a:rPr>
              <a:t>Spiegelhalter</a:t>
            </a:r>
            <a:r>
              <a:rPr lang="en-GB" altLang="en-US" sz="1800" dirty="0">
                <a:latin typeface="Calibri" panose="020F0502020204030204" pitchFamily="34" charset="0"/>
              </a:rPr>
              <a:t>, 2013, </a:t>
            </a:r>
            <a:r>
              <a:rPr lang="en-GB" altLang="en-US" sz="1800" i="1" dirty="0">
                <a:latin typeface="Calibri" panose="020F0502020204030204" pitchFamily="34" charset="0"/>
              </a:rPr>
              <a:t>The BUGS  Book: A Practical Introduction to Bayesian Analysis</a:t>
            </a:r>
            <a:r>
              <a:rPr lang="en-GB" altLang="en-US" sz="1800" dirty="0">
                <a:latin typeface="Calibri" panose="020F0502020204030204" pitchFamily="34" charset="0"/>
              </a:rPr>
              <a:t>, CRC Press, Chapman and </a:t>
            </a:r>
            <a:r>
              <a:rPr lang="en-GB" altLang="en-US" sz="1800" dirty="0" smtClean="0">
                <a:latin typeface="Calibri" panose="020F0502020204030204" pitchFamily="34" charset="0"/>
              </a:rPr>
              <a:t>Hall.</a:t>
            </a:r>
          </a:p>
          <a:p>
            <a:r>
              <a:rPr lang="en-GB" sz="1800" dirty="0">
                <a:latin typeface="Calibri" panose="020F0502020204030204" pitchFamily="34" charset="0"/>
              </a:rPr>
              <a:t>Lunn, </a:t>
            </a:r>
            <a:r>
              <a:rPr lang="en-GB" altLang="en-US" sz="1800" dirty="0">
                <a:latin typeface="Calibri" panose="020F0502020204030204" pitchFamily="34" charset="0"/>
              </a:rPr>
              <a:t>Christopher </a:t>
            </a:r>
            <a:r>
              <a:rPr lang="en-GB" altLang="en-US" sz="1800" dirty="0" smtClean="0">
                <a:latin typeface="Calibri" panose="020F0502020204030204" pitchFamily="34" charset="0"/>
              </a:rPr>
              <a:t>Jackson</a:t>
            </a:r>
            <a:r>
              <a:rPr lang="en-GB" sz="1800" dirty="0" smtClean="0">
                <a:latin typeface="Calibri" panose="020F0502020204030204" pitchFamily="34" charset="0"/>
              </a:rPr>
              <a:t>, Andrew Thomas, Nicky Best, &amp; David</a:t>
            </a:r>
            <a:r>
              <a:rPr lang="en-GB" sz="1800" dirty="0">
                <a:latin typeface="Calibri" panose="020F0502020204030204" pitchFamily="34" charset="0"/>
              </a:rPr>
              <a:t> </a:t>
            </a:r>
            <a:r>
              <a:rPr lang="en-GB" sz="1800" dirty="0" err="1" smtClean="0">
                <a:latin typeface="Calibri" panose="020F0502020204030204" pitchFamily="34" charset="0"/>
              </a:rPr>
              <a:t>Spiegelhalter</a:t>
            </a:r>
            <a:r>
              <a:rPr lang="en-GB" sz="1800" dirty="0">
                <a:latin typeface="Calibri" panose="020F0502020204030204" pitchFamily="34" charset="0"/>
              </a:rPr>
              <a:t> (2000).  </a:t>
            </a:r>
            <a:r>
              <a:rPr lang="en-GB" sz="1800" dirty="0" err="1">
                <a:latin typeface="Calibri" panose="020F0502020204030204" pitchFamily="34" charset="0"/>
              </a:rPr>
              <a:t>WinBUGS</a:t>
            </a:r>
            <a:r>
              <a:rPr lang="en-GB" sz="1800" dirty="0">
                <a:latin typeface="Calibri" panose="020F0502020204030204" pitchFamily="34" charset="0"/>
              </a:rPr>
              <a:t>—a Bayesian modelling framework: Concepts, structure, and extensibility. </a:t>
            </a:r>
            <a:r>
              <a:rPr lang="en-GB" sz="1800" i="1" dirty="0">
                <a:latin typeface="Calibri" panose="020F0502020204030204" pitchFamily="34" charset="0"/>
              </a:rPr>
              <a:t>Statistics &amp; Computing</a:t>
            </a:r>
            <a:r>
              <a:rPr lang="en-GB" sz="1800" dirty="0">
                <a:latin typeface="Calibri" panose="020F0502020204030204" pitchFamily="34" charset="0"/>
              </a:rPr>
              <a:t>, </a:t>
            </a:r>
            <a:r>
              <a:rPr lang="en-GB" sz="1800" b="1" dirty="0">
                <a:latin typeface="Calibri" panose="020F0502020204030204" pitchFamily="34" charset="0"/>
              </a:rPr>
              <a:t>10</a:t>
            </a:r>
            <a:r>
              <a:rPr lang="en-GB" sz="1800" dirty="0">
                <a:latin typeface="Calibri" panose="020F0502020204030204" pitchFamily="34" charset="0"/>
              </a:rPr>
              <a:t>, 325–337.</a:t>
            </a:r>
            <a:endParaRPr lang="en-GB" altLang="en-US" sz="1800" dirty="0">
              <a:latin typeface="Calibri" panose="020F0502020204030204" pitchFamily="34" charset="0"/>
            </a:endParaRPr>
          </a:p>
          <a:p>
            <a:endParaRPr lang="en-GB" sz="1800" dirty="0">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3932F2F6-BE37-4B25-876C-6D1D58830079}" type="slidenum">
              <a:rPr lang="en-GB" smtClean="0"/>
              <a:t>32</a:t>
            </a:fld>
            <a:endParaRPr lang="en-GB"/>
          </a:p>
        </p:txBody>
      </p:sp>
      <p:sp>
        <p:nvSpPr>
          <p:cNvPr id="5" name="TextBox 4"/>
          <p:cNvSpPr txBox="1"/>
          <p:nvPr/>
        </p:nvSpPr>
        <p:spPr>
          <a:xfrm>
            <a:off x="3731491" y="193964"/>
            <a:ext cx="6049818" cy="1077218"/>
          </a:xfrm>
          <a:prstGeom prst="rect">
            <a:avLst/>
          </a:prstGeom>
          <a:solidFill>
            <a:schemeClr val="accent2">
              <a:lumMod val="40000"/>
              <a:lumOff val="60000"/>
            </a:schemeClr>
          </a:solidFill>
        </p:spPr>
        <p:txBody>
          <a:bodyPr wrap="square" rtlCol="0">
            <a:spAutoFit/>
          </a:bodyPr>
          <a:lstStyle/>
          <a:p>
            <a:pPr algn="ctr"/>
            <a:r>
              <a:rPr lang="en-GB" sz="3200" dirty="0" smtClean="0"/>
              <a:t>Contact and Queries:</a:t>
            </a:r>
          </a:p>
          <a:p>
            <a:pPr algn="ctr"/>
            <a:r>
              <a:rPr lang="en-GB" sz="3200" dirty="0" smtClean="0"/>
              <a:t>Wendy.olsen@Manchester.ac.uk</a:t>
            </a:r>
            <a:endParaRPr lang="en-GB" sz="3200" dirty="0"/>
          </a:p>
        </p:txBody>
      </p:sp>
    </p:spTree>
    <p:extLst>
      <p:ext uri="{BB962C8B-B14F-4D97-AF65-F5344CB8AC3E}">
        <p14:creationId xmlns:p14="http://schemas.microsoft.com/office/powerpoint/2010/main" val="18191538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Online preparatory sources	</a:t>
            </a:r>
            <a:endParaRPr lang="en-GB" dirty="0"/>
          </a:p>
        </p:txBody>
      </p:sp>
      <p:sp>
        <p:nvSpPr>
          <p:cNvPr id="3" name="Content Placeholder 2"/>
          <p:cNvSpPr>
            <a:spLocks noGrp="1"/>
          </p:cNvSpPr>
          <p:nvPr>
            <p:ph idx="1"/>
          </p:nvPr>
        </p:nvSpPr>
        <p:spPr/>
        <p:txBody>
          <a:bodyPr>
            <a:normAutofit/>
          </a:bodyPr>
          <a:lstStyle/>
          <a:p>
            <a:r>
              <a:rPr lang="en-GB" dirty="0" smtClean="0"/>
              <a:t>A classic journal article on the method of Markov chain Monte </a:t>
            </a:r>
            <a:r>
              <a:rPr lang="en-GB" dirty="0" err="1" smtClean="0"/>
              <a:t>carlo</a:t>
            </a:r>
            <a:r>
              <a:rPr lang="en-GB" dirty="0" smtClean="0"/>
              <a:t> simulations:</a:t>
            </a:r>
          </a:p>
          <a:p>
            <a:pPr marL="0" indent="0">
              <a:buNone/>
            </a:pPr>
            <a:r>
              <a:rPr lang="en-GB" sz="1800" dirty="0"/>
              <a:t>Lunn, D. J., Thomas, A., Best, N., &amp; </a:t>
            </a:r>
            <a:r>
              <a:rPr lang="en-GB" sz="1800" dirty="0" err="1"/>
              <a:t>Spiegelhalter</a:t>
            </a:r>
            <a:r>
              <a:rPr lang="en-GB" sz="1800" dirty="0"/>
              <a:t>, D. (2000).  </a:t>
            </a:r>
            <a:r>
              <a:rPr lang="en-GB" sz="1800" dirty="0" err="1"/>
              <a:t>WinBUGS</a:t>
            </a:r>
            <a:r>
              <a:rPr lang="en-GB" sz="1800" dirty="0"/>
              <a:t>—a Bayesian modelling framework: Concepts, structure, and extensibility. </a:t>
            </a:r>
            <a:r>
              <a:rPr lang="en-GB" sz="1800" i="1" dirty="0"/>
              <a:t>Statistics &amp; Computing</a:t>
            </a:r>
            <a:r>
              <a:rPr lang="en-GB" sz="1800" dirty="0"/>
              <a:t>, </a:t>
            </a:r>
            <a:r>
              <a:rPr lang="en-GB" sz="1800" b="1" dirty="0"/>
              <a:t>10</a:t>
            </a:r>
            <a:r>
              <a:rPr lang="en-GB" sz="1800" dirty="0"/>
              <a:t>, 325–337</a:t>
            </a:r>
            <a:r>
              <a:rPr lang="en-GB" sz="1800" dirty="0" smtClean="0"/>
              <a:t>.</a:t>
            </a:r>
          </a:p>
          <a:p>
            <a:r>
              <a:rPr lang="en-GB" dirty="0" smtClean="0"/>
              <a:t>And lastly a long slide set to work through in your own time (6 hours’ work)</a:t>
            </a:r>
          </a:p>
          <a:p>
            <a:pPr marL="0" indent="0">
              <a:buNone/>
            </a:pPr>
            <a:r>
              <a:rPr lang="en-GB" sz="2000" dirty="0" smtClean="0"/>
              <a:t>Bayesian </a:t>
            </a:r>
            <a:r>
              <a:rPr lang="en-GB" sz="2000" dirty="0"/>
              <a:t>Hierarchical Modelling using </a:t>
            </a:r>
            <a:r>
              <a:rPr lang="en-GB" sz="2000" dirty="0" err="1"/>
              <a:t>WinBUGS</a:t>
            </a:r>
            <a:r>
              <a:rPr lang="en-GB" sz="2000" dirty="0"/>
              <a:t>, an advanced online training course, by Nicky Best, </a:t>
            </a:r>
            <a:r>
              <a:rPr lang="en-GB" sz="2000" dirty="0" err="1"/>
              <a:t>Alexina</a:t>
            </a:r>
            <a:r>
              <a:rPr lang="en-GB" sz="2000" dirty="0"/>
              <a:t> Mason, and Philip Li, 2011, </a:t>
            </a:r>
            <a:r>
              <a:rPr lang="en-GB" sz="2000" u="sng" dirty="0">
                <a:hlinkClick r:id="rId2"/>
              </a:rPr>
              <a:t>http://www.bias-project.org.uk/WB2011Man/BHM-2011-slides.pdf</a:t>
            </a:r>
            <a:r>
              <a:rPr lang="en-GB" sz="2000" dirty="0"/>
              <a:t>. Contains Introduction to Bayesian Hierarchical Models, Priors, Model Criticism and Comparison, Longitudinal Models, and Cross-Classified Model Construction</a:t>
            </a:r>
          </a:p>
          <a:p>
            <a:endParaRPr lang="en-GB" dirty="0"/>
          </a:p>
        </p:txBody>
      </p:sp>
      <p:sp>
        <p:nvSpPr>
          <p:cNvPr id="4" name="Slide Number Placeholder 3"/>
          <p:cNvSpPr>
            <a:spLocks noGrp="1"/>
          </p:cNvSpPr>
          <p:nvPr>
            <p:ph type="sldNum" sz="quarter" idx="12"/>
          </p:nvPr>
        </p:nvSpPr>
        <p:spPr/>
        <p:txBody>
          <a:bodyPr/>
          <a:lstStyle/>
          <a:p>
            <a:fld id="{3932F2F6-BE37-4B25-876C-6D1D58830079}" type="slidenum">
              <a:rPr lang="en-GB" smtClean="0"/>
              <a:t>4</a:t>
            </a:fld>
            <a:endParaRPr lang="en-GB"/>
          </a:p>
        </p:txBody>
      </p:sp>
    </p:spTree>
    <p:extLst>
      <p:ext uri="{BB962C8B-B14F-4D97-AF65-F5344CB8AC3E}">
        <p14:creationId xmlns:p14="http://schemas.microsoft.com/office/powerpoint/2010/main" val="23078204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Exemplars for MCMC</a:t>
            </a:r>
            <a:endParaRPr lang="en-GB" dirty="0"/>
          </a:p>
        </p:txBody>
      </p:sp>
      <p:sp>
        <p:nvSpPr>
          <p:cNvPr id="3" name="Content Placeholder 2"/>
          <p:cNvSpPr>
            <a:spLocks noGrp="1"/>
          </p:cNvSpPr>
          <p:nvPr>
            <p:ph idx="1"/>
          </p:nvPr>
        </p:nvSpPr>
        <p:spPr/>
        <p:txBody>
          <a:bodyPr>
            <a:normAutofit fontScale="92500"/>
          </a:bodyPr>
          <a:lstStyle/>
          <a:p>
            <a:r>
              <a:rPr lang="en-GB" dirty="0" smtClean="0"/>
              <a:t>Raymer, James, &amp; Arkadiusz </a:t>
            </a:r>
            <a:r>
              <a:rPr lang="en-GB" dirty="0" err="1" smtClean="0"/>
              <a:t>Wiśniowski</a:t>
            </a:r>
            <a:r>
              <a:rPr lang="en-GB" dirty="0" smtClean="0"/>
              <a:t> (2018) Applying and testing a forecasting model for age and sex patterns of immigration and emigration, </a:t>
            </a:r>
            <a:r>
              <a:rPr lang="en-GB" u="sng" dirty="0" smtClean="0"/>
              <a:t>Population Studies</a:t>
            </a:r>
            <a:r>
              <a:rPr lang="en-GB" dirty="0" smtClean="0"/>
              <a:t>, 72:3, 339-355, DOI: 10.1080/00324728.2018.1469784</a:t>
            </a:r>
          </a:p>
          <a:p>
            <a:endParaRPr lang="en-GB" dirty="0" smtClean="0"/>
          </a:p>
          <a:p>
            <a:pPr marL="0" indent="0">
              <a:buNone/>
            </a:pPr>
            <a:r>
              <a:rPr lang="en-GB" dirty="0" smtClean="0"/>
              <a:t>Country data: Sweden, South Korea, and Australia, model based on UK, data sources multiple even for a single flow.</a:t>
            </a:r>
          </a:p>
          <a:p>
            <a:pPr marL="0" indent="0">
              <a:buNone/>
            </a:pPr>
            <a:endParaRPr lang="en-GB" dirty="0" smtClean="0"/>
          </a:p>
          <a:p>
            <a:pPr marL="0" indent="0">
              <a:buNone/>
            </a:pPr>
            <a:r>
              <a:rPr lang="en-GB" dirty="0" smtClean="0"/>
              <a:t>Chapter 11 of Demographic Forecasting by Bryant and Zhang, and tutorial corresponding to that.  Olsen’s tutorial guide helps you and you could ask me for ‘tutorial 4’ of our coaching series. </a:t>
            </a:r>
            <a:endParaRPr lang="en-GB" dirty="0"/>
          </a:p>
        </p:txBody>
      </p:sp>
      <p:sp>
        <p:nvSpPr>
          <p:cNvPr id="4" name="Slide Number Placeholder 3"/>
          <p:cNvSpPr>
            <a:spLocks noGrp="1"/>
          </p:cNvSpPr>
          <p:nvPr>
            <p:ph type="sldNum" sz="quarter" idx="12"/>
          </p:nvPr>
        </p:nvSpPr>
        <p:spPr/>
        <p:txBody>
          <a:bodyPr/>
          <a:lstStyle/>
          <a:p>
            <a:fld id="{3932F2F6-BE37-4B25-876C-6D1D58830079}" type="slidenum">
              <a:rPr lang="en-GB" smtClean="0"/>
              <a:t>5</a:t>
            </a:fld>
            <a:endParaRPr lang="en-GB"/>
          </a:p>
        </p:txBody>
      </p:sp>
    </p:spTree>
    <p:extLst>
      <p:ext uri="{BB962C8B-B14F-4D97-AF65-F5344CB8AC3E}">
        <p14:creationId xmlns:p14="http://schemas.microsoft.com/office/powerpoint/2010/main" val="22431761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One Exemplar for Today’s Q&amp;A</a:t>
            </a:r>
            <a:endParaRPr lang="en-GB" dirty="0"/>
          </a:p>
        </p:txBody>
      </p:sp>
      <p:sp>
        <p:nvSpPr>
          <p:cNvPr id="3" name="Content Placeholder 2"/>
          <p:cNvSpPr>
            <a:spLocks noGrp="1"/>
          </p:cNvSpPr>
          <p:nvPr>
            <p:ph idx="1"/>
          </p:nvPr>
        </p:nvSpPr>
        <p:spPr>
          <a:solidFill>
            <a:schemeClr val="accent2">
              <a:lumMod val="40000"/>
              <a:lumOff val="60000"/>
            </a:schemeClr>
          </a:solidFill>
        </p:spPr>
        <p:txBody>
          <a:bodyPr>
            <a:normAutofit lnSpcReduction="10000"/>
          </a:bodyPr>
          <a:lstStyle/>
          <a:p>
            <a:r>
              <a:rPr lang="en-GB" dirty="0" smtClean="0"/>
              <a:t>Suppose children report their time-use in a survey, and the children’s reports for ages 5 to 16 are gathered into a matrix.  Time thresholds are set by age group, 0 for 5-11 years, 24 for 12-14, and 34 hours per week for age 15-16.</a:t>
            </a:r>
          </a:p>
          <a:p>
            <a:r>
              <a:rPr lang="en-GB" dirty="0" smtClean="0"/>
              <a:t>A binary outcome is set up 0  = not in harmful excessive-hours child labour, 1= harmful child labour.</a:t>
            </a:r>
          </a:p>
          <a:p>
            <a:r>
              <a:rPr lang="en-GB" dirty="0" smtClean="0"/>
              <a:t>The child labour in market work includes farming, family helper in enterprise, and producing goods </a:t>
            </a:r>
            <a:r>
              <a:rPr lang="en-GB" dirty="0" err="1" smtClean="0"/>
              <a:t>likefish</a:t>
            </a:r>
            <a:r>
              <a:rPr lang="en-GB" dirty="0" smtClean="0"/>
              <a:t> at home.</a:t>
            </a:r>
          </a:p>
          <a:p>
            <a:r>
              <a:rPr lang="en-GB" dirty="0" smtClean="0"/>
              <a:t>Using classic ILO terminology, based on the UN system, child labour in domestic work has to be counted outside productive work. This includes home based childcare services, cooking and washing.</a:t>
            </a:r>
            <a:endParaRPr lang="en-GB" dirty="0"/>
          </a:p>
        </p:txBody>
      </p:sp>
      <p:sp>
        <p:nvSpPr>
          <p:cNvPr id="4" name="Slide Number Placeholder 3"/>
          <p:cNvSpPr>
            <a:spLocks noGrp="1"/>
          </p:cNvSpPr>
          <p:nvPr>
            <p:ph type="sldNum" sz="quarter" idx="12"/>
          </p:nvPr>
        </p:nvSpPr>
        <p:spPr/>
        <p:txBody>
          <a:bodyPr/>
          <a:lstStyle/>
          <a:p>
            <a:fld id="{3932F2F6-BE37-4B25-876C-6D1D58830079}" type="slidenum">
              <a:rPr lang="en-GB" smtClean="0"/>
              <a:t>6</a:t>
            </a:fld>
            <a:endParaRPr lang="en-GB"/>
          </a:p>
        </p:txBody>
      </p:sp>
    </p:spTree>
    <p:extLst>
      <p:ext uri="{BB962C8B-B14F-4D97-AF65-F5344CB8AC3E}">
        <p14:creationId xmlns:p14="http://schemas.microsoft.com/office/powerpoint/2010/main" val="1256050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Child Labour Logit Exemplar</a:t>
            </a:r>
            <a:endParaRPr lang="en-GB" dirty="0"/>
          </a:p>
        </p:txBody>
      </p:sp>
      <p:sp>
        <p:nvSpPr>
          <p:cNvPr id="3" name="Content Placeholder 2"/>
          <p:cNvSpPr>
            <a:spLocks noGrp="1"/>
          </p:cNvSpPr>
          <p:nvPr>
            <p:ph idx="1"/>
          </p:nvPr>
        </p:nvSpPr>
        <p:spPr>
          <a:solidFill>
            <a:schemeClr val="accent2">
              <a:lumMod val="40000"/>
              <a:lumOff val="60000"/>
            </a:schemeClr>
          </a:solidFill>
        </p:spPr>
        <p:txBody>
          <a:bodyPr>
            <a:normAutofit lnSpcReduction="10000"/>
          </a:bodyPr>
          <a:lstStyle/>
          <a:p>
            <a:r>
              <a:rPr lang="en-GB" dirty="0" smtClean="0"/>
              <a:t>Factors affecting children getting into harmful child labour include:</a:t>
            </a:r>
          </a:p>
          <a:p>
            <a:pPr lvl="1"/>
            <a:r>
              <a:rPr lang="en-GB" dirty="0" smtClean="0"/>
              <a:t>Oversize household with an internal division of labour;</a:t>
            </a:r>
          </a:p>
          <a:p>
            <a:pPr lvl="1"/>
            <a:r>
              <a:rPr lang="en-GB" dirty="0" smtClean="0"/>
              <a:t>Having a poor mother who lacks a husband present (separated, deserted or divorced);</a:t>
            </a:r>
          </a:p>
          <a:p>
            <a:pPr lvl="1"/>
            <a:r>
              <a:rPr lang="en-GB" dirty="0" smtClean="0"/>
              <a:t>Cultural minority groups;</a:t>
            </a:r>
          </a:p>
          <a:p>
            <a:pPr lvl="1"/>
            <a:r>
              <a:rPr lang="en-GB" dirty="0" smtClean="0"/>
              <a:t>Being low in assets [not recorded in the data used here];</a:t>
            </a:r>
          </a:p>
          <a:p>
            <a:pPr lvl="1"/>
            <a:r>
              <a:rPr lang="en-GB" dirty="0" smtClean="0"/>
              <a:t>Growing toward maturity;</a:t>
            </a:r>
          </a:p>
          <a:p>
            <a:pPr lvl="1"/>
            <a:r>
              <a:rPr lang="en-GB" dirty="0" smtClean="0"/>
              <a:t>Others.</a:t>
            </a:r>
          </a:p>
          <a:p>
            <a:pPr lvl="1"/>
            <a:endParaRPr lang="en-GB" dirty="0"/>
          </a:p>
          <a:p>
            <a:pPr lvl="1"/>
            <a:r>
              <a:rPr lang="en-GB" dirty="0" smtClean="0"/>
              <a:t>We do not expect gender of child to matter, but it does: boys in south Asia get more of the work that is ‘market work’ so girls are ‘less at risk’ = gender stereotyping of earning at a very young age.</a:t>
            </a:r>
            <a:endParaRPr lang="en-GB" dirty="0"/>
          </a:p>
        </p:txBody>
      </p:sp>
      <p:sp>
        <p:nvSpPr>
          <p:cNvPr id="4" name="Slide Number Placeholder 3"/>
          <p:cNvSpPr>
            <a:spLocks noGrp="1"/>
          </p:cNvSpPr>
          <p:nvPr>
            <p:ph type="sldNum" sz="quarter" idx="12"/>
          </p:nvPr>
        </p:nvSpPr>
        <p:spPr/>
        <p:txBody>
          <a:bodyPr/>
          <a:lstStyle/>
          <a:p>
            <a:fld id="{3932F2F6-BE37-4B25-876C-6D1D58830079}" type="slidenum">
              <a:rPr lang="en-GB" smtClean="0"/>
              <a:t>7</a:t>
            </a:fld>
            <a:endParaRPr lang="en-GB"/>
          </a:p>
        </p:txBody>
      </p:sp>
    </p:spTree>
    <p:extLst>
      <p:ext uri="{BB962C8B-B14F-4D97-AF65-F5344CB8AC3E}">
        <p14:creationId xmlns:p14="http://schemas.microsoft.com/office/powerpoint/2010/main" val="1572006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Child Labour Logit Multilevel Model in GLMER</a:t>
            </a:r>
            <a:endParaRPr lang="en-GB" dirty="0"/>
          </a:p>
        </p:txBody>
      </p:sp>
      <p:sp>
        <p:nvSpPr>
          <p:cNvPr id="3" name="Content Placeholder 2"/>
          <p:cNvSpPr>
            <a:spLocks noGrp="1"/>
          </p:cNvSpPr>
          <p:nvPr>
            <p:ph idx="1"/>
          </p:nvPr>
        </p:nvSpPr>
        <p:spPr>
          <a:solidFill>
            <a:schemeClr val="accent2">
              <a:lumMod val="40000"/>
              <a:lumOff val="60000"/>
            </a:schemeClr>
          </a:solidFill>
        </p:spPr>
        <p:txBody>
          <a:bodyPr>
            <a:normAutofit fontScale="55000" lnSpcReduction="20000"/>
          </a:bodyPr>
          <a:lstStyle/>
          <a:p>
            <a:pPr>
              <a:lnSpc>
                <a:spcPct val="120000"/>
              </a:lnSpc>
            </a:pPr>
            <a:r>
              <a:rPr lang="en-GB" dirty="0" err="1">
                <a:latin typeface="Courier New" panose="02070309020205020404" pitchFamily="49" charset="0"/>
              </a:rPr>
              <a:t>glmer</a:t>
            </a:r>
            <a:r>
              <a:rPr lang="en-GB" dirty="0">
                <a:latin typeface="Courier New" panose="02070309020205020404" pitchFamily="49" charset="0"/>
              </a:rPr>
              <a:t>(</a:t>
            </a:r>
            <a:r>
              <a:rPr lang="en-GB" dirty="0" err="1">
                <a:latin typeface="Courier New" panose="02070309020205020404" pitchFamily="49" charset="0"/>
              </a:rPr>
              <a:t>childlab</a:t>
            </a:r>
            <a:r>
              <a:rPr lang="en-GB" dirty="0">
                <a:latin typeface="Courier New" panose="02070309020205020404" pitchFamily="49" charset="0"/>
              </a:rPr>
              <a:t> ~  female + </a:t>
            </a:r>
            <a:r>
              <a:rPr lang="en-GB" dirty="0" err="1">
                <a:latin typeface="Courier New" panose="02070309020205020404" pitchFamily="49" charset="0"/>
              </a:rPr>
              <a:t>hhsize</a:t>
            </a:r>
            <a:r>
              <a:rPr lang="en-GB" dirty="0">
                <a:latin typeface="Courier New" panose="02070309020205020404" pitchFamily="49" charset="0"/>
              </a:rPr>
              <a:t>+ rural + </a:t>
            </a:r>
            <a:r>
              <a:rPr lang="en-GB" dirty="0" err="1">
                <a:latin typeface="Courier New" panose="02070309020205020404" pitchFamily="49" charset="0"/>
              </a:rPr>
              <a:t>fhh</a:t>
            </a:r>
            <a:r>
              <a:rPr lang="en-GB" dirty="0">
                <a:latin typeface="Courier New" panose="02070309020205020404" pitchFamily="49" charset="0"/>
              </a:rPr>
              <a:t> + (1 | country) + (1 | </a:t>
            </a:r>
            <a:r>
              <a:rPr lang="en-GB" dirty="0" err="1">
                <a:latin typeface="Courier New" panose="02070309020205020404" pitchFamily="49" charset="0"/>
              </a:rPr>
              <a:t>ageyear</a:t>
            </a:r>
            <a:r>
              <a:rPr lang="en-GB" dirty="0">
                <a:latin typeface="Courier New" panose="02070309020205020404" pitchFamily="49" charset="0"/>
              </a:rPr>
              <a:t>), </a:t>
            </a:r>
            <a:r>
              <a:rPr lang="en-GB" dirty="0" err="1">
                <a:latin typeface="Courier New" panose="02070309020205020404" pitchFamily="49" charset="0"/>
              </a:rPr>
              <a:t>mysamp</a:t>
            </a:r>
            <a:r>
              <a:rPr lang="en-GB" dirty="0">
                <a:latin typeface="Courier New" panose="02070309020205020404" pitchFamily="49" charset="0"/>
              </a:rPr>
              <a:t>, family =  binomial("logit")) </a:t>
            </a:r>
            <a:endParaRPr lang="en-GB" dirty="0" smtClean="0">
              <a:latin typeface="Courier New" panose="02070309020205020404" pitchFamily="49" charset="0"/>
            </a:endParaRPr>
          </a:p>
          <a:p>
            <a:pPr>
              <a:lnSpc>
                <a:spcPct val="120000"/>
              </a:lnSpc>
            </a:pPr>
            <a:r>
              <a:rPr lang="en-US" dirty="0" smtClean="0"/>
              <a:t>## </a:t>
            </a:r>
            <a:r>
              <a:rPr lang="en-US" dirty="0"/>
              <a:t>Generalized linear mixed model fit by maximum likelihood (</a:t>
            </a:r>
            <a:r>
              <a:rPr lang="en-US" dirty="0" smtClean="0"/>
              <a:t>Laplace  </a:t>
            </a:r>
            <a:r>
              <a:rPr lang="en-US" dirty="0"/>
              <a:t>Approximation) [</a:t>
            </a:r>
            <a:r>
              <a:rPr lang="en-US" dirty="0" err="1"/>
              <a:t>glmerMod</a:t>
            </a:r>
            <a:r>
              <a:rPr lang="en-US" dirty="0"/>
              <a:t>]</a:t>
            </a:r>
            <a:br>
              <a:rPr lang="en-US" dirty="0"/>
            </a:br>
            <a:r>
              <a:rPr lang="en-US" dirty="0"/>
              <a:t>##  Family: binomial  ( logit </a:t>
            </a:r>
            <a:r>
              <a:rPr lang="en-US" dirty="0" smtClean="0"/>
              <a:t>)    </a:t>
            </a:r>
            <a:r>
              <a:rPr lang="en-US" dirty="0"/>
              <a:t>Formula: </a:t>
            </a:r>
            <a:r>
              <a:rPr lang="en-US" dirty="0" err="1"/>
              <a:t>childlab</a:t>
            </a:r>
            <a:r>
              <a:rPr lang="en-US" dirty="0"/>
              <a:t> ~ female + </a:t>
            </a:r>
            <a:r>
              <a:rPr lang="en-US" dirty="0" err="1"/>
              <a:t>hhsize</a:t>
            </a:r>
            <a:r>
              <a:rPr lang="en-US" dirty="0"/>
              <a:t> + rural + </a:t>
            </a:r>
            <a:r>
              <a:rPr lang="en-US" dirty="0" err="1"/>
              <a:t>fhh</a:t>
            </a:r>
            <a:r>
              <a:rPr lang="en-US" dirty="0"/>
              <a:t> + (1 | country) + (1 |  </a:t>
            </a:r>
            <a:r>
              <a:rPr lang="en-US" dirty="0" smtClean="0"/>
              <a:t>  </a:t>
            </a:r>
            <a:r>
              <a:rPr lang="en-US" dirty="0" err="1"/>
              <a:t>ageyear</a:t>
            </a:r>
            <a:r>
              <a:rPr lang="en-US" dirty="0"/>
              <a:t>)</a:t>
            </a:r>
            <a:br>
              <a:rPr lang="en-US" dirty="0"/>
            </a:br>
            <a:r>
              <a:rPr lang="en-US" dirty="0"/>
              <a:t>##    Data: </a:t>
            </a:r>
            <a:r>
              <a:rPr lang="en-US" dirty="0" err="1"/>
              <a:t>mysamp</a:t>
            </a:r>
            <a:r>
              <a:rPr lang="en-US" dirty="0"/>
              <a:t/>
            </a:r>
            <a:br>
              <a:rPr lang="en-US" dirty="0"/>
            </a:br>
            <a:endParaRPr lang="en-US" dirty="0" smtClean="0"/>
          </a:p>
          <a:p>
            <a:pPr>
              <a:lnSpc>
                <a:spcPct val="120000"/>
              </a:lnSpc>
            </a:pPr>
            <a:r>
              <a:rPr lang="en-US" dirty="0" smtClean="0"/>
              <a:t>##       </a:t>
            </a:r>
            <a:r>
              <a:rPr lang="en-US" dirty="0"/>
              <a:t>AIC       BIC    </a:t>
            </a:r>
            <a:r>
              <a:rPr lang="en-US" dirty="0" err="1"/>
              <a:t>logLik</a:t>
            </a:r>
            <a:r>
              <a:rPr lang="en-US" dirty="0"/>
              <a:t>  deviance  </a:t>
            </a:r>
            <a:r>
              <a:rPr lang="en-US" dirty="0" err="1"/>
              <a:t>df.resid</a:t>
            </a:r>
            <a:r>
              <a:rPr lang="en-US" dirty="0"/>
              <a:t> </a:t>
            </a:r>
            <a:br>
              <a:rPr lang="en-US" dirty="0"/>
            </a:br>
            <a:r>
              <a:rPr lang="en-US" dirty="0"/>
              <a:t>##  2933.284  2983.757 -1459.642  2919.284      9993 </a:t>
            </a:r>
            <a:br>
              <a:rPr lang="en-US" dirty="0"/>
            </a:br>
            <a:r>
              <a:rPr lang="en-US" dirty="0"/>
              <a:t>## Random effects:</a:t>
            </a:r>
            <a:br>
              <a:rPr lang="en-US" dirty="0"/>
            </a:br>
            <a:r>
              <a:rPr lang="en-US" dirty="0"/>
              <a:t>##  Groups  Name        </a:t>
            </a:r>
            <a:r>
              <a:rPr lang="en-US" dirty="0" err="1"/>
              <a:t>Std.Dev</a:t>
            </a:r>
            <a:r>
              <a:rPr lang="en-US" dirty="0"/>
              <a:t>.</a:t>
            </a:r>
            <a:br>
              <a:rPr lang="en-US" dirty="0"/>
            </a:br>
            <a:r>
              <a:rPr lang="en-US" dirty="0"/>
              <a:t>##  </a:t>
            </a:r>
            <a:r>
              <a:rPr lang="en-US" dirty="0" err="1"/>
              <a:t>ageyear</a:t>
            </a:r>
            <a:r>
              <a:rPr lang="en-US" dirty="0"/>
              <a:t> (Intercept) 0.7104  </a:t>
            </a:r>
            <a:br>
              <a:rPr lang="en-US" dirty="0"/>
            </a:br>
            <a:r>
              <a:rPr lang="en-US" dirty="0"/>
              <a:t>##  country (Intercept) 1.0561  </a:t>
            </a:r>
            <a:br>
              <a:rPr lang="en-US" dirty="0"/>
            </a:br>
            <a:r>
              <a:rPr lang="en-US" dirty="0"/>
              <a:t>## Number of </a:t>
            </a:r>
            <a:r>
              <a:rPr lang="en-US" dirty="0" err="1"/>
              <a:t>obs</a:t>
            </a:r>
            <a:r>
              <a:rPr lang="en-US" dirty="0"/>
              <a:t>: 10000, groups:  </a:t>
            </a:r>
            <a:r>
              <a:rPr lang="en-US" dirty="0" err="1"/>
              <a:t>ageyear</a:t>
            </a:r>
            <a:r>
              <a:rPr lang="en-US" dirty="0"/>
              <a:t>, 13; country, 6</a:t>
            </a:r>
            <a:br>
              <a:rPr lang="en-US" dirty="0"/>
            </a:br>
            <a:r>
              <a:rPr lang="en-US" dirty="0"/>
              <a:t>## Fixed Effects:</a:t>
            </a:r>
            <a:br>
              <a:rPr lang="en-US" dirty="0"/>
            </a:br>
            <a:r>
              <a:rPr lang="en-US" dirty="0"/>
              <a:t>## (Intercept)       female       </a:t>
            </a:r>
            <a:r>
              <a:rPr lang="en-US" dirty="0" err="1"/>
              <a:t>hhsize</a:t>
            </a:r>
            <a:r>
              <a:rPr lang="en-US" dirty="0"/>
              <a:t>        rural          </a:t>
            </a:r>
            <a:r>
              <a:rPr lang="en-US" dirty="0" err="1"/>
              <a:t>fhh</a:t>
            </a:r>
            <a:r>
              <a:rPr lang="en-US" dirty="0"/>
              <a:t>  </a:t>
            </a:r>
            <a:br>
              <a:rPr lang="en-US" dirty="0"/>
            </a:br>
            <a:r>
              <a:rPr lang="en-US" dirty="0"/>
              <a:t>##    -3.32666     -0.42979      0.02289      0.27317      0.19181</a:t>
            </a:r>
          </a:p>
          <a:p>
            <a:endParaRPr lang="en-GB" dirty="0"/>
          </a:p>
        </p:txBody>
      </p:sp>
      <p:sp>
        <p:nvSpPr>
          <p:cNvPr id="4" name="Slide Number Placeholder 3"/>
          <p:cNvSpPr>
            <a:spLocks noGrp="1"/>
          </p:cNvSpPr>
          <p:nvPr>
            <p:ph type="sldNum" sz="quarter" idx="12"/>
          </p:nvPr>
        </p:nvSpPr>
        <p:spPr/>
        <p:txBody>
          <a:bodyPr/>
          <a:lstStyle/>
          <a:p>
            <a:fld id="{3932F2F6-BE37-4B25-876C-6D1D58830079}" type="slidenum">
              <a:rPr lang="en-GB" smtClean="0"/>
              <a:t>8</a:t>
            </a:fld>
            <a:endParaRPr lang="en-GB"/>
          </a:p>
        </p:txBody>
      </p:sp>
    </p:spTree>
    <p:extLst>
      <p:ext uri="{BB962C8B-B14F-4D97-AF65-F5344CB8AC3E}">
        <p14:creationId xmlns:p14="http://schemas.microsoft.com/office/powerpoint/2010/main" val="3766474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Quick Quiz</a:t>
            </a:r>
            <a:endParaRPr lang="en-GB" dirty="0"/>
          </a:p>
        </p:txBody>
      </p:sp>
      <p:sp>
        <p:nvSpPr>
          <p:cNvPr id="3" name="Content Placeholder 2"/>
          <p:cNvSpPr>
            <a:spLocks noGrp="1"/>
          </p:cNvSpPr>
          <p:nvPr>
            <p:ph idx="1"/>
          </p:nvPr>
        </p:nvSpPr>
        <p:spPr/>
        <p:txBody>
          <a:bodyPr/>
          <a:lstStyle/>
          <a:p>
            <a:r>
              <a:rPr lang="en-GB" dirty="0" smtClean="0"/>
              <a:t>What are the </a:t>
            </a:r>
            <a:r>
              <a:rPr lang="en-GB" dirty="0" err="1" smtClean="0"/>
              <a:t>glmer</a:t>
            </a:r>
            <a:r>
              <a:rPr lang="en-GB" dirty="0" smtClean="0"/>
              <a:t> commands for getting the confidence interval boundaries in a table format? Hint a list can be </a:t>
            </a:r>
            <a:r>
              <a:rPr lang="en-GB" dirty="0" err="1" smtClean="0"/>
              <a:t>subsetted</a:t>
            </a:r>
            <a:r>
              <a:rPr lang="en-GB" dirty="0" smtClean="0"/>
              <a:t> using $... So you name your results as </a:t>
            </a:r>
            <a:r>
              <a:rPr lang="en-GB" dirty="0" err="1" smtClean="0"/>
              <a:t>fitglmer</a:t>
            </a:r>
            <a:r>
              <a:rPr lang="en-GB" dirty="0" smtClean="0"/>
              <a:t> then </a:t>
            </a:r>
            <a:r>
              <a:rPr lang="en-GB" dirty="0" err="1" smtClean="0"/>
              <a:t>str</a:t>
            </a:r>
            <a:r>
              <a:rPr lang="en-GB" dirty="0" smtClean="0"/>
              <a:t>(</a:t>
            </a:r>
            <a:r>
              <a:rPr lang="en-GB" dirty="0" err="1" smtClean="0"/>
              <a:t>fitglmer</a:t>
            </a:r>
            <a:r>
              <a:rPr lang="en-GB" dirty="0" smtClean="0"/>
              <a:t>) and lastly *** command *** </a:t>
            </a:r>
            <a:r>
              <a:rPr lang="en-GB" dirty="0" err="1" smtClean="0"/>
              <a:t>fitglmer</a:t>
            </a:r>
            <a:r>
              <a:rPr lang="en-GB" dirty="0" smtClean="0"/>
              <a:t>$&amp;&amp;&amp;&amp; [name the correct item in the list]</a:t>
            </a:r>
          </a:p>
          <a:p>
            <a:endParaRPr lang="en-GB" dirty="0"/>
          </a:p>
          <a:p>
            <a:r>
              <a:rPr lang="en-GB" dirty="0" smtClean="0"/>
              <a:t>What is the </a:t>
            </a:r>
            <a:r>
              <a:rPr lang="en-GB" dirty="0" err="1" smtClean="0"/>
              <a:t>loglik</a:t>
            </a:r>
            <a:r>
              <a:rPr lang="en-GB" dirty="0" smtClean="0"/>
              <a:t> used for?</a:t>
            </a:r>
          </a:p>
          <a:p>
            <a:endParaRPr lang="en-GB" dirty="0"/>
          </a:p>
          <a:p>
            <a:r>
              <a:rPr lang="en-GB" dirty="0" smtClean="0"/>
              <a:t>What is the item name within the ‘fit’ object that holds the Level 2 random intercepts for age? How do you list these? </a:t>
            </a:r>
          </a:p>
          <a:p>
            <a:endParaRPr lang="en-GB" dirty="0"/>
          </a:p>
        </p:txBody>
      </p:sp>
      <p:sp>
        <p:nvSpPr>
          <p:cNvPr id="4" name="Slide Number Placeholder 3"/>
          <p:cNvSpPr>
            <a:spLocks noGrp="1"/>
          </p:cNvSpPr>
          <p:nvPr>
            <p:ph type="sldNum" sz="quarter" idx="12"/>
          </p:nvPr>
        </p:nvSpPr>
        <p:spPr/>
        <p:txBody>
          <a:bodyPr/>
          <a:lstStyle/>
          <a:p>
            <a:fld id="{3932F2F6-BE37-4B25-876C-6D1D58830079}" type="slidenum">
              <a:rPr lang="en-GB" smtClean="0"/>
              <a:t>9</a:t>
            </a:fld>
            <a:endParaRPr lang="en-GB"/>
          </a:p>
        </p:txBody>
      </p:sp>
    </p:spTree>
    <p:extLst>
      <p:ext uri="{BB962C8B-B14F-4D97-AF65-F5344CB8AC3E}">
        <p14:creationId xmlns:p14="http://schemas.microsoft.com/office/powerpoint/2010/main" val="484051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3031</TotalTime>
  <Words>4492</Words>
  <Application>Microsoft Office PowerPoint</Application>
  <PresentationFormat>Widescreen</PresentationFormat>
  <Paragraphs>260</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Calibri Light</vt:lpstr>
      <vt:lpstr>Cambria Math</vt:lpstr>
      <vt:lpstr>Courier New</vt:lpstr>
      <vt:lpstr>Symbol</vt:lpstr>
      <vt:lpstr>Wingdings</vt:lpstr>
      <vt:lpstr>Office Theme</vt:lpstr>
      <vt:lpstr>Bayesian Simulation Routines</vt:lpstr>
      <vt:lpstr>Contents of this Presentation</vt:lpstr>
      <vt:lpstr>Chapters to read as introductory material: </vt:lpstr>
      <vt:lpstr>Online preparatory sources </vt:lpstr>
      <vt:lpstr>Exemplars for MCMC</vt:lpstr>
      <vt:lpstr>One Exemplar for Today’s Q&amp;A</vt:lpstr>
      <vt:lpstr>Child Labour Logit Exemplar</vt:lpstr>
      <vt:lpstr>Child Labour Logit Multilevel Model in GLMER</vt:lpstr>
      <vt:lpstr>Quick Quiz</vt:lpstr>
      <vt:lpstr>Another reading, if you get time: Using Excel!!</vt:lpstr>
      <vt:lpstr>Child Labour Logit Multilevel Model in Stan</vt:lpstr>
      <vt:lpstr>Child Labour Logit Brms Results</vt:lpstr>
      <vt:lpstr>Child Labour Logit Brms Quick Quiz</vt:lpstr>
      <vt:lpstr>The coefficients are shown here.  7. Why is sd_country_intercept so important? 8. What do the default brms blue lines mean? It’s important to be sure about this if you use the mcmc_plot defaults in brms.</vt:lpstr>
      <vt:lpstr>Bayes’ Theorem, written for a regression D=Data matrix, P is probability density function, and theta ("") is a vector of all parameters.  </vt:lpstr>
      <vt:lpstr>Another quiz, this one is harder.</vt:lpstr>
      <vt:lpstr>We have a likelihood function on the right-hand side.  It is a multiplicative function of its terms.     In chapter 18 of Gelman and Hill, 2007, we can see example of likelihood functions for each generalised linear modelling option (the linear model; the binary logistic model; and the Poisson model). </vt:lpstr>
      <vt:lpstr>Sources for how MCMC works</vt:lpstr>
      <vt:lpstr>NUTS and BUGS</vt:lpstr>
      <vt:lpstr>The No-U-Turn Sampler avoids the ‘snags’ of a model arriving at a cycle that is not the correct parameter set</vt:lpstr>
      <vt:lpstr>Effective Sample Size</vt:lpstr>
      <vt:lpstr>Declaring a simple multilevel model (Gelman and Hill, Chapter 16)</vt:lpstr>
      <vt:lpstr>Quick quiz</vt:lpstr>
      <vt:lpstr>We write the posterior thus:</vt:lpstr>
      <vt:lpstr>The posterior has 4 dimensions for 4 parameters, e.g. , , σ_y,σ_α, in a simpler empty multi-level model</vt:lpstr>
      <vt:lpstr>The Metropolis Algorithm</vt:lpstr>
      <vt:lpstr>Metropolis-Hastings Algorithm also considers that we can takes the derivative of the posterior in each iteration</vt:lpstr>
      <vt:lpstr>Summary of special routines</vt:lpstr>
      <vt:lpstr>Quick quiz, revisited</vt:lpstr>
      <vt:lpstr>Concluding points</vt:lpstr>
      <vt:lpstr>Child Labour Logit Brms Quick Quiz - Answers</vt:lpstr>
      <vt:lpstr>References</vt:lpstr>
    </vt:vector>
  </TitlesOfParts>
  <Company>University of Manchester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Bayesian Simulation Routines</dc:title>
  <dc:creator>Wendy Olsen</dc:creator>
  <cp:lastModifiedBy>Wendy Olsen</cp:lastModifiedBy>
  <cp:revision>22</cp:revision>
  <dcterms:created xsi:type="dcterms:W3CDTF">2021-07-14T09:11:24Z</dcterms:created>
  <dcterms:modified xsi:type="dcterms:W3CDTF">2022-07-11T10:15:24Z</dcterms:modified>
</cp:coreProperties>
</file>