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98" r:id="rId2"/>
    <p:sldId id="905" r:id="rId3"/>
    <p:sldId id="906" r:id="rId4"/>
    <p:sldId id="907" r:id="rId5"/>
    <p:sldId id="909" r:id="rId6"/>
    <p:sldId id="908" r:id="rId7"/>
    <p:sldId id="887" r:id="rId8"/>
  </p:sldIdLst>
  <p:sldSz cx="9906000" cy="6858000" type="A4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5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even, J.G.T. van der (Jacobiene)" initials="HJvd(" lastIdx="7" clrIdx="0">
    <p:extLst>
      <p:ext uri="{19B8F6BF-5375-455C-9EA6-DF929625EA0E}">
        <p15:presenceInfo xmlns:p15="http://schemas.microsoft.com/office/powerpoint/2012/main" userId="Hoeven, J.G.T. van der (Jacobien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84686" autoAdjust="0"/>
  </p:normalViewPr>
  <p:slideViewPr>
    <p:cSldViewPr>
      <p:cViewPr varScale="1">
        <p:scale>
          <a:sx n="55" d="100"/>
          <a:sy n="55" d="100"/>
        </p:scale>
        <p:origin x="1192" y="40"/>
      </p:cViewPr>
      <p:guideLst>
        <p:guide orient="horz" pos="365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376E11-30A4-45AF-901D-28825DC6C51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6E11-30A4-45AF-901D-28825DC6C51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9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0AFD9D5-0D33-49B0-AFD6-7A67A9823B9A}" type="slidenum">
              <a:rPr lang="ar-SA">
                <a:latin typeface="Arial" charset="0"/>
              </a:rPr>
              <a:pPr eaLnBrk="1" hangingPunct="1"/>
              <a:t>2</a:t>
            </a:fld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0AFD9D5-0D33-49B0-AFD6-7A67A9823B9A}" type="slidenum">
              <a:rPr lang="ar-SA">
                <a:latin typeface="Arial" charset="0"/>
              </a:rPr>
              <a:pPr eaLnBrk="1" hangingPunct="1"/>
              <a:t>3</a:t>
            </a:fld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0AFD9D5-0D33-49B0-AFD6-7A67A9823B9A}" type="slidenum">
              <a:rPr lang="ar-SA">
                <a:latin typeface="Arial" charset="0"/>
              </a:rPr>
              <a:pPr eaLnBrk="1" hangingPunct="1"/>
              <a:t>4</a:t>
            </a:fld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6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0AFD9D5-0D33-49B0-AFD6-7A67A9823B9A}" type="slidenum">
              <a:rPr lang="ar-SA">
                <a:latin typeface="Arial" charset="0"/>
              </a:rPr>
              <a:pPr eaLnBrk="1" hangingPunct="1"/>
              <a:t>5</a:t>
            </a:fld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0AFD9D5-0D33-49B0-AFD6-7A67A9823B9A}" type="slidenum">
              <a:rPr lang="ar-SA">
                <a:latin typeface="Arial" charset="0"/>
              </a:rPr>
              <a:pPr eaLnBrk="1" hangingPunct="1"/>
              <a:t>6</a:t>
            </a:fld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445BF-50A1-40C4-AC9D-6F69C46FB1F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59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C65C7-D636-468F-B7DA-89D0D4344A5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36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BDA6C-3B1F-4218-B7BF-12E994186BC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970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00438-6AAF-4F02-83F3-F50374A07C0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0339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B631-2ADE-4FD4-84A6-58D5276D22BB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159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8C06E-A402-44F3-93E2-740DC9C683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3685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8FDD-4D7A-4F05-A0B8-D37599C9C0F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414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D7501-E3E2-4B07-89CF-D7FECABA38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43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0569-B903-4956-A340-DEE08919F54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665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0E776-40F2-4FDB-942A-C2CAE21E548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150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4AB76-8B9E-4453-881A-3CBD2C8907C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644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04F4E-D594-4C9B-A6F0-7A2EEE24975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12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60804-6B70-46D9-BD97-16A823FFC36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833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8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8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C8ACD3-ED60-4BAA-BC23-ED04008EB39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talie.Shlomo@soton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calsignificance.com/posts/r-indicators-in-r/" TargetMode="External"/><Relationship Id="rId2" Type="http://schemas.openxmlformats.org/officeDocument/2006/relationships/hyperlink" Target="http://www.risq-project.eu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hummedia.manchester.ac.uk/institutes/cmist/risq/RISQ-manual-v21.pdf" TargetMode="External"/><Relationship Id="rId4" Type="http://schemas.openxmlformats.org/officeDocument/2006/relationships/hyperlink" Target="https://github.com/addinall/RIS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8934F-C2D3-4C50-A21B-AC06C75CC0F1}" type="slidenum">
              <a:rPr lang="en-GB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dirty="0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57"/>
          <p:cNvSpPr>
            <a:spLocks noChangeArrowheads="1"/>
          </p:cNvSpPr>
          <p:nvPr/>
        </p:nvSpPr>
        <p:spPr bwMode="auto">
          <a:xfrm>
            <a:off x="128464" y="74260"/>
            <a:ext cx="9552319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Statistics Away Day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16</a:t>
            </a:r>
            <a:r>
              <a:rPr lang="en-GB" alt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 </a:t>
            </a:r>
            <a:endParaRPr lang="en-GB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Representativeness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Rectangle 58"/>
          <p:cNvSpPr>
            <a:spLocks noChangeArrowheads="1"/>
          </p:cNvSpPr>
          <p:nvPr/>
        </p:nvSpPr>
        <p:spPr bwMode="auto">
          <a:xfrm>
            <a:off x="622893" y="4889366"/>
            <a:ext cx="8833694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Natalie Shlomo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Natalie.Shlomo@manchester.ac.uk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841" y="1873248"/>
            <a:ext cx="9073736" cy="901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05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5675496-6E8A-4F8B-B99B-C36C0BAE0D21}" type="slidenum">
              <a:rPr lang="ar-SA"/>
              <a:pPr eaLnBrk="1" hangingPunct="1"/>
              <a:t>2</a:t>
            </a:fld>
            <a:endParaRPr lang="en-GB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5536" y="82774"/>
            <a:ext cx="7772400" cy="533400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Representativeness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56456" y="616174"/>
                <a:ext cx="9577064" cy="5040312"/>
              </a:xfrm>
            </p:spPr>
            <p:txBody>
              <a:bodyPr/>
              <a:lstStyle/>
              <a:p>
                <a:pPr marL="285750" indent="-28575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 of the sample mean assuming SRS: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𝐵𝑖𝑎𝑠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𝑛𝑟</m:t>
                        </m:r>
                      </m:sub>
                    </m:sSub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as a quality indicator to capture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nonresponse </a:t>
                </a:r>
              </a:p>
              <a:p>
                <a:pPr marL="285750" indent="-28575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 also depends on the contrast between respondents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non-respondents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a target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   </a:t>
                </a:r>
              </a:p>
              <a:p>
                <a:pPr marL="285750" indent="-28575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Develop  indicators on whether group of respondents represent  complete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Aim: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Compare 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surveys that share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target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ompare 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to a survey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longitudinally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Monitor 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collection,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 response  by  adaptive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survey designs 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(Schouten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Peytchev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Wagner ,2018 )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56" y="616174"/>
                <a:ext cx="9577064" cy="5040312"/>
              </a:xfrm>
              <a:blipFill>
                <a:blip r:embed="rId3"/>
                <a:stretch>
                  <a:fillRect l="-827" t="-726" r="-1209" b="-24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72480" y="3429000"/>
            <a:ext cx="8856984" cy="76944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RISQ </a:t>
            </a:r>
            <a:endParaRPr lang="en-GB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Representativeness Indicators for Survey Quality, www.risq-project.eu ) </a:t>
            </a:r>
            <a:r>
              <a:rPr lang="en-GB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5675496-6E8A-4F8B-B99B-C36C0BAE0D21}" type="slidenum">
              <a:rPr lang="ar-SA"/>
              <a:pPr eaLnBrk="1" hangingPunct="1"/>
              <a:t>3</a:t>
            </a:fld>
            <a:endParaRPr lang="en-GB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5536" y="82774"/>
            <a:ext cx="7772400" cy="533400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representativeness?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200472" y="476672"/>
                <a:ext cx="8994204" cy="5040312"/>
              </a:xfrm>
            </p:spPr>
            <p:txBody>
              <a:bodyPr/>
              <a:lstStyle/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Representativeness defined by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response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probabilities that need to be estimated  </a:t>
                </a: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response propensity function for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probability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 population unit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value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respond to the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survey</a:t>
                </a: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definitions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representativeness of survey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response:</a:t>
                </a: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definitions can be measured for any auxiliary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a distance  function: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Assess whether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collection succeeded in obtaining a balanced response for a set of pre-selected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available before and during data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collection (and does not include a target variable </a:t>
                </a:r>
                <a:r>
                  <a:rPr lang="en-GB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0472" y="476672"/>
                <a:ext cx="8994204" cy="5040312"/>
              </a:xfrm>
              <a:blipFill>
                <a:blip r:embed="rId3"/>
                <a:stretch>
                  <a:fillRect l="-610" t="-484" r="-542" b="-25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456" y="2780928"/>
                <a:ext cx="9721080" cy="152349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A response to a survey is representative with respect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propensities are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constant function.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A response to a survey is conditional representative with respect to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when conditional response propensities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for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" y="2780928"/>
                <a:ext cx="9721080" cy="1523494"/>
              </a:xfrm>
              <a:prstGeom prst="rect">
                <a:avLst/>
              </a:prstGeom>
              <a:blipFill>
                <a:blip r:embed="rId4"/>
                <a:stretch>
                  <a:fillRect l="-564" t="-1190" b="-436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5675496-6E8A-4F8B-B99B-C36C0BAE0D21}" type="slidenum">
              <a:rPr lang="ar-SA"/>
              <a:pPr eaLnBrk="1" hangingPunct="1"/>
              <a:t>4</a:t>
            </a:fld>
            <a:endParaRPr lang="en-GB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5536" y="82774"/>
            <a:ext cx="7772400" cy="533400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Representativeness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4488" y="948648"/>
            <a:ext cx="8994204" cy="5040312"/>
          </a:xfrm>
        </p:spPr>
        <p:txBody>
          <a:bodyPr/>
          <a:lstStyle/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058" y="962938"/>
                <a:ext cx="9577064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Representativeness indicator (R-indicator)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transformed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constant response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and defined as: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 of 1 is full representativeness and (close to) 0 the largest possible deviation from representative response (note: the maximum standard deviation for the  binomial distribution is 0.5). </a:t>
                </a: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" y="962938"/>
                <a:ext cx="9577064" cy="2400657"/>
              </a:xfrm>
              <a:prstGeom prst="rect">
                <a:avLst/>
              </a:prstGeom>
              <a:blipFill>
                <a:blip r:embed="rId3"/>
                <a:stretch>
                  <a:fillRect l="-573" t="-12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7684" y="1348921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08484" y="3171084"/>
                <a:ext cx="9289032" cy="146104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R-indicator is estimated by:  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survey design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and</a:t>
                </a:r>
              </a:p>
              <a:p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acc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overall response rate </a:t>
                </a: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4" y="3171084"/>
                <a:ext cx="9289032" cy="1461041"/>
              </a:xfrm>
              <a:prstGeom prst="rect">
                <a:avLst/>
              </a:prstGeom>
              <a:blipFill>
                <a:blip r:embed="rId4"/>
                <a:stretch>
                  <a:fillRect l="-656" t="-1653" b="-4421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5675496-6E8A-4F8B-B99B-C36C0BAE0D21}" type="slidenum">
              <a:rPr lang="ar-SA"/>
              <a:pPr eaLnBrk="1" hangingPunct="1"/>
              <a:t>5</a:t>
            </a:fld>
            <a:endParaRPr lang="en-GB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5536" y="82774"/>
            <a:ext cx="7772400" cy="533400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Representativeness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4488" y="948648"/>
            <a:ext cx="8994204" cy="5040312"/>
          </a:xfrm>
        </p:spPr>
        <p:txBody>
          <a:bodyPr/>
          <a:lstStyle/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7684" y="1348921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54478" y="684927"/>
                <a:ext cx="9397044" cy="5877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Unconditional Partial R-indicator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one variable Z defined as </a:t>
                </a:r>
                <a:b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H categories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0-1 indicator function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b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mean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response probabilities for category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10000"/>
                  </a:lnSpc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holds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the larger the value the stronger the impact of variable Z on lack of representativeness </a:t>
                </a: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Unconditional categorical-level Partial R-indicator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one category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Negative signed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lack of representativeness sand positive signed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over-representativeness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build profiles of individuals to target data collection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8" y="684927"/>
                <a:ext cx="9397044" cy="5877250"/>
              </a:xfrm>
              <a:prstGeom prst="rect">
                <a:avLst/>
              </a:prstGeom>
              <a:blipFill>
                <a:blip r:embed="rId3"/>
                <a:stretch>
                  <a:fillRect l="-584" t="-415" r="-909" b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2520" y="2338513"/>
                <a:ext cx="5679892" cy="71865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by</a:t>
                </a:r>
                <a14:m>
                  <m:oMath xmlns:m="http://schemas.openxmlformats.org/officeDocument/2006/math"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2338513"/>
                <a:ext cx="5679892" cy="718658"/>
              </a:xfrm>
              <a:prstGeom prst="rect">
                <a:avLst/>
              </a:prstGeom>
              <a:blipFill>
                <a:blip r:embed="rId4"/>
                <a:stretch>
                  <a:fillRect l="-107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2520" y="4293096"/>
                <a:ext cx="4765728" cy="78130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by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d>
                      <m:dPr>
                        <m:ctrlPr>
                          <a:rPr lang="en-GB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acc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4293096"/>
                <a:ext cx="4765728" cy="781304"/>
              </a:xfrm>
              <a:prstGeom prst="rect">
                <a:avLst/>
              </a:prstGeom>
              <a:blipFill>
                <a:blip r:embed="rId5"/>
                <a:stretch>
                  <a:fillRect l="-153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6709" y="6311203"/>
            <a:ext cx="2311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 </a:t>
            </a:r>
            <a:fld id="{45675496-6E8A-4F8B-B99B-C36C0BAE0D21}" type="slidenum">
              <a:rPr lang="ar-SA" smtClean="0"/>
              <a:pPr eaLnBrk="1" hangingPunct="1"/>
              <a:t>6</a:t>
            </a:fld>
            <a:endParaRPr lang="en-GB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5536" y="82774"/>
            <a:ext cx="7772400" cy="533400"/>
          </a:xfrm>
        </p:spPr>
        <p:txBody>
          <a:bodyPr/>
          <a:lstStyle/>
          <a:p>
            <a:pPr eaLnBrk="1" hangingPunct="1"/>
            <a:r>
              <a:rPr lang="en-GB" sz="2400" b="1" dirty="0" smtClean="0">
                <a:latin typeface="Verdana" pitchFamily="34" charset="0"/>
              </a:rPr>
              <a:t>Sample Representativeness 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57314" y="616174"/>
                <a:ext cx="9620222" cy="5040312"/>
              </a:xfrm>
              <a:ln>
                <a:noFill/>
              </a:ln>
            </p:spPr>
            <p:txBody>
              <a:bodyPr/>
              <a:lstStyle/>
              <a:p>
                <a:pPr marL="342900" indent="-3429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Partial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R-indicator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 of a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conditional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all other variables in the response model. As such conditional partial R-indicators attempt to isolate the part of the deviation of representative response that is attributable to a variable alone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Checks whether high unconditional partial R-indicator is still high conditional on other variables</a:t>
                </a: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cross-classification  of all model variables, with the exception of variable  Z</a:t>
                </a:r>
              </a:p>
              <a:p>
                <a:pPr marL="457200" indent="-4572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Cross-classification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in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sample size in cell </a:t>
                </a:r>
                <a:r>
                  <a:rPr lang="en-GB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the larger the value the stronger the impact of variable Z on lack of representativeness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on all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</a:p>
              <a:p>
                <a:pPr marL="342900" indent="-3429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Conditional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categorical-level Partial R-indicator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one category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l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0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7314" y="616174"/>
                <a:ext cx="9620222" cy="5040312"/>
              </a:xfrm>
              <a:blipFill>
                <a:blip r:embed="rId3"/>
                <a:stretch>
                  <a:fillRect l="-570" t="-484" r="-1141" b="-32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0921" y="3841513"/>
                <a:ext cx="9073008" cy="71865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by</a:t>
                </a:r>
                <a14:m>
                  <m:oMath xmlns:m="http://schemas.openxmlformats.org/officeDocument/2006/math">
                    <m:r>
                      <a:rPr lang="en-GB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GB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GB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</m:e>
                        </m:nary>
                      </m:e>
                    </m:rad>
                  </m:oMath>
                </a14:m>
                <a:endParaRPr lang="en-GB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1" y="3841513"/>
                <a:ext cx="9073008" cy="718658"/>
              </a:xfrm>
              <a:prstGeom prst="rect">
                <a:avLst/>
              </a:prstGeom>
              <a:blipFill>
                <a:blip r:embed="rId4"/>
                <a:stretch>
                  <a:fillRect l="-67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57662" y="5772864"/>
                <a:ext cx="5921899" cy="93301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Estimated</m:t>
                    </m:r>
                    <m:r>
                      <a:rPr lang="en-GB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</m:e>
                        </m:nary>
                      </m:e>
                    </m:rad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2" y="5772864"/>
                <a:ext cx="5921899" cy="933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941CC7-99E5-458D-824B-DA30BB33C5EE}" type="slidenum">
              <a:rPr lang="ar-SA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200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667000" y="16748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8464" y="98807"/>
            <a:ext cx="9577064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R-indicators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User Manual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www.risq-project.eu</a:t>
            </a: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R-code – currently being re-instated on the website but can be found at various websites: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https://www.practicalsignificance.com/posts/r-indicators-in-r</a:t>
            </a: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en-US" sz="2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github.com/addinall/RISQ</a:t>
            </a:r>
            <a:endParaRPr lang="en-US" altLang="en-US" sz="2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US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hummedia.manchester.ac.uk/institutes/cmist/risq/RISQ-manual-v21.pdf</a:t>
            </a:r>
            <a:endParaRPr lang="en-US" altLang="en-US" sz="2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001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81001" y="3525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81001" y="3091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1" y="3396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1001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81001" y="3363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1001" y="3544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81001" y="3477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81001" y="33729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81001" y="3496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81001" y="2863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347098" y="3656258"/>
            <a:ext cx="9211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471" y="5195062"/>
                <a:ext cx="9210229" cy="141057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R-code includes sample size bias corrections and confidence intervals  for </a:t>
                </a:r>
                <a:br>
                  <a:rPr lang="en-US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R-indicators</a:t>
                </a:r>
                <a:r>
                  <a:rPr lang="en-US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and also produces the CVs of response propensities: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num>
                      <m:den>
                        <m:acc>
                          <m:accPr>
                            <m:chr m:val="̅"/>
                            <m:ctrlPr>
                              <a:rPr lang="en-GB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 confidence intervals (useful </a:t>
                </a:r>
                <a:r>
                  <a:rPr lang="en-US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collection monitoring)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1" y="5195062"/>
                <a:ext cx="9210229" cy="1410579"/>
              </a:xfrm>
              <a:prstGeom prst="rect">
                <a:avLst/>
              </a:prstGeom>
              <a:blipFill>
                <a:blip r:embed="rId6"/>
                <a:stretch>
                  <a:fillRect l="-793" t="-2137" b="-726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4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1284</Words>
  <Application>Microsoft Office PowerPoint</Application>
  <PresentationFormat>A4 Paper (210x297 mm)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Times New Roman</vt:lpstr>
      <vt:lpstr>Verdana</vt:lpstr>
      <vt:lpstr>Default Design</vt:lpstr>
      <vt:lpstr>PowerPoint Presentation</vt:lpstr>
      <vt:lpstr>Sample Representativeness </vt:lpstr>
      <vt:lpstr>What is representativeness?</vt:lpstr>
      <vt:lpstr>Sample Representativeness </vt:lpstr>
      <vt:lpstr>Sample Representativeness </vt:lpstr>
      <vt:lpstr>Sample Representativeness 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sd8</dc:creator>
  <cp:lastModifiedBy>Natalie Shlomo</cp:lastModifiedBy>
  <cp:revision>568</cp:revision>
  <dcterms:created xsi:type="dcterms:W3CDTF">2003-10-21T12:15:50Z</dcterms:created>
  <dcterms:modified xsi:type="dcterms:W3CDTF">2024-05-13T10:53:58Z</dcterms:modified>
</cp:coreProperties>
</file>