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82" r:id="rId5"/>
    <p:sldId id="283" r:id="rId6"/>
    <p:sldId id="299" r:id="rId7"/>
    <p:sldId id="304" r:id="rId8"/>
    <p:sldId id="305" r:id="rId9"/>
    <p:sldId id="303" r:id="rId10"/>
    <p:sldId id="300" r:id="rId11"/>
    <p:sldId id="291" r:id="rId12"/>
    <p:sldId id="284" r:id="rId13"/>
    <p:sldId id="294" r:id="rId14"/>
    <p:sldId id="302" r:id="rId15"/>
    <p:sldId id="297" r:id="rId16"/>
    <p:sldId id="295" r:id="rId17"/>
    <p:sldId id="301" r:id="rId18"/>
    <p:sldId id="298" r:id="rId19"/>
    <p:sldId id="296"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2" autoAdjust="0"/>
    <p:restoredTop sz="94631" autoAdjust="0"/>
  </p:normalViewPr>
  <p:slideViewPr>
    <p:cSldViewPr snapToGrid="0">
      <p:cViewPr>
        <p:scale>
          <a:sx n="83" d="100"/>
          <a:sy n="83" d="100"/>
        </p:scale>
        <p:origin x="30"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GB" sz="1862" b="0" i="1" u="none" strike="noStrike" kern="1200" spc="0" baseline="0" noProof="0">
                <a:solidFill>
                  <a:schemeClr val="tx1">
                    <a:lumMod val="65000"/>
                    <a:lumOff val="35000"/>
                  </a:schemeClr>
                </a:solidFill>
                <a:latin typeface="+mn-lt"/>
                <a:ea typeface="+mn-ea"/>
                <a:cs typeface="+mn-cs"/>
              </a:defRPr>
            </a:pPr>
            <a:r>
              <a:rPr lang="en-GB" i="1" noProof="0" dirty="0"/>
              <a:t>Gross revenue</a:t>
            </a:r>
          </a:p>
        </c:rich>
      </c:tx>
      <c:overlay val="0"/>
      <c:spPr>
        <a:noFill/>
        <a:ln>
          <a:noFill/>
        </a:ln>
        <a:effectLst/>
      </c:spPr>
      <c:txPr>
        <a:bodyPr rot="0" spcFirstLastPara="1" vertOverflow="ellipsis" vert="horz" wrap="square" anchor="ctr" anchorCtr="1"/>
        <a:lstStyle/>
        <a:p>
          <a:pPr>
            <a:defRPr lang="en-GB" sz="1862" b="0" i="1" u="none" strike="noStrike" kern="1200" spc="0" baseline="0" noProof="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0ADA-48E7-A321-402E979D2202}"/>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6-D62E-4EA4-B76E-50D876C5C11B}"/>
              </c:ext>
            </c:extLst>
          </c:dPt>
          <c:dPt>
            <c:idx val="3"/>
            <c:invertIfNegative val="0"/>
            <c:bubble3D val="0"/>
            <c:spPr>
              <a:solidFill>
                <a:schemeClr val="tx2"/>
              </a:solidFill>
              <a:ln>
                <a:noFill/>
              </a:ln>
              <a:effectLst/>
            </c:spPr>
            <c:extLst>
              <c:ext xmlns:c16="http://schemas.microsoft.com/office/drawing/2014/chart" uri="{C3380CC4-5D6E-409C-BE32-E72D297353CC}">
                <c16:uniqueId val="{00000003-0ADA-48E7-A321-402E979D2202}"/>
              </c:ext>
            </c:extLst>
          </c:dPt>
          <c:dPt>
            <c:idx val="4"/>
            <c:invertIfNegative val="0"/>
            <c:bubble3D val="0"/>
            <c:spPr>
              <a:pattFill prst="dkUpDiag">
                <a:fgClr>
                  <a:schemeClr val="tx1">
                    <a:lumMod val="50000"/>
                    <a:lumOff val="50000"/>
                  </a:schemeClr>
                </a:fgClr>
                <a:bgClr>
                  <a:schemeClr val="tx1">
                    <a:lumMod val="75000"/>
                    <a:lumOff val="25000"/>
                  </a:schemeClr>
                </a:bgClr>
              </a:pattFill>
              <a:ln>
                <a:noFill/>
              </a:ln>
              <a:effectLst/>
            </c:spPr>
            <c:extLst>
              <c:ext xmlns:c16="http://schemas.microsoft.com/office/drawing/2014/chart" uri="{C3380CC4-5D6E-409C-BE32-E72D297353CC}">
                <c16:uniqueId val="{00000005-0ADA-48E7-A321-402E979D2202}"/>
              </c:ext>
            </c:extLst>
          </c:dPt>
          <c:cat>
            <c:strRef>
              <c:f>Sheet1!$A$2:$A$6</c:f>
              <c:strCache>
                <c:ptCount val="5"/>
                <c:pt idx="0">
                  <c:v>20YY</c:v>
                </c:pt>
                <c:pt idx="1">
                  <c:v>20YY</c:v>
                </c:pt>
                <c:pt idx="2">
                  <c:v>20YY</c:v>
                </c:pt>
                <c:pt idx="3">
                  <c:v>20YY</c:v>
                </c:pt>
                <c:pt idx="4">
                  <c:v>20YY</c:v>
                </c:pt>
              </c:strCache>
            </c:strRef>
          </c:cat>
          <c:val>
            <c:numRef>
              <c:f>Sheet1!$B$2:$B$6</c:f>
              <c:numCache>
                <c:formatCode>"£"#,##0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0ADA-48E7-A321-402E979D2202}"/>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GB" sz="1862" b="0" i="1" u="none" strike="noStrike" kern="1200" spc="0" baseline="0" noProof="0">
                <a:solidFill>
                  <a:schemeClr val="tx1">
                    <a:lumMod val="65000"/>
                    <a:lumOff val="35000"/>
                  </a:schemeClr>
                </a:solidFill>
                <a:latin typeface="+mn-lt"/>
                <a:ea typeface="+mn-ea"/>
                <a:cs typeface="+mn-cs"/>
              </a:defRPr>
            </a:pPr>
            <a:r>
              <a:rPr lang="en-GB" noProof="0" dirty="0"/>
              <a:t>Company Sales</a:t>
            </a:r>
          </a:p>
        </c:rich>
      </c:tx>
      <c:overlay val="0"/>
      <c:spPr>
        <a:noFill/>
        <a:ln>
          <a:noFill/>
        </a:ln>
        <a:effectLst/>
      </c:spPr>
      <c:txPr>
        <a:bodyPr rot="0" spcFirstLastPara="1" vertOverflow="ellipsis" vert="horz" wrap="square" anchor="ctr" anchorCtr="1"/>
        <a:lstStyle/>
        <a:p>
          <a:pPr>
            <a:defRPr lang="en-GB" sz="1862" b="0" i="1" u="none" strike="noStrike" kern="1200" spc="0" baseline="0" noProof="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7-BEFA-4A5E-AB52-FBB4B74C74A7}"/>
              </c:ext>
            </c:extLst>
          </c:dPt>
          <c:dPt>
            <c:idx val="1"/>
            <c:bubble3D val="0"/>
            <c:spPr>
              <a:solidFill>
                <a:schemeClr val="accent2"/>
              </a:solidFill>
              <a:ln>
                <a:noFill/>
              </a:ln>
              <a:effectLst/>
            </c:spPr>
            <c:extLst>
              <c:ext xmlns:c16="http://schemas.microsoft.com/office/drawing/2014/chart" uri="{C3380CC4-5D6E-409C-BE32-E72D297353CC}">
                <c16:uniqueId val="{00000001-0ADA-48E7-A321-402E979D2202}"/>
              </c:ext>
            </c:extLst>
          </c:dPt>
          <c:dPt>
            <c:idx val="2"/>
            <c:bubble3D val="0"/>
            <c:spPr>
              <a:pattFill prst="dkUpDiag">
                <a:fgClr>
                  <a:schemeClr val="bg1">
                    <a:lumMod val="75000"/>
                  </a:schemeClr>
                </a:fgClr>
                <a:bgClr>
                  <a:schemeClr val="tx1">
                    <a:lumMod val="75000"/>
                    <a:lumOff val="25000"/>
                  </a:schemeClr>
                </a:bgClr>
              </a:pattFill>
              <a:ln>
                <a:noFill/>
              </a:ln>
              <a:effectLst/>
            </c:spPr>
            <c:extLst>
              <c:ext xmlns:c16="http://schemas.microsoft.com/office/drawing/2014/chart" uri="{C3380CC4-5D6E-409C-BE32-E72D297353CC}">
                <c16:uniqueId val="{00000006-BEFA-4A5E-AB52-FBB4B74C74A7}"/>
              </c:ext>
            </c:extLst>
          </c:dPt>
          <c:dPt>
            <c:idx val="3"/>
            <c:bubble3D val="0"/>
            <c:spPr>
              <a:solidFill>
                <a:schemeClr val="bg1">
                  <a:lumMod val="75000"/>
                </a:schemeClr>
              </a:solidFill>
              <a:ln>
                <a:noFill/>
              </a:ln>
              <a:effectLst/>
            </c:spPr>
            <c:extLst>
              <c:ext xmlns:c16="http://schemas.microsoft.com/office/drawing/2014/chart" uri="{C3380CC4-5D6E-409C-BE32-E72D297353CC}">
                <c16:uniqueId val="{00000003-0ADA-48E7-A321-402E979D2202}"/>
              </c:ext>
            </c:extLst>
          </c:dPt>
          <c:dPt>
            <c:idx val="4"/>
            <c:bubble3D val="0"/>
            <c:spPr>
              <a:solidFill>
                <a:schemeClr val="tx1"/>
              </a:solidFill>
              <a:ln>
                <a:noFill/>
              </a:ln>
              <a:effectLst/>
            </c:spPr>
            <c:extLst>
              <c:ext xmlns:c16="http://schemas.microsoft.com/office/drawing/2014/chart" uri="{C3380CC4-5D6E-409C-BE32-E72D297353CC}">
                <c16:uniqueId val="{00000005-0ADA-48E7-A321-402E979D2202}"/>
              </c:ext>
            </c:extLst>
          </c:dPt>
          <c:dLbls>
            <c:dLbl>
              <c:idx val="0"/>
              <c:layout>
                <c:manualLayout>
                  <c:x val="-9.4339622641509496E-2"/>
                  <c:y val="0.1114486547519586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EFA-4A5E-AB52-FBB4B74C74A7}"/>
                </c:ext>
              </c:extLst>
            </c:dLbl>
            <c:dLbl>
              <c:idx val="1"/>
              <c:layout>
                <c:manualLayout>
                  <c:x val="2.8301886792452831E-2"/>
                  <c:y val="0.1114486547519586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ADA-48E7-A321-402E979D2202}"/>
                </c:ext>
              </c:extLst>
            </c:dLbl>
            <c:dLbl>
              <c:idx val="2"/>
              <c:layout>
                <c:manualLayout>
                  <c:x val="0.13522012578616341"/>
                  <c:y val="-6.85837875396668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BEFA-4A5E-AB52-FBB4B74C74A7}"/>
                </c:ext>
              </c:extLst>
            </c:dLbl>
            <c:dLbl>
              <c:idx val="3"/>
              <c:layout>
                <c:manualLayout>
                  <c:x val="6.6037735849056603E-2"/>
                  <c:y val="-0.1485982063359449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ADA-48E7-A321-402E979D2202}"/>
                </c:ext>
              </c:extLst>
            </c:dLbl>
            <c:dLbl>
              <c:idx val="4"/>
              <c:layout>
                <c:manualLayout>
                  <c:x val="-6.6037735849056603E-2"/>
                  <c:y val="0.1200216281944170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ADA-48E7-A321-402E979D2202}"/>
                </c:ext>
              </c:extLst>
            </c:dLbl>
            <c:spPr>
              <a:solidFill>
                <a:srgbClr val="FFFFFF"/>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n-GB" sz="1197" b="0" i="1" u="none" strike="noStrike" kern="1200" baseline="0" noProof="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20YY</c:v>
                </c:pt>
                <c:pt idx="1">
                  <c:v>20YY</c:v>
                </c:pt>
                <c:pt idx="2">
                  <c:v>20YY</c:v>
                </c:pt>
                <c:pt idx="3">
                  <c:v>20YY</c:v>
                </c:pt>
                <c:pt idx="4">
                  <c:v>20YY</c:v>
                </c:pt>
              </c:strCache>
            </c:strRef>
          </c:cat>
          <c:val>
            <c:numRef>
              <c:f>Sheet1!$B$2:$B$6</c:f>
              <c:numCache>
                <c:formatCode>"£"#,##0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0ADA-48E7-A321-402E979D2202}"/>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i="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14/05/2024</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14/05/2024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13551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a:p>
        </p:txBody>
      </p:sp>
    </p:spTree>
    <p:extLst>
      <p:ext uri="{BB962C8B-B14F-4D97-AF65-F5344CB8AC3E}">
        <p14:creationId xmlns:p14="http://schemas.microsoft.com/office/powerpoint/2010/main" val="200067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13</a:t>
            </a:fld>
            <a:endParaRPr lang="en-GB"/>
          </a:p>
        </p:txBody>
      </p:sp>
    </p:spTree>
    <p:extLst>
      <p:ext uri="{BB962C8B-B14F-4D97-AF65-F5344CB8AC3E}">
        <p14:creationId xmlns:p14="http://schemas.microsoft.com/office/powerpoint/2010/main" val="89094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16</a:t>
            </a:fld>
            <a:endParaRPr lang="en-GB"/>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pic>
        <p:nvPicPr>
          <p:cNvPr id="5" name="Picture 4" descr="A building with ivy covering the front of it&#10;&#10;Description automatically generated">
            <a:extLst>
              <a:ext uri="{FF2B5EF4-FFF2-40B4-BE49-F238E27FC236}">
                <a16:creationId xmlns:a16="http://schemas.microsoft.com/office/drawing/2014/main" id="{4AB655FB-0A9E-6F56-F159-963AA7326D6C}"/>
              </a:ext>
            </a:extLst>
          </p:cNvPr>
          <p:cNvPicPr>
            <a:picLocks noChangeAspect="1"/>
          </p:cNvPicPr>
          <p:nvPr userDrawn="1"/>
        </p:nvPicPr>
        <p:blipFill>
          <a:blip r:embed="rId2"/>
          <a:stretch>
            <a:fillRect/>
          </a:stretch>
        </p:blipFill>
        <p:spPr>
          <a:xfrm>
            <a:off x="2103482" y="359708"/>
            <a:ext cx="5287021" cy="3524681"/>
          </a:xfrm>
          <a:prstGeom prst="rect">
            <a:avLst/>
          </a:prstGeom>
        </p:spPr>
      </p:pic>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GB" noProof="0" dirty="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dirty="0">
                <a:solidFill>
                  <a:schemeClr val="tx1"/>
                </a:solidFill>
                <a:latin typeface="Corbel" panose="020B0503020204020204" pitchFamily="34" charset="0"/>
              </a:rPr>
              <a:t>Social Statistics</a:t>
            </a:r>
          </a:p>
          <a:p>
            <a:pPr algn="r" rtl="0">
              <a:lnSpc>
                <a:spcPts val="1400"/>
              </a:lnSpc>
            </a:pPr>
            <a:r>
              <a:rPr lang="en-GB" sz="1600" b="1" spc="-100" noProof="0" dirty="0">
                <a:solidFill>
                  <a:schemeClr val="tx1"/>
                </a:solidFill>
                <a:latin typeface="Corbel" panose="020B0503020204020204" pitchFamily="34" charset="0"/>
              </a:rPr>
              <a:t>Upskilling</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hyperlink" Target="https://www.socialsciences.manchester.ac.uk/about/people/staff-directory/social-statistics-staf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20.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0.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16" name="TextBox 15">
            <a:extLst>
              <a:ext uri="{FF2B5EF4-FFF2-40B4-BE49-F238E27FC236}">
                <a16:creationId xmlns:a16="http://schemas.microsoft.com/office/drawing/2014/main" id="{E2F2BFDF-E9F2-4569-A9F2-E1FFCB7FB82D}"/>
              </a:ext>
            </a:extLst>
          </p:cNvPr>
          <p:cNvSpPr txBox="1"/>
          <p:nvPr/>
        </p:nvSpPr>
        <p:spPr>
          <a:xfrm>
            <a:off x="5205663" y="3941638"/>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Social statistics away-day May 2024</a:t>
            </a:r>
            <a:endParaRPr lang="en-GB" sz="1600" b="1" spc="-10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dirty="0"/>
              <a:t>Pay Gap representation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By Wendy Olsen with thanks to Myong Sook Kim</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9198116" cy="936000"/>
          </a:xfrm>
        </p:spPr>
        <p:txBody>
          <a:bodyPr rtlCol="0"/>
          <a:lstStyle/>
          <a:p>
            <a:pPr rtl="0"/>
            <a:r>
              <a:rPr lang="en-GB" dirty="0"/>
              <a:t>Figure 1 Log pay gap regression &amp; Decomposition</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rtlCol="0"/>
          <a:lstStyle/>
          <a:p>
            <a:pPr rtl="0"/>
            <a:r>
              <a:rPr lang="en-GB" dirty="0"/>
              <a:t>Lorem</a:t>
            </a:r>
          </a:p>
        </p:txBody>
      </p:sp>
      <p:graphicFrame>
        <p:nvGraphicFramePr>
          <p:cNvPr id="4" name="Chart 3" title="Gross revenue placeholder chart">
            <a:extLst>
              <a:ext uri="{FF2B5EF4-FFF2-40B4-BE49-F238E27FC236}">
                <a16:creationId xmlns:a16="http://schemas.microsoft.com/office/drawing/2014/main" id="{FFE8AFAB-AE1F-4453-8C1B-70D2EF9B1373}"/>
              </a:ext>
            </a:extLst>
          </p:cNvPr>
          <p:cNvGraphicFramePr/>
          <p:nvPr>
            <p:extLst>
              <p:ext uri="{D42A27DB-BD31-4B8C-83A1-F6EECF244321}">
                <p14:modId xmlns:p14="http://schemas.microsoft.com/office/powerpoint/2010/main" val="1914028303"/>
              </p:ext>
            </p:extLst>
          </p:nvPr>
        </p:nvGraphicFramePr>
        <p:xfrm>
          <a:off x="431800" y="1512000"/>
          <a:ext cx="3937000"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title="Gross revenue placeholder chart">
            <a:extLst>
              <a:ext uri="{FF2B5EF4-FFF2-40B4-BE49-F238E27FC236}">
                <a16:creationId xmlns:a16="http://schemas.microsoft.com/office/drawing/2014/main" id="{9BEBE5AF-1D10-425C-8F3C-2236E52E6E67}"/>
              </a:ext>
            </a:extLst>
          </p:cNvPr>
          <p:cNvGraphicFramePr/>
          <p:nvPr>
            <p:extLst>
              <p:ext uri="{D42A27DB-BD31-4B8C-83A1-F6EECF244321}">
                <p14:modId xmlns:p14="http://schemas.microsoft.com/office/powerpoint/2010/main" val="1356860596"/>
              </p:ext>
            </p:extLst>
          </p:nvPr>
        </p:nvGraphicFramePr>
        <p:xfrm>
          <a:off x="4940300" y="1512000"/>
          <a:ext cx="4038600" cy="4444199"/>
        </p:xfrm>
        <a:graphic>
          <a:graphicData uri="http://schemas.openxmlformats.org/drawingml/2006/chart">
            <c:chart xmlns:c="http://schemas.openxmlformats.org/drawingml/2006/chart" xmlns:r="http://schemas.openxmlformats.org/officeDocument/2006/relationships" r:id="rId4"/>
          </a:graphicData>
        </a:graphic>
      </p:graphicFrame>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10</a:t>
            </a:fld>
            <a:endParaRPr lang="en-GB" dirty="0"/>
          </a:p>
        </p:txBody>
      </p:sp>
    </p:spTree>
    <p:extLst>
      <p:ext uri="{BB962C8B-B14F-4D97-AF65-F5344CB8AC3E}">
        <p14:creationId xmlns:p14="http://schemas.microsoft.com/office/powerpoint/2010/main" val="2580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11</a:t>
            </a:fld>
            <a:endParaRPr lang="en-GB" noProof="0"/>
          </a:p>
        </p:txBody>
      </p:sp>
      <p:pic>
        <p:nvPicPr>
          <p:cNvPr id="5" name="Picture 4">
            <a:extLst>
              <a:ext uri="{FF2B5EF4-FFF2-40B4-BE49-F238E27FC236}">
                <a16:creationId xmlns:a16="http://schemas.microsoft.com/office/drawing/2014/main" id="{DAFCB0A5-9264-E97F-DD15-6F17C6B78330}"/>
              </a:ext>
            </a:extLst>
          </p:cNvPr>
          <p:cNvPicPr>
            <a:picLocks noChangeAspect="1"/>
          </p:cNvPicPr>
          <p:nvPr/>
        </p:nvPicPr>
        <p:blipFill>
          <a:blip r:embed="rId2"/>
          <a:stretch>
            <a:fillRect/>
          </a:stretch>
        </p:blipFill>
        <p:spPr>
          <a:xfrm>
            <a:off x="362309" y="533013"/>
            <a:ext cx="6663906" cy="3998344"/>
          </a:xfrm>
          <a:prstGeom prst="rect">
            <a:avLst/>
          </a:prstGeom>
        </p:spPr>
      </p:pic>
      <p:pic>
        <p:nvPicPr>
          <p:cNvPr id="8" name="Picture 7">
            <a:extLst>
              <a:ext uri="{FF2B5EF4-FFF2-40B4-BE49-F238E27FC236}">
                <a16:creationId xmlns:a16="http://schemas.microsoft.com/office/drawing/2014/main" id="{107C9893-D189-70D4-7088-4B7D16907895}"/>
              </a:ext>
            </a:extLst>
          </p:cNvPr>
          <p:cNvPicPr>
            <a:picLocks noChangeAspect="1"/>
          </p:cNvPicPr>
          <p:nvPr/>
        </p:nvPicPr>
        <p:blipFill>
          <a:blip r:embed="rId3"/>
          <a:stretch>
            <a:fillRect/>
          </a:stretch>
        </p:blipFill>
        <p:spPr>
          <a:xfrm>
            <a:off x="6182263" y="508716"/>
            <a:ext cx="6744895" cy="4046937"/>
          </a:xfrm>
          <a:prstGeom prst="rect">
            <a:avLst/>
          </a:prstGeom>
        </p:spPr>
      </p:pic>
    </p:spTree>
    <p:extLst>
      <p:ext uri="{BB962C8B-B14F-4D97-AF65-F5344CB8AC3E}">
        <p14:creationId xmlns:p14="http://schemas.microsoft.com/office/powerpoint/2010/main" val="13041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B500-3691-4B9F-5114-221D9E90EA5E}"/>
              </a:ext>
            </a:extLst>
          </p:cNvPr>
          <p:cNvSpPr>
            <a:spLocks noGrp="1"/>
          </p:cNvSpPr>
          <p:nvPr>
            <p:ph type="title"/>
          </p:nvPr>
        </p:nvSpPr>
        <p:spPr>
          <a:xfrm>
            <a:off x="432000" y="432000"/>
            <a:ext cx="9198116" cy="626174"/>
          </a:xfrm>
        </p:spPr>
        <p:txBody>
          <a:bodyPr/>
          <a:lstStyle/>
          <a:p>
            <a:pPr rtl="0" fontAlgn="base"/>
            <a:r>
              <a:rPr lang="en-GB" sz="1800" b="1" i="0" dirty="0">
                <a:solidFill>
                  <a:srgbClr val="000000"/>
                </a:solidFill>
                <a:effectLst/>
                <a:highlight>
                  <a:srgbClr val="FFFFFF"/>
                </a:highlight>
                <a:latin typeface="Times New Roman" panose="02020603050405020304" pitchFamily="18" charset="0"/>
              </a:rPr>
              <a:t>‘</a:t>
            </a:r>
            <a:r>
              <a:rPr lang="en-GB" sz="2400" b="1" i="0" dirty="0">
                <a:solidFill>
                  <a:srgbClr val="000000"/>
                </a:solidFill>
                <a:effectLst/>
                <a:highlight>
                  <a:srgbClr val="FFFFFF"/>
                </a:highlight>
                <a:latin typeface="Times New Roman" panose="02020603050405020304" pitchFamily="18" charset="0"/>
              </a:rPr>
              <a:t>Decomposing the Barriers to Equal Pay: Examining Differential Predictors of the Gender Pay Gap by Socio-Economic Group’ </a:t>
            </a:r>
            <a:r>
              <a:rPr lang="en-GB" sz="2400" b="0" i="0" dirty="0">
                <a:solidFill>
                  <a:srgbClr val="000000"/>
                </a:solidFill>
                <a:effectLst/>
                <a:highlight>
                  <a:srgbClr val="FFFFFF"/>
                </a:highlight>
                <a:latin typeface="Times New Roman" panose="02020603050405020304" pitchFamily="18" charset="0"/>
              </a:rPr>
              <a:t> </a:t>
            </a:r>
            <a:br>
              <a:rPr lang="en-GB" sz="4000" b="0" i="0" dirty="0">
                <a:solidFill>
                  <a:srgbClr val="000000"/>
                </a:solidFill>
                <a:effectLst/>
                <a:highlight>
                  <a:srgbClr val="FFFFFF"/>
                </a:highlight>
                <a:latin typeface="Segoe UI" panose="020B0502040204020203" pitchFamily="34" charset="0"/>
              </a:rPr>
            </a:br>
            <a:endParaRPr lang="en-GB" dirty="0"/>
          </a:p>
        </p:txBody>
      </p:sp>
      <p:sp>
        <p:nvSpPr>
          <p:cNvPr id="3" name="Text Placeholder 2">
            <a:extLst>
              <a:ext uri="{FF2B5EF4-FFF2-40B4-BE49-F238E27FC236}">
                <a16:creationId xmlns:a16="http://schemas.microsoft.com/office/drawing/2014/main" id="{B40EDD13-10A8-C20E-792D-4781E96EE0BA}"/>
              </a:ext>
            </a:extLst>
          </p:cNvPr>
          <p:cNvSpPr>
            <a:spLocks noGrp="1"/>
          </p:cNvSpPr>
          <p:nvPr>
            <p:ph type="body" sz="quarter" idx="32"/>
          </p:nvPr>
        </p:nvSpPr>
        <p:spPr>
          <a:xfrm>
            <a:off x="431801" y="1008000"/>
            <a:ext cx="9198116" cy="5418000"/>
          </a:xfrm>
          <a:solidFill>
            <a:schemeClr val="accent2">
              <a:lumMod val="20000"/>
              <a:lumOff val="80000"/>
            </a:schemeClr>
          </a:solidFill>
        </p:spPr>
        <p:txBody>
          <a:bodyPr/>
          <a:lstStyle/>
          <a:p>
            <a:r>
              <a:rPr lang="en-GB" dirty="0"/>
              <a:t>By Vanessa Gash, Sook Kim, Nadine </a:t>
            </a:r>
            <a:r>
              <a:rPr lang="en-GB" dirty="0" err="1"/>
              <a:t>Zweiner</a:t>
            </a:r>
            <a:r>
              <a:rPr lang="en-GB" dirty="0"/>
              <a:t>, and Wendy Olsen</a:t>
            </a:r>
          </a:p>
          <a:p>
            <a:endParaRPr lang="en-GB" dirty="0"/>
          </a:p>
          <a:p>
            <a:r>
              <a:rPr lang="en-GB" dirty="0"/>
              <a:t>Submitted to Cambridge Journal of Economics 2022</a:t>
            </a:r>
          </a:p>
          <a:p>
            <a:r>
              <a:rPr lang="en-GB" dirty="0"/>
              <a:t>Revised and resubmitted to CJE 2024</a:t>
            </a:r>
          </a:p>
          <a:p>
            <a:endParaRPr lang="en-GB" dirty="0"/>
          </a:p>
          <a:p>
            <a:pPr algn="just" rtl="0" fontAlgn="base"/>
            <a:r>
              <a:rPr lang="en-GB" sz="1800" b="0" i="0" dirty="0">
                <a:solidFill>
                  <a:srgbClr val="000000"/>
                </a:solidFill>
                <a:effectLst/>
                <a:highlight>
                  <a:srgbClr val="FFFFFF"/>
                </a:highlight>
                <a:latin typeface="Times New Roman" panose="02020603050405020304" pitchFamily="18" charset="0"/>
              </a:rPr>
              <a:t> </a:t>
            </a:r>
            <a:r>
              <a:rPr lang="en-GB" sz="1800" b="1" i="0" dirty="0">
                <a:solidFill>
                  <a:srgbClr val="000000"/>
                </a:solidFill>
                <a:effectLst/>
                <a:highlight>
                  <a:srgbClr val="FFFFFF"/>
                </a:highlight>
                <a:latin typeface="Times New Roman" panose="02020603050405020304" pitchFamily="18" charset="0"/>
              </a:rPr>
              <a:t>Keywords</a:t>
            </a:r>
            <a:r>
              <a:rPr lang="en-GB" sz="1800" b="0" i="0" dirty="0">
                <a:solidFill>
                  <a:srgbClr val="000000"/>
                </a:solidFill>
                <a:effectLst/>
                <a:highlight>
                  <a:srgbClr val="FFFFFF"/>
                </a:highlight>
                <a:latin typeface="Times New Roman" panose="02020603050405020304" pitchFamily="18" charset="0"/>
              </a:rPr>
              <a:t>: gender pay gap, sex-segregation, work-history, working-time.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JEL: B54, Feminist Economics, E24, Employment and Wages, J31, Wage Differentials.   </a:t>
            </a:r>
            <a:endParaRPr lang="en-GB" b="0" i="0" dirty="0">
              <a:solidFill>
                <a:srgbClr val="000000"/>
              </a:solidFill>
              <a:effectLst/>
              <a:highlight>
                <a:srgbClr val="FFFFFF"/>
              </a:highlight>
              <a:latin typeface="Segoe UI" panose="020B0502040204020203" pitchFamily="34" charset="0"/>
            </a:endParaRPr>
          </a:p>
          <a:p>
            <a:pPr algn="just" rtl="0" fontAlgn="base"/>
            <a:endParaRPr lang="en-GB" b="0" i="0" dirty="0">
              <a:solidFill>
                <a:srgbClr val="000000"/>
              </a:solidFill>
              <a:effectLst/>
              <a:highlight>
                <a:srgbClr val="FFFFFF"/>
              </a:highlight>
              <a:latin typeface="Segoe UI" panose="020B0502040204020203" pitchFamily="34" charset="0"/>
            </a:endParaRPr>
          </a:p>
          <a:p>
            <a:r>
              <a:rPr lang="en-GB" dirty="0"/>
              <a:t>We submitted the paper in 2022.  We received 9 pages single spaced editorial &amp; reviewer comments in Sept. 2023.  We resubmitted in Feb 2024. We await a response now (May 2024).</a:t>
            </a:r>
          </a:p>
          <a:p>
            <a:r>
              <a:rPr lang="en-GB" dirty="0"/>
              <a:t>The equations in the paper cover the Decomposition of Pay Gaps by the Blinder-Oaxaca two-term method.  This method has enduring interest. One reason is that any linearised model can be decomposed, but when we use nonlinear Generalised Linear modelling we often cannot decompose the factors’ influence amounts upon the Y variable.  Authors who don’t know GLM use Blinder-Oaxaca.  Possibly it is a blind alley because then, we are not investing time in better models. </a:t>
            </a:r>
          </a:p>
          <a:p>
            <a:r>
              <a:rPr lang="en-GB" dirty="0"/>
              <a:t>A hurdle model or a Tobit model was avoided in this paper.</a:t>
            </a:r>
          </a:p>
        </p:txBody>
      </p:sp>
      <p:sp>
        <p:nvSpPr>
          <p:cNvPr id="4" name="Slide Number Placeholder 3">
            <a:extLst>
              <a:ext uri="{FF2B5EF4-FFF2-40B4-BE49-F238E27FC236}">
                <a16:creationId xmlns:a16="http://schemas.microsoft.com/office/drawing/2014/main" id="{1DE6E293-B277-CDEA-1E7D-3F9B12F03D35}"/>
              </a:ext>
            </a:extLst>
          </p:cNvPr>
          <p:cNvSpPr>
            <a:spLocks noGrp="1"/>
          </p:cNvSpPr>
          <p:nvPr>
            <p:ph type="sldNum" sz="quarter" idx="33"/>
          </p:nvPr>
        </p:nvSpPr>
        <p:spPr/>
        <p:txBody>
          <a:bodyPr/>
          <a:lstStyle/>
          <a:p>
            <a:pPr rtl="0"/>
            <a:fld id="{19B51A1E-902D-48AF-9020-955120F399B6}" type="slidenum">
              <a:rPr lang="en-GB" noProof="0" smtClean="0"/>
              <a:pPr rtl="0"/>
              <a:t>12</a:t>
            </a:fld>
            <a:endParaRPr lang="en-GB" noProof="0"/>
          </a:p>
        </p:txBody>
      </p:sp>
    </p:spTree>
    <p:extLst>
      <p:ext uri="{BB962C8B-B14F-4D97-AF65-F5344CB8AC3E}">
        <p14:creationId xmlns:p14="http://schemas.microsoft.com/office/powerpoint/2010/main" val="254610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801" y="283063"/>
            <a:ext cx="9198116" cy="759986"/>
          </a:xfrm>
        </p:spPr>
        <p:txBody>
          <a:bodyPr rtlCol="0"/>
          <a:lstStyle/>
          <a:p>
            <a:pPr rtl="0"/>
            <a:r>
              <a:rPr lang="en-GB" dirty="0"/>
              <a:t>Table 1 K-S test of the difference of two distributions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1" y="1083129"/>
            <a:ext cx="9198116" cy="425818"/>
          </a:xfrm>
        </p:spPr>
        <p:txBody>
          <a:bodyPr rtlCol="0"/>
          <a:lstStyle/>
          <a:p>
            <a:pPr rtl="0"/>
            <a:r>
              <a:rPr lang="en-GB" dirty="0"/>
              <a:t>The parametric Kolmogorov-Smirnov test is often used if one of the variables is ordinal. Here the distribution is so awkward it is treated as if it were ordinal; or you can do </a:t>
            </a:r>
            <a:r>
              <a:rPr lang="en-GB" dirty="0" err="1"/>
              <a:t>Spearmans</a:t>
            </a:r>
            <a:r>
              <a:rPr lang="en-GB" dirty="0"/>
              <a:t> on the ranks.</a:t>
            </a:r>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526617859"/>
              </p:ext>
            </p:extLst>
          </p:nvPr>
        </p:nvGraphicFramePr>
        <p:xfrm>
          <a:off x="431801" y="1614845"/>
          <a:ext cx="11328400" cy="4302840"/>
        </p:xfrm>
        <a:graphic>
          <a:graphicData uri="http://schemas.openxmlformats.org/drawingml/2006/table">
            <a:tbl>
              <a:tblPr firstRow="1" firstCol="1">
                <a:tableStyleId>{5C22544A-7EE6-4342-B048-85BDC9FD1C3A}</a:tableStyleId>
              </a:tblPr>
              <a:tblGrid>
                <a:gridCol w="1618343">
                  <a:extLst>
                    <a:ext uri="{9D8B030D-6E8A-4147-A177-3AD203B41FA5}">
                      <a16:colId xmlns:a16="http://schemas.microsoft.com/office/drawing/2014/main" val="1173992025"/>
                    </a:ext>
                  </a:extLst>
                </a:gridCol>
                <a:gridCol w="1588951">
                  <a:extLst>
                    <a:ext uri="{9D8B030D-6E8A-4147-A177-3AD203B41FA5}">
                      <a16:colId xmlns:a16="http://schemas.microsoft.com/office/drawing/2014/main" val="115202853"/>
                    </a:ext>
                  </a:extLst>
                </a:gridCol>
                <a:gridCol w="1588951">
                  <a:extLst>
                    <a:ext uri="{9D8B030D-6E8A-4147-A177-3AD203B41FA5}">
                      <a16:colId xmlns:a16="http://schemas.microsoft.com/office/drawing/2014/main" val="1010693434"/>
                    </a:ext>
                  </a:extLst>
                </a:gridCol>
                <a:gridCol w="1588951">
                  <a:extLst>
                    <a:ext uri="{9D8B030D-6E8A-4147-A177-3AD203B41FA5}">
                      <a16:colId xmlns:a16="http://schemas.microsoft.com/office/drawing/2014/main" val="608292439"/>
                    </a:ext>
                  </a:extLst>
                </a:gridCol>
                <a:gridCol w="1588951">
                  <a:extLst>
                    <a:ext uri="{9D8B030D-6E8A-4147-A177-3AD203B41FA5}">
                      <a16:colId xmlns:a16="http://schemas.microsoft.com/office/drawing/2014/main" val="1007882540"/>
                    </a:ext>
                  </a:extLst>
                </a:gridCol>
                <a:gridCol w="1588951">
                  <a:extLst>
                    <a:ext uri="{9D8B030D-6E8A-4147-A177-3AD203B41FA5}">
                      <a16:colId xmlns:a16="http://schemas.microsoft.com/office/drawing/2014/main" val="3778082769"/>
                    </a:ext>
                  </a:extLst>
                </a:gridCol>
                <a:gridCol w="1765302">
                  <a:extLst>
                    <a:ext uri="{9D8B030D-6E8A-4147-A177-3AD203B41FA5}">
                      <a16:colId xmlns:a16="http://schemas.microsoft.com/office/drawing/2014/main" val="1136644251"/>
                    </a:ext>
                  </a:extLst>
                </a:gridCol>
              </a:tblGrid>
              <a:tr h="612000">
                <a:tc>
                  <a:txBody>
                    <a:bodyPr/>
                    <a:lstStyle/>
                    <a:p>
                      <a:pPr algn="ctr" rtl="0"/>
                      <a:endParaRPr lang="en-GB" noProof="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a:endParaRPr lang="en-GB" sz="1600" b="0" noProof="0" dirty="0">
                        <a:solidFill>
                          <a:schemeClr val="bg1"/>
                        </a:solidFill>
                        <a:latin typeface="+mj-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dirty="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r>
                        <a:rPr lang="en-GB" sz="1600" b="0" noProof="0">
                          <a:solidFill>
                            <a:schemeClr val="bg1"/>
                          </a:solidFill>
                          <a:latin typeface="+mj-lt"/>
                        </a:rPr>
                        <a:t>Company revenue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7223600"/>
                  </a:ext>
                </a:extLst>
              </a:tr>
              <a:tr h="361080">
                <a:tc>
                  <a:txBody>
                    <a:bodyPr/>
                    <a:lstStyle/>
                    <a:p>
                      <a:pPr algn="ctr" rtl="0"/>
                      <a:r>
                        <a:rPr lang="en-GB" sz="1600" b="0" i="0" noProof="0" dirty="0">
                          <a:solidFill>
                            <a:schemeClr val="tx1">
                              <a:lumMod val="75000"/>
                              <a:lumOff val="25000"/>
                            </a:schemeClr>
                          </a:solidFill>
                        </a:rPr>
                        <a:t>Quiz</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720000">
                <a:tc>
                  <a:txBody>
                    <a:bodyPr/>
                    <a:lstStyle/>
                    <a:p>
                      <a:pPr algn="ctr" rtl="0"/>
                      <a:r>
                        <a:rPr lang="en-GB" sz="1600" b="0" i="0" noProof="0" dirty="0">
                          <a:solidFill>
                            <a:schemeClr val="tx1">
                              <a:lumMod val="75000"/>
                              <a:lumOff val="25000"/>
                            </a:schemeClr>
                          </a:solidFill>
                        </a:rPr>
                        <a:t>Sketch the logged wage distribution of men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£1,013</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720000">
                <a:tc>
                  <a:txBody>
                    <a:bodyPr/>
                    <a:lstStyle/>
                    <a:p>
                      <a:pPr algn="ctr" rtl="0"/>
                      <a:r>
                        <a:rPr lang="en-GB" sz="1600" b="0" i="0" noProof="0" dirty="0">
                          <a:solidFill>
                            <a:schemeClr val="tx1">
                              <a:lumMod val="75000"/>
                              <a:lumOff val="25000"/>
                            </a:schemeClr>
                          </a:solidFill>
                        </a:rPr>
                        <a:t>Sketch the same for women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£5,063</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720000">
                <a:tc>
                  <a:txBody>
                    <a:bodyPr/>
                    <a:lstStyle/>
                    <a:p>
                      <a:pPr algn="ctr" rtl="0"/>
                      <a:r>
                        <a:rPr lang="en-GB" sz="1600" b="0" i="0" noProof="0" dirty="0">
                          <a:solidFill>
                            <a:schemeClr val="tx1">
                              <a:lumMod val="75000"/>
                              <a:lumOff val="25000"/>
                            </a:schemeClr>
                          </a:solidFill>
                        </a:rPr>
                        <a:t>Sketch them on the same graph</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dirty="0">
                          <a:solidFill>
                            <a:schemeClr val="tx1">
                              <a:lumMod val="75000"/>
                              <a:lumOff val="25000"/>
                            </a:schemeClr>
                          </a:solidFill>
                        </a:rPr>
                        <a:t>£20,250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720000">
                <a:tc>
                  <a:txBody>
                    <a:bodyPr/>
                    <a:lstStyle/>
                    <a:p>
                      <a:pPr algn="ctr" rtl="0"/>
                      <a:r>
                        <a:rPr lang="en-GB" sz="1600" b="0" i="0" noProof="0" dirty="0">
                          <a:solidFill>
                            <a:schemeClr val="tx1">
                              <a:lumMod val="75000"/>
                              <a:lumOff val="25000"/>
                            </a:schemeClr>
                          </a:solidFill>
                        </a:rPr>
                        <a:t>Sketch the difference-distribution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dirty="0">
                          <a:solidFill>
                            <a:schemeClr val="tx1">
                              <a:lumMod val="75000"/>
                              <a:lumOff val="25000"/>
                            </a:schemeClr>
                          </a:solidFill>
                        </a:rPr>
                        <a:t>£40,500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13</a:t>
            </a:fld>
            <a:endParaRPr lang="en-GB"/>
          </a:p>
        </p:txBody>
      </p:sp>
    </p:spTree>
    <p:extLst>
      <p:ext uri="{BB962C8B-B14F-4D97-AF65-F5344CB8AC3E}">
        <p14:creationId xmlns:p14="http://schemas.microsoft.com/office/powerpoint/2010/main" val="257542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14</a:t>
            </a:fld>
            <a:endParaRPr lang="en-GB" noProof="0"/>
          </a:p>
        </p:txBody>
      </p:sp>
    </p:spTree>
    <p:extLst>
      <p:ext uri="{BB962C8B-B14F-4D97-AF65-F5344CB8AC3E}">
        <p14:creationId xmlns:p14="http://schemas.microsoft.com/office/powerpoint/2010/main" val="180920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4809-5B86-A544-E6C1-41A51BDB34A2}"/>
              </a:ext>
            </a:extLst>
          </p:cNvPr>
          <p:cNvSpPr>
            <a:spLocks noGrp="1"/>
          </p:cNvSpPr>
          <p:nvPr>
            <p:ph type="title"/>
          </p:nvPr>
        </p:nvSpPr>
        <p:spPr/>
        <p:txBody>
          <a:bodyPr/>
          <a:lstStyle/>
          <a:p>
            <a:r>
              <a:rPr lang="en-GB" dirty="0"/>
              <a:t>Good explanatory power on pay-gaps</a:t>
            </a:r>
          </a:p>
        </p:txBody>
      </p:sp>
      <p:sp>
        <p:nvSpPr>
          <p:cNvPr id="3" name="Text Placeholder 2">
            <a:extLst>
              <a:ext uri="{FF2B5EF4-FFF2-40B4-BE49-F238E27FC236}">
                <a16:creationId xmlns:a16="http://schemas.microsoft.com/office/drawing/2014/main" id="{49395D08-F406-F097-8567-5A0E942EC124}"/>
              </a:ext>
            </a:extLst>
          </p:cNvPr>
          <p:cNvSpPr>
            <a:spLocks noGrp="1"/>
          </p:cNvSpPr>
          <p:nvPr>
            <p:ph type="body" sz="quarter" idx="32"/>
          </p:nvPr>
        </p:nvSpPr>
        <p:spPr>
          <a:xfrm>
            <a:off x="431801" y="1007999"/>
            <a:ext cx="9198116" cy="6149357"/>
          </a:xfrm>
        </p:spPr>
        <p:txBody>
          <a:bodyPr/>
          <a:lstStyle/>
          <a:p>
            <a:r>
              <a:rPr lang="en-GB" dirty="0"/>
              <a:t>In the OECD, the bonus culture has created explosive salary levels among a small group.  Taking logarithm does not fully solve this problem. In regression, you can offer a Bonus Binary variable.  This takes a high positive coefficient.  It then has a role as a % of the explained variation of the logged pay.  This is useful for </a:t>
            </a:r>
            <a:r>
              <a:rPr lang="en-GB" dirty="0" err="1"/>
              <a:t>for</a:t>
            </a:r>
            <a:r>
              <a:rPr lang="en-GB" dirty="0"/>
              <a:t> Y as pay, and for decomposition of two sub-groups Y</a:t>
            </a:r>
            <a:r>
              <a:rPr lang="en-GB" baseline="-25000" dirty="0"/>
              <a:t>a</a:t>
            </a:r>
            <a:r>
              <a:rPr lang="en-GB" dirty="0"/>
              <a:t> and Y</a:t>
            </a:r>
            <a:r>
              <a:rPr lang="en-GB" baseline="-25000" dirty="0"/>
              <a:t>b</a:t>
            </a:r>
            <a:r>
              <a:rPr lang="en-GB" dirty="0"/>
              <a:t>. </a:t>
            </a:r>
          </a:p>
          <a:p>
            <a:r>
              <a:rPr lang="en-GB" dirty="0"/>
              <a:t>When the variable is highly skewed the error term in regression will not be normally distributed.  Therefore, it can be useful to treat the variable using some of the three options a, b, and c: </a:t>
            </a:r>
          </a:p>
          <a:p>
            <a:pPr marL="342900" indent="-342900">
              <a:buAutoNum type="alphaLcParenR"/>
            </a:pPr>
            <a:r>
              <a:rPr lang="en-GB" dirty="0"/>
              <a:t>Transform it using logs,</a:t>
            </a:r>
          </a:p>
          <a:p>
            <a:pPr marL="342900" indent="-342900">
              <a:buAutoNum type="alphaLcParenR"/>
            </a:pPr>
            <a:r>
              <a:rPr lang="en-GB" dirty="0"/>
              <a:t>Add a binary  variable to explain a key part of the right-hand skewness</a:t>
            </a:r>
          </a:p>
          <a:p>
            <a:pPr marL="609600" lvl="1" indent="-342900">
              <a:buAutoNum type="alphaLcParenR"/>
            </a:pPr>
            <a:r>
              <a:rPr lang="en-GB" dirty="0"/>
              <a:t>Overtime explains higher wages</a:t>
            </a:r>
          </a:p>
          <a:p>
            <a:pPr marL="609600" lvl="1" indent="-342900">
              <a:buAutoNum type="alphaLcParenR"/>
            </a:pPr>
            <a:r>
              <a:rPr lang="en-GB" dirty="0"/>
              <a:t>Union membership explains higher wages</a:t>
            </a:r>
          </a:p>
          <a:p>
            <a:pPr marL="609600" lvl="1" indent="-342900">
              <a:buAutoNum type="alphaLcParenR"/>
            </a:pPr>
            <a:r>
              <a:rPr lang="en-GB" dirty="0"/>
              <a:t>Having a degree explains higher wages</a:t>
            </a:r>
          </a:p>
          <a:p>
            <a:pPr marL="609600" lvl="1" indent="-342900">
              <a:buAutoNum type="alphaLcParenR"/>
            </a:pPr>
            <a:r>
              <a:rPr lang="en-GB" dirty="0"/>
              <a:t>Usually in regression we get up to 30-35 variables. </a:t>
            </a:r>
          </a:p>
          <a:p>
            <a:pPr marL="885825" lvl="2" indent="-342900">
              <a:buAutoNum type="alphaLcParenR"/>
            </a:pPr>
            <a:r>
              <a:rPr lang="en-GB" dirty="0"/>
              <a:t>In India, the exclusion of the informal labour relationships creates many, many zeroes for ‘wage’.  </a:t>
            </a:r>
          </a:p>
          <a:p>
            <a:pPr marL="342900" indent="-342900">
              <a:buAutoNum type="alphaLcParenR"/>
            </a:pPr>
            <a:r>
              <a:rPr lang="en-GB" dirty="0"/>
              <a:t>Add a hurdle to explain the zeroes part of the non-normality of the wage distribution, if necessary. A Tobit model, a negative binomial model, or a zero-</a:t>
            </a:r>
            <a:r>
              <a:rPr lang="en-GB" dirty="0" err="1"/>
              <a:t>inlated</a:t>
            </a:r>
            <a:r>
              <a:rPr lang="en-GB" dirty="0"/>
              <a:t> binomial model will work, too  But these are harder to decompose. </a:t>
            </a:r>
          </a:p>
          <a:p>
            <a:r>
              <a:rPr lang="en-GB" dirty="0"/>
              <a:t>After these steps, your Wage Equation residuals may be normally distributed and your explanatory %’s in the decomposition make sense.</a:t>
            </a:r>
          </a:p>
          <a:p>
            <a:r>
              <a:rPr lang="en-GB" dirty="0"/>
              <a:t>But if you prefer, standardise the Wage variable and all other variables. You then have also the same units in all variables. But standardising the binary variables is very much argued about. Gelman wrote about the standardised binary variables in linear regression. Good luck to you with research!</a:t>
            </a:r>
          </a:p>
        </p:txBody>
      </p:sp>
      <p:sp>
        <p:nvSpPr>
          <p:cNvPr id="4" name="Slide Number Placeholder 3">
            <a:extLst>
              <a:ext uri="{FF2B5EF4-FFF2-40B4-BE49-F238E27FC236}">
                <a16:creationId xmlns:a16="http://schemas.microsoft.com/office/drawing/2014/main" id="{8A96E1CB-EABB-CF12-CFA1-58C83EC2BCB1}"/>
              </a:ext>
            </a:extLst>
          </p:cNvPr>
          <p:cNvSpPr>
            <a:spLocks noGrp="1"/>
          </p:cNvSpPr>
          <p:nvPr>
            <p:ph type="sldNum" sz="quarter" idx="33"/>
          </p:nvPr>
        </p:nvSpPr>
        <p:spPr/>
        <p:txBody>
          <a:bodyPr/>
          <a:lstStyle/>
          <a:p>
            <a:pPr rtl="0"/>
            <a:fld id="{19B51A1E-902D-48AF-9020-955120F399B6}" type="slidenum">
              <a:rPr lang="en-GB" noProof="0" smtClean="0"/>
              <a:pPr rtl="0"/>
              <a:t>15</a:t>
            </a:fld>
            <a:endParaRPr lang="en-GB" noProof="0"/>
          </a:p>
        </p:txBody>
      </p:sp>
    </p:spTree>
    <p:extLst>
      <p:ext uri="{BB962C8B-B14F-4D97-AF65-F5344CB8AC3E}">
        <p14:creationId xmlns:p14="http://schemas.microsoft.com/office/powerpoint/2010/main" val="38217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n-GB"/>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en-GB" dirty="0"/>
              <a:t>Wendy Olsen</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83050" y="413080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r>
              <a:rPr lang="en-GB" dirty="0"/>
              <a:t>+44 7891 266635</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83050" y="453662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en-GB" sz="1800" dirty="0"/>
              <a:t>Wendy.Olsen@manchester.ac.uk</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66191" y="4904341"/>
            <a:ext cx="244786" cy="244786"/>
          </a:xfrm>
          <a:prstGeom prst="rect">
            <a:avLst/>
          </a:prstGeom>
        </p:spPr>
      </p:pic>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8"/>
          </p:nvPr>
        </p:nvSpPr>
        <p:spPr>
          <a:xfrm>
            <a:off x="6062268" y="5026109"/>
            <a:ext cx="4371689" cy="857620"/>
          </a:xfrm>
        </p:spPr>
        <p:txBody>
          <a:bodyPr rtlCol="0"/>
          <a:lstStyle/>
          <a:p>
            <a:pPr rtl="0"/>
            <a:r>
              <a:rPr lang="en-GB" sz="2000" dirty="0">
                <a:hlinkClick r:id="rId9"/>
              </a:rPr>
              <a:t>Social Statistics Department </a:t>
            </a:r>
          </a:p>
          <a:p>
            <a:pPr rtl="0"/>
            <a:r>
              <a:rPr lang="en-GB" sz="2000" dirty="0">
                <a:hlinkClick r:id="rId9"/>
              </a:rPr>
              <a:t>University of Manchester</a:t>
            </a:r>
            <a:r>
              <a:rPr lang="en-GB" sz="2000" dirty="0"/>
              <a:t> (click here for the staff of the department)</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Pay gap could be at the mean or median.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30800" y="2747725"/>
            <a:ext cx="4498999" cy="727550"/>
          </a:xfrm>
        </p:spPr>
        <p:txBody>
          <a:bodyPr rtlCol="0"/>
          <a:lstStyle/>
          <a:p>
            <a:pPr rtl="0"/>
            <a:r>
              <a:rPr lang="en-GB" dirty="0"/>
              <a:t>It is inherently an aggregate statistic.</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444999" y="3746499"/>
            <a:ext cx="5228087" cy="2809575"/>
          </a:xfrm>
        </p:spPr>
        <p:txBody>
          <a:bodyPr rtlCol="0"/>
          <a:lstStyle/>
          <a:p>
            <a:pPr marL="0" indent="0" rtl="0">
              <a:buNone/>
            </a:pPr>
            <a:r>
              <a:rPr lang="en-GB" sz="2800" dirty="0"/>
              <a:t>The distribution of earnings that we use is often “usual” earnings per hour, in the main job.</a:t>
            </a:r>
          </a:p>
          <a:p>
            <a:pPr rtl="0"/>
            <a:r>
              <a:rPr lang="en-GB" dirty="0"/>
              <a:t>This saves confusion and invalid comparisons </a:t>
            </a:r>
          </a:p>
          <a:p>
            <a:pPr rtl="0"/>
            <a:r>
              <a:rPr lang="en-GB" dirty="0"/>
              <a:t>We use the logarithm of pay if everyone has a job</a:t>
            </a:r>
          </a:p>
          <a:p>
            <a:pPr rtl="0"/>
            <a:r>
              <a:rPr lang="en-GB" dirty="0"/>
              <a:t>“Actual earnings” is considered more accurate.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2</a:t>
            </a:fld>
            <a:endParaRPr lang="en-GB"/>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8" name="Picture 607">
            <a:extLst>
              <a:ext uri="{FF2B5EF4-FFF2-40B4-BE49-F238E27FC236}">
                <a16:creationId xmlns:a16="http://schemas.microsoft.com/office/drawing/2014/main" id="{457CD9D2-3D27-14E2-8432-ED0297B50924}"/>
              </a:ext>
            </a:extLst>
          </p:cNvPr>
          <p:cNvPicPr>
            <a:picLocks noChangeAspect="1"/>
          </p:cNvPicPr>
          <p:nvPr/>
        </p:nvPicPr>
        <p:blipFill>
          <a:blip r:embed="rId3"/>
          <a:stretch>
            <a:fillRect/>
          </a:stretch>
        </p:blipFill>
        <p:spPr>
          <a:xfrm>
            <a:off x="161025" y="179416"/>
            <a:ext cx="9706155" cy="5823693"/>
          </a:xfrm>
          <a:prstGeom prst="rect">
            <a:avLst/>
          </a:prstGeom>
        </p:spPr>
      </p:pic>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3</a:t>
            </a:fld>
            <a:endParaRPr lang="en-GB" noProof="0"/>
          </a:p>
        </p:txBody>
      </p:sp>
      <p:sp>
        <p:nvSpPr>
          <p:cNvPr id="11" name="TextBox 10">
            <a:extLst>
              <a:ext uri="{FF2B5EF4-FFF2-40B4-BE49-F238E27FC236}">
                <a16:creationId xmlns:a16="http://schemas.microsoft.com/office/drawing/2014/main" id="{030D1E31-D785-FA1D-6479-D2DFF23233E3}"/>
              </a:ext>
            </a:extLst>
          </p:cNvPr>
          <p:cNvSpPr txBox="1"/>
          <p:nvPr/>
        </p:nvSpPr>
        <p:spPr>
          <a:xfrm>
            <a:off x="5080000" y="299170"/>
            <a:ext cx="4276666" cy="2031325"/>
          </a:xfrm>
          <a:prstGeom prst="rect">
            <a:avLst/>
          </a:prstGeom>
          <a:solidFill>
            <a:schemeClr val="accent2">
              <a:lumMod val="20000"/>
              <a:lumOff val="80000"/>
            </a:schemeClr>
          </a:solidFill>
        </p:spPr>
        <p:txBody>
          <a:bodyPr wrap="square" rtlCol="0">
            <a:spAutoFit/>
          </a:bodyPr>
          <a:lstStyle/>
          <a:p>
            <a:r>
              <a:rPr lang="en-GB" dirty="0" err="1"/>
              <a:t>Ll</a:t>
            </a:r>
            <a:r>
              <a:rPr lang="en-GB" dirty="0"/>
              <a:t> is lower limit of the 95% Wald confidence interval</a:t>
            </a:r>
          </a:p>
          <a:p>
            <a:endParaRPr lang="en-GB" dirty="0"/>
          </a:p>
          <a:p>
            <a:r>
              <a:rPr lang="en-GB" dirty="0" err="1"/>
              <a:t>Ul</a:t>
            </a:r>
            <a:r>
              <a:rPr lang="en-GB" dirty="0"/>
              <a:t> is the upper limit of the 95% Wald confidence interval</a:t>
            </a:r>
          </a:p>
          <a:p>
            <a:endParaRPr lang="en-GB" dirty="0"/>
          </a:p>
          <a:p>
            <a:r>
              <a:rPr lang="en-GB" dirty="0"/>
              <a:t>The pay is per person per month</a:t>
            </a:r>
          </a:p>
        </p:txBody>
      </p:sp>
      <p:sp>
        <p:nvSpPr>
          <p:cNvPr id="604" name="TextBox 603">
            <a:extLst>
              <a:ext uri="{FF2B5EF4-FFF2-40B4-BE49-F238E27FC236}">
                <a16:creationId xmlns:a16="http://schemas.microsoft.com/office/drawing/2014/main" id="{896F80E3-5BB1-D904-DA02-AFBFF23DF666}"/>
              </a:ext>
            </a:extLst>
          </p:cNvPr>
          <p:cNvSpPr txBox="1"/>
          <p:nvPr/>
        </p:nvSpPr>
        <p:spPr>
          <a:xfrm>
            <a:off x="4084428" y="3063183"/>
            <a:ext cx="5672347" cy="3847207"/>
          </a:xfrm>
          <a:prstGeom prst="rect">
            <a:avLst/>
          </a:prstGeom>
          <a:noFill/>
        </p:spPr>
        <p:txBody>
          <a:bodyPr wrap="square">
            <a:spAutoFit/>
          </a:bodyPr>
          <a:lstStyle/>
          <a:p>
            <a:r>
              <a:rPr lang="en-GB" sz="1200" dirty="0">
                <a:latin typeface="Courier New" panose="02070309020205020404" pitchFamily="49" charset="0"/>
              </a:rPr>
              <a:t>collapse (mean) </a:t>
            </a:r>
            <a:r>
              <a:rPr lang="en-GB" sz="1200" dirty="0" err="1">
                <a:latin typeface="Courier New" panose="02070309020205020404" pitchFamily="49" charset="0"/>
              </a:rPr>
              <a:t>meanearnmjincusd</a:t>
            </a:r>
            <a:r>
              <a:rPr lang="en-GB" sz="1200" dirty="0">
                <a:latin typeface="Courier New" panose="02070309020205020404" pitchFamily="49" charset="0"/>
              </a:rPr>
              <a:t> = EARN_LSTMNTH_TOT_D_INCFW_USD (median) </a:t>
            </a:r>
            <a:r>
              <a:rPr lang="en-GB" sz="1200" dirty="0" err="1">
                <a:latin typeface="Courier New" panose="02070309020205020404" pitchFamily="49" charset="0"/>
              </a:rPr>
              <a:t>medianearnmjincusd</a:t>
            </a:r>
            <a:r>
              <a:rPr lang="en-GB" sz="1200" dirty="0">
                <a:latin typeface="Courier New" panose="02070309020205020404" pitchFamily="49" charset="0"/>
              </a:rPr>
              <a:t> = EARN_LSTMNTH_TOT_D_INCFW_USD (</a:t>
            </a:r>
            <a:r>
              <a:rPr lang="en-GB" sz="1200" dirty="0" err="1">
                <a:latin typeface="Courier New" panose="02070309020205020404" pitchFamily="49" charset="0"/>
              </a:rPr>
              <a:t>semean</a:t>
            </a:r>
            <a:r>
              <a:rPr lang="en-GB" sz="1200" dirty="0">
                <a:latin typeface="Courier New" panose="02070309020205020404" pitchFamily="49" charset="0"/>
              </a:rPr>
              <a:t>) </a:t>
            </a:r>
            <a:r>
              <a:rPr lang="en-GB" sz="1200" dirty="0" err="1">
                <a:latin typeface="Courier New" panose="02070309020205020404" pitchFamily="49" charset="0"/>
              </a:rPr>
              <a:t>semeanearnmjincusd</a:t>
            </a:r>
            <a:r>
              <a:rPr lang="en-GB" sz="1200" dirty="0">
                <a:latin typeface="Courier New" panose="02070309020205020404" pitchFamily="49" charset="0"/>
              </a:rPr>
              <a:t> = EARN_LSTMNTH_TOT_D_INCFW_USD [</a:t>
            </a:r>
            <a:r>
              <a:rPr lang="en-GB" sz="1200" dirty="0" err="1">
                <a:latin typeface="Courier New" panose="02070309020205020404" pitchFamily="49" charset="0"/>
              </a:rPr>
              <a:t>aweight</a:t>
            </a:r>
            <a:r>
              <a:rPr lang="en-GB" sz="1200" dirty="0">
                <a:latin typeface="Courier New" panose="02070309020205020404" pitchFamily="49" charset="0"/>
              </a:rPr>
              <a:t> = WEIGHT_FINAL], by(female wave)</a:t>
            </a:r>
          </a:p>
          <a:p>
            <a:r>
              <a:rPr lang="en-GB" sz="1200" dirty="0">
                <a:latin typeface="Courier New" panose="02070309020205020404" pitchFamily="49" charset="0"/>
              </a:rPr>
              <a:t>lab var female "Gender of Respondent"</a:t>
            </a:r>
          </a:p>
          <a:p>
            <a:r>
              <a:rPr lang="en-GB" sz="1200" dirty="0">
                <a:latin typeface="Courier New" panose="02070309020205020404" pitchFamily="49" charset="0"/>
              </a:rPr>
              <a:t>lab def female 0 "Male" 1 "Female", modify</a:t>
            </a:r>
          </a:p>
          <a:p>
            <a:r>
              <a:rPr lang="en-GB" sz="1200" dirty="0">
                <a:latin typeface="Courier New" panose="02070309020205020404" pitchFamily="49" charset="0"/>
              </a:rPr>
              <a:t>lab var female </a:t>
            </a:r>
            <a:r>
              <a:rPr lang="en-GB" sz="1200" dirty="0" err="1">
                <a:latin typeface="Courier New" panose="02070309020205020404" pitchFamily="49" charset="0"/>
              </a:rPr>
              <a:t>female</a:t>
            </a:r>
            <a:endParaRPr lang="en-GB" sz="1200" dirty="0">
              <a:latin typeface="Courier New" panose="02070309020205020404" pitchFamily="49" charset="0"/>
            </a:endParaRPr>
          </a:p>
          <a:p>
            <a:r>
              <a:rPr lang="en-GB" sz="1200" dirty="0">
                <a:latin typeface="Courier New" panose="02070309020205020404" pitchFamily="49" charset="0"/>
              </a:rPr>
              <a:t>list</a:t>
            </a:r>
          </a:p>
          <a:p>
            <a:r>
              <a:rPr lang="en-GB" sz="1200" dirty="0">
                <a:latin typeface="Courier New" panose="02070309020205020404" pitchFamily="49" charset="0"/>
              </a:rPr>
              <a:t>gen </a:t>
            </a:r>
            <a:r>
              <a:rPr lang="en-GB" sz="1200" dirty="0" err="1">
                <a:latin typeface="Courier New" panose="02070309020205020404" pitchFamily="49" charset="0"/>
              </a:rPr>
              <a:t>ll</a:t>
            </a:r>
            <a:r>
              <a:rPr lang="en-GB" sz="1200" dirty="0">
                <a:latin typeface="Courier New" panose="02070309020205020404" pitchFamily="49" charset="0"/>
              </a:rPr>
              <a:t>=meanearnmjincusd-1.96*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ul</a:t>
            </a:r>
            <a:r>
              <a:rPr lang="en-GB" sz="1200" dirty="0">
                <a:latin typeface="Courier New" panose="02070309020205020404" pitchFamily="49" charset="0"/>
              </a:rPr>
              <a:t>=meanearnmjincusd+1.96*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llmed</a:t>
            </a:r>
            <a:r>
              <a:rPr lang="en-GB" sz="1200" dirty="0">
                <a:latin typeface="Courier New" panose="02070309020205020404" pitchFamily="49" charset="0"/>
              </a:rPr>
              <a:t>=medianearnmjincusd-1.96*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ulmed</a:t>
            </a:r>
            <a:r>
              <a:rPr lang="en-GB" sz="1200" dirty="0">
                <a:latin typeface="Courier New" panose="02070309020205020404" pitchFamily="49" charset="0"/>
              </a:rPr>
              <a:t>=medianearnmjincusd+1.96*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graph bar </a:t>
            </a:r>
            <a:r>
              <a:rPr lang="en-GB" sz="1200" dirty="0" err="1">
                <a:latin typeface="Courier New" panose="02070309020205020404" pitchFamily="49" charset="0"/>
              </a:rPr>
              <a:t>meanearnmjincusd</a:t>
            </a:r>
            <a:r>
              <a:rPr lang="en-GB" sz="1200" dirty="0">
                <a:latin typeface="Courier New" panose="02070309020205020404" pitchFamily="49" charset="0"/>
              </a:rPr>
              <a:t> female, by(wave female)</a:t>
            </a:r>
          </a:p>
          <a:p>
            <a:endParaRPr lang="en-GB" sz="1200" b="1" dirty="0">
              <a:latin typeface="Courier New" panose="02070309020205020404" pitchFamily="49" charset="0"/>
            </a:endParaRPr>
          </a:p>
          <a:p>
            <a:r>
              <a:rPr lang="en-GB" sz="1200" dirty="0">
                <a:latin typeface="Courier New" panose="02070309020205020404" pitchFamily="49" charset="0"/>
              </a:rPr>
              <a:t>graph </a:t>
            </a:r>
            <a:r>
              <a:rPr lang="en-GB" sz="1200" dirty="0" err="1">
                <a:latin typeface="Courier New" panose="02070309020205020404" pitchFamily="49" charset="0"/>
              </a:rPr>
              <a:t>twoway</a:t>
            </a:r>
            <a:r>
              <a:rPr lang="en-GB" sz="1200" dirty="0">
                <a:latin typeface="Courier New" panose="02070309020205020404" pitchFamily="49" charset="0"/>
              </a:rPr>
              <a:t>  (bar </a:t>
            </a:r>
            <a:r>
              <a:rPr lang="en-GB" sz="1200" dirty="0" err="1">
                <a:latin typeface="Courier New" panose="02070309020205020404" pitchFamily="49" charset="0"/>
              </a:rPr>
              <a:t>meanearnmjincusd</a:t>
            </a:r>
            <a:r>
              <a:rPr lang="en-GB" sz="1200" dirty="0">
                <a:latin typeface="Courier New" panose="02070309020205020404" pitchFamily="49" charset="0"/>
              </a:rPr>
              <a:t> female , by(female wave ))  </a:t>
            </a:r>
            <a:r>
              <a:rPr lang="en-GB" sz="1600" b="1" u="sng" dirty="0">
                <a:latin typeface="Courier New" panose="02070309020205020404" pitchFamily="49" charset="0"/>
              </a:rPr>
              <a:t>(</a:t>
            </a:r>
            <a:r>
              <a:rPr lang="en-GB" sz="1600" b="1" u="sng" dirty="0" err="1">
                <a:latin typeface="Courier New" panose="02070309020205020404" pitchFamily="49" charset="0"/>
              </a:rPr>
              <a:t>rcap</a:t>
            </a:r>
            <a:r>
              <a:rPr lang="en-GB" sz="1600" b="1" u="sng" dirty="0">
                <a:latin typeface="Courier New" panose="02070309020205020404" pitchFamily="49" charset="0"/>
              </a:rPr>
              <a:t> </a:t>
            </a:r>
            <a:r>
              <a:rPr lang="en-GB" sz="1600" b="1" u="sng" dirty="0" err="1">
                <a:latin typeface="Courier New" panose="02070309020205020404" pitchFamily="49" charset="0"/>
              </a:rPr>
              <a:t>ul</a:t>
            </a:r>
            <a:r>
              <a:rPr lang="en-GB" sz="1600" b="1" u="sng" dirty="0">
                <a:latin typeface="Courier New" panose="02070309020205020404" pitchFamily="49" charset="0"/>
              </a:rPr>
              <a:t> </a:t>
            </a:r>
            <a:r>
              <a:rPr lang="en-GB" sz="1600" b="1" u="sng" dirty="0" err="1">
                <a:latin typeface="Courier New" panose="02070309020205020404" pitchFamily="49" charset="0"/>
              </a:rPr>
              <a:t>ll</a:t>
            </a:r>
            <a:r>
              <a:rPr lang="en-GB" sz="1600" b="1" u="sng" dirty="0">
                <a:latin typeface="Courier New" panose="02070309020205020404" pitchFamily="49" charset="0"/>
              </a:rPr>
              <a:t> female, by(female wave )) </a:t>
            </a:r>
            <a:endParaRPr lang="en-GB" sz="1200" b="1" u="sng" dirty="0">
              <a:latin typeface="Courier New" panose="02070309020205020404" pitchFamily="49" charset="0"/>
            </a:endParaRPr>
          </a:p>
          <a:p>
            <a:r>
              <a:rPr lang="en-GB" sz="1200" dirty="0">
                <a:latin typeface="Courier New" panose="02070309020205020404" pitchFamily="49" charset="0"/>
              </a:rPr>
              <a:t>*Here we can also use the pay </a:t>
            </a:r>
            <a:r>
              <a:rPr lang="en-GB" sz="1200" b="1" u="sng" dirty="0">
                <a:latin typeface="Courier New" panose="02070309020205020404" pitchFamily="49" charset="0"/>
              </a:rPr>
              <a:t>median</a:t>
            </a:r>
            <a:r>
              <a:rPr lang="en-GB" sz="1200" dirty="0">
                <a:latin typeface="Courier New" panose="02070309020205020404" pitchFamily="49" charset="0"/>
              </a:rPr>
              <a:t>*</a:t>
            </a:r>
          </a:p>
          <a:p>
            <a:r>
              <a:rPr lang="en-GB" sz="1200" dirty="0">
                <a:latin typeface="Courier New" panose="02070309020205020404" pitchFamily="49" charset="0"/>
              </a:rPr>
              <a:t>graph export "results\comparemeanearnsBysexInwave.wmf", replace</a:t>
            </a:r>
          </a:p>
        </p:txBody>
      </p:sp>
      <p:sp>
        <p:nvSpPr>
          <p:cNvPr id="606" name="TextBox 605">
            <a:extLst>
              <a:ext uri="{FF2B5EF4-FFF2-40B4-BE49-F238E27FC236}">
                <a16:creationId xmlns:a16="http://schemas.microsoft.com/office/drawing/2014/main" id="{F5BFC4B9-2FBE-6058-3291-9AB79562AB54}"/>
              </a:ext>
            </a:extLst>
          </p:cNvPr>
          <p:cNvSpPr txBox="1"/>
          <p:nvPr/>
        </p:nvSpPr>
        <p:spPr>
          <a:xfrm>
            <a:off x="292820" y="5458093"/>
            <a:ext cx="5672347" cy="1323439"/>
          </a:xfrm>
          <a:prstGeom prst="rect">
            <a:avLst/>
          </a:prstGeom>
          <a:noFill/>
        </p:spPr>
        <p:txBody>
          <a:bodyPr wrap="square">
            <a:spAutoFit/>
          </a:bodyPr>
          <a:lstStyle/>
          <a:p>
            <a:endParaRPr lang="en-GB" sz="1600" dirty="0"/>
          </a:p>
          <a:p>
            <a:r>
              <a:rPr lang="en-GB" sz="1600" dirty="0"/>
              <a:t>The first panel is the Males</a:t>
            </a:r>
          </a:p>
          <a:p>
            <a:r>
              <a:rPr lang="en-GB" sz="1600" dirty="0"/>
              <a:t>The second panel is the Females</a:t>
            </a:r>
          </a:p>
          <a:p>
            <a:r>
              <a:rPr lang="en-GB" sz="1600" dirty="0"/>
              <a:t>We have waves 1 and 2 in Uganda</a:t>
            </a:r>
          </a:p>
          <a:p>
            <a:r>
              <a:rPr lang="en-GB" sz="1600" dirty="0"/>
              <a:t>At right, Peru has just one wave.</a:t>
            </a:r>
            <a:endParaRPr lang="en-GB" dirty="0"/>
          </a:p>
        </p:txBody>
      </p:sp>
    </p:spTree>
    <p:extLst>
      <p:ext uri="{BB962C8B-B14F-4D97-AF65-F5344CB8AC3E}">
        <p14:creationId xmlns:p14="http://schemas.microsoft.com/office/powerpoint/2010/main" val="416449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F21CB-0B6C-BE4E-A757-86B472D4DD00}"/>
              </a:ext>
            </a:extLst>
          </p:cNvPr>
          <p:cNvSpPr>
            <a:spLocks noGrp="1"/>
          </p:cNvSpPr>
          <p:nvPr>
            <p:ph type="title"/>
          </p:nvPr>
        </p:nvSpPr>
        <p:spPr/>
        <p:txBody>
          <a:bodyPr/>
          <a:lstStyle/>
          <a:p>
            <a:r>
              <a:rPr lang="en-GB" dirty="0"/>
              <a:t>How to adjust </a:t>
            </a:r>
            <a:r>
              <a:rPr lang="en-GB" dirty="0" err="1"/>
              <a:t>color</a:t>
            </a:r>
            <a:r>
              <a:rPr lang="en-GB" dirty="0"/>
              <a:t> and labels on bars</a:t>
            </a:r>
          </a:p>
        </p:txBody>
      </p:sp>
      <p:sp>
        <p:nvSpPr>
          <p:cNvPr id="2" name="Slide Number Placeholder 1">
            <a:extLst>
              <a:ext uri="{FF2B5EF4-FFF2-40B4-BE49-F238E27FC236}">
                <a16:creationId xmlns:a16="http://schemas.microsoft.com/office/drawing/2014/main" id="{0A407104-5A6F-1D2C-28BD-83C5945E9F7A}"/>
              </a:ext>
            </a:extLst>
          </p:cNvPr>
          <p:cNvSpPr>
            <a:spLocks noGrp="1"/>
          </p:cNvSpPr>
          <p:nvPr>
            <p:ph type="sldNum" sz="quarter" idx="33"/>
          </p:nvPr>
        </p:nvSpPr>
        <p:spPr/>
        <p:txBody>
          <a:bodyPr/>
          <a:lstStyle/>
          <a:p>
            <a:pPr rtl="0"/>
            <a:fld id="{19B51A1E-902D-48AF-9020-955120F399B6}" type="slidenum">
              <a:rPr lang="en-GB" noProof="0" smtClean="0"/>
              <a:pPr rtl="0"/>
              <a:t>4</a:t>
            </a:fld>
            <a:endParaRPr lang="en-GB" noProof="0"/>
          </a:p>
        </p:txBody>
      </p:sp>
      <p:sp>
        <p:nvSpPr>
          <p:cNvPr id="5" name="TextBox 4">
            <a:extLst>
              <a:ext uri="{FF2B5EF4-FFF2-40B4-BE49-F238E27FC236}">
                <a16:creationId xmlns:a16="http://schemas.microsoft.com/office/drawing/2014/main" id="{57465F57-9084-FF6C-8A7D-F569470EACAE}"/>
              </a:ext>
            </a:extLst>
          </p:cNvPr>
          <p:cNvSpPr txBox="1"/>
          <p:nvPr/>
        </p:nvSpPr>
        <p:spPr>
          <a:xfrm>
            <a:off x="385313" y="1121434"/>
            <a:ext cx="8758687" cy="5539978"/>
          </a:xfrm>
          <a:prstGeom prst="rect">
            <a:avLst/>
          </a:prstGeom>
          <a:noFill/>
        </p:spPr>
        <p:txBody>
          <a:bodyPr wrap="square">
            <a:spAutoFit/>
          </a:bodyPr>
          <a:lstStyle/>
          <a:p>
            <a:r>
              <a:rPr lang="en-GB" sz="3000" dirty="0">
                <a:latin typeface="Courier New" panose="02070309020205020404" pitchFamily="49" charset="0"/>
              </a:rPr>
              <a:t>graph bar  EARN_LSTMNTH_TOT_D_INCFW_USD [</a:t>
            </a:r>
            <a:r>
              <a:rPr lang="en-GB" sz="3000" dirty="0" err="1">
                <a:latin typeface="Courier New" panose="02070309020205020404" pitchFamily="49" charset="0"/>
              </a:rPr>
              <a:t>pweight</a:t>
            </a:r>
            <a:r>
              <a:rPr lang="en-GB" sz="3000" dirty="0">
                <a:latin typeface="Courier New" panose="02070309020205020404" pitchFamily="49" charset="0"/>
              </a:rPr>
              <a:t>=WEIGHT_FINAL]  if </a:t>
            </a:r>
            <a:r>
              <a:rPr lang="en-GB" sz="3000" dirty="0" err="1">
                <a:latin typeface="Courier New" panose="02070309020205020404" pitchFamily="49" charset="0"/>
              </a:rPr>
              <a:t>inlist</a:t>
            </a:r>
            <a:r>
              <a:rPr lang="en-GB" sz="3000" dirty="0">
                <a:latin typeface="Courier New" panose="02070309020205020404" pitchFamily="49" charset="0"/>
              </a:rPr>
              <a:t>(ICSE18_MJJ,3,4,5) , over(sex) over(agegroup3) over(wave) bar(1, </a:t>
            </a:r>
            <a:r>
              <a:rPr lang="en-GB" sz="3000" dirty="0" err="1">
                <a:latin typeface="Courier New" panose="02070309020205020404" pitchFamily="49" charset="0"/>
              </a:rPr>
              <a:t>color</a:t>
            </a:r>
            <a:r>
              <a:rPr lang="en-GB" sz="3000" dirty="0">
                <a:latin typeface="Courier New" panose="02070309020205020404" pitchFamily="49" charset="0"/>
              </a:rPr>
              <a:t>(sand)) bar(2,color(gold)) legend(size(</a:t>
            </a:r>
            <a:r>
              <a:rPr lang="en-GB" sz="3000" dirty="0" err="1">
                <a:latin typeface="Courier New" panose="02070309020205020404" pitchFamily="49" charset="0"/>
              </a:rPr>
              <a:t>vsmall</a:t>
            </a:r>
            <a:r>
              <a:rPr lang="en-GB" sz="3000" dirty="0">
                <a:latin typeface="Courier New" panose="02070309020205020404" pitchFamily="49" charset="0"/>
              </a:rPr>
              <a:t>))  </a:t>
            </a:r>
            <a:r>
              <a:rPr lang="en-GB" sz="3000" dirty="0" err="1">
                <a:latin typeface="Courier New" panose="02070309020205020404" pitchFamily="49" charset="0"/>
              </a:rPr>
              <a:t>blabel</a:t>
            </a:r>
            <a:r>
              <a:rPr lang="en-GB" sz="3000" dirty="0">
                <a:latin typeface="Courier New" panose="02070309020205020404" pitchFamily="49" charset="0"/>
              </a:rPr>
              <a:t>(bar, format(%9.1f) size(2)) </a:t>
            </a:r>
            <a:r>
              <a:rPr lang="en-GB" sz="3000" dirty="0" err="1">
                <a:latin typeface="Courier New" panose="02070309020205020404" pitchFamily="49" charset="0"/>
              </a:rPr>
              <a:t>ytitle</a:t>
            </a:r>
            <a:r>
              <a:rPr lang="en-GB" sz="3000" dirty="0">
                <a:latin typeface="Courier New" panose="02070309020205020404" pitchFamily="49" charset="0"/>
              </a:rPr>
              <a:t>("USD/Month, Females Yellow, Males Darker")</a:t>
            </a:r>
          </a:p>
          <a:p>
            <a:r>
              <a:rPr lang="en-GB" dirty="0">
                <a:latin typeface="Times New Roman" panose="02020603050405020304" pitchFamily="18" charset="0"/>
              </a:rPr>
              <a:t>So after you collapse, you will need to adjust the </a:t>
            </a:r>
            <a:r>
              <a:rPr lang="en-GB" dirty="0" err="1">
                <a:latin typeface="Times New Roman" panose="02020603050405020304" pitchFamily="18" charset="0"/>
              </a:rPr>
              <a:t>twoway</a:t>
            </a:r>
            <a:r>
              <a:rPr lang="en-GB" dirty="0">
                <a:latin typeface="Times New Roman" panose="02020603050405020304" pitchFamily="18" charset="0"/>
              </a:rPr>
              <a:t> graph to use a </a:t>
            </a:r>
            <a:r>
              <a:rPr lang="en-GB" b="1" dirty="0">
                <a:latin typeface="Times New Roman" panose="02020603050405020304" pitchFamily="18" charset="0"/>
              </a:rPr>
              <a:t>categorical variable</a:t>
            </a:r>
            <a:r>
              <a:rPr lang="en-GB" dirty="0">
                <a:latin typeface="Times New Roman" panose="02020603050405020304" pitchFamily="18" charset="0"/>
              </a:rPr>
              <a:t>, so that </a:t>
            </a:r>
            <a:r>
              <a:rPr lang="en-GB" b="1" dirty="0">
                <a:latin typeface="Times New Roman" panose="02020603050405020304" pitchFamily="18" charset="0"/>
              </a:rPr>
              <a:t>over </a:t>
            </a:r>
            <a:r>
              <a:rPr lang="en-GB" dirty="0">
                <a:latin typeface="Times New Roman" panose="02020603050405020304" pitchFamily="18" charset="0"/>
              </a:rPr>
              <a:t>can refer to </a:t>
            </a:r>
            <a:r>
              <a:rPr lang="en-GB" b="1" dirty="0">
                <a:latin typeface="Times New Roman" panose="02020603050405020304" pitchFamily="18" charset="0"/>
              </a:rPr>
              <a:t>Bar 1, Bar 2</a:t>
            </a:r>
            <a:r>
              <a:rPr lang="en-GB" dirty="0">
                <a:latin typeface="Times New Roman" panose="02020603050405020304" pitchFamily="18" charset="0"/>
              </a:rPr>
              <a:t>, etc.  This is awkward in </a:t>
            </a:r>
            <a:r>
              <a:rPr lang="en-GB" dirty="0" err="1">
                <a:latin typeface="Times New Roman" panose="02020603050405020304" pitchFamily="18" charset="0"/>
              </a:rPr>
              <a:t>twoway</a:t>
            </a:r>
            <a:r>
              <a:rPr lang="en-GB" dirty="0">
                <a:latin typeface="Times New Roman" panose="02020603050405020304" pitchFamily="18" charset="0"/>
              </a:rPr>
              <a:t> </a:t>
            </a:r>
            <a:r>
              <a:rPr lang="en-GB" dirty="0" err="1">
                <a:latin typeface="Times New Roman" panose="02020603050405020304" pitchFamily="18" charset="0"/>
              </a:rPr>
              <a:t>grapsh</a:t>
            </a:r>
            <a:r>
              <a:rPr lang="en-GB" dirty="0">
                <a:latin typeface="Times New Roman" panose="02020603050405020304" pitchFamily="18" charset="0"/>
              </a:rPr>
              <a:t> but it can be manipulated. </a:t>
            </a:r>
          </a:p>
        </p:txBody>
      </p:sp>
    </p:spTree>
    <p:extLst>
      <p:ext uri="{BB962C8B-B14F-4D97-AF65-F5344CB8AC3E}">
        <p14:creationId xmlns:p14="http://schemas.microsoft.com/office/powerpoint/2010/main" val="336951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3C61C-8D2A-978F-5095-CE5B0D3E249C}"/>
              </a:ext>
            </a:extLst>
          </p:cNvPr>
          <p:cNvSpPr>
            <a:spLocks noGrp="1"/>
          </p:cNvSpPr>
          <p:nvPr>
            <p:ph type="sldNum" sz="quarter" idx="13"/>
          </p:nvPr>
        </p:nvSpPr>
        <p:spPr/>
        <p:txBody>
          <a:bodyPr/>
          <a:lstStyle/>
          <a:p>
            <a:pPr rtl="0"/>
            <a:fld id="{19B51A1E-902D-48AF-9020-955120F399B6}" type="slidenum">
              <a:rPr lang="en-GB" noProof="0" smtClean="0"/>
              <a:pPr rtl="0"/>
              <a:t>5</a:t>
            </a:fld>
            <a:endParaRPr lang="en-GB" noProof="0"/>
          </a:p>
        </p:txBody>
      </p:sp>
      <p:pic>
        <p:nvPicPr>
          <p:cNvPr id="4" name="Picture 3">
            <a:extLst>
              <a:ext uri="{FF2B5EF4-FFF2-40B4-BE49-F238E27FC236}">
                <a16:creationId xmlns:a16="http://schemas.microsoft.com/office/drawing/2014/main" id="{B1567FA9-AABB-AF8B-9557-7ECE4E76A44B}"/>
              </a:ext>
            </a:extLst>
          </p:cNvPr>
          <p:cNvPicPr>
            <a:picLocks noChangeAspect="1"/>
          </p:cNvPicPr>
          <p:nvPr/>
        </p:nvPicPr>
        <p:blipFill>
          <a:blip r:embed="rId2"/>
          <a:stretch>
            <a:fillRect/>
          </a:stretch>
        </p:blipFill>
        <p:spPr>
          <a:xfrm>
            <a:off x="254000" y="751361"/>
            <a:ext cx="8313468" cy="4988081"/>
          </a:xfrm>
          <a:prstGeom prst="rect">
            <a:avLst/>
          </a:prstGeom>
        </p:spPr>
      </p:pic>
    </p:spTree>
    <p:extLst>
      <p:ext uri="{BB962C8B-B14F-4D97-AF65-F5344CB8AC3E}">
        <p14:creationId xmlns:p14="http://schemas.microsoft.com/office/powerpoint/2010/main" val="391281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 name="Picture 1183" descr="A graph of different sizes and colors&#10;&#10;Description automatically generated with medium confidence">
            <a:extLst>
              <a:ext uri="{FF2B5EF4-FFF2-40B4-BE49-F238E27FC236}">
                <a16:creationId xmlns:a16="http://schemas.microsoft.com/office/drawing/2014/main" id="{501398F0-977A-5639-BB50-98A06518B975}"/>
              </a:ext>
            </a:extLst>
          </p:cNvPr>
          <p:cNvPicPr>
            <a:picLocks noChangeAspect="1"/>
          </p:cNvPicPr>
          <p:nvPr/>
        </p:nvPicPr>
        <p:blipFill>
          <a:blip r:embed="rId3"/>
          <a:stretch>
            <a:fillRect/>
          </a:stretch>
        </p:blipFill>
        <p:spPr>
          <a:xfrm>
            <a:off x="355120" y="71600"/>
            <a:ext cx="9571007" cy="5742604"/>
          </a:xfrm>
          <a:prstGeom prst="rect">
            <a:avLst/>
          </a:prstGeom>
        </p:spPr>
      </p:pic>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6</a:t>
            </a:fld>
            <a:endParaRPr lang="en-GB" noProof="0"/>
          </a:p>
        </p:txBody>
      </p:sp>
      <p:sp>
        <p:nvSpPr>
          <p:cNvPr id="1182" name="TextBox 1181">
            <a:extLst>
              <a:ext uri="{FF2B5EF4-FFF2-40B4-BE49-F238E27FC236}">
                <a16:creationId xmlns:a16="http://schemas.microsoft.com/office/drawing/2014/main" id="{335FA63C-A115-E1FF-EB84-D11C33420F6F}"/>
              </a:ext>
            </a:extLst>
          </p:cNvPr>
          <p:cNvSpPr txBox="1"/>
          <p:nvPr/>
        </p:nvSpPr>
        <p:spPr>
          <a:xfrm>
            <a:off x="4021139" y="1211262"/>
            <a:ext cx="6096000" cy="4524315"/>
          </a:xfrm>
          <a:prstGeom prst="rect">
            <a:avLst/>
          </a:prstGeom>
          <a:noFill/>
        </p:spPr>
        <p:txBody>
          <a:bodyPr wrap="square">
            <a:spAutoFit/>
          </a:bodyPr>
          <a:lstStyle/>
          <a:p>
            <a:r>
              <a:rPr lang="en-GB" dirty="0"/>
              <a:t>Source:  International Labour Organisation</a:t>
            </a:r>
          </a:p>
          <a:p>
            <a:endParaRPr lang="en-GB" dirty="0"/>
          </a:p>
          <a:p>
            <a:r>
              <a:rPr lang="en-GB" dirty="0"/>
              <a:t>Primary survey data, experimental research on questionnaire design, 2022.</a:t>
            </a:r>
          </a:p>
          <a:p>
            <a:endParaRPr lang="en-GB" dirty="0"/>
          </a:p>
          <a:p>
            <a:endParaRPr lang="en-GB" dirty="0"/>
          </a:p>
          <a:p>
            <a:endParaRPr lang="en-GB" dirty="0"/>
          </a:p>
          <a:p>
            <a:r>
              <a:rPr lang="en-GB" i="1" dirty="0">
                <a:highlight>
                  <a:srgbClr val="FFFF00"/>
                </a:highlight>
                <a:latin typeface="MS Gothic" panose="020B0609070205080204" pitchFamily="49" charset="-128"/>
                <a:ea typeface="MS Gothic" panose="020B0609070205080204" pitchFamily="49" charset="-128"/>
              </a:rPr>
              <a:t>TRICKSY    NOT AN ADEQUATE PAYGAP TILL PER-HOUR</a:t>
            </a:r>
          </a:p>
          <a:p>
            <a:r>
              <a:rPr lang="en-GB" dirty="0"/>
              <a:t>Here, pay is per month, estimated from the last </a:t>
            </a:r>
            <a:r>
              <a:rPr lang="en-GB" dirty="0" err="1"/>
              <a:t>paypacket</a:t>
            </a:r>
            <a:r>
              <a:rPr lang="en-GB" dirty="0"/>
              <a:t>, among only those who had pay. It refers only to adults in the main job. </a:t>
            </a:r>
          </a:p>
          <a:p>
            <a:endParaRPr lang="en-GB" dirty="0"/>
          </a:p>
          <a:p>
            <a:r>
              <a:rPr lang="en-GB" dirty="0"/>
              <a:t>Furthermore it includes the in-kind pay,  converted by respondent to local currency.</a:t>
            </a:r>
          </a:p>
          <a:p>
            <a:endParaRPr lang="en-GB" dirty="0"/>
          </a:p>
          <a:p>
            <a:r>
              <a:rPr lang="en-GB" dirty="0"/>
              <a:t>The currency is US $ per person per month.</a:t>
            </a:r>
          </a:p>
        </p:txBody>
      </p:sp>
    </p:spTree>
    <p:extLst>
      <p:ext uri="{BB962C8B-B14F-4D97-AF65-F5344CB8AC3E}">
        <p14:creationId xmlns:p14="http://schemas.microsoft.com/office/powerpoint/2010/main" val="416557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7</a:t>
            </a:fld>
            <a:endParaRPr lang="en-GB" noProof="0"/>
          </a:p>
        </p:txBody>
      </p:sp>
      <p:sp>
        <p:nvSpPr>
          <p:cNvPr id="3" name="TextBox 2">
            <a:extLst>
              <a:ext uri="{FF2B5EF4-FFF2-40B4-BE49-F238E27FC236}">
                <a16:creationId xmlns:a16="http://schemas.microsoft.com/office/drawing/2014/main" id="{882C3A16-8485-2C25-86D6-803748535012}"/>
              </a:ext>
            </a:extLst>
          </p:cNvPr>
          <p:cNvSpPr txBox="1"/>
          <p:nvPr/>
        </p:nvSpPr>
        <p:spPr>
          <a:xfrm>
            <a:off x="3048000" y="2698111"/>
            <a:ext cx="6096000" cy="1477328"/>
          </a:xfrm>
          <a:prstGeom prst="rect">
            <a:avLst/>
          </a:prstGeom>
          <a:solidFill>
            <a:schemeClr val="accent2">
              <a:lumMod val="20000"/>
              <a:lumOff val="80000"/>
            </a:schemeClr>
          </a:solidFill>
        </p:spPr>
        <p:txBody>
          <a:bodyPr wrap="square">
            <a:spAutoFit/>
          </a:bodyPr>
          <a:lstStyle/>
          <a:p>
            <a:r>
              <a:rPr lang="en-GB" dirty="0"/>
              <a:t>The pay is per month, estimated from the last </a:t>
            </a:r>
            <a:r>
              <a:rPr lang="en-GB" dirty="0" err="1"/>
              <a:t>paypacket</a:t>
            </a:r>
            <a:r>
              <a:rPr lang="en-GB" dirty="0"/>
              <a:t>, among only those who had pay. It refers only to adults in the main job. </a:t>
            </a:r>
          </a:p>
          <a:p>
            <a:endParaRPr lang="en-GB" dirty="0"/>
          </a:p>
          <a:p>
            <a:r>
              <a:rPr lang="en-GB" dirty="0"/>
              <a:t>Furthermore in includes the in-kind pay,  converted by respondent to local currency.</a:t>
            </a:r>
          </a:p>
        </p:txBody>
      </p:sp>
      <p:sp>
        <p:nvSpPr>
          <p:cNvPr id="5" name="TextBox 4">
            <a:extLst>
              <a:ext uri="{FF2B5EF4-FFF2-40B4-BE49-F238E27FC236}">
                <a16:creationId xmlns:a16="http://schemas.microsoft.com/office/drawing/2014/main" id="{53DFC1E4-721D-A15D-9EE0-FAA26AC10010}"/>
              </a:ext>
            </a:extLst>
          </p:cNvPr>
          <p:cNvSpPr txBox="1"/>
          <p:nvPr/>
        </p:nvSpPr>
        <p:spPr>
          <a:xfrm>
            <a:off x="1834551" y="4308375"/>
            <a:ext cx="6096000" cy="1754326"/>
          </a:xfrm>
          <a:prstGeom prst="rect">
            <a:avLst/>
          </a:prstGeom>
          <a:solidFill>
            <a:schemeClr val="accent3">
              <a:lumMod val="20000"/>
              <a:lumOff val="80000"/>
            </a:schemeClr>
          </a:solidFill>
        </p:spPr>
        <p:txBody>
          <a:bodyPr wrap="square">
            <a:spAutoFit/>
          </a:bodyPr>
          <a:lstStyle/>
          <a:p>
            <a:r>
              <a:rPr lang="en-GB" dirty="0"/>
              <a:t>TRICK:  If the pay is per month, estimated from the last </a:t>
            </a:r>
            <a:r>
              <a:rPr lang="en-GB" dirty="0" err="1"/>
              <a:t>paypacket</a:t>
            </a:r>
            <a:r>
              <a:rPr lang="en-GB" dirty="0"/>
              <a:t>, something has been left out of the analysis.</a:t>
            </a:r>
          </a:p>
          <a:p>
            <a:endParaRPr lang="en-GB" dirty="0"/>
          </a:p>
          <a:p>
            <a:r>
              <a:rPr lang="en-GB" dirty="0"/>
              <a:t>You do not see significant gender difference (red marks the 95% Wald confidence interval) – WHY NOT!!?? There IS a large and significant pay gap in Uganda and Peru - - why not shown? </a:t>
            </a:r>
          </a:p>
        </p:txBody>
      </p:sp>
    </p:spTree>
    <p:extLst>
      <p:ext uri="{BB962C8B-B14F-4D97-AF65-F5344CB8AC3E}">
        <p14:creationId xmlns:p14="http://schemas.microsoft.com/office/powerpoint/2010/main" val="160384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en-GB" dirty="0"/>
              <a:t>+ also, need to Deal with missing data</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3823393" y="1343906"/>
            <a:ext cx="3698636" cy="5514094"/>
          </a:xfrm>
        </p:spPr>
        <p:txBody>
          <a:bodyPr rtlCol="0"/>
          <a:lstStyle/>
          <a:p>
            <a:pPr marL="0" indent="0" rtl="0">
              <a:buNone/>
            </a:pPr>
            <a:r>
              <a:rPr lang="en-GB" sz="3200" dirty="0"/>
              <a:t>What about the inactive people with no job, and the unemployed? </a:t>
            </a:r>
          </a:p>
          <a:p>
            <a:pPr rtl="0"/>
            <a:r>
              <a:rPr lang="en-GB" dirty="0"/>
              <a:t>You can possibly impute to them a £1 or $1 payment (per hour).</a:t>
            </a:r>
          </a:p>
          <a:p>
            <a:pPr rtl="0"/>
            <a:r>
              <a:rPr lang="en-GB" dirty="0"/>
              <a:t>This safely places them at the far left of the distribution.</a:t>
            </a:r>
          </a:p>
          <a:p>
            <a:pPr rtl="0"/>
            <a:r>
              <a:rPr lang="en-GB" dirty="0"/>
              <a:t>Regression calculations are sometimes done this way.</a:t>
            </a:r>
          </a:p>
          <a:p>
            <a:pPr rtl="0"/>
            <a:r>
              <a:rPr lang="en-GB" dirty="0"/>
              <a:t>A hurdle regression has two steps.  First, what predicts them being in the zero group, and second, what predicts the value of the Y variable for non-zero cases. </a:t>
            </a:r>
          </a:p>
          <a:p>
            <a:pPr rtl="0"/>
            <a:endParaRPr lang="en-GB"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rtl="0"/>
              <a:t>8</a:t>
            </a:fld>
            <a:endParaRPr lang="en-GB"/>
          </a:p>
        </p:txBody>
      </p:sp>
      <p:pic>
        <p:nvPicPr>
          <p:cNvPr id="9" name="Picture Placeholder 8" descr="Top view of three men rowing a boat">
            <a:extLst>
              <a:ext uri="{FF2B5EF4-FFF2-40B4-BE49-F238E27FC236}">
                <a16:creationId xmlns:a16="http://schemas.microsoft.com/office/drawing/2014/main" id="{804D2684-B8EF-41B8-9C43-86A9D34E655A}"/>
              </a:ext>
            </a:extLst>
          </p:cNvPr>
          <p:cNvPicPr>
            <a:picLocks noGrp="1" noChangeAspect="1"/>
          </p:cNvPicPr>
          <p:nvPr>
            <p:ph type="pic" sz="quarter" idx="14"/>
          </p:nvPr>
        </p:nvPicPr>
        <p:blipFill>
          <a:blip r:embed="rId3"/>
          <a:stretch>
            <a:fillRect/>
          </a:stretch>
        </p:blipFill>
        <p:spPr>
          <a:xfrm>
            <a:off x="7560193" y="1345309"/>
            <a:ext cx="3737526" cy="3932633"/>
          </a:xfrm>
        </p:spPr>
      </p:pic>
    </p:spTree>
    <p:extLst>
      <p:ext uri="{BB962C8B-B14F-4D97-AF65-F5344CB8AC3E}">
        <p14:creationId xmlns:p14="http://schemas.microsoft.com/office/powerpoint/2010/main" val="36407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Comparison using </a:t>
            </a:r>
            <a:r>
              <a:rPr lang="en-GB" dirty="0" err="1"/>
              <a:t>rcap</a:t>
            </a:r>
            <a:r>
              <a:rPr lang="en-GB" dirty="0"/>
              <a:t> in </a:t>
            </a:r>
            <a:r>
              <a:rPr lang="en-GB" dirty="0" err="1"/>
              <a:t>stata</a:t>
            </a:r>
            <a:endParaRPr lang="en-GB" dirty="0"/>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en-GB" dirty="0"/>
              <a:t>A simple comparison of the mean wage-rate by sex gives the ‘gender pay gap’</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The pay gap at the mean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2520000"/>
          </a:xfrm>
        </p:spPr>
        <p:txBody>
          <a:bodyPr rtlCol="0"/>
          <a:lstStyle/>
          <a:p>
            <a:pPr rtl="0"/>
            <a:r>
              <a:rPr lang="en-GB" dirty="0"/>
              <a:t>In Stata, you will:</a:t>
            </a:r>
          </a:p>
          <a:p>
            <a:pPr rtl="0"/>
            <a:r>
              <a:rPr lang="en-GB" dirty="0"/>
              <a:t>Preserve</a:t>
            </a:r>
          </a:p>
          <a:p>
            <a:pPr rtl="0"/>
            <a:r>
              <a:rPr lang="en-GB" dirty="0"/>
              <a:t>Collapse</a:t>
            </a:r>
          </a:p>
          <a:p>
            <a:pPr rtl="0"/>
            <a:r>
              <a:rPr lang="en-GB" dirty="0" err="1"/>
              <a:t>Twoway</a:t>
            </a:r>
            <a:r>
              <a:rPr lang="en-GB" dirty="0"/>
              <a:t> graph …( </a:t>
            </a:r>
            <a:r>
              <a:rPr lang="en-GB" dirty="0" err="1"/>
              <a:t>Hbar</a:t>
            </a:r>
            <a:r>
              <a:rPr lang="en-GB" dirty="0"/>
              <a:t>    ) ..(</a:t>
            </a:r>
            <a:r>
              <a:rPr lang="en-GB" dirty="0" err="1"/>
              <a:t>rcap</a:t>
            </a:r>
            <a:r>
              <a:rPr lang="en-GB" dirty="0"/>
              <a:t>…) </a:t>
            </a:r>
          </a:p>
          <a:p>
            <a:pPr rtl="0"/>
            <a:r>
              <a:rPr lang="en-GB" dirty="0"/>
              <a:t>The same categorical variable but different continuous variables.  I use </a:t>
            </a:r>
            <a:r>
              <a:rPr lang="en-GB" dirty="0" err="1"/>
              <a:t>llmen</a:t>
            </a:r>
            <a:r>
              <a:rPr lang="en-GB" dirty="0"/>
              <a:t> and </a:t>
            </a:r>
            <a:r>
              <a:rPr lang="en-GB" dirty="0" err="1"/>
              <a:t>ulmen</a:t>
            </a:r>
            <a:r>
              <a:rPr lang="en-GB" dirty="0"/>
              <a:t>, and </a:t>
            </a:r>
            <a:r>
              <a:rPr lang="en-GB" dirty="0" err="1"/>
              <a:t>llwomen</a:t>
            </a:r>
            <a:r>
              <a:rPr lang="en-GB" dirty="0"/>
              <a:t> and </a:t>
            </a:r>
            <a:r>
              <a:rPr lang="en-GB" dirty="0" err="1"/>
              <a:t>ulwomen</a:t>
            </a:r>
            <a:r>
              <a:rPr lang="en-GB" dirty="0"/>
              <a:t> as variable names in the collapse command</a:t>
            </a:r>
          </a:p>
          <a:p>
            <a:pPr rtl="0"/>
            <a:r>
              <a:rPr lang="en-GB" dirty="0"/>
              <a:t>You need to use your </a:t>
            </a:r>
            <a:r>
              <a:rPr lang="en-GB" dirty="0" err="1"/>
              <a:t>Pweights</a:t>
            </a:r>
            <a:r>
              <a:rPr lang="en-GB" dirty="0"/>
              <a:t> or </a:t>
            </a:r>
            <a:r>
              <a:rPr lang="en-GB" dirty="0" err="1"/>
              <a:t>Aweights</a:t>
            </a:r>
            <a:r>
              <a:rPr lang="en-GB" dirty="0"/>
              <a:t> in the collapse command </a:t>
            </a:r>
          </a:p>
          <a:p>
            <a:pPr rtl="0"/>
            <a:r>
              <a:rPr lang="en-GB" dirty="0"/>
              <a:t>Then graph … (</a:t>
            </a:r>
            <a:r>
              <a:rPr lang="en-GB" dirty="0" err="1"/>
              <a:t>rcap</a:t>
            </a:r>
            <a:r>
              <a:rPr lang="en-GB" dirty="0"/>
              <a:t> </a:t>
            </a:r>
            <a:r>
              <a:rPr lang="en-GB" dirty="0" err="1"/>
              <a:t>ulmen</a:t>
            </a:r>
            <a:r>
              <a:rPr lang="en-GB" dirty="0"/>
              <a:t> </a:t>
            </a:r>
            <a:r>
              <a:rPr lang="en-GB" dirty="0" err="1"/>
              <a:t>llmen</a:t>
            </a:r>
            <a:r>
              <a:rPr lang="en-GB" dirty="0"/>
              <a:t>) and so on.</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Variant Pay-Gaps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612914" cy="3843450"/>
          </a:xfrm>
        </p:spPr>
        <p:txBody>
          <a:bodyPr rtlCol="0"/>
          <a:lstStyle/>
          <a:p>
            <a:pPr rtl="0"/>
            <a:r>
              <a:rPr lang="en-GB" dirty="0"/>
              <a:t>Most obviously, you can do the pay gap at the median wage-rate. </a:t>
            </a:r>
          </a:p>
          <a:p>
            <a:pPr lvl="1" rtl="0"/>
            <a:r>
              <a:rPr lang="en-GB" dirty="0"/>
              <a:t>Monthly earnings is not a good idea because it ignores the part-time working hours.  Therefore, it will exaggerate the gender pay gap.</a:t>
            </a:r>
          </a:p>
          <a:p>
            <a:r>
              <a:rPr lang="en-GB" dirty="0"/>
              <a:t>You also want to create a sexual-orientation pay gap? Make sure you give the confidence interval for the smaller group, especially if N&lt;30 for the calculation of one of the means.</a:t>
            </a:r>
          </a:p>
          <a:p>
            <a:r>
              <a:rPr lang="en-GB" dirty="0"/>
              <a:t>Ethnicity Pay Gaps</a:t>
            </a:r>
          </a:p>
          <a:p>
            <a:r>
              <a:rPr lang="en-GB" dirty="0"/>
              <a:t>Disability Pay Gaps … etc.</a:t>
            </a:r>
          </a:p>
          <a:p>
            <a:r>
              <a:rPr lang="en-GB" dirty="0"/>
              <a:t>All part of inequalities research.  </a:t>
            </a:r>
          </a:p>
          <a:p>
            <a:endParaRPr lang="en-GB"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9</a:t>
            </a:fld>
            <a:endParaRPr lang="en-GB"/>
          </a:p>
        </p:txBody>
      </p:sp>
    </p:spTree>
    <p:extLst>
      <p:ext uri="{BB962C8B-B14F-4D97-AF65-F5344CB8AC3E}">
        <p14:creationId xmlns:p14="http://schemas.microsoft.com/office/powerpoint/2010/main" val="3188837873"/>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3.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{CE937DEE-3094-4F70-802D-382E410B047A}tf67328976_win32</Template>
  <TotalTime>101</TotalTime>
  <Words>1592</Words>
  <Application>Microsoft Office PowerPoint</Application>
  <PresentationFormat>Widescreen</PresentationFormat>
  <Paragraphs>151</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Gothic</vt:lpstr>
      <vt:lpstr>Arial</vt:lpstr>
      <vt:lpstr>Calibri</vt:lpstr>
      <vt:lpstr>Corbel</vt:lpstr>
      <vt:lpstr>Courier New</vt:lpstr>
      <vt:lpstr>Segoe UI</vt:lpstr>
      <vt:lpstr>Times New Roman</vt:lpstr>
      <vt:lpstr>Office Theme</vt:lpstr>
      <vt:lpstr>Pay Gap representation</vt:lpstr>
      <vt:lpstr>Pay gap could be at the mean or median.</vt:lpstr>
      <vt:lpstr>PowerPoint Presentation</vt:lpstr>
      <vt:lpstr>How to adjust color and labels on bars</vt:lpstr>
      <vt:lpstr>PowerPoint Presentation</vt:lpstr>
      <vt:lpstr>PowerPoint Presentation</vt:lpstr>
      <vt:lpstr>PowerPoint Presentation</vt:lpstr>
      <vt:lpstr>+ also, need to Deal with missing data</vt:lpstr>
      <vt:lpstr>Comparison using rcap in stata</vt:lpstr>
      <vt:lpstr>Figure 1 Log pay gap regression &amp; Decomposition</vt:lpstr>
      <vt:lpstr>PowerPoint Presentation</vt:lpstr>
      <vt:lpstr>‘Decomposing the Barriers to Equal Pay: Examining Differential Predictors of the Gender Pay Gap by Socio-Economic Group’   </vt:lpstr>
      <vt:lpstr>Table 1 K-S test of the difference of two distributions</vt:lpstr>
      <vt:lpstr>PowerPoint Presentation</vt:lpstr>
      <vt:lpstr>Good explanatory power on pay-gaps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Gap representation</dc:title>
  <dc:creator>Wendy Olsen</dc:creator>
  <cp:lastModifiedBy>Wendy Olsen</cp:lastModifiedBy>
  <cp:revision>7</cp:revision>
  <dcterms:created xsi:type="dcterms:W3CDTF">2024-05-08T10:20:22Z</dcterms:created>
  <dcterms:modified xsi:type="dcterms:W3CDTF">2024-05-14T14:19:51Z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