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7" r:id="rId2"/>
    <p:sldId id="288" r:id="rId3"/>
    <p:sldId id="290" r:id="rId4"/>
    <p:sldId id="292" r:id="rId5"/>
    <p:sldId id="291" r:id="rId6"/>
    <p:sldId id="289" r:id="rId7"/>
    <p:sldId id="293" r:id="rId8"/>
    <p:sldId id="294" r:id="rId9"/>
    <p:sldId id="295" r:id="rId10"/>
    <p:sldId id="275" r:id="rId11"/>
    <p:sldId id="258" r:id="rId12"/>
    <p:sldId id="299" r:id="rId13"/>
    <p:sldId id="279" r:id="rId14"/>
    <p:sldId id="259" r:id="rId15"/>
    <p:sldId id="300" r:id="rId16"/>
    <p:sldId id="298" r:id="rId17"/>
    <p:sldId id="263" r:id="rId18"/>
    <p:sldId id="297" r:id="rId19"/>
    <p:sldId id="281" r:id="rId20"/>
    <p:sldId id="29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41" autoAdjust="0"/>
  </p:normalViewPr>
  <p:slideViewPr>
    <p:cSldViewPr snapToGrid="0">
      <p:cViewPr varScale="1">
        <p:scale>
          <a:sx n="58" d="100"/>
          <a:sy n="58" d="100"/>
        </p:scale>
        <p:origin x="39" y="4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9"/>
    </p:cViewPr>
  </p:sorterViewPr>
  <p:notesViewPr>
    <p:cSldViewPr snapToGrid="0">
      <p:cViewPr varScale="1">
        <p:scale>
          <a:sx n="58" d="100"/>
          <a:sy n="58" d="100"/>
        </p:scale>
        <p:origin x="22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D46C7-6BD7-43FD-96C8-CF9D7B7BB3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0DA37A-C889-4DF3-81CE-E4BFCFA7254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dirty="0">
              <a:solidFill>
                <a:schemeClr val="tx1"/>
              </a:solidFill>
            </a:rPr>
            <a:t>The entity is an attitude. Each Attitude is </a:t>
          </a:r>
          <a:r>
            <a:rPr lang="en-GB" sz="2800" b="1" dirty="0">
              <a:solidFill>
                <a:schemeClr val="tx1"/>
              </a:solidFill>
              <a:highlight>
                <a:srgbClr val="FFFF00"/>
              </a:highlight>
            </a:rPr>
            <a:t>distinctive</a:t>
          </a:r>
          <a:r>
            <a:rPr lang="en-GB" sz="2800" dirty="0">
              <a:solidFill>
                <a:schemeClr val="tx1"/>
              </a:solidFill>
            </a:rPr>
            <a:t>.  The ontology of attitudes is unlike that of education.</a:t>
          </a:r>
        </a:p>
      </dgm:t>
    </dgm:pt>
    <dgm:pt modelId="{526A8F22-CEF0-41ED-AED1-82D9B451E95A}" type="parTrans" cxnId="{0996FD54-A81D-4618-9362-1508F4CF03A7}">
      <dgm:prSet/>
      <dgm:spPr/>
      <dgm:t>
        <a:bodyPr/>
        <a:lstStyle/>
        <a:p>
          <a:endParaRPr lang="en-GB"/>
        </a:p>
      </dgm:t>
    </dgm:pt>
    <dgm:pt modelId="{83FB00FE-D4F0-4888-9308-5FE5C3C10849}" type="sibTrans" cxnId="{0996FD54-A81D-4618-9362-1508F4CF03A7}">
      <dgm:prSet/>
      <dgm:spPr/>
      <dgm:t>
        <a:bodyPr/>
        <a:lstStyle/>
        <a:p>
          <a:endParaRPr lang="en-GB"/>
        </a:p>
      </dgm:t>
    </dgm:pt>
    <dgm:pt modelId="{94CEB076-B5FF-4D67-845A-64AFD9BBACB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i="0" dirty="0">
              <a:solidFill>
                <a:schemeClr val="tx1"/>
              </a:solidFill>
            </a:rPr>
            <a:t>See paper with references in our </a:t>
          </a:r>
          <a:r>
            <a:rPr lang="en-GB" sz="2800" i="0" dirty="0" err="1">
              <a:solidFill>
                <a:schemeClr val="tx1"/>
              </a:solidFill>
            </a:rPr>
            <a:t>Github</a:t>
          </a:r>
          <a:r>
            <a:rPr lang="en-GB" sz="2800" i="0" dirty="0">
              <a:solidFill>
                <a:schemeClr val="tx1"/>
              </a:solidFill>
            </a:rPr>
            <a:t>.  </a:t>
          </a:r>
        </a:p>
        <a:p>
          <a:r>
            <a:rPr lang="en-GB" sz="2800" i="0" dirty="0">
              <a:solidFill>
                <a:schemeClr val="tx1"/>
              </a:solidFill>
            </a:rPr>
            <a:t>See our earlier publications on gender norms</a:t>
          </a:r>
        </a:p>
      </dgm:t>
    </dgm:pt>
    <dgm:pt modelId="{D7689D96-1A9D-4FE2-95C6-B76EB02D7EF7}" type="parTrans" cxnId="{8C9A5C24-BD1D-426B-947B-C6DDF409B1D3}">
      <dgm:prSet/>
      <dgm:spPr/>
      <dgm:t>
        <a:bodyPr/>
        <a:lstStyle/>
        <a:p>
          <a:endParaRPr lang="en-GB"/>
        </a:p>
      </dgm:t>
    </dgm:pt>
    <dgm:pt modelId="{2D5FD898-3B54-47AF-9BC6-3AC3B1C72292}" type="sibTrans" cxnId="{8C9A5C24-BD1D-426B-947B-C6DDF409B1D3}">
      <dgm:prSet/>
      <dgm:spPr/>
      <dgm:t>
        <a:bodyPr/>
        <a:lstStyle/>
        <a:p>
          <a:endParaRPr lang="en-GB"/>
        </a:p>
      </dgm:t>
    </dgm:pt>
    <dgm:pt modelId="{24AFFFBD-D97B-40F7-92E0-E8422D56DF8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Note:  In the 2019 Asian Barometers - India</a:t>
          </a:r>
        </a:p>
        <a:p>
          <a:r>
            <a:rPr lang="en-GB" dirty="0">
              <a:solidFill>
                <a:schemeClr val="tx1"/>
              </a:solidFill>
            </a:rPr>
            <a:t>Sexism was embedded in questions </a:t>
          </a:r>
          <a:r>
            <a:rPr lang="en-GB" dirty="0">
              <a:solidFill>
                <a:schemeClr val="tx1"/>
              </a:solidFill>
              <a:sym typeface="Wingdings" panose="05000000000000000000" pitchFamily="2" charset="2"/>
            </a:rPr>
            <a:t> desirability bias of a patriarchal gender norm</a:t>
          </a:r>
          <a:endParaRPr lang="en-GB" dirty="0">
            <a:solidFill>
              <a:schemeClr val="tx1"/>
            </a:solidFill>
          </a:endParaRPr>
        </a:p>
      </dgm:t>
    </dgm:pt>
    <dgm:pt modelId="{02777B26-A1DD-4905-9D6B-980180985E47}" type="parTrans" cxnId="{9EA592CE-4B09-4030-9DA9-C94FA6E1D0C0}">
      <dgm:prSet/>
      <dgm:spPr/>
      <dgm:t>
        <a:bodyPr/>
        <a:lstStyle/>
        <a:p>
          <a:endParaRPr lang="en-GB"/>
        </a:p>
      </dgm:t>
    </dgm:pt>
    <dgm:pt modelId="{7F1D9B89-EF3C-4F16-A896-CD4F44985A46}" type="sibTrans" cxnId="{9EA592CE-4B09-4030-9DA9-C94FA6E1D0C0}">
      <dgm:prSet/>
      <dgm:spPr/>
      <dgm:t>
        <a:bodyPr/>
        <a:lstStyle/>
        <a:p>
          <a:endParaRPr lang="en-GB"/>
        </a:p>
      </dgm:t>
    </dgm:pt>
    <dgm:pt modelId="{F6E3815E-EC28-45CE-BD5A-7B4B76855B60}" type="pres">
      <dgm:prSet presAssocID="{B11D46C7-6BD7-43FD-96C8-CF9D7B7BB37E}" presName="linear" presStyleCnt="0">
        <dgm:presLayoutVars>
          <dgm:dir/>
          <dgm:animLvl val="lvl"/>
          <dgm:resizeHandles val="exact"/>
        </dgm:presLayoutVars>
      </dgm:prSet>
      <dgm:spPr/>
    </dgm:pt>
    <dgm:pt modelId="{7B4EE999-C3CF-431C-A3F4-DB4FBEA6EA7A}" type="pres">
      <dgm:prSet presAssocID="{E50DA37A-C889-4DF3-81CE-E4BFCFA7254A}" presName="parentLin" presStyleCnt="0"/>
      <dgm:spPr/>
    </dgm:pt>
    <dgm:pt modelId="{FC9D5D78-0FCE-4CF5-96D0-E496BE2FB7EA}" type="pres">
      <dgm:prSet presAssocID="{E50DA37A-C889-4DF3-81CE-E4BFCFA7254A}" presName="parentLeftMargin" presStyleLbl="node1" presStyleIdx="0" presStyleCnt="3"/>
      <dgm:spPr/>
    </dgm:pt>
    <dgm:pt modelId="{48A6AF82-42D4-40F1-96AC-25D2C3703255}" type="pres">
      <dgm:prSet presAssocID="{E50DA37A-C889-4DF3-81CE-E4BFCFA7254A}" presName="parentText" presStyleLbl="node1" presStyleIdx="0" presStyleCnt="3" custScaleY="145114" custLinFactNeighborX="-7702" custLinFactNeighborY="-1623">
        <dgm:presLayoutVars>
          <dgm:chMax val="0"/>
          <dgm:bulletEnabled val="1"/>
        </dgm:presLayoutVars>
      </dgm:prSet>
      <dgm:spPr/>
    </dgm:pt>
    <dgm:pt modelId="{D4E52AB7-B2B5-40BC-AD8A-2DB6E07F8FB0}" type="pres">
      <dgm:prSet presAssocID="{E50DA37A-C889-4DF3-81CE-E4BFCFA7254A}" presName="negativeSpace" presStyleCnt="0"/>
      <dgm:spPr/>
    </dgm:pt>
    <dgm:pt modelId="{F0BD7F6D-8339-4C4E-BFDE-36AFA77353DF}" type="pres">
      <dgm:prSet presAssocID="{E50DA37A-C889-4DF3-81CE-E4BFCFA7254A}" presName="childText" presStyleLbl="conFgAcc1" presStyleIdx="0" presStyleCnt="3">
        <dgm:presLayoutVars>
          <dgm:bulletEnabled val="1"/>
        </dgm:presLayoutVars>
      </dgm:prSet>
      <dgm:spPr/>
    </dgm:pt>
    <dgm:pt modelId="{44614D48-2FC7-4947-A4A2-A9FA46FE8819}" type="pres">
      <dgm:prSet presAssocID="{83FB00FE-D4F0-4888-9308-5FE5C3C10849}" presName="spaceBetweenRectangles" presStyleCnt="0"/>
      <dgm:spPr/>
    </dgm:pt>
    <dgm:pt modelId="{9D2C8FDE-3EA3-4ABE-8482-FF4E746DED51}" type="pres">
      <dgm:prSet presAssocID="{94CEB076-B5FF-4D67-845A-64AFD9BBACB8}" presName="parentLin" presStyleCnt="0"/>
      <dgm:spPr/>
    </dgm:pt>
    <dgm:pt modelId="{1B4D9571-736A-4BB5-80FD-112E05472A67}" type="pres">
      <dgm:prSet presAssocID="{94CEB076-B5FF-4D67-845A-64AFD9BBACB8}" presName="parentLeftMargin" presStyleLbl="node1" presStyleIdx="0" presStyleCnt="3"/>
      <dgm:spPr/>
    </dgm:pt>
    <dgm:pt modelId="{4191C1E8-88B2-4B74-8020-B6DD0A25332C}" type="pres">
      <dgm:prSet presAssocID="{94CEB076-B5FF-4D67-845A-64AFD9BBACB8}" presName="parentText" presStyleLbl="node1" presStyleIdx="1" presStyleCnt="3" custScaleX="142857" custScaleY="178165" custLinFactNeighborX="-8275" custLinFactNeighborY="-2847">
        <dgm:presLayoutVars>
          <dgm:chMax val="0"/>
          <dgm:bulletEnabled val="1"/>
        </dgm:presLayoutVars>
      </dgm:prSet>
      <dgm:spPr/>
    </dgm:pt>
    <dgm:pt modelId="{125C4DBB-0726-4E57-994D-74C600C46422}" type="pres">
      <dgm:prSet presAssocID="{94CEB076-B5FF-4D67-845A-64AFD9BBACB8}" presName="negativeSpace" presStyleCnt="0"/>
      <dgm:spPr/>
    </dgm:pt>
    <dgm:pt modelId="{14598E32-3AFF-4E15-B9E2-7E9379B80769}" type="pres">
      <dgm:prSet presAssocID="{94CEB076-B5FF-4D67-845A-64AFD9BBACB8}" presName="childText" presStyleLbl="conFgAcc1" presStyleIdx="1" presStyleCnt="3">
        <dgm:presLayoutVars>
          <dgm:bulletEnabled val="1"/>
        </dgm:presLayoutVars>
      </dgm:prSet>
      <dgm:spPr/>
    </dgm:pt>
    <dgm:pt modelId="{5CDA492C-263F-4E8F-8B53-7657CB62E792}" type="pres">
      <dgm:prSet presAssocID="{2D5FD898-3B54-47AF-9BC6-3AC3B1C72292}" presName="spaceBetweenRectangles" presStyleCnt="0"/>
      <dgm:spPr/>
    </dgm:pt>
    <dgm:pt modelId="{5806B3BC-FA24-45D0-AE07-E89779E446AC}" type="pres">
      <dgm:prSet presAssocID="{24AFFFBD-D97B-40F7-92E0-E8422D56DF89}" presName="parentLin" presStyleCnt="0"/>
      <dgm:spPr/>
    </dgm:pt>
    <dgm:pt modelId="{84712511-F561-4461-9532-6BF535B0D374}" type="pres">
      <dgm:prSet presAssocID="{24AFFFBD-D97B-40F7-92E0-E8422D56DF89}" presName="parentLeftMargin" presStyleLbl="node1" presStyleIdx="1" presStyleCnt="3"/>
      <dgm:spPr/>
    </dgm:pt>
    <dgm:pt modelId="{8115F4A1-1EBC-493B-9CF3-7476D0210F00}" type="pres">
      <dgm:prSet presAssocID="{24AFFFBD-D97B-40F7-92E0-E8422D56DF89}" presName="parentText" presStyleLbl="node1" presStyleIdx="2" presStyleCnt="3" custScaleX="142857" custScaleY="159490">
        <dgm:presLayoutVars>
          <dgm:chMax val="0"/>
          <dgm:bulletEnabled val="1"/>
        </dgm:presLayoutVars>
      </dgm:prSet>
      <dgm:spPr/>
    </dgm:pt>
    <dgm:pt modelId="{CF3A964E-3F6F-4AC0-94D2-884757500106}" type="pres">
      <dgm:prSet presAssocID="{24AFFFBD-D97B-40F7-92E0-E8422D56DF89}" presName="negativeSpace" presStyleCnt="0"/>
      <dgm:spPr/>
    </dgm:pt>
    <dgm:pt modelId="{CFA5C54F-3B97-4432-A26A-F8AA40EC05B4}" type="pres">
      <dgm:prSet presAssocID="{24AFFFBD-D97B-40F7-92E0-E8422D56DF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79C202-C384-4DD1-881A-7BB282152346}" type="presOf" srcId="{E50DA37A-C889-4DF3-81CE-E4BFCFA7254A}" destId="{FC9D5D78-0FCE-4CF5-96D0-E496BE2FB7EA}" srcOrd="0" destOrd="0" presId="urn:microsoft.com/office/officeart/2005/8/layout/list1"/>
    <dgm:cxn modelId="{8C9A5C24-BD1D-426B-947B-C6DDF409B1D3}" srcId="{B11D46C7-6BD7-43FD-96C8-CF9D7B7BB37E}" destId="{94CEB076-B5FF-4D67-845A-64AFD9BBACB8}" srcOrd="1" destOrd="0" parTransId="{D7689D96-1A9D-4FE2-95C6-B76EB02D7EF7}" sibTransId="{2D5FD898-3B54-47AF-9BC6-3AC3B1C72292}"/>
    <dgm:cxn modelId="{E62D2064-3F77-4E46-AAF3-1EB2C4972D07}" type="presOf" srcId="{94CEB076-B5FF-4D67-845A-64AFD9BBACB8}" destId="{1B4D9571-736A-4BB5-80FD-112E05472A67}" srcOrd="0" destOrd="0" presId="urn:microsoft.com/office/officeart/2005/8/layout/list1"/>
    <dgm:cxn modelId="{B39F3871-1F21-4114-9EA5-3E5832C0F001}" type="presOf" srcId="{24AFFFBD-D97B-40F7-92E0-E8422D56DF89}" destId="{8115F4A1-1EBC-493B-9CF3-7476D0210F00}" srcOrd="1" destOrd="0" presId="urn:microsoft.com/office/officeart/2005/8/layout/list1"/>
    <dgm:cxn modelId="{0996FD54-A81D-4618-9362-1508F4CF03A7}" srcId="{B11D46C7-6BD7-43FD-96C8-CF9D7B7BB37E}" destId="{E50DA37A-C889-4DF3-81CE-E4BFCFA7254A}" srcOrd="0" destOrd="0" parTransId="{526A8F22-CEF0-41ED-AED1-82D9B451E95A}" sibTransId="{83FB00FE-D4F0-4888-9308-5FE5C3C10849}"/>
    <dgm:cxn modelId="{72B14B9F-4006-4BFC-BD50-BE20D3459609}" type="presOf" srcId="{94CEB076-B5FF-4D67-845A-64AFD9BBACB8}" destId="{4191C1E8-88B2-4B74-8020-B6DD0A25332C}" srcOrd="1" destOrd="0" presId="urn:microsoft.com/office/officeart/2005/8/layout/list1"/>
    <dgm:cxn modelId="{B92B37C0-9BFA-4747-A04B-223EB3DF5B13}" type="presOf" srcId="{B11D46C7-6BD7-43FD-96C8-CF9D7B7BB37E}" destId="{F6E3815E-EC28-45CE-BD5A-7B4B76855B60}" srcOrd="0" destOrd="0" presId="urn:microsoft.com/office/officeart/2005/8/layout/list1"/>
    <dgm:cxn modelId="{9EA592CE-4B09-4030-9DA9-C94FA6E1D0C0}" srcId="{B11D46C7-6BD7-43FD-96C8-CF9D7B7BB37E}" destId="{24AFFFBD-D97B-40F7-92E0-E8422D56DF89}" srcOrd="2" destOrd="0" parTransId="{02777B26-A1DD-4905-9D6B-980180985E47}" sibTransId="{7F1D9B89-EF3C-4F16-A896-CD4F44985A46}"/>
    <dgm:cxn modelId="{F708BED4-5CEA-4DB2-9DDC-DB525CA086A1}" type="presOf" srcId="{E50DA37A-C889-4DF3-81CE-E4BFCFA7254A}" destId="{48A6AF82-42D4-40F1-96AC-25D2C3703255}" srcOrd="1" destOrd="0" presId="urn:microsoft.com/office/officeart/2005/8/layout/list1"/>
    <dgm:cxn modelId="{325170FC-E186-4279-8CF8-BEE56F68CA24}" type="presOf" srcId="{24AFFFBD-D97B-40F7-92E0-E8422D56DF89}" destId="{84712511-F561-4461-9532-6BF535B0D374}" srcOrd="0" destOrd="0" presId="urn:microsoft.com/office/officeart/2005/8/layout/list1"/>
    <dgm:cxn modelId="{11BF9E7C-69CE-492E-8F60-9D0C4B81DD83}" type="presParOf" srcId="{F6E3815E-EC28-45CE-BD5A-7B4B76855B60}" destId="{7B4EE999-C3CF-431C-A3F4-DB4FBEA6EA7A}" srcOrd="0" destOrd="0" presId="urn:microsoft.com/office/officeart/2005/8/layout/list1"/>
    <dgm:cxn modelId="{9DD1254E-C454-4731-B1E3-C7AFEBFFAE6E}" type="presParOf" srcId="{7B4EE999-C3CF-431C-A3F4-DB4FBEA6EA7A}" destId="{FC9D5D78-0FCE-4CF5-96D0-E496BE2FB7EA}" srcOrd="0" destOrd="0" presId="urn:microsoft.com/office/officeart/2005/8/layout/list1"/>
    <dgm:cxn modelId="{075ECF05-742B-4D0C-ADB9-3FF769F08B04}" type="presParOf" srcId="{7B4EE999-C3CF-431C-A3F4-DB4FBEA6EA7A}" destId="{48A6AF82-42D4-40F1-96AC-25D2C3703255}" srcOrd="1" destOrd="0" presId="urn:microsoft.com/office/officeart/2005/8/layout/list1"/>
    <dgm:cxn modelId="{EE0F20B3-36F1-4CBB-A666-E4AB14BF9B00}" type="presParOf" srcId="{F6E3815E-EC28-45CE-BD5A-7B4B76855B60}" destId="{D4E52AB7-B2B5-40BC-AD8A-2DB6E07F8FB0}" srcOrd="1" destOrd="0" presId="urn:microsoft.com/office/officeart/2005/8/layout/list1"/>
    <dgm:cxn modelId="{EBECA2AB-3DA9-4EDE-952A-CAA7F63791AD}" type="presParOf" srcId="{F6E3815E-EC28-45CE-BD5A-7B4B76855B60}" destId="{F0BD7F6D-8339-4C4E-BFDE-36AFA77353DF}" srcOrd="2" destOrd="0" presId="urn:microsoft.com/office/officeart/2005/8/layout/list1"/>
    <dgm:cxn modelId="{8964DC78-3328-4324-9AF5-1D76A576C3B5}" type="presParOf" srcId="{F6E3815E-EC28-45CE-BD5A-7B4B76855B60}" destId="{44614D48-2FC7-4947-A4A2-A9FA46FE8819}" srcOrd="3" destOrd="0" presId="urn:microsoft.com/office/officeart/2005/8/layout/list1"/>
    <dgm:cxn modelId="{199B04A7-F19D-494F-80E6-66ADCCAB6705}" type="presParOf" srcId="{F6E3815E-EC28-45CE-BD5A-7B4B76855B60}" destId="{9D2C8FDE-3EA3-4ABE-8482-FF4E746DED51}" srcOrd="4" destOrd="0" presId="urn:microsoft.com/office/officeart/2005/8/layout/list1"/>
    <dgm:cxn modelId="{66F728C8-39DC-4D5E-93DB-06683A56D60B}" type="presParOf" srcId="{9D2C8FDE-3EA3-4ABE-8482-FF4E746DED51}" destId="{1B4D9571-736A-4BB5-80FD-112E05472A67}" srcOrd="0" destOrd="0" presId="urn:microsoft.com/office/officeart/2005/8/layout/list1"/>
    <dgm:cxn modelId="{5F250673-2701-42E7-8B0A-152775712477}" type="presParOf" srcId="{9D2C8FDE-3EA3-4ABE-8482-FF4E746DED51}" destId="{4191C1E8-88B2-4B74-8020-B6DD0A25332C}" srcOrd="1" destOrd="0" presId="urn:microsoft.com/office/officeart/2005/8/layout/list1"/>
    <dgm:cxn modelId="{C061BEB6-EF7B-49C1-92AF-CF63B0C62174}" type="presParOf" srcId="{F6E3815E-EC28-45CE-BD5A-7B4B76855B60}" destId="{125C4DBB-0726-4E57-994D-74C600C46422}" srcOrd="5" destOrd="0" presId="urn:microsoft.com/office/officeart/2005/8/layout/list1"/>
    <dgm:cxn modelId="{82E643C3-4564-4A87-8C8F-AA666C2857B1}" type="presParOf" srcId="{F6E3815E-EC28-45CE-BD5A-7B4B76855B60}" destId="{14598E32-3AFF-4E15-B9E2-7E9379B80769}" srcOrd="6" destOrd="0" presId="urn:microsoft.com/office/officeart/2005/8/layout/list1"/>
    <dgm:cxn modelId="{3CB328F0-D000-4FA8-B0F1-42E8C3B4ECDC}" type="presParOf" srcId="{F6E3815E-EC28-45CE-BD5A-7B4B76855B60}" destId="{5CDA492C-263F-4E8F-8B53-7657CB62E792}" srcOrd="7" destOrd="0" presId="urn:microsoft.com/office/officeart/2005/8/layout/list1"/>
    <dgm:cxn modelId="{8B758E78-F195-4C9C-8267-AA1FDE485726}" type="presParOf" srcId="{F6E3815E-EC28-45CE-BD5A-7B4B76855B60}" destId="{5806B3BC-FA24-45D0-AE07-E89779E446AC}" srcOrd="8" destOrd="0" presId="urn:microsoft.com/office/officeart/2005/8/layout/list1"/>
    <dgm:cxn modelId="{9AE830C7-2335-4966-9473-A8DBD7C903E1}" type="presParOf" srcId="{5806B3BC-FA24-45D0-AE07-E89779E446AC}" destId="{84712511-F561-4461-9532-6BF535B0D374}" srcOrd="0" destOrd="0" presId="urn:microsoft.com/office/officeart/2005/8/layout/list1"/>
    <dgm:cxn modelId="{16F6615F-8712-496D-B088-8913947C864F}" type="presParOf" srcId="{5806B3BC-FA24-45D0-AE07-E89779E446AC}" destId="{8115F4A1-1EBC-493B-9CF3-7476D0210F00}" srcOrd="1" destOrd="0" presId="urn:microsoft.com/office/officeart/2005/8/layout/list1"/>
    <dgm:cxn modelId="{7914582C-0B45-4C78-BB17-6D25176ED134}" type="presParOf" srcId="{F6E3815E-EC28-45CE-BD5A-7B4B76855B60}" destId="{CF3A964E-3F6F-4AC0-94D2-884757500106}" srcOrd="9" destOrd="0" presId="urn:microsoft.com/office/officeart/2005/8/layout/list1"/>
    <dgm:cxn modelId="{2DFEDAB6-5F34-4A36-A59C-8A6A3D0E3AEB}" type="presParOf" srcId="{F6E3815E-EC28-45CE-BD5A-7B4B76855B60}" destId="{CFA5C54F-3B97-4432-A26A-F8AA40EC05B4}" srcOrd="10" destOrd="0" presId="urn:microsoft.com/office/officeart/2005/8/layout/list1"/>
  </dgm:cxnLst>
  <dgm:bg>
    <a:solidFill>
      <a:schemeClr val="accent1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7F6D-8339-4C4E-BFDE-36AFA77353DF}">
      <dsp:nvSpPr>
        <dsp:cNvPr id="0" name=""/>
        <dsp:cNvSpPr/>
      </dsp:nvSpPr>
      <dsp:spPr>
        <a:xfrm>
          <a:off x="0" y="1018582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6AF82-42D4-40F1-96AC-25D2C3703255}">
      <dsp:nvSpPr>
        <dsp:cNvPr id="0" name=""/>
        <dsp:cNvSpPr/>
      </dsp:nvSpPr>
      <dsp:spPr>
        <a:xfrm>
          <a:off x="551321" y="333219"/>
          <a:ext cx="8362588" cy="1028103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The entity is an attitude. Each Attitude is </a:t>
          </a:r>
          <a:r>
            <a:rPr lang="en-GB" sz="2800" b="1" kern="1200" dirty="0">
              <a:solidFill>
                <a:schemeClr val="tx1"/>
              </a:solidFill>
              <a:highlight>
                <a:srgbClr val="FFFF00"/>
              </a:highlight>
            </a:rPr>
            <a:t>distinctive</a:t>
          </a:r>
          <a:r>
            <a:rPr lang="en-GB" sz="2800" kern="1200" dirty="0">
              <a:solidFill>
                <a:schemeClr val="tx1"/>
              </a:solidFill>
            </a:rPr>
            <a:t>.  The ontology of attitudes is unlike that of education.</a:t>
          </a:r>
        </a:p>
      </dsp:txBody>
      <dsp:txXfrm>
        <a:off x="601509" y="383407"/>
        <a:ext cx="8262212" cy="927727"/>
      </dsp:txXfrm>
    </dsp:sp>
    <dsp:sp modelId="{14598E32-3AFF-4E15-B9E2-7E9379B80769}">
      <dsp:nvSpPr>
        <dsp:cNvPr id="0" name=""/>
        <dsp:cNvSpPr/>
      </dsp:nvSpPr>
      <dsp:spPr>
        <a:xfrm>
          <a:off x="0" y="2661005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1C1E8-88B2-4B74-8020-B6DD0A25332C}">
      <dsp:nvSpPr>
        <dsp:cNvPr id="0" name=""/>
        <dsp:cNvSpPr/>
      </dsp:nvSpPr>
      <dsp:spPr>
        <a:xfrm>
          <a:off x="521681" y="1732811"/>
          <a:ext cx="11374882" cy="1262263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>
              <a:solidFill>
                <a:schemeClr val="tx1"/>
              </a:solidFill>
            </a:rPr>
            <a:t>See paper with references in our </a:t>
          </a:r>
          <a:r>
            <a:rPr lang="en-GB" sz="2800" i="0" kern="1200" dirty="0" err="1">
              <a:solidFill>
                <a:schemeClr val="tx1"/>
              </a:solidFill>
            </a:rPr>
            <a:t>Github</a:t>
          </a:r>
          <a:r>
            <a:rPr lang="en-GB" sz="2800" i="0" kern="1200" dirty="0">
              <a:solidFill>
                <a:schemeClr val="tx1"/>
              </a:solidFill>
            </a:rPr>
            <a:t>. 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>
              <a:solidFill>
                <a:schemeClr val="tx1"/>
              </a:solidFill>
            </a:rPr>
            <a:t>See our earlier publications on gender norms</a:t>
          </a:r>
        </a:p>
      </dsp:txBody>
      <dsp:txXfrm>
        <a:off x="583300" y="1794430"/>
        <a:ext cx="11251644" cy="1139025"/>
      </dsp:txXfrm>
    </dsp:sp>
    <dsp:sp modelId="{CFA5C54F-3B97-4432-A26A-F8AA40EC05B4}">
      <dsp:nvSpPr>
        <dsp:cNvPr id="0" name=""/>
        <dsp:cNvSpPr/>
      </dsp:nvSpPr>
      <dsp:spPr>
        <a:xfrm>
          <a:off x="0" y="4171120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F4A1-1EBC-493B-9CF3-7476D0210F00}">
      <dsp:nvSpPr>
        <dsp:cNvPr id="0" name=""/>
        <dsp:cNvSpPr/>
      </dsp:nvSpPr>
      <dsp:spPr>
        <a:xfrm>
          <a:off x="568744" y="3395405"/>
          <a:ext cx="11374882" cy="112995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Note:  In the 2019 Asian Barometers - India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Sexism was embedded in questions </a:t>
          </a:r>
          <a:r>
            <a:rPr lang="en-GB" sz="2400" kern="1200" dirty="0">
              <a:solidFill>
                <a:schemeClr val="tx1"/>
              </a:solidFill>
              <a:sym typeface="Wingdings" panose="05000000000000000000" pitchFamily="2" charset="2"/>
            </a:rPr>
            <a:t> desirability bias of a patriarchal gender norm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623904" y="3450565"/>
        <a:ext cx="11264562" cy="1019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0D5F-7EA6-4C35-86C9-E37A561BC37E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7AC6-5804-4B45-9998-DB01F3849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D192-331C-4C47-BF29-1529E0F80408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8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1745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0617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884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0304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211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67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84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33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F0B0-8347-463A-A04E-4BFB735F3AC8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21CD-07F5-499F-A857-709E8A617205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0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7672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FFCB-182F-4ED6-9068-E27291D14389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0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36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3419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C16-0595-46DD-B7C5-C61849D3BB99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8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EC8-B054-4061-9CF9-17D672C6B43C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935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607-F0EE-4119-B5BF-07A7290EAD3B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8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2CD1F9-C77F-47D6-AEEA-2413DED1EE4A}" type="datetime1">
              <a:rPr lang="en-GB" smtClean="0"/>
              <a:t>07/09/2024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5689F-F08F-C1CC-3E07-56304CF1A19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75" y="2036762"/>
            <a:ext cx="838200" cy="295275"/>
          </a:xfrm>
          <a:prstGeom prst="rect">
            <a:avLst/>
          </a:prstGeom>
        </p:spPr>
      </p:pic>
      <p:pic>
        <p:nvPicPr>
          <p:cNvPr id="8" name="Picture 7" descr="A purple and yellow logo&#10;&#10;Description automatically generated">
            <a:extLst>
              <a:ext uri="{FF2B5EF4-FFF2-40B4-BE49-F238E27FC236}">
                <a16:creationId xmlns:a16="http://schemas.microsoft.com/office/drawing/2014/main" id="{38CD3754-9543-F983-044D-22A29260A5E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4784724"/>
            <a:ext cx="1257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mmerlab.github.io/" TargetMode="External"/><Relationship Id="rId2" Type="http://schemas.openxmlformats.org/officeDocument/2006/relationships/hyperlink" Target="https://strimmerlab.github.io/software/entropy/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mlr.csail.mit.edu/papers/v10/hausser09a.html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nbarometer.org/datar?page=d10" TargetMode="External"/><Relationship Id="rId2" Type="http://schemas.openxmlformats.org/officeDocument/2006/relationships/hyperlink" Target="https://www.lokniti.org/page/accessing-data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asianbaromet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3476"/>
            <a:ext cx="10769600" cy="26700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Entropy of Ordinal Inputs in A Social Data Science Context: 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Ontic and Statistical Options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Wendy Olsen &amp; Ziyang Zhou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983" y="236605"/>
            <a:ext cx="10769600" cy="14996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	Sept. 9-11, 2024 –British society </a:t>
            </a:r>
          </a:p>
          <a:p>
            <a:r>
              <a:rPr lang="en-GB" dirty="0"/>
              <a:t>for population Studies </a:t>
            </a:r>
          </a:p>
          <a:p>
            <a:r>
              <a:rPr lang="en-GB" dirty="0"/>
              <a:t>Bath, 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8830" y="5098445"/>
            <a:ext cx="8140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We acknowledge the Asian Barometers data for India for 2019.</a:t>
            </a:r>
          </a:p>
          <a:p>
            <a:pPr algn="ctr"/>
            <a:r>
              <a:rPr lang="en-GB" sz="3600" dirty="0"/>
              <a:t>Our open-source code is on </a:t>
            </a:r>
            <a:r>
              <a:rPr lang="en-GB" sz="3600" dirty="0" err="1"/>
              <a:t>Github</a:t>
            </a:r>
            <a:r>
              <a:rPr lang="en-GB" sz="3600" dirty="0"/>
              <a:t>. </a:t>
            </a:r>
            <a:endParaRPr lang="en-GB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D121B587-4052-D521-0881-B181520FD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02" y="4429869"/>
            <a:ext cx="2339098" cy="2339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601C99-8E3A-CDC3-755A-BF81772C3BDC}"/>
              </a:ext>
            </a:extLst>
          </p:cNvPr>
          <p:cNvSpPr txBox="1"/>
          <p:nvPr/>
        </p:nvSpPr>
        <p:spPr>
          <a:xfrm>
            <a:off x="1725282" y="4539733"/>
            <a:ext cx="7562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https://github.com/WendyOlsen/entropyOrdinalData2024</a:t>
            </a:r>
          </a:p>
        </p:txBody>
      </p:sp>
    </p:spTree>
    <p:extLst>
      <p:ext uri="{BB962C8B-B14F-4D97-AF65-F5344CB8AC3E}">
        <p14:creationId xmlns:p14="http://schemas.microsoft.com/office/powerpoint/2010/main" val="1073811817"/>
      </p:ext>
    </p:extLst>
  </p:cSld>
  <p:clrMapOvr>
    <a:masterClrMapping/>
  </p:clrMapOvr>
  <p:transition spd="slow" advTm="3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Likert scales are distinct-ordinal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10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957134"/>
              </p:ext>
            </p:extLst>
          </p:nvPr>
        </p:nvGraphicFramePr>
        <p:xfrm>
          <a:off x="104273" y="1626669"/>
          <a:ext cx="11946555" cy="512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8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Likert scale – Asian barometers – figure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343" y="1069705"/>
            <a:ext cx="7575431" cy="13686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200" dirty="0"/>
              <a:t>Does the respondent prefer a boy or a girl, if just 1 child is to be born? </a:t>
            </a:r>
          </a:p>
          <a:p>
            <a:pPr marL="0" indent="0">
              <a:buNone/>
            </a:pPr>
            <a:r>
              <a:rPr lang="en-GB" sz="3200" dirty="0"/>
              <a:t>The entropy measures deviations from uniform.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11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B0EB4DE-BDAE-CC94-9624-06708AC4D2D5}"/>
              </a:ext>
            </a:extLst>
          </p:cNvPr>
          <p:cNvSpPr/>
          <p:nvPr/>
        </p:nvSpPr>
        <p:spPr>
          <a:xfrm>
            <a:off x="358778" y="2754498"/>
            <a:ext cx="1723064" cy="1436914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Boy</a:t>
            </a:r>
            <a:r>
              <a:rPr lang="en-GB" dirty="0"/>
              <a:t>-Preferring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D828119-7053-9BA7-4465-899BF5559FFD}"/>
              </a:ext>
            </a:extLst>
          </p:cNvPr>
          <p:cNvSpPr/>
          <p:nvPr/>
        </p:nvSpPr>
        <p:spPr>
          <a:xfrm>
            <a:off x="10452166" y="2778767"/>
            <a:ext cx="1621291" cy="1436914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 </a:t>
            </a:r>
            <a:r>
              <a:rPr lang="en-GB" sz="2400" dirty="0"/>
              <a:t>Boy-</a:t>
            </a:r>
            <a:r>
              <a:rPr lang="en-GB" sz="1600" dirty="0"/>
              <a:t>preferring</a:t>
            </a:r>
            <a:endParaRPr lang="en-GB" sz="1200" dirty="0"/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9FB4B53-05A3-8B9F-F030-FB9F1814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73" y="2555486"/>
            <a:ext cx="8173875" cy="41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A86-DF9B-F124-31C0-D9AB7519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widely distributed in 19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A6D4-FB49-535E-4FC7-4ACF366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12</a:t>
            </a:fld>
            <a:endParaRPr lang="en-GB" dirty="0"/>
          </a:p>
        </p:txBody>
      </p:sp>
      <p:pic>
        <p:nvPicPr>
          <p:cNvPr id="10" name="Content Placeholder 9" descr="A graph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6CAE1806-4314-0ADF-BF00-8F02EEF5D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1" y="1576251"/>
            <a:ext cx="6981371" cy="4188823"/>
          </a:xfrm>
        </p:spPr>
      </p:pic>
    </p:spTree>
    <p:extLst>
      <p:ext uri="{BB962C8B-B14F-4D97-AF65-F5344CB8AC3E}">
        <p14:creationId xmlns:p14="http://schemas.microsoft.com/office/powerpoint/2010/main" val="4010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940052"/>
          </a:xfrm>
        </p:spPr>
        <p:txBody>
          <a:bodyPr>
            <a:normAutofit/>
          </a:bodyPr>
          <a:lstStyle/>
          <a:p>
            <a:r>
              <a:rPr lang="en-GB" dirty="0"/>
              <a:t>“Cumulative ordinal” reflects the reality of combining primary, secondary, and optional later schooling.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8813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600" i="1" u="sng" dirty="0"/>
                  <a:t>Ontic nature of the thing to which we refer</a:t>
                </a:r>
                <a:endParaRPr lang="en-GB" sz="3200" i="1" u="sng" dirty="0"/>
              </a:p>
              <a:p>
                <a:pPr lvl="1"/>
                <a:r>
                  <a:rPr lang="en-GB" sz="3200" i="1" u="sng" dirty="0"/>
                  <a:t>Distinct ordinal vs. Cumulative ordinal</a:t>
                </a:r>
              </a:p>
              <a:p>
                <a:pPr marL="0" indent="0">
                  <a:buNone/>
                </a:pPr>
                <a:r>
                  <a:rPr lang="en-GB" dirty="0"/>
                  <a:t>RSE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				Eq. 5</a:t>
                </a:r>
              </a:p>
              <a:p>
                <a:pPr lvl="1"/>
                <a:r>
                  <a:rPr lang="en-GB" sz="3200" i="1" u="sng" dirty="0"/>
                  <a:t>The deviation of the two measures for education is empirically different.</a:t>
                </a:r>
              </a:p>
              <a:p>
                <a:pPr lvl="1"/>
                <a:r>
                  <a:rPr lang="en-GB" dirty="0"/>
                  <a:t>AIC = -2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GB" dirty="0"/>
                  <a:t>) + 2k   							Eq. 6</a:t>
                </a:r>
              </a:p>
              <a:p>
                <a:pPr lvl="1"/>
                <a:r>
                  <a:rPr lang="en-GB" sz="3200" i="1" u="sng" dirty="0"/>
                  <a:t>The regression results also differed.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881307"/>
              </a:xfrm>
              <a:blipFill>
                <a:blip r:embed="rId2"/>
                <a:stretch>
                  <a:fillRect l="-824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 ( entropy and regression tests 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76152"/>
              </p:ext>
            </p:extLst>
          </p:nvPr>
        </p:nvGraphicFramePr>
        <p:xfrm>
          <a:off x="1012166" y="1308789"/>
          <a:ext cx="1036319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2326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Overall Test: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If multiple vectors: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First entropy measures.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N=5,318</a:t>
                      </a:r>
                    </a:p>
                    <a:p>
                      <a:r>
                        <a:rPr lang="en-GB" dirty="0"/>
                        <a:t>Adults only</a:t>
                      </a:r>
                    </a:p>
                    <a:p>
                      <a:r>
                        <a:rPr lang="en-GB" dirty="0"/>
                        <a:t>19 states of India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Entropy differed by &lt;5% between the group of binaries for the distinct vs cumulative coding. </a:t>
                      </a: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Distinct was lower. </a:t>
                      </a: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But in groups of variables, this result switched.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IF ONE VECTOR:  Higher entropy implied less informative education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Cumulative was slightly less informative.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 </a:t>
                      </a:r>
                      <a:r>
                        <a:rPr lang="en-GB" dirty="0" err="1"/>
                        <a:t>dataframe</a:t>
                      </a:r>
                      <a:r>
                        <a:rPr lang="en-GB" dirty="0"/>
                        <a:t> entropy depends in part on mutual entropy.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 results were switched.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Regression results also ambiguous.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14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793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 ( Simulation test  on education 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32702"/>
              </p:ext>
            </p:extLst>
          </p:nvPr>
        </p:nvGraphicFramePr>
        <p:xfrm>
          <a:off x="1012166" y="1308789"/>
          <a:ext cx="10363195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2326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 for Discrete Education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 for Cumulative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Simulation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Repeat 1000 samples with replacement from 5,318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Multinomial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N=5,318</a:t>
                      </a:r>
                    </a:p>
                    <a:p>
                      <a:r>
                        <a:rPr lang="en-GB" dirty="0"/>
                        <a:t>Adults only</a:t>
                      </a:r>
                    </a:p>
                    <a:p>
                      <a:r>
                        <a:rPr lang="en-GB" dirty="0"/>
                        <a:t>19 states of India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95% interval for H, the entropy, was </a:t>
                      </a:r>
                    </a:p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{1.5384, 1.5171}</a:t>
                      </a:r>
                    </a:p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This range is about 2% of the raw H value in </a:t>
                      </a:r>
                      <a:r>
                        <a:rPr lang="en-GB" dirty="0" err="1">
                          <a:highlight>
                            <a:srgbClr val="FFFF00"/>
                          </a:highlight>
                        </a:rPr>
                        <a:t>nats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Its MSE is 0.027.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NOW: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PREVIOUSLY: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Cumulative was slightly less informative.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668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15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2477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 ( regression tests 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852445"/>
              </p:ext>
            </p:extLst>
          </p:nvPr>
        </p:nvGraphicFramePr>
        <p:xfrm>
          <a:off x="1012166" y="1308789"/>
          <a:ext cx="10363195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2326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Overall Test: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Second regressions.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Ordered probit.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Cumulative coding vs. distinct coding.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N=5,318</a:t>
                      </a:r>
                    </a:p>
                    <a:p>
                      <a:r>
                        <a:rPr lang="en-GB" dirty="0"/>
                        <a:t>Adults only</a:t>
                      </a:r>
                    </a:p>
                    <a:p>
                      <a:r>
                        <a:rPr lang="en-GB" dirty="0"/>
                        <a:t>19 states of India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Ran 3 sets of 3 regressions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Compare the 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is same, but p rises to q and differs.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 compare AIC using the 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GB" dirty="0" err="1">
                          <a:sym typeface="Symbol" panose="05050102010706020507" pitchFamily="18" charset="2"/>
                        </a:rPr>
                        <a:t>df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 as a </a:t>
                      </a:r>
                      <a:r>
                        <a:rPr lang="en-GB" dirty="0" err="1">
                          <a:sym typeface="Symbol" panose="05050102010706020507" pitchFamily="18" charset="2"/>
                        </a:rPr>
                        <a:t>ChiSquared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6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84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16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013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Pointers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Survey of the main points today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32139"/>
            <a:ext cx="5386917" cy="441918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sz="4200" dirty="0"/>
              <a:t>Entropy is slightly different for cumulative ordinal vs distinct ordinal variables.</a:t>
            </a:r>
          </a:p>
          <a:p>
            <a:r>
              <a:rPr lang="en-GB" sz="4200" dirty="0"/>
              <a:t>&amp; can introduce ranked levels. Apply Chebyshev’s inequality. Multiple times (sum of </a:t>
            </a:r>
            <a:r>
              <a:rPr lang="en-GB" sz="4200" dirty="0" err="1"/>
              <a:t>indep</a:t>
            </a:r>
            <a:r>
              <a:rPr lang="en-GB" sz="4200" dirty="0"/>
              <a:t>. </a:t>
            </a:r>
            <a:r>
              <a:rPr lang="en-GB" sz="4200" dirty="0" err="1"/>
              <a:t>R.v.s</a:t>
            </a:r>
            <a:r>
              <a:rPr lang="en-GB" sz="4200" dirty="0"/>
              <a:t>)</a:t>
            </a:r>
          </a:p>
          <a:p>
            <a:pPr marL="0" indent="0">
              <a:buNone/>
            </a:pPr>
            <a:r>
              <a:rPr lang="en-GB" sz="4200" dirty="0"/>
              <a:t>+</a:t>
            </a:r>
            <a:r>
              <a:rPr lang="en-GB" sz="4200" dirty="0" err="1"/>
              <a:t>Obv</a:t>
            </a:r>
            <a:r>
              <a:rPr lang="en-GB" sz="4200" dirty="0"/>
              <a:t>. Supervision is needed.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Pointers to how to carry out supervision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6697"/>
            <a:ext cx="5389033" cy="40602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/>
            <a:r>
              <a:rPr lang="en-GB" sz="3600" dirty="0">
                <a:highlight>
                  <a:srgbClr val="FFFF00"/>
                </a:highlight>
              </a:rPr>
              <a:t>Stage 1</a:t>
            </a:r>
            <a:r>
              <a:rPr lang="en-GB" sz="3600" dirty="0"/>
              <a:t> ontic</a:t>
            </a:r>
          </a:p>
          <a:p>
            <a:pPr marL="457200" lvl="1" indent="0">
              <a:buNone/>
            </a:pPr>
            <a:r>
              <a:rPr lang="en-GB" sz="3600" dirty="0"/>
              <a:t>&amp; consider REFERENT</a:t>
            </a:r>
          </a:p>
          <a:p>
            <a:pPr lvl="1"/>
            <a:r>
              <a:rPr lang="en-GB" sz="3600" b="1" dirty="0">
                <a:highlight>
                  <a:srgbClr val="FFFF00"/>
                </a:highlight>
              </a:rPr>
              <a:t>Stage 2 </a:t>
            </a:r>
            <a:r>
              <a:rPr lang="en-GB" sz="3600" dirty="0"/>
              <a:t>discretize</a:t>
            </a:r>
          </a:p>
          <a:p>
            <a:pPr lvl="1"/>
            <a:r>
              <a:rPr lang="en-GB" sz="3600" dirty="0">
                <a:highlight>
                  <a:srgbClr val="FFFF00"/>
                </a:highlight>
              </a:rPr>
              <a:t>Stage 3 </a:t>
            </a:r>
            <a:r>
              <a:rPr lang="en-GB" sz="3600" dirty="0"/>
              <a:t>re-group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9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287" y="235276"/>
            <a:ext cx="10364451" cy="1596177"/>
          </a:xfrm>
        </p:spPr>
        <p:txBody>
          <a:bodyPr/>
          <a:lstStyle/>
          <a:p>
            <a:r>
              <a:rPr lang="en-GB" dirty="0"/>
              <a:t>Future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06" y="1409876"/>
            <a:ext cx="5386917" cy="71535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Entropy of waste flows vs. metal ingots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70" y="2110263"/>
            <a:ext cx="5386917" cy="441918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GB" sz="4200" dirty="0"/>
              <a:t>Entropy is different for cumulative ordinal vs distinct ordinal variables</a:t>
            </a:r>
          </a:p>
          <a:p>
            <a:r>
              <a:rPr lang="en-GB" sz="4200" dirty="0"/>
              <a:t>Chemistry, physics, medical &amp; radiography can use the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96429"/>
            <a:ext cx="5389033" cy="71535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Entropy in a multi-stage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7900" y="1922929"/>
            <a:ext cx="5923430" cy="519729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/>
            <a:r>
              <a:rPr lang="en-GB" sz="2400" dirty="0">
                <a:highlight>
                  <a:srgbClr val="FFFF00"/>
                </a:highlight>
              </a:rPr>
              <a:t>Stage 1</a:t>
            </a:r>
            <a:r>
              <a:rPr lang="en-GB" sz="2400" dirty="0"/>
              <a:t> apply philosophical knowledge to data science</a:t>
            </a:r>
          </a:p>
          <a:p>
            <a:pPr lvl="2"/>
            <a:r>
              <a:rPr lang="en-GB" sz="2200" dirty="0" err="1"/>
              <a:t>Ordinalise</a:t>
            </a:r>
            <a:r>
              <a:rPr lang="en-GB" sz="2200" dirty="0"/>
              <a:t> and cardinalize the input data</a:t>
            </a:r>
          </a:p>
          <a:p>
            <a:pPr lvl="2"/>
            <a:r>
              <a:rPr lang="en-GB" sz="2000" dirty="0"/>
              <a:t>Rank 1&lt; rank 2 &lt; rank 3</a:t>
            </a:r>
          </a:p>
          <a:p>
            <a:pPr lvl="2"/>
            <a:r>
              <a:rPr lang="en-GB" sz="2400" dirty="0"/>
              <a:t>This is not a multinomial distribution</a:t>
            </a:r>
          </a:p>
          <a:p>
            <a:pPr lvl="1"/>
            <a:r>
              <a:rPr lang="en-GB" sz="2400" b="1" dirty="0">
                <a:highlight>
                  <a:srgbClr val="FFFF00"/>
                </a:highlight>
              </a:rPr>
              <a:t>Stage 2 </a:t>
            </a:r>
            <a:r>
              <a:rPr lang="en-GB" sz="2400" dirty="0"/>
              <a:t>discretize after encoding in a novel way</a:t>
            </a:r>
          </a:p>
          <a:p>
            <a:pPr lvl="1"/>
            <a:r>
              <a:rPr lang="en-GB" sz="2400" dirty="0">
                <a:highlight>
                  <a:srgbClr val="FFFF00"/>
                </a:highlight>
              </a:rPr>
              <a:t>Stage 3 then re-group </a:t>
            </a:r>
            <a:r>
              <a:rPr lang="en-GB" sz="2400" dirty="0"/>
              <a:t>the variable to get the whole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186" y="618517"/>
            <a:ext cx="7315200" cy="1596177"/>
          </a:xfrm>
        </p:spPr>
        <p:txBody>
          <a:bodyPr/>
          <a:lstStyle/>
          <a:p>
            <a:r>
              <a:rPr lang="en-GB" dirty="0"/>
              <a:t>References 1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ENTROPY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Software package entropy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Hausser</a:t>
            </a:r>
            <a:r>
              <a:rPr lang="en-GB" dirty="0"/>
              <a:t>, Jean, and </a:t>
            </a:r>
            <a:r>
              <a:rPr lang="en-GB" dirty="0" err="1"/>
              <a:t>Korbinian</a:t>
            </a:r>
            <a:r>
              <a:rPr lang="en-GB" dirty="0"/>
              <a:t> Strimmer (2022), </a:t>
            </a:r>
            <a:r>
              <a:rPr lang="en-GB" i="1" dirty="0"/>
              <a:t>Package ‘entropy’ (sic),</a:t>
            </a:r>
            <a:r>
              <a:rPr lang="en-GB" dirty="0"/>
              <a:t> October 13. CRAN repository, </a:t>
            </a:r>
            <a:r>
              <a:rPr lang="en-GB" u="sng" dirty="0">
                <a:hlinkClick r:id="rId2"/>
              </a:rPr>
              <a:t>https://strimmerlab.github.io/software/entropy/</a:t>
            </a:r>
            <a:r>
              <a:rPr lang="en-GB" dirty="0"/>
              <a:t>.  </a:t>
            </a:r>
          </a:p>
          <a:p>
            <a:r>
              <a:rPr lang="en-GB" dirty="0"/>
              <a:t>See  web-page </a:t>
            </a:r>
            <a:r>
              <a:rPr lang="en-GB" i="1" dirty="0"/>
              <a:t>Estimation of Entropy, Mutual Information and Related Quantities,</a:t>
            </a:r>
            <a:r>
              <a:rPr lang="en-GB" b="1" dirty="0"/>
              <a:t> </a:t>
            </a:r>
            <a:r>
              <a:rPr lang="en-GB" dirty="0"/>
              <a:t> </a:t>
            </a:r>
            <a:r>
              <a:rPr lang="en-GB" u="sng" dirty="0">
                <a:hlinkClick r:id="rId3"/>
              </a:rPr>
              <a:t>https://strimmerlab.github.io/</a:t>
            </a:r>
            <a:r>
              <a:rPr lang="en-GB" dirty="0"/>
              <a:t>, accessed September 2024. </a:t>
            </a:r>
          </a:p>
          <a:p>
            <a:pPr marL="118872" indent="0">
              <a:buNone/>
            </a:pP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26B3C-479E-F281-D96E-50800B38E7DD}"/>
              </a:ext>
            </a:extLst>
          </p:cNvPr>
          <p:cNvSpPr txBox="1"/>
          <p:nvPr/>
        </p:nvSpPr>
        <p:spPr>
          <a:xfrm>
            <a:off x="1447800" y="2449512"/>
            <a:ext cx="4648200" cy="3864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Open Source Code –thanks to Ziyang Zhou - for Entropy Calculations – uses one-hot encoding.</a:t>
            </a:r>
          </a:p>
          <a:p>
            <a:r>
              <a:rPr lang="en-GB" dirty="0">
                <a:highlight>
                  <a:srgbClr val="FFFF00"/>
                </a:highlight>
              </a:rPr>
              <a:t>github.com/</a:t>
            </a:r>
            <a:r>
              <a:rPr lang="en-GB" dirty="0" err="1">
                <a:highlight>
                  <a:srgbClr val="FFFF00"/>
                </a:highlight>
              </a:rPr>
              <a:t>WendyOlsen</a:t>
            </a:r>
            <a:r>
              <a:rPr lang="en-GB" dirty="0">
                <a:highlight>
                  <a:srgbClr val="FFFF00"/>
                </a:highlight>
              </a:rPr>
              <a:t>/entropyOrdinalData2024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Borsboom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Mellenbergh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van Heerden (2003) The Theoretical Status of Latent Variables,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Psychological Review,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DOI 10.1037/0033-295X.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Watts, S., &amp; Crow, L. (2019), Big variates — visualising and identifying key variables in a multivariate world, </a:t>
            </a:r>
            <a:r>
              <a:rPr lang="en-GB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Nuclear Instruments and Methods in Physics </a:t>
            </a:r>
            <a:r>
              <a:rPr lang="en-GB" sz="12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Section A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940, 441-447. https://doi.org/10.1016/j.nima.2019.06.060</a:t>
            </a:r>
            <a:r>
              <a:rPr lang="en-GB" sz="1050" dirty="0">
                <a:effectLst/>
              </a:rPr>
              <a:t> 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89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4095"/>
            <a:ext cx="10364452" cy="4276164"/>
          </a:xfrm>
        </p:spPr>
        <p:txBody>
          <a:bodyPr>
            <a:normAutofit fontScale="90000"/>
          </a:bodyPr>
          <a:lstStyle/>
          <a:p>
            <a:r>
              <a:rPr lang="en-GB" dirty="0"/>
              <a:t>Typical Research question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what factors explain outcomes or associations, when some variables are ordinal?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paper’s questions:</a:t>
            </a:r>
            <a:br>
              <a:rPr lang="en-GB" dirty="0"/>
            </a:br>
            <a:r>
              <a:rPr lang="en-GB" dirty="0"/>
              <a:t>what is the appropriate ontic way to deal with ordinal information at stage 1 of a project?</a:t>
            </a:r>
            <a:br>
              <a:rPr lang="en-GB" dirty="0"/>
            </a:br>
            <a:r>
              <a:rPr lang="en-GB" dirty="0"/>
              <a:t>&amp; what impact does cumulative coding have on results?</a:t>
            </a:r>
            <a:br>
              <a:rPr lang="en-GB" dirty="0"/>
            </a:br>
            <a:br>
              <a:rPr lang="en-GB" sz="2400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26649AF9-4EC0-1C06-7A0C-044A16B5EC31}"/>
              </a:ext>
            </a:extLst>
          </p:cNvPr>
          <p:cNvSpPr/>
          <p:nvPr/>
        </p:nvSpPr>
        <p:spPr>
          <a:xfrm>
            <a:off x="1785429" y="5105880"/>
            <a:ext cx="6324600" cy="1435100"/>
          </a:xfrm>
          <a:prstGeom prst="wav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Going beyond data science to social data science</a:t>
            </a:r>
          </a:p>
        </p:txBody>
      </p:sp>
    </p:spTree>
    <p:extLst>
      <p:ext uri="{BB962C8B-B14F-4D97-AF65-F5344CB8AC3E}">
        <p14:creationId xmlns:p14="http://schemas.microsoft.com/office/powerpoint/2010/main" val="124328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C314-B894-B68C-FCDF-51C51E40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382C5-12D9-91EF-E9AA-D4A98CCA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953" y="2218766"/>
            <a:ext cx="10377273" cy="3575084"/>
          </a:xfrm>
        </p:spPr>
        <p:txBody>
          <a:bodyPr>
            <a:normAutofit/>
          </a:bodyPr>
          <a:lstStyle/>
          <a:p>
            <a:r>
              <a:rPr lang="en-GB" sz="2800" dirty="0" err="1"/>
              <a:t>Hausser</a:t>
            </a:r>
            <a:r>
              <a:rPr lang="en-GB" sz="2800" dirty="0"/>
              <a:t>, Jean, and </a:t>
            </a:r>
            <a:r>
              <a:rPr lang="en-GB" sz="2800" dirty="0" err="1"/>
              <a:t>Korbinian</a:t>
            </a:r>
            <a:r>
              <a:rPr lang="en-GB" sz="2800" dirty="0"/>
              <a:t> Strimmer (2009) Entropy Inference and the James-Stein Estimator, with Application to Nonlinear Gene Association Networks, </a:t>
            </a:r>
            <a:r>
              <a:rPr lang="en-GB" sz="2800" i="1" dirty="0"/>
              <a:t>Journal of Machine Learning Research,</a:t>
            </a:r>
            <a:r>
              <a:rPr lang="en-GB" sz="2800" dirty="0"/>
              <a:t> 10, 1469-1484. URL </a:t>
            </a:r>
            <a:r>
              <a:rPr lang="en-GB" sz="2800" u="sng" dirty="0">
                <a:hlinkClick r:id="rId2"/>
              </a:rPr>
              <a:t>https://jmlr.csail.mit.edu/papers/v10/hausser09a.html</a:t>
            </a:r>
            <a:r>
              <a:rPr lang="en-GB" sz="2800" dirty="0"/>
              <a:t>, accessed Aug. 2024.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0561-99B2-1DB0-83A8-B012E933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8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information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*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 Barometer Project (2018-2021), India, URL 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https://www.lokniti.org/page/accessing-data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https://www.asianbarometer.org/datar?page=d10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available for academic purposes only on an open access basis.  Write to the data providers personally to get access [online dataset],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(accessed Aug 2024; s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croll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down to the bottom to see the form which you will fill in.)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acknowledgement: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analyzed in this article were collected by the Asian Barometer Project (2018-2021), co-directed by Professors Yun-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 and received funding from the National Science and Technology Council, Academia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Sinica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National Taiwan University. The Asian Barometer Project Office (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www.asianbarometer.org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solely responsible for data distribution. The author(s) appreciate the assistance in providing data by the institutes and individuals aforementioned. The views expressed herein are the authors' own.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Documentation of the dataset for India</a:t>
            </a:r>
          </a:p>
          <a:p>
            <a:r>
              <a:rPr lang="en-GB" dirty="0"/>
              <a:t>The technical report will arrive inside the dataset zip file, after you register for the data.</a:t>
            </a:r>
          </a:p>
          <a:p>
            <a:pPr algn="l"/>
            <a:r>
              <a:rPr lang="en-GB" dirty="0"/>
              <a:t>If in doubt, contact 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Email: asianbarometer@ntu.edu.tw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B8A-322D-4EFE-592C-989F93AD7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of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24BF0-15C6-3627-C50C-BFA1B8236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Retroduction</a:t>
            </a:r>
            <a:r>
              <a:rPr lang="en-GB" sz="2800" dirty="0"/>
              <a:t> from data to an ordinal or cardinal reality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DB63-C534-828C-AB98-EAC4C55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6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B8A-322D-4EFE-592C-989F93AD7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46883"/>
          </a:xfrm>
        </p:spPr>
        <p:txBody>
          <a:bodyPr/>
          <a:lstStyle/>
          <a:p>
            <a:r>
              <a:rPr lang="en-GB" dirty="0"/>
              <a:t>Review of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24BF0-15C6-3627-C50C-BFA1B823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744" y="2419709"/>
            <a:ext cx="8514422" cy="2439838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Two possible encodings</a:t>
            </a:r>
          </a:p>
          <a:p>
            <a:r>
              <a:rPr lang="en-GB" sz="2800" dirty="0"/>
              <a:t>In r we used one-hot encoding to gain cumulative coding</a:t>
            </a:r>
          </a:p>
          <a:p>
            <a:r>
              <a:rPr lang="en-GB" sz="2800" dirty="0"/>
              <a:t>(10 pages)</a:t>
            </a:r>
          </a:p>
          <a:p>
            <a:endParaRPr lang="en-GB" sz="2800" dirty="0"/>
          </a:p>
          <a:p>
            <a:r>
              <a:rPr lang="en-GB" sz="2800" dirty="0"/>
              <a:t>In </a:t>
            </a:r>
            <a:r>
              <a:rPr lang="en-GB" sz="2800" dirty="0" err="1"/>
              <a:t>stata</a:t>
            </a:r>
            <a:r>
              <a:rPr lang="en-GB" sz="2800" dirty="0"/>
              <a:t> it is just 20 lines of code for each 10 ordered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DB63-C534-828C-AB98-EAC4C55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2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B8A-322D-4EFE-592C-989F93AD7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218128"/>
          </a:xfrm>
        </p:spPr>
        <p:txBody>
          <a:bodyPr/>
          <a:lstStyle/>
          <a:p>
            <a:r>
              <a:rPr lang="en-GB" dirty="0"/>
              <a:t>Gaps in the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24BF0-15C6-3627-C50C-BFA1B823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41918"/>
            <a:ext cx="8689976" cy="2715882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Data science – no studies of cumulative encoding</a:t>
            </a:r>
          </a:p>
          <a:p>
            <a:r>
              <a:rPr lang="en-GB" sz="2800" dirty="0"/>
              <a:t>Natural science – needs entropy measures to suit ordinal inputs. </a:t>
            </a:r>
          </a:p>
          <a:p>
            <a:r>
              <a:rPr lang="en-GB" sz="2800" dirty="0"/>
              <a:t>Social science – uses SEM, MCA, etc. (VERY GOOD).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DB63-C534-828C-AB98-EAC4C55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2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* supervised learning:  aim for explaining some outcomes. </a:t>
            </a:r>
            <a:br>
              <a:rPr lang="en-GB" sz="2800" dirty="0"/>
            </a:br>
            <a:r>
              <a:rPr lang="en-GB" sz="2800" dirty="0"/>
              <a:t>* unsupervised learning:  aim for discerning  associations, without losing the ordinal status of input signals.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Wave 4">
                <a:extLst>
                  <a:ext uri="{FF2B5EF4-FFF2-40B4-BE49-F238E27FC236}">
                    <a16:creationId xmlns:a16="http://schemas.microsoft.com/office/drawing/2014/main" id="{26649AF9-4EC0-1C06-7A0C-044A16B5EC31}"/>
                  </a:ext>
                </a:extLst>
              </p:cNvPr>
              <p:cNvSpPr/>
              <p:nvPr/>
            </p:nvSpPr>
            <p:spPr>
              <a:xfrm>
                <a:off x="247290" y="1524000"/>
                <a:ext cx="11760680" cy="5641675"/>
              </a:xfrm>
              <a:prstGeom prst="wav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Entropy is a measure of the </a:t>
                </a:r>
                <a:r>
                  <a:rPr lang="en-GB" sz="2400" u="sng" dirty="0" err="1">
                    <a:solidFill>
                      <a:schemeClr val="tx1"/>
                    </a:solidFill>
                  </a:rPr>
                  <a:t>uninformativeness</a:t>
                </a:r>
                <a:r>
                  <a:rPr lang="en-GB" sz="2400" dirty="0">
                    <a:solidFill>
                      <a:schemeClr val="tx1"/>
                    </a:solidFill>
                  </a:rPr>
                  <a:t> of any data set.[1,2] A vector has entropy.  </a:t>
                </a:r>
                <a:r>
                  <a:rPr lang="en-GB" sz="2400" b="1" dirty="0">
                    <a:solidFill>
                      <a:schemeClr val="tx1"/>
                    </a:solidFill>
                  </a:rPr>
                  <a:t>Ordinal variables’ entropy can be measured if we discretize them.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 </a:t>
                </a:r>
                <a:r>
                  <a:rPr lang="en-US" dirty="0" err="1">
                    <a:solidFill>
                      <a:schemeClr val="tx1"/>
                    </a:solidFill>
                  </a:rPr>
                  <a:t>signalling</a:t>
                </a:r>
                <a:r>
                  <a:rPr lang="en-US" dirty="0">
                    <a:solidFill>
                      <a:schemeClr val="tx1"/>
                    </a:solidFill>
                  </a:rPr>
                  <a:t> event,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, with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possible values (outcomes),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each outcome having probability,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, the entropy of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X,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(X)</a:t>
                </a:r>
                <a:r>
                  <a:rPr lang="en-US" dirty="0">
                    <a:solidFill>
                      <a:schemeClr val="tx1"/>
                    </a:solidFill>
                  </a:rPr>
                  <a:t>, is given by</a:t>
                </a:r>
                <a:endParaRPr lang="en-US" i="1" baseline="-25000" dirty="0">
                  <a:solidFill>
                    <a:schemeClr val="tx1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Our manual calculations matched the R package[4] perfectly (12 digits accuracy). (see </a:t>
                </a:r>
                <a:r>
                  <a:rPr lang="en-GB" sz="2400" b="0" i="0" u="none" strike="noStrike" kern="1200" baseline="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Github</a:t>
                </a:r>
                <a:r>
                  <a:rPr lang="en-GB" sz="240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code) 								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</a:rPr>
                  <a:t>github.com/</a:t>
                </a:r>
                <a:r>
                  <a:rPr lang="en-GB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WendyOlsen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</a:rPr>
                  <a:t>/entropyRSS2024 (Z Zhou &amp; WO)</a:t>
                </a:r>
              </a:p>
              <a:p>
                <a:endParaRPr lang="en-GB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Wave 4">
                <a:extLst>
                  <a:ext uri="{FF2B5EF4-FFF2-40B4-BE49-F238E27FC236}">
                    <a16:creationId xmlns:a16="http://schemas.microsoft.com/office/drawing/2014/main" id="{26649AF9-4EC0-1C06-7A0C-044A16B5E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" y="1524000"/>
                <a:ext cx="11760680" cy="5641675"/>
              </a:xfrm>
              <a:prstGeom prst="wave">
                <a:avLst/>
              </a:prstGeo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Statistical methods to use the discretized ordinal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26649AF9-4EC0-1C06-7A0C-044A16B5EC31}"/>
              </a:ext>
            </a:extLst>
          </p:cNvPr>
          <p:cNvSpPr/>
          <p:nvPr/>
        </p:nvSpPr>
        <p:spPr>
          <a:xfrm>
            <a:off x="247290" y="1524000"/>
            <a:ext cx="11760680" cy="5641675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Start with a model of a distribution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Multinomial distribution or an ordered distribution of levels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Regularize and shrink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 err="1">
                <a:solidFill>
                  <a:schemeClr val="tx1"/>
                </a:solidFill>
              </a:rPr>
              <a:t>Hausser</a:t>
            </a:r>
            <a:r>
              <a:rPr lang="en-GB" sz="2400" dirty="0">
                <a:solidFill>
                  <a:schemeClr val="tx1"/>
                </a:solidFill>
              </a:rPr>
              <a:t> &amp; Strimmer, 2009, 2022 (R package entropy)</a:t>
            </a:r>
          </a:p>
          <a:p>
            <a:pPr algn="ctr"/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(see </a:t>
            </a:r>
            <a:r>
              <a:rPr lang="en-GB" sz="2400" b="0" i="0" u="none" strike="noStrike" kern="1200" baseline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code and notice discretization routines in R base, </a:t>
            </a:r>
            <a:r>
              <a:rPr lang="en-GB" sz="2400" b="0" i="0" u="none" strike="noStrike" kern="1200" baseline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arules</a:t>
            </a:r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 etc.)</a:t>
            </a:r>
          </a:p>
          <a:p>
            <a:pPr algn="ctr"/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github.com/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WendyOlsen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/entropyRSS2024 (Z Zhou &amp; WO)</a:t>
            </a:r>
          </a:p>
          <a:p>
            <a:endParaRPr lang="en-GB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Statistical methods in </a:t>
            </a:r>
            <a:r>
              <a:rPr lang="en-GB" sz="2800" dirty="0" err="1"/>
              <a:t>hausser</a:t>
            </a:r>
            <a:r>
              <a:rPr lang="en-GB" sz="2800" dirty="0"/>
              <a:t>-strimmer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ard 2">
                <a:extLst>
                  <a:ext uri="{FF2B5EF4-FFF2-40B4-BE49-F238E27FC236}">
                    <a16:creationId xmlns:a16="http://schemas.microsoft.com/office/drawing/2014/main" id="{0AB04846-0385-A330-FFC1-26099F9005C2}"/>
                  </a:ext>
                </a:extLst>
              </p:cNvPr>
              <p:cNvSpPr/>
              <p:nvPr/>
            </p:nvSpPr>
            <p:spPr>
              <a:xfrm>
                <a:off x="773206" y="1741393"/>
                <a:ext cx="11167782" cy="4881282"/>
              </a:xfrm>
              <a:prstGeom prst="flowChartPunchedCar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	The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H </a:t>
                </a:r>
                <a:r>
                  <a:rPr lang="en-GB" sz="2800" dirty="0">
                    <a:solidFill>
                      <a:schemeClr val="tx1"/>
                    </a:solidFill>
                  </a:rPr>
                  <a:t>estimate is a biased estimate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				although the ML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not biased.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𝑠h𝑟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𝑠h𝑟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*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𝑠h𝑟</m:t>
                            </m:r>
                          </m:sup>
                        </m:sSubSup>
                      </m:e>
                    </m:d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measured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in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nats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		Eq. 2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      (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shr</a:t>
                </a:r>
                <a:r>
                  <a:rPr lang="en-GB" sz="2800" dirty="0">
                    <a:solidFill>
                      <a:schemeClr val="tx1"/>
                    </a:solidFill>
                  </a:rPr>
                  <a:t> = shrinkage estimate,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Hausser</a:t>
                </a:r>
                <a:r>
                  <a:rPr lang="en-GB" sz="2800" dirty="0">
                    <a:solidFill>
                      <a:schemeClr val="tx1"/>
                    </a:solidFill>
                  </a:rPr>
                  <a:t>-Strimmer, 2009:  1473)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want a standard error for entropy. 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			The lambda parameter averages two models: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𝑠h𝑟</m:t>
                        </m:r>
                      </m:sup>
                    </m:sSub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𝑀𝐿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 			Eq. 3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The mean-squared error (MSE) of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H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used by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Hausser</a:t>
                </a:r>
                <a:r>
                  <a:rPr lang="en-GB" sz="2800" dirty="0">
                    <a:solidFill>
                      <a:schemeClr val="tx1"/>
                    </a:solidFill>
                  </a:rPr>
                  <a:t>-Strimmer (2009).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It is feasible, as James-Stein estimator equivalent to a Bayesian estimator. 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ard 2">
                <a:extLst>
                  <a:ext uri="{FF2B5EF4-FFF2-40B4-BE49-F238E27FC236}">
                    <a16:creationId xmlns:a16="http://schemas.microsoft.com/office/drawing/2014/main" id="{0AB04846-0385-A330-FFC1-26099F900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6" y="1741393"/>
                <a:ext cx="11167782" cy="4881282"/>
              </a:xfrm>
              <a:prstGeom prst="flowChartPunchedCard">
                <a:avLst/>
              </a:prstGeom>
              <a:blipFill>
                <a:blip r:embed="rId2"/>
                <a:stretch>
                  <a:fillRect l="-1090" b="-5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45AB-FD9F-2B8A-21B5-1909215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Methods Used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98AC3-D504-5FDF-C3E0-73459B64F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2669241"/>
            <a:ext cx="10364452" cy="3121960"/>
          </a:xfrm>
        </p:spPr>
        <p:txBody>
          <a:bodyPr>
            <a:noAutofit/>
          </a:bodyPr>
          <a:lstStyle/>
          <a:p>
            <a:r>
              <a:rPr lang="en-GB" sz="2800" dirty="0"/>
              <a:t>Method 1:  Entropy estimation (exact match to the entropy package </a:t>
            </a:r>
            <a:r>
              <a:rPr lang="en-GB" sz="2800" dirty="0" err="1"/>
              <a:t>james</a:t>
            </a:r>
            <a:r>
              <a:rPr lang="en-GB" sz="2800" dirty="0"/>
              <a:t>-stein estimates)</a:t>
            </a:r>
          </a:p>
          <a:p>
            <a:r>
              <a:rPr lang="en-GB" sz="2800" dirty="0"/>
              <a:t>Method 2:  Regression estimates with a variety of ordinal variables</a:t>
            </a:r>
          </a:p>
          <a:p>
            <a:r>
              <a:rPr lang="en-GB" sz="2800" dirty="0"/>
              <a:t>Method 3:  Simulation and </a:t>
            </a:r>
            <a:r>
              <a:rPr lang="en-GB" sz="2800" dirty="0" err="1"/>
              <a:t>mSE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256F-B426-F056-0A8A-9906F764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70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8592</TotalTime>
  <Words>1644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Corbel</vt:lpstr>
      <vt:lpstr>Symbol</vt:lpstr>
      <vt:lpstr>Times New Roman</vt:lpstr>
      <vt:lpstr>Tw Cen MT</vt:lpstr>
      <vt:lpstr>Wingdings</vt:lpstr>
      <vt:lpstr>Droplet</vt:lpstr>
      <vt:lpstr>Entropy of Ordinal Inputs in A Social Data Science Context:  Ontic and Statistical Options  By Wendy Olsen &amp; Ziyang Zhou</vt:lpstr>
      <vt:lpstr>Typical Research question  what factors explain outcomes or associations, when some variables are ordinal?   This paper’s questions: what is the appropriate ontic way to deal with ordinal information at stage 1 of a project? &amp; what impact does cumulative coding have on results?  </vt:lpstr>
      <vt:lpstr>Review of literature</vt:lpstr>
      <vt:lpstr>Review of literature</vt:lpstr>
      <vt:lpstr>Gaps in the literature</vt:lpstr>
      <vt:lpstr>* supervised learning:  aim for explaining some outcomes.  * unsupervised learning:  aim for discerning  associations, without losing the ordinal status of input signals. </vt:lpstr>
      <vt:lpstr>Statistical methods to use the discretized ordinal signals</vt:lpstr>
      <vt:lpstr>Statistical methods in hausser-strimmer</vt:lpstr>
      <vt:lpstr>Data and Methods Used here</vt:lpstr>
      <vt:lpstr>Likert scales are distinct-ordinal</vt:lpstr>
      <vt:lpstr>Likert scale – Asian barometers – figure 1</vt:lpstr>
      <vt:lpstr>Sample widely distributed in 19 states</vt:lpstr>
      <vt:lpstr>“Cumulative ordinal” reflects the reality of combining primary, secondary, and optional later schooling. </vt:lpstr>
      <vt:lpstr>The results  ( entropy and regression tests ) </vt:lpstr>
      <vt:lpstr>The results  ( Simulation test  on education )</vt:lpstr>
      <vt:lpstr>The results  ( regression tests ) </vt:lpstr>
      <vt:lpstr>Summary and Pointers Forward</vt:lpstr>
      <vt:lpstr>Future research</vt:lpstr>
      <vt:lpstr>References 1 </vt:lpstr>
      <vt:lpstr>References 2</vt:lpstr>
      <vt:lpstr>Further information source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Olsen</dc:creator>
  <cp:lastModifiedBy>Wendy Olsen</cp:lastModifiedBy>
  <cp:revision>50</cp:revision>
  <dcterms:created xsi:type="dcterms:W3CDTF">2022-10-24T11:42:09Z</dcterms:created>
  <dcterms:modified xsi:type="dcterms:W3CDTF">2024-09-07T20:07:53Z</dcterms:modified>
</cp:coreProperties>
</file>