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7" r:id="rId2"/>
    <p:sldId id="288" r:id="rId3"/>
    <p:sldId id="289" r:id="rId4"/>
    <p:sldId id="275" r:id="rId5"/>
    <p:sldId id="258" r:id="rId6"/>
    <p:sldId id="279" r:id="rId7"/>
    <p:sldId id="259" r:id="rId8"/>
    <p:sldId id="263" r:id="rId9"/>
    <p:sldId id="281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530" autoAdjust="0"/>
  </p:normalViewPr>
  <p:slideViewPr>
    <p:cSldViewPr snapToGrid="0">
      <p:cViewPr varScale="1">
        <p:scale>
          <a:sx n="83" d="100"/>
          <a:sy n="83" d="100"/>
        </p:scale>
        <p:origin x="10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2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D46C7-6BD7-43FD-96C8-CF9D7B7BB3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0DA37A-C889-4DF3-81CE-E4BFCFA7254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2800" dirty="0">
              <a:solidFill>
                <a:schemeClr val="tx1"/>
              </a:solidFill>
            </a:rPr>
            <a:t>The entity is an attitude. Each Attitude is </a:t>
          </a:r>
          <a:r>
            <a:rPr lang="en-GB" sz="2800" b="1" dirty="0">
              <a:solidFill>
                <a:schemeClr val="tx1"/>
              </a:solidFill>
              <a:highlight>
                <a:srgbClr val="FFFF00"/>
              </a:highlight>
            </a:rPr>
            <a:t>distinctive</a:t>
          </a:r>
          <a:r>
            <a:rPr lang="en-GB" sz="2800" dirty="0">
              <a:solidFill>
                <a:schemeClr val="tx1"/>
              </a:solidFill>
            </a:rPr>
            <a:t>.  The ontology of attitudes is unlike that of education.</a:t>
          </a:r>
        </a:p>
      </dgm:t>
    </dgm:pt>
    <dgm:pt modelId="{526A8F22-CEF0-41ED-AED1-82D9B451E95A}" type="parTrans" cxnId="{0996FD54-A81D-4618-9362-1508F4CF03A7}">
      <dgm:prSet/>
      <dgm:spPr/>
      <dgm:t>
        <a:bodyPr/>
        <a:lstStyle/>
        <a:p>
          <a:endParaRPr lang="en-GB"/>
        </a:p>
      </dgm:t>
    </dgm:pt>
    <dgm:pt modelId="{83FB00FE-D4F0-4888-9308-5FE5C3C10849}" type="sibTrans" cxnId="{0996FD54-A81D-4618-9362-1508F4CF03A7}">
      <dgm:prSet/>
      <dgm:spPr/>
      <dgm:t>
        <a:bodyPr/>
        <a:lstStyle/>
        <a:p>
          <a:endParaRPr lang="en-GB"/>
        </a:p>
      </dgm:t>
    </dgm:pt>
    <dgm:pt modelId="{94CEB076-B5FF-4D67-845A-64AFD9BBACB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How we measure gender norms – use attitude and opinion questions – make a factor to smooth out the variations and gain the central tendency (Kim, et al., 2022)-</a:t>
          </a:r>
          <a:r>
            <a:rPr lang="en-GB" sz="1800" b="1" i="1" dirty="0">
              <a:solidFill>
                <a:schemeClr val="tx1"/>
              </a:solidFill>
            </a:rPr>
            <a:t>WES journal.  Here, we use one Likert scale at a time as our ordinal input. </a:t>
          </a:r>
          <a:endParaRPr lang="en-GB" sz="1800" i="1" dirty="0">
            <a:solidFill>
              <a:schemeClr val="tx1"/>
            </a:solidFill>
          </a:endParaRPr>
        </a:p>
      </dgm:t>
    </dgm:pt>
    <dgm:pt modelId="{D7689D96-1A9D-4FE2-95C6-B76EB02D7EF7}" type="parTrans" cxnId="{8C9A5C24-BD1D-426B-947B-C6DDF409B1D3}">
      <dgm:prSet/>
      <dgm:spPr/>
      <dgm:t>
        <a:bodyPr/>
        <a:lstStyle/>
        <a:p>
          <a:endParaRPr lang="en-GB"/>
        </a:p>
      </dgm:t>
    </dgm:pt>
    <dgm:pt modelId="{2D5FD898-3B54-47AF-9BC6-3AC3B1C72292}" type="sibTrans" cxnId="{8C9A5C24-BD1D-426B-947B-C6DDF409B1D3}">
      <dgm:prSet/>
      <dgm:spPr/>
      <dgm:t>
        <a:bodyPr/>
        <a:lstStyle/>
        <a:p>
          <a:endParaRPr lang="en-GB"/>
        </a:p>
      </dgm:t>
    </dgm:pt>
    <dgm:pt modelId="{24AFFFBD-D97B-40F7-92E0-E8422D56DF8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Note:  In the 2019 Asian Barometers - India</a:t>
          </a:r>
        </a:p>
        <a:p>
          <a:r>
            <a:rPr lang="en-GB" dirty="0">
              <a:solidFill>
                <a:schemeClr val="tx1"/>
              </a:solidFill>
            </a:rPr>
            <a:t>Sexism was embedded in questions </a:t>
          </a:r>
          <a:r>
            <a:rPr lang="en-GB" dirty="0">
              <a:solidFill>
                <a:schemeClr val="tx1"/>
              </a:solidFill>
              <a:sym typeface="Wingdings" panose="05000000000000000000" pitchFamily="2" charset="2"/>
            </a:rPr>
            <a:t> desirability bias of a patriarchal gender norm</a:t>
          </a:r>
          <a:endParaRPr lang="en-GB" dirty="0">
            <a:solidFill>
              <a:schemeClr val="tx1"/>
            </a:solidFill>
          </a:endParaRPr>
        </a:p>
      </dgm:t>
    </dgm:pt>
    <dgm:pt modelId="{02777B26-A1DD-4905-9D6B-980180985E47}" type="parTrans" cxnId="{9EA592CE-4B09-4030-9DA9-C94FA6E1D0C0}">
      <dgm:prSet/>
      <dgm:spPr/>
      <dgm:t>
        <a:bodyPr/>
        <a:lstStyle/>
        <a:p>
          <a:endParaRPr lang="en-GB"/>
        </a:p>
      </dgm:t>
    </dgm:pt>
    <dgm:pt modelId="{7F1D9B89-EF3C-4F16-A896-CD4F44985A46}" type="sibTrans" cxnId="{9EA592CE-4B09-4030-9DA9-C94FA6E1D0C0}">
      <dgm:prSet/>
      <dgm:spPr/>
      <dgm:t>
        <a:bodyPr/>
        <a:lstStyle/>
        <a:p>
          <a:endParaRPr lang="en-GB"/>
        </a:p>
      </dgm:t>
    </dgm:pt>
    <dgm:pt modelId="{F6E3815E-EC28-45CE-BD5A-7B4B76855B60}" type="pres">
      <dgm:prSet presAssocID="{B11D46C7-6BD7-43FD-96C8-CF9D7B7BB37E}" presName="linear" presStyleCnt="0">
        <dgm:presLayoutVars>
          <dgm:dir/>
          <dgm:animLvl val="lvl"/>
          <dgm:resizeHandles val="exact"/>
        </dgm:presLayoutVars>
      </dgm:prSet>
      <dgm:spPr/>
    </dgm:pt>
    <dgm:pt modelId="{7B4EE999-C3CF-431C-A3F4-DB4FBEA6EA7A}" type="pres">
      <dgm:prSet presAssocID="{E50DA37A-C889-4DF3-81CE-E4BFCFA7254A}" presName="parentLin" presStyleCnt="0"/>
      <dgm:spPr/>
    </dgm:pt>
    <dgm:pt modelId="{FC9D5D78-0FCE-4CF5-96D0-E496BE2FB7EA}" type="pres">
      <dgm:prSet presAssocID="{E50DA37A-C889-4DF3-81CE-E4BFCFA7254A}" presName="parentLeftMargin" presStyleLbl="node1" presStyleIdx="0" presStyleCnt="3"/>
      <dgm:spPr/>
    </dgm:pt>
    <dgm:pt modelId="{48A6AF82-42D4-40F1-96AC-25D2C3703255}" type="pres">
      <dgm:prSet presAssocID="{E50DA37A-C889-4DF3-81CE-E4BFCFA7254A}" presName="parentText" presStyleLbl="node1" presStyleIdx="0" presStyleCnt="3" custScaleY="145114" custLinFactNeighborX="-7702" custLinFactNeighborY="-1623">
        <dgm:presLayoutVars>
          <dgm:chMax val="0"/>
          <dgm:bulletEnabled val="1"/>
        </dgm:presLayoutVars>
      </dgm:prSet>
      <dgm:spPr/>
    </dgm:pt>
    <dgm:pt modelId="{D4E52AB7-B2B5-40BC-AD8A-2DB6E07F8FB0}" type="pres">
      <dgm:prSet presAssocID="{E50DA37A-C889-4DF3-81CE-E4BFCFA7254A}" presName="negativeSpace" presStyleCnt="0"/>
      <dgm:spPr/>
    </dgm:pt>
    <dgm:pt modelId="{F0BD7F6D-8339-4C4E-BFDE-36AFA77353DF}" type="pres">
      <dgm:prSet presAssocID="{E50DA37A-C889-4DF3-81CE-E4BFCFA7254A}" presName="childText" presStyleLbl="conFgAcc1" presStyleIdx="0" presStyleCnt="3">
        <dgm:presLayoutVars>
          <dgm:bulletEnabled val="1"/>
        </dgm:presLayoutVars>
      </dgm:prSet>
      <dgm:spPr/>
    </dgm:pt>
    <dgm:pt modelId="{44614D48-2FC7-4947-A4A2-A9FA46FE8819}" type="pres">
      <dgm:prSet presAssocID="{83FB00FE-D4F0-4888-9308-5FE5C3C10849}" presName="spaceBetweenRectangles" presStyleCnt="0"/>
      <dgm:spPr/>
    </dgm:pt>
    <dgm:pt modelId="{9D2C8FDE-3EA3-4ABE-8482-FF4E746DED51}" type="pres">
      <dgm:prSet presAssocID="{94CEB076-B5FF-4D67-845A-64AFD9BBACB8}" presName="parentLin" presStyleCnt="0"/>
      <dgm:spPr/>
    </dgm:pt>
    <dgm:pt modelId="{1B4D9571-736A-4BB5-80FD-112E05472A67}" type="pres">
      <dgm:prSet presAssocID="{94CEB076-B5FF-4D67-845A-64AFD9BBACB8}" presName="parentLeftMargin" presStyleLbl="node1" presStyleIdx="0" presStyleCnt="3"/>
      <dgm:spPr/>
    </dgm:pt>
    <dgm:pt modelId="{4191C1E8-88B2-4B74-8020-B6DD0A25332C}" type="pres">
      <dgm:prSet presAssocID="{94CEB076-B5FF-4D67-845A-64AFD9BBACB8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125C4DBB-0726-4E57-994D-74C600C46422}" type="pres">
      <dgm:prSet presAssocID="{94CEB076-B5FF-4D67-845A-64AFD9BBACB8}" presName="negativeSpace" presStyleCnt="0"/>
      <dgm:spPr/>
    </dgm:pt>
    <dgm:pt modelId="{14598E32-3AFF-4E15-B9E2-7E9379B80769}" type="pres">
      <dgm:prSet presAssocID="{94CEB076-B5FF-4D67-845A-64AFD9BBACB8}" presName="childText" presStyleLbl="conFgAcc1" presStyleIdx="1" presStyleCnt="3">
        <dgm:presLayoutVars>
          <dgm:bulletEnabled val="1"/>
        </dgm:presLayoutVars>
      </dgm:prSet>
      <dgm:spPr/>
    </dgm:pt>
    <dgm:pt modelId="{5CDA492C-263F-4E8F-8B53-7657CB62E792}" type="pres">
      <dgm:prSet presAssocID="{2D5FD898-3B54-47AF-9BC6-3AC3B1C72292}" presName="spaceBetweenRectangles" presStyleCnt="0"/>
      <dgm:spPr/>
    </dgm:pt>
    <dgm:pt modelId="{5806B3BC-FA24-45D0-AE07-E89779E446AC}" type="pres">
      <dgm:prSet presAssocID="{24AFFFBD-D97B-40F7-92E0-E8422D56DF89}" presName="parentLin" presStyleCnt="0"/>
      <dgm:spPr/>
    </dgm:pt>
    <dgm:pt modelId="{84712511-F561-4461-9532-6BF535B0D374}" type="pres">
      <dgm:prSet presAssocID="{24AFFFBD-D97B-40F7-92E0-E8422D56DF89}" presName="parentLeftMargin" presStyleLbl="node1" presStyleIdx="1" presStyleCnt="3"/>
      <dgm:spPr/>
    </dgm:pt>
    <dgm:pt modelId="{8115F4A1-1EBC-493B-9CF3-7476D0210F00}" type="pres">
      <dgm:prSet presAssocID="{24AFFFBD-D97B-40F7-92E0-E8422D56DF89}" presName="parentText" presStyleLbl="node1" presStyleIdx="2" presStyleCnt="3" custScaleX="142857" custScaleY="122783">
        <dgm:presLayoutVars>
          <dgm:chMax val="0"/>
          <dgm:bulletEnabled val="1"/>
        </dgm:presLayoutVars>
      </dgm:prSet>
      <dgm:spPr/>
    </dgm:pt>
    <dgm:pt modelId="{CF3A964E-3F6F-4AC0-94D2-884757500106}" type="pres">
      <dgm:prSet presAssocID="{24AFFFBD-D97B-40F7-92E0-E8422D56DF89}" presName="negativeSpace" presStyleCnt="0"/>
      <dgm:spPr/>
    </dgm:pt>
    <dgm:pt modelId="{CFA5C54F-3B97-4432-A26A-F8AA40EC05B4}" type="pres">
      <dgm:prSet presAssocID="{24AFFFBD-D97B-40F7-92E0-E8422D56DF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79C202-C384-4DD1-881A-7BB282152346}" type="presOf" srcId="{E50DA37A-C889-4DF3-81CE-E4BFCFA7254A}" destId="{FC9D5D78-0FCE-4CF5-96D0-E496BE2FB7EA}" srcOrd="0" destOrd="0" presId="urn:microsoft.com/office/officeart/2005/8/layout/list1"/>
    <dgm:cxn modelId="{8C9A5C24-BD1D-426B-947B-C6DDF409B1D3}" srcId="{B11D46C7-6BD7-43FD-96C8-CF9D7B7BB37E}" destId="{94CEB076-B5FF-4D67-845A-64AFD9BBACB8}" srcOrd="1" destOrd="0" parTransId="{D7689D96-1A9D-4FE2-95C6-B76EB02D7EF7}" sibTransId="{2D5FD898-3B54-47AF-9BC6-3AC3B1C72292}"/>
    <dgm:cxn modelId="{E62D2064-3F77-4E46-AAF3-1EB2C4972D07}" type="presOf" srcId="{94CEB076-B5FF-4D67-845A-64AFD9BBACB8}" destId="{1B4D9571-736A-4BB5-80FD-112E05472A67}" srcOrd="0" destOrd="0" presId="urn:microsoft.com/office/officeart/2005/8/layout/list1"/>
    <dgm:cxn modelId="{B39F3871-1F21-4114-9EA5-3E5832C0F001}" type="presOf" srcId="{24AFFFBD-D97B-40F7-92E0-E8422D56DF89}" destId="{8115F4A1-1EBC-493B-9CF3-7476D0210F00}" srcOrd="1" destOrd="0" presId="urn:microsoft.com/office/officeart/2005/8/layout/list1"/>
    <dgm:cxn modelId="{0996FD54-A81D-4618-9362-1508F4CF03A7}" srcId="{B11D46C7-6BD7-43FD-96C8-CF9D7B7BB37E}" destId="{E50DA37A-C889-4DF3-81CE-E4BFCFA7254A}" srcOrd="0" destOrd="0" parTransId="{526A8F22-CEF0-41ED-AED1-82D9B451E95A}" sibTransId="{83FB00FE-D4F0-4888-9308-5FE5C3C10849}"/>
    <dgm:cxn modelId="{72B14B9F-4006-4BFC-BD50-BE20D3459609}" type="presOf" srcId="{94CEB076-B5FF-4D67-845A-64AFD9BBACB8}" destId="{4191C1E8-88B2-4B74-8020-B6DD0A25332C}" srcOrd="1" destOrd="0" presId="urn:microsoft.com/office/officeart/2005/8/layout/list1"/>
    <dgm:cxn modelId="{B92B37C0-9BFA-4747-A04B-223EB3DF5B13}" type="presOf" srcId="{B11D46C7-6BD7-43FD-96C8-CF9D7B7BB37E}" destId="{F6E3815E-EC28-45CE-BD5A-7B4B76855B60}" srcOrd="0" destOrd="0" presId="urn:microsoft.com/office/officeart/2005/8/layout/list1"/>
    <dgm:cxn modelId="{9EA592CE-4B09-4030-9DA9-C94FA6E1D0C0}" srcId="{B11D46C7-6BD7-43FD-96C8-CF9D7B7BB37E}" destId="{24AFFFBD-D97B-40F7-92E0-E8422D56DF89}" srcOrd="2" destOrd="0" parTransId="{02777B26-A1DD-4905-9D6B-980180985E47}" sibTransId="{7F1D9B89-EF3C-4F16-A896-CD4F44985A46}"/>
    <dgm:cxn modelId="{F708BED4-5CEA-4DB2-9DDC-DB525CA086A1}" type="presOf" srcId="{E50DA37A-C889-4DF3-81CE-E4BFCFA7254A}" destId="{48A6AF82-42D4-40F1-96AC-25D2C3703255}" srcOrd="1" destOrd="0" presId="urn:microsoft.com/office/officeart/2005/8/layout/list1"/>
    <dgm:cxn modelId="{325170FC-E186-4279-8CF8-BEE56F68CA24}" type="presOf" srcId="{24AFFFBD-D97B-40F7-92E0-E8422D56DF89}" destId="{84712511-F561-4461-9532-6BF535B0D374}" srcOrd="0" destOrd="0" presId="urn:microsoft.com/office/officeart/2005/8/layout/list1"/>
    <dgm:cxn modelId="{11BF9E7C-69CE-492E-8F60-9D0C4B81DD83}" type="presParOf" srcId="{F6E3815E-EC28-45CE-BD5A-7B4B76855B60}" destId="{7B4EE999-C3CF-431C-A3F4-DB4FBEA6EA7A}" srcOrd="0" destOrd="0" presId="urn:microsoft.com/office/officeart/2005/8/layout/list1"/>
    <dgm:cxn modelId="{9DD1254E-C454-4731-B1E3-C7AFEBFFAE6E}" type="presParOf" srcId="{7B4EE999-C3CF-431C-A3F4-DB4FBEA6EA7A}" destId="{FC9D5D78-0FCE-4CF5-96D0-E496BE2FB7EA}" srcOrd="0" destOrd="0" presId="urn:microsoft.com/office/officeart/2005/8/layout/list1"/>
    <dgm:cxn modelId="{075ECF05-742B-4D0C-ADB9-3FF769F08B04}" type="presParOf" srcId="{7B4EE999-C3CF-431C-A3F4-DB4FBEA6EA7A}" destId="{48A6AF82-42D4-40F1-96AC-25D2C3703255}" srcOrd="1" destOrd="0" presId="urn:microsoft.com/office/officeart/2005/8/layout/list1"/>
    <dgm:cxn modelId="{EE0F20B3-36F1-4CBB-A666-E4AB14BF9B00}" type="presParOf" srcId="{F6E3815E-EC28-45CE-BD5A-7B4B76855B60}" destId="{D4E52AB7-B2B5-40BC-AD8A-2DB6E07F8FB0}" srcOrd="1" destOrd="0" presId="urn:microsoft.com/office/officeart/2005/8/layout/list1"/>
    <dgm:cxn modelId="{EBECA2AB-3DA9-4EDE-952A-CAA7F63791AD}" type="presParOf" srcId="{F6E3815E-EC28-45CE-BD5A-7B4B76855B60}" destId="{F0BD7F6D-8339-4C4E-BFDE-36AFA77353DF}" srcOrd="2" destOrd="0" presId="urn:microsoft.com/office/officeart/2005/8/layout/list1"/>
    <dgm:cxn modelId="{8964DC78-3328-4324-9AF5-1D76A576C3B5}" type="presParOf" srcId="{F6E3815E-EC28-45CE-BD5A-7B4B76855B60}" destId="{44614D48-2FC7-4947-A4A2-A9FA46FE8819}" srcOrd="3" destOrd="0" presId="urn:microsoft.com/office/officeart/2005/8/layout/list1"/>
    <dgm:cxn modelId="{199B04A7-F19D-494F-80E6-66ADCCAB6705}" type="presParOf" srcId="{F6E3815E-EC28-45CE-BD5A-7B4B76855B60}" destId="{9D2C8FDE-3EA3-4ABE-8482-FF4E746DED51}" srcOrd="4" destOrd="0" presId="urn:microsoft.com/office/officeart/2005/8/layout/list1"/>
    <dgm:cxn modelId="{66F728C8-39DC-4D5E-93DB-06683A56D60B}" type="presParOf" srcId="{9D2C8FDE-3EA3-4ABE-8482-FF4E746DED51}" destId="{1B4D9571-736A-4BB5-80FD-112E05472A67}" srcOrd="0" destOrd="0" presId="urn:microsoft.com/office/officeart/2005/8/layout/list1"/>
    <dgm:cxn modelId="{5F250673-2701-42E7-8B0A-152775712477}" type="presParOf" srcId="{9D2C8FDE-3EA3-4ABE-8482-FF4E746DED51}" destId="{4191C1E8-88B2-4B74-8020-B6DD0A25332C}" srcOrd="1" destOrd="0" presId="urn:microsoft.com/office/officeart/2005/8/layout/list1"/>
    <dgm:cxn modelId="{C061BEB6-EF7B-49C1-92AF-CF63B0C62174}" type="presParOf" srcId="{F6E3815E-EC28-45CE-BD5A-7B4B76855B60}" destId="{125C4DBB-0726-4E57-994D-74C600C46422}" srcOrd="5" destOrd="0" presId="urn:microsoft.com/office/officeart/2005/8/layout/list1"/>
    <dgm:cxn modelId="{82E643C3-4564-4A87-8C8F-AA666C2857B1}" type="presParOf" srcId="{F6E3815E-EC28-45CE-BD5A-7B4B76855B60}" destId="{14598E32-3AFF-4E15-B9E2-7E9379B80769}" srcOrd="6" destOrd="0" presId="urn:microsoft.com/office/officeart/2005/8/layout/list1"/>
    <dgm:cxn modelId="{3CB328F0-D000-4FA8-B0F1-42E8C3B4ECDC}" type="presParOf" srcId="{F6E3815E-EC28-45CE-BD5A-7B4B76855B60}" destId="{5CDA492C-263F-4E8F-8B53-7657CB62E792}" srcOrd="7" destOrd="0" presId="urn:microsoft.com/office/officeart/2005/8/layout/list1"/>
    <dgm:cxn modelId="{8B758E78-F195-4C9C-8267-AA1FDE485726}" type="presParOf" srcId="{F6E3815E-EC28-45CE-BD5A-7B4B76855B60}" destId="{5806B3BC-FA24-45D0-AE07-E89779E446AC}" srcOrd="8" destOrd="0" presId="urn:microsoft.com/office/officeart/2005/8/layout/list1"/>
    <dgm:cxn modelId="{9AE830C7-2335-4966-9473-A8DBD7C903E1}" type="presParOf" srcId="{5806B3BC-FA24-45D0-AE07-E89779E446AC}" destId="{84712511-F561-4461-9532-6BF535B0D374}" srcOrd="0" destOrd="0" presId="urn:microsoft.com/office/officeart/2005/8/layout/list1"/>
    <dgm:cxn modelId="{16F6615F-8712-496D-B088-8913947C864F}" type="presParOf" srcId="{5806B3BC-FA24-45D0-AE07-E89779E446AC}" destId="{8115F4A1-1EBC-493B-9CF3-7476D0210F00}" srcOrd="1" destOrd="0" presId="urn:microsoft.com/office/officeart/2005/8/layout/list1"/>
    <dgm:cxn modelId="{7914582C-0B45-4C78-BB17-6D25176ED134}" type="presParOf" srcId="{F6E3815E-EC28-45CE-BD5A-7B4B76855B60}" destId="{CF3A964E-3F6F-4AC0-94D2-884757500106}" srcOrd="9" destOrd="0" presId="urn:microsoft.com/office/officeart/2005/8/layout/list1"/>
    <dgm:cxn modelId="{2DFEDAB6-5F34-4A36-A59C-8A6A3D0E3AEB}" type="presParOf" srcId="{F6E3815E-EC28-45CE-BD5A-7B4B76855B60}" destId="{CFA5C54F-3B97-4432-A26A-F8AA40EC05B4}" srcOrd="10" destOrd="0" presId="urn:microsoft.com/office/officeart/2005/8/layout/list1"/>
  </dgm:cxnLst>
  <dgm:bg>
    <a:solidFill>
      <a:schemeClr val="accent1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D7F6D-8339-4C4E-BFDE-36AFA77353DF}">
      <dsp:nvSpPr>
        <dsp:cNvPr id="0" name=""/>
        <dsp:cNvSpPr/>
      </dsp:nvSpPr>
      <dsp:spPr>
        <a:xfrm>
          <a:off x="0" y="1425504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6AF82-42D4-40F1-96AC-25D2C3703255}">
      <dsp:nvSpPr>
        <dsp:cNvPr id="0" name=""/>
        <dsp:cNvSpPr/>
      </dsp:nvSpPr>
      <dsp:spPr>
        <a:xfrm>
          <a:off x="551321" y="740142"/>
          <a:ext cx="8362588" cy="1028103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The entity is an attitude. Each Attitude is </a:t>
          </a:r>
          <a:r>
            <a:rPr lang="en-GB" sz="2800" b="1" kern="1200" dirty="0">
              <a:solidFill>
                <a:schemeClr val="tx1"/>
              </a:solidFill>
              <a:highlight>
                <a:srgbClr val="FFFF00"/>
              </a:highlight>
            </a:rPr>
            <a:t>distinctive</a:t>
          </a:r>
          <a:r>
            <a:rPr lang="en-GB" sz="2800" kern="1200" dirty="0">
              <a:solidFill>
                <a:schemeClr val="tx1"/>
              </a:solidFill>
            </a:rPr>
            <a:t>.  The ontology of attitudes is unlike that of education.</a:t>
          </a:r>
        </a:p>
      </dsp:txBody>
      <dsp:txXfrm>
        <a:off x="601509" y="790330"/>
        <a:ext cx="8262212" cy="927727"/>
      </dsp:txXfrm>
    </dsp:sp>
    <dsp:sp modelId="{14598E32-3AFF-4E15-B9E2-7E9379B80769}">
      <dsp:nvSpPr>
        <dsp:cNvPr id="0" name=""/>
        <dsp:cNvSpPr/>
      </dsp:nvSpPr>
      <dsp:spPr>
        <a:xfrm>
          <a:off x="0" y="2514144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1C1E8-88B2-4B74-8020-B6DD0A25332C}">
      <dsp:nvSpPr>
        <dsp:cNvPr id="0" name=""/>
        <dsp:cNvSpPr/>
      </dsp:nvSpPr>
      <dsp:spPr>
        <a:xfrm>
          <a:off x="568744" y="2159904"/>
          <a:ext cx="11374882" cy="70848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How we measure gender norms – use attitude and opinion questions – make a factor to smooth out the variations and gain the central tendency (Kim, et al., 2022)-</a:t>
          </a:r>
          <a:r>
            <a:rPr lang="en-GB" sz="1800" b="1" i="1" kern="1200" dirty="0">
              <a:solidFill>
                <a:schemeClr val="tx1"/>
              </a:solidFill>
            </a:rPr>
            <a:t>WES journal.  Here, we use one Likert scale at a time as our ordinal input. </a:t>
          </a:r>
          <a:endParaRPr lang="en-GB" sz="1800" i="1" kern="1200" dirty="0">
            <a:solidFill>
              <a:schemeClr val="tx1"/>
            </a:solidFill>
          </a:endParaRPr>
        </a:p>
      </dsp:txBody>
      <dsp:txXfrm>
        <a:off x="603329" y="2194489"/>
        <a:ext cx="11305712" cy="639310"/>
      </dsp:txXfrm>
    </dsp:sp>
    <dsp:sp modelId="{CFA5C54F-3B97-4432-A26A-F8AA40EC05B4}">
      <dsp:nvSpPr>
        <dsp:cNvPr id="0" name=""/>
        <dsp:cNvSpPr/>
      </dsp:nvSpPr>
      <dsp:spPr>
        <a:xfrm>
          <a:off x="0" y="3764197"/>
          <a:ext cx="119465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F4A1-1EBC-493B-9CF3-7476D0210F00}">
      <dsp:nvSpPr>
        <dsp:cNvPr id="0" name=""/>
        <dsp:cNvSpPr/>
      </dsp:nvSpPr>
      <dsp:spPr>
        <a:xfrm>
          <a:off x="568744" y="3248544"/>
          <a:ext cx="11374882" cy="869892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86" tIns="0" rIns="31608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Note:  In the 2019 Asian Barometers - India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Sexism was embedded in questions </a:t>
          </a:r>
          <a:r>
            <a:rPr lang="en-GB" sz="2400" kern="1200" dirty="0">
              <a:solidFill>
                <a:schemeClr val="tx1"/>
              </a:solidFill>
              <a:sym typeface="Wingdings" panose="05000000000000000000" pitchFamily="2" charset="2"/>
            </a:rPr>
            <a:t> desirability bias of a patriarchal gender norm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611209" y="3291009"/>
        <a:ext cx="11289952" cy="784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0D5F-7EA6-4C35-86C9-E37A561BC37E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7AC6-5804-4B45-9998-DB01F3849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D192-331C-4C47-BF29-1529E0F80408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8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1745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0617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884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0304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211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6713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84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33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F0B0-8347-463A-A04E-4BFB735F3AC8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21CD-07F5-499F-A857-709E8A617205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0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7672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FFCB-182F-4ED6-9068-E27291D14389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0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369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3419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C16-0595-46DD-B7C5-C61849D3BB99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86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EC8-B054-4061-9CF9-17D672C6B43C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935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607-F0EE-4119-B5BF-07A7290EAD3B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8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2CD1F9-C77F-47D6-AEEA-2413DED1EE4A}" type="datetime1">
              <a:rPr lang="en-GB" smtClean="0"/>
              <a:t>29/08/2024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72F41D-2C04-46BD-AD58-EC9976117EF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5689F-F08F-C1CC-3E07-56304CF1A19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175" y="2036762"/>
            <a:ext cx="838200" cy="295275"/>
          </a:xfrm>
          <a:prstGeom prst="rect">
            <a:avLst/>
          </a:prstGeom>
        </p:spPr>
      </p:pic>
      <p:pic>
        <p:nvPicPr>
          <p:cNvPr id="8" name="Picture 7" descr="A purple and yellow logo&#10;&#10;Description automatically generated">
            <a:extLst>
              <a:ext uri="{FF2B5EF4-FFF2-40B4-BE49-F238E27FC236}">
                <a16:creationId xmlns:a16="http://schemas.microsoft.com/office/drawing/2014/main" id="{38CD3754-9543-F983-044D-22A29260A5E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4784724"/>
            <a:ext cx="1257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nbarometer.org/datar?page=d10" TargetMode="External"/><Relationship Id="rId2" Type="http://schemas.openxmlformats.org/officeDocument/2006/relationships/hyperlink" Target="https://www.lokniti.org/page/accessing-data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asianbaromet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mlr.csail.mit.edu/papers/v10/hausser09a.html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46647"/>
            <a:ext cx="10769600" cy="171689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Entropy of Ordinal Inputs in A Social Data Science Context: Ontic, and Statistical Options</a:t>
            </a:r>
            <a:b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Wendy Olsen &amp; Ziyang Zhou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58582"/>
            <a:ext cx="10769600" cy="1499616"/>
          </a:xfrm>
        </p:spPr>
        <p:txBody>
          <a:bodyPr>
            <a:normAutofit/>
          </a:bodyPr>
          <a:lstStyle/>
          <a:p>
            <a:r>
              <a:rPr lang="en-GB" dirty="0"/>
              <a:t>	Sept. 3-5, 2024 – Royal Statistical society- - </a:t>
            </a:r>
            <a:r>
              <a:rPr lang="en-GB" dirty="0" err="1"/>
              <a:t>brighton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03662" y="5098445"/>
            <a:ext cx="5525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2024</a:t>
            </a:r>
          </a:p>
          <a:p>
            <a:r>
              <a:rPr lang="en-GB" sz="1400" dirty="0"/>
              <a:t>We acknowledge the Asian Barometers data for India for 2019 – see References for details.  </a:t>
            </a:r>
          </a:p>
          <a:p>
            <a:r>
              <a:rPr lang="en-GB" sz="1400" dirty="0"/>
              <a:t>Our open-source code is on </a:t>
            </a:r>
            <a:r>
              <a:rPr lang="en-GB" sz="1400" dirty="0" err="1"/>
              <a:t>Github</a:t>
            </a:r>
            <a:r>
              <a:rPr lang="en-GB" sz="1400" dirty="0"/>
              <a:t>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D121B587-4052-D521-0881-B181520FD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02" y="4429869"/>
            <a:ext cx="2339098" cy="23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1817"/>
      </p:ext>
    </p:extLst>
  </p:cSld>
  <p:clrMapOvr>
    <a:masterClrMapping/>
  </p:clrMapOvr>
  <p:transition spd="slow" advTm="300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information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*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 Barometer Project (2018-2021), India, URL 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https://www.lokniti.org/page/accessing-data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 </a:t>
            </a: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https://www.asianbarometer.org/datar?page=d10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available for academic purposes only on an open access basis.  Write to the data providers personally to get access [online dataset],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(accessed Aug 2024; s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croll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down to the bottom to see the form which you will fill in.)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acknowledgement: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analyzed in this article were collected by the Asian Barometer Project (2018-2021), co-directed by Professors Yun-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 and received funding from the National Science and Technology Council, Academia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Sinica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National Taiwan University. The Asian Barometer Project Office (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www.asianbarometer.org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solely responsible for data distribution. The author(s) appreciate the assistance in providing data by the institutes and individuals aforementioned. The views expressed herein are the authors' own.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Documentation of the dataset for India</a:t>
            </a:r>
          </a:p>
          <a:p>
            <a:r>
              <a:rPr lang="en-GB" dirty="0"/>
              <a:t>The technical report will arrive inside the dataset zip file, after you register for the data.</a:t>
            </a:r>
          </a:p>
          <a:p>
            <a:pPr algn="l"/>
            <a:r>
              <a:rPr lang="en-GB" dirty="0"/>
              <a:t>If in doubt, contact </a:t>
            </a:r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Email: asianbarometer@ntu.edu.tw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Research question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what factors explain outcomes or associations, when some variables are ordinal? </a:t>
            </a:r>
            <a:br>
              <a:rPr lang="en-GB" dirty="0"/>
            </a:br>
            <a:br>
              <a:rPr lang="en-GB" dirty="0"/>
            </a:br>
            <a:br>
              <a:rPr lang="en-GB" sz="2400" dirty="0"/>
            </a:br>
            <a:r>
              <a:rPr lang="en-GB" sz="2400" dirty="0"/>
              <a:t>Dataset Asian barometers </a:t>
            </a:r>
            <a:r>
              <a:rPr lang="en-GB" sz="2400" dirty="0" err="1"/>
              <a:t>india</a:t>
            </a:r>
            <a:r>
              <a:rPr lang="en-GB" sz="2400" dirty="0"/>
              <a:t> 2019, N=5318 adults</a:t>
            </a:r>
            <a:br>
              <a:rPr lang="en-GB" sz="2400" dirty="0"/>
            </a:br>
            <a:r>
              <a:rPr lang="en-GB" sz="2400" dirty="0"/>
              <a:t>in 19 states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26649AF9-4EC0-1C06-7A0C-044A16B5EC31}"/>
              </a:ext>
            </a:extLst>
          </p:cNvPr>
          <p:cNvSpPr/>
          <p:nvPr/>
        </p:nvSpPr>
        <p:spPr>
          <a:xfrm>
            <a:off x="3458953" y="4225985"/>
            <a:ext cx="6324600" cy="1435100"/>
          </a:xfrm>
          <a:prstGeom prst="wav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Going beyond data science to social data science</a:t>
            </a:r>
          </a:p>
        </p:txBody>
      </p:sp>
    </p:spTree>
    <p:extLst>
      <p:ext uri="{BB962C8B-B14F-4D97-AF65-F5344CB8AC3E}">
        <p14:creationId xmlns:p14="http://schemas.microsoft.com/office/powerpoint/2010/main" val="12432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5355-2DF3-93DC-6FB1-0264D05C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14" y="310552"/>
            <a:ext cx="11197712" cy="15009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/>
              <a:t>* supervised learning:  aim for explaining some outcomes. </a:t>
            </a:r>
            <a:br>
              <a:rPr lang="en-GB" sz="2800" dirty="0"/>
            </a:br>
            <a:r>
              <a:rPr lang="en-GB" sz="2800" dirty="0"/>
              <a:t>* unsupervised learning:  aim for discerning  associations, without losing the ordinal status of input signals.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55EB-FA1B-8D2E-4551-97156F9F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Wave 4">
                <a:extLst>
                  <a:ext uri="{FF2B5EF4-FFF2-40B4-BE49-F238E27FC236}">
                    <a16:creationId xmlns:a16="http://schemas.microsoft.com/office/drawing/2014/main" id="{26649AF9-4EC0-1C06-7A0C-044A16B5EC31}"/>
                  </a:ext>
                </a:extLst>
              </p:cNvPr>
              <p:cNvSpPr/>
              <p:nvPr/>
            </p:nvSpPr>
            <p:spPr>
              <a:xfrm>
                <a:off x="247290" y="1524000"/>
                <a:ext cx="11760680" cy="5641675"/>
              </a:xfrm>
              <a:prstGeom prst="wav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Entropy is a measure of the </a:t>
                </a:r>
                <a:r>
                  <a:rPr lang="en-GB" sz="2400" u="sng" dirty="0" err="1">
                    <a:solidFill>
                      <a:schemeClr val="tx1"/>
                    </a:solidFill>
                  </a:rPr>
                  <a:t>uninformativeness</a:t>
                </a:r>
                <a:r>
                  <a:rPr lang="en-GB" sz="2400" dirty="0">
                    <a:solidFill>
                      <a:schemeClr val="tx1"/>
                    </a:solidFill>
                  </a:rPr>
                  <a:t> of any data set.[1,2] A vector has entropy.  </a:t>
                </a:r>
                <a:r>
                  <a:rPr lang="en-GB" sz="2400" b="1" dirty="0">
                    <a:solidFill>
                      <a:schemeClr val="tx1"/>
                    </a:solidFill>
                  </a:rPr>
                  <a:t>Ordinal variables’ entropy can be measured if we discretize them.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 </a:t>
                </a:r>
                <a:r>
                  <a:rPr lang="en-US" dirty="0" err="1">
                    <a:solidFill>
                      <a:schemeClr val="tx1"/>
                    </a:solidFill>
                  </a:rPr>
                  <a:t>signalling</a:t>
                </a:r>
                <a:r>
                  <a:rPr lang="en-US" dirty="0">
                    <a:solidFill>
                      <a:schemeClr val="tx1"/>
                    </a:solidFill>
                  </a:rPr>
                  <a:t> event,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, with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possible values (outcomes),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each outcome having probability,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, the entropy of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X,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(X)</a:t>
                </a:r>
                <a:r>
                  <a:rPr lang="en-US" dirty="0">
                    <a:solidFill>
                      <a:schemeClr val="tx1"/>
                    </a:solidFill>
                  </a:rPr>
                  <a:t>, is given by</a:t>
                </a:r>
                <a:endParaRPr lang="en-US" i="1" baseline="-25000" dirty="0">
                  <a:solidFill>
                    <a:schemeClr val="tx1"/>
                  </a:solidFill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Our manual calculations matched the R package[4] perfectly (12 digits accuracy). (see </a:t>
                </a:r>
                <a:r>
                  <a:rPr lang="en-GB" sz="2400" b="0" i="0" u="none" strike="noStrike" kern="1200" baseline="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Github</a:t>
                </a:r>
                <a:r>
                  <a:rPr lang="en-GB" sz="2400" b="0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code) 								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</a:rPr>
                  <a:t>github.com/</a:t>
                </a:r>
                <a:r>
                  <a:rPr lang="en-GB" sz="2400" dirty="0" err="1">
                    <a:solidFill>
                      <a:schemeClr val="accent6">
                        <a:lumMod val="50000"/>
                      </a:schemeClr>
                    </a:solidFill>
                  </a:rPr>
                  <a:t>WendyOlsen</a:t>
                </a:r>
                <a:r>
                  <a:rPr lang="en-GB" sz="2400" dirty="0">
                    <a:solidFill>
                      <a:schemeClr val="accent6">
                        <a:lumMod val="50000"/>
                      </a:schemeClr>
                    </a:solidFill>
                  </a:rPr>
                  <a:t>/entropyRSS2024 (Z Zhou &amp; WO)</a:t>
                </a:r>
              </a:p>
              <a:p>
                <a:endParaRPr lang="en-GB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Wave 4">
                <a:extLst>
                  <a:ext uri="{FF2B5EF4-FFF2-40B4-BE49-F238E27FC236}">
                    <a16:creationId xmlns:a16="http://schemas.microsoft.com/office/drawing/2014/main" id="{26649AF9-4EC0-1C06-7A0C-044A16B5E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90" y="1524000"/>
                <a:ext cx="11760680" cy="5641675"/>
              </a:xfrm>
              <a:prstGeom prst="wave">
                <a:avLst/>
              </a:prstGeo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5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Likert scales are distinct-ordinal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4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322214"/>
              </p:ext>
            </p:extLst>
          </p:nvPr>
        </p:nvGraphicFramePr>
        <p:xfrm>
          <a:off x="104273" y="1626669"/>
          <a:ext cx="11946555" cy="512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8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Likert scale – Asian barometers – figure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343" y="1069705"/>
            <a:ext cx="7575431" cy="136869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200" dirty="0"/>
              <a:t>Does the respondent prefer a boy or a girl, if just 1 child is to be born? </a:t>
            </a:r>
          </a:p>
          <a:p>
            <a:pPr marL="0" indent="0">
              <a:buNone/>
            </a:pPr>
            <a:r>
              <a:rPr lang="en-GB" sz="3200" dirty="0"/>
              <a:t>The entropy measures deviations from uniform.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5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B0EB4DE-BDAE-CC94-9624-06708AC4D2D5}"/>
              </a:ext>
            </a:extLst>
          </p:cNvPr>
          <p:cNvSpPr/>
          <p:nvPr/>
        </p:nvSpPr>
        <p:spPr>
          <a:xfrm>
            <a:off x="358778" y="2754498"/>
            <a:ext cx="1723064" cy="1436914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Boy</a:t>
            </a:r>
            <a:r>
              <a:rPr lang="en-GB" dirty="0"/>
              <a:t>-Preferring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D828119-7053-9BA7-4465-899BF5559FFD}"/>
              </a:ext>
            </a:extLst>
          </p:cNvPr>
          <p:cNvSpPr/>
          <p:nvPr/>
        </p:nvSpPr>
        <p:spPr>
          <a:xfrm>
            <a:off x="10452166" y="2778767"/>
            <a:ext cx="1621291" cy="1436914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 </a:t>
            </a:r>
            <a:r>
              <a:rPr lang="en-GB" sz="2400" dirty="0"/>
              <a:t>Boy-</a:t>
            </a:r>
            <a:r>
              <a:rPr lang="en-GB" sz="1600" dirty="0"/>
              <a:t>preferring</a:t>
            </a:r>
            <a:endParaRPr lang="en-GB" sz="1200" dirty="0"/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9FB4B53-05A3-8B9F-F030-FB9F1814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73" y="2555486"/>
            <a:ext cx="8173875" cy="41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940052"/>
          </a:xfrm>
        </p:spPr>
        <p:txBody>
          <a:bodyPr>
            <a:normAutofit fontScale="90000"/>
          </a:bodyPr>
          <a:lstStyle/>
          <a:p>
            <a:r>
              <a:rPr lang="en-GB" dirty="0"/>
              <a:t>Education is also ordinal. </a:t>
            </a:r>
            <a:br>
              <a:rPr lang="en-GB" dirty="0"/>
            </a:br>
            <a:r>
              <a:rPr lang="en-GB" dirty="0"/>
              <a:t>Cumulative ordinal reflects the reality of combining primary, secondary, and optional later schooling.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881307"/>
          </a:xfrm>
        </p:spPr>
        <p:txBody>
          <a:bodyPr>
            <a:normAutofit lnSpcReduction="10000"/>
          </a:bodyPr>
          <a:lstStyle/>
          <a:p>
            <a:r>
              <a:rPr lang="en-GB" sz="2600" i="1" u="sng" dirty="0"/>
              <a:t>Ontic nature of the thing to which we refer</a:t>
            </a:r>
          </a:p>
          <a:p>
            <a:pPr lvl="1"/>
            <a:r>
              <a:rPr lang="en-GB" i="1" u="sng" dirty="0"/>
              <a:t>Distinct ordinal</a:t>
            </a:r>
          </a:p>
          <a:p>
            <a:pPr lvl="2"/>
            <a:endParaRPr lang="en-GB" i="1" u="sng" dirty="0"/>
          </a:p>
          <a:p>
            <a:pPr lvl="2"/>
            <a:endParaRPr lang="en-GB" i="1" u="sng" dirty="0"/>
          </a:p>
          <a:p>
            <a:pPr lvl="1"/>
            <a:r>
              <a:rPr lang="en-GB" i="1" u="sng" dirty="0"/>
              <a:t>Cumulative ordinal</a:t>
            </a:r>
          </a:p>
          <a:p>
            <a:pPr lvl="1"/>
            <a:endParaRPr lang="en-GB" i="1" u="sng" dirty="0"/>
          </a:p>
          <a:p>
            <a:pPr lvl="1"/>
            <a:r>
              <a:rPr lang="en-GB" i="1" u="sng" dirty="0"/>
              <a:t>The deviation of the two measures for education is empirically different:</a:t>
            </a:r>
          </a:p>
          <a:p>
            <a:pPr lvl="2"/>
            <a:r>
              <a:rPr lang="en-GB" i="1" u="sng" dirty="0"/>
              <a:t>-single variable, cumulative coding has MORE entropy.  (less informative)</a:t>
            </a:r>
          </a:p>
          <a:p>
            <a:pPr lvl="2"/>
            <a:r>
              <a:rPr lang="en-GB" i="1" u="sng" dirty="0"/>
              <a:t>-Multiple variables, cumulative education in group, there is less entropy!  (more informative)</a:t>
            </a:r>
          </a:p>
          <a:p>
            <a:pPr lvl="2"/>
            <a:r>
              <a:rPr lang="en-GB" i="1" u="sng" dirty="0"/>
              <a:t>Do not decide purely on data-science grounds, but on ontology grounds.</a:t>
            </a:r>
          </a:p>
          <a:p>
            <a:pPr lvl="2"/>
            <a:endParaRPr lang="en-GB" i="1" u="sng" dirty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 ( entropy and regression tests )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2F500-2EF1-9CA6-0649-53F31863E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16966"/>
              </p:ext>
            </p:extLst>
          </p:nvPr>
        </p:nvGraphicFramePr>
        <p:xfrm>
          <a:off x="1012166" y="1308789"/>
          <a:ext cx="1036319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571861084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1573736847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802144115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935994888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323262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Sample: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Overall Test: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If multiple vectors: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First entropy measures.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Second regressions.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Ordered probit.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Cumulative coding vs. distinct coding.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N=5,318</a:t>
                      </a:r>
                    </a:p>
                    <a:p>
                      <a:r>
                        <a:rPr lang="en-GB" dirty="0"/>
                        <a:t>Adults only</a:t>
                      </a:r>
                    </a:p>
                    <a:p>
                      <a:r>
                        <a:rPr lang="en-GB" dirty="0"/>
                        <a:t>19 states of India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Entropy differed by &lt;1% between the group of binaries for the distinct vs cumulative coding. </a:t>
                      </a: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Distinct was lower. </a:t>
                      </a:r>
                    </a:p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But in groups of variables, this result switched.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IF ONE VECTOR:  Higher entropy implied less informative education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Cumulative was slightly less informative.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 </a:t>
                      </a:r>
                      <a:r>
                        <a:rPr lang="en-GB" dirty="0" err="1"/>
                        <a:t>dataframe</a:t>
                      </a:r>
                      <a:r>
                        <a:rPr lang="en-GB" dirty="0"/>
                        <a:t> entropy depends in part on mutual entropy.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 results were switched.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Regression results also ambiguous.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764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>
                <a:solidFill>
                  <a:prstClr val="black">
                    <a:tint val="95000"/>
                  </a:prstClr>
                </a:solidFill>
                <a:latin typeface="Corbel"/>
              </a:rPr>
              <a:pPr/>
              <a:t>7</a:t>
            </a:fld>
            <a:endParaRPr lang="en-GB" dirty="0">
              <a:solidFill>
                <a:prstClr val="black">
                  <a:tint val="95000"/>
                </a:prst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793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Pointers Forward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Survey of the main points today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32139"/>
            <a:ext cx="5386917" cy="441918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GB" sz="4200" dirty="0"/>
              <a:t>Entropy is slightly different for cumulative ordinal vs distinct ordinal variables</a:t>
            </a:r>
          </a:p>
          <a:p>
            <a:r>
              <a:rPr lang="en-GB" sz="4200" dirty="0"/>
              <a:t>Supervision is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Pointers to how to carry out supervision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6697"/>
            <a:ext cx="5389033" cy="40602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lvl="1"/>
            <a:r>
              <a:rPr lang="en-GB" dirty="0">
                <a:highlight>
                  <a:srgbClr val="FFFF00"/>
                </a:highlight>
              </a:rPr>
              <a:t>Stage 1</a:t>
            </a:r>
            <a:r>
              <a:rPr lang="en-GB" dirty="0"/>
              <a:t> examine the ontic status of each.</a:t>
            </a:r>
          </a:p>
          <a:p>
            <a:pPr lvl="1"/>
            <a:r>
              <a:rPr lang="en-GB" dirty="0"/>
              <a:t>What is its reference object:  process? </a:t>
            </a:r>
          </a:p>
          <a:p>
            <a:pPr lvl="1"/>
            <a:r>
              <a:rPr lang="en-GB" dirty="0"/>
              <a:t>Or an entity</a:t>
            </a:r>
          </a:p>
          <a:p>
            <a:pPr lvl="1"/>
            <a:r>
              <a:rPr lang="en-GB" dirty="0"/>
              <a:t>And does that imply cumulation or distinct-ordered status? </a:t>
            </a:r>
          </a:p>
          <a:p>
            <a:pPr lvl="1"/>
            <a:endParaRPr lang="en-GB" dirty="0"/>
          </a:p>
          <a:p>
            <a:pPr lvl="1"/>
            <a:r>
              <a:rPr lang="en-GB" b="1" dirty="0">
                <a:highlight>
                  <a:srgbClr val="FFFF00"/>
                </a:highlight>
              </a:rPr>
              <a:t>Stage 2 </a:t>
            </a:r>
            <a:r>
              <a:rPr lang="en-GB" dirty="0"/>
              <a:t>discretize as usual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ighlight>
                  <a:srgbClr val="FFFF00"/>
                </a:highlight>
              </a:rPr>
              <a:t>Stage 3 then re-group </a:t>
            </a:r>
            <a:r>
              <a:rPr lang="en-GB" dirty="0"/>
              <a:t>the variable to get the whole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9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186" y="618517"/>
            <a:ext cx="7315200" cy="1596177"/>
          </a:xfrm>
        </p:spPr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ENTROPY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Software package entropy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[4] </a:t>
            </a:r>
            <a:r>
              <a:rPr lang="en-GB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Hausser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Jean, and </a:t>
            </a:r>
            <a:r>
              <a:rPr lang="en-GB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Korbinian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Strimmer (2009) Entropy Inference and the James-Stein Estimator, with Application to Nonlinear Gene Association Networks,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Journal of Machine Learning Research,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10, 1469-1484. URL </a:t>
            </a:r>
            <a:r>
              <a:rPr lang="en-GB" sz="16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https://jmlr.csail.mit.edu/papers/v10/hausser09a.html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accessed Aug. 2024.</a:t>
            </a:r>
          </a:p>
          <a:p>
            <a:endParaRPr lang="en-GB" sz="1100" dirty="0"/>
          </a:p>
          <a:p>
            <a:endParaRPr lang="en-GB" sz="1100" dirty="0"/>
          </a:p>
          <a:p>
            <a:pPr marL="118872" indent="0">
              <a:buNone/>
            </a:pPr>
            <a:endParaRPr lang="en-GB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F41D-2C04-46BD-AD58-EC9976117EFB}" type="slidenum">
              <a:rPr lang="en-GB" smtClean="0"/>
              <a:t>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26B3C-479E-F281-D96E-50800B38E7DD}"/>
              </a:ext>
            </a:extLst>
          </p:cNvPr>
          <p:cNvSpPr txBox="1"/>
          <p:nvPr/>
        </p:nvSpPr>
        <p:spPr>
          <a:xfrm>
            <a:off x="1447800" y="2449512"/>
            <a:ext cx="4648200" cy="494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Open Source Code –thanks to Ziyang Zhou - for Entropy Calculations – uses one-hot encoding.</a:t>
            </a:r>
          </a:p>
          <a:p>
            <a:r>
              <a:rPr lang="en-GB" dirty="0">
                <a:highlight>
                  <a:srgbClr val="FFFF00"/>
                </a:highlight>
              </a:rPr>
              <a:t>github.com/</a:t>
            </a:r>
            <a:r>
              <a:rPr lang="en-GB" dirty="0" err="1">
                <a:highlight>
                  <a:srgbClr val="FFFF00"/>
                </a:highlight>
              </a:rPr>
              <a:t>WendyOlsen</a:t>
            </a:r>
            <a:r>
              <a:rPr lang="en-GB" dirty="0">
                <a:highlight>
                  <a:srgbClr val="FFFF00"/>
                </a:highlight>
              </a:rPr>
              <a:t>/entropyRSS2024</a:t>
            </a:r>
          </a:p>
          <a:p>
            <a:endParaRPr lang="en-GB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Borsboom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Mellenbergh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van Heerden (2003) The Theoretical Status of Latent Variables,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Psychological Review,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DOI 10.1037/0033-295X.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Watts and Crow (2022), The Shannon Entropy of a Histogram,  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2210.02848.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[3] Watts, S., &amp; Crow, L. (2019), Big variates — visualising and identifying key variables in a multivariate world, </a:t>
            </a:r>
            <a:r>
              <a:rPr lang="en-GB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Nuclear Instruments and Methods in Physics </a:t>
            </a:r>
            <a:r>
              <a:rPr lang="en-GB" sz="12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Section A</a:t>
            </a:r>
            <a:r>
              <a:rPr lang="en-GB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940, 441-447. https://doi.org/10.1016/j.nima.2019.06.060</a:t>
            </a:r>
            <a:r>
              <a:rPr lang="en-GB" sz="1050" dirty="0">
                <a:effectLst/>
              </a:rPr>
              <a:t> 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9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8027</TotalTime>
  <Words>1087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Corbel</vt:lpstr>
      <vt:lpstr>Times New Roman</vt:lpstr>
      <vt:lpstr>Tw Cen MT</vt:lpstr>
      <vt:lpstr>Wingdings</vt:lpstr>
      <vt:lpstr>Droplet</vt:lpstr>
      <vt:lpstr>Entropy of Ordinal Inputs in A Social Data Science Context: Ontic, and Statistical Options  By Wendy Olsen &amp; Ziyang Zhou</vt:lpstr>
      <vt:lpstr>Research question  what factors explain outcomes or associations, when some variables are ordinal?    Dataset Asian barometers india 2019, N=5318 adults in 19 states</vt:lpstr>
      <vt:lpstr>* supervised learning:  aim for explaining some outcomes.  * unsupervised learning:  aim for discerning  associations, without losing the ordinal status of input signals. </vt:lpstr>
      <vt:lpstr>Likert scales are distinct-ordinal</vt:lpstr>
      <vt:lpstr>Likert scale – Asian barometers – figure 1</vt:lpstr>
      <vt:lpstr>Education is also ordinal.  Cumulative ordinal reflects the reality of combining primary, secondary, and optional later schooling. </vt:lpstr>
      <vt:lpstr>The results  ( entropy and regression tests ) </vt:lpstr>
      <vt:lpstr>Summary and Pointers Forward</vt:lpstr>
      <vt:lpstr>References </vt:lpstr>
      <vt:lpstr>Further information source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Olsen</dc:creator>
  <cp:lastModifiedBy>Wendy Olsen</cp:lastModifiedBy>
  <cp:revision>42</cp:revision>
  <dcterms:created xsi:type="dcterms:W3CDTF">2022-10-24T11:42:09Z</dcterms:created>
  <dcterms:modified xsi:type="dcterms:W3CDTF">2024-08-29T09:40:00Z</dcterms:modified>
</cp:coreProperties>
</file>