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90" r:id="rId2"/>
    <p:sldId id="291" r:id="rId3"/>
    <p:sldId id="280" r:id="rId4"/>
    <p:sldId id="281" r:id="rId5"/>
    <p:sldId id="279" r:id="rId6"/>
    <p:sldId id="282" r:id="rId7"/>
    <p:sldId id="283" r:id="rId8"/>
    <p:sldId id="284" r:id="rId9"/>
    <p:sldId id="285" r:id="rId10"/>
    <p:sldId id="256" r:id="rId11"/>
    <p:sldId id="278" r:id="rId12"/>
    <p:sldId id="286" r:id="rId13"/>
    <p:sldId id="257" r:id="rId14"/>
    <p:sldId id="287" r:id="rId15"/>
    <p:sldId id="288" r:id="rId16"/>
    <p:sldId id="289" r:id="rId17"/>
    <p:sldId id="258" r:id="rId18"/>
    <p:sldId id="259" r:id="rId19"/>
    <p:sldId id="268" r:id="rId20"/>
    <p:sldId id="265" r:id="rId21"/>
    <p:sldId id="260" r:id="rId22"/>
    <p:sldId id="261" r:id="rId23"/>
    <p:sldId id="262" r:id="rId24"/>
    <p:sldId id="263" r:id="rId25"/>
    <p:sldId id="264" r:id="rId26"/>
    <p:sldId id="266" r:id="rId27"/>
    <p:sldId id="269" r:id="rId28"/>
    <p:sldId id="270" r:id="rId29"/>
    <p:sldId id="271" r:id="rId30"/>
    <p:sldId id="267" r:id="rId31"/>
    <p:sldId id="273" r:id="rId32"/>
    <p:sldId id="274" r:id="rId33"/>
    <p:sldId id="276" r:id="rId34"/>
    <p:sldId id="277" r:id="rId35"/>
    <p:sldId id="272"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275" r:id="rId53"/>
  </p:sldIdLst>
  <p:sldSz cx="9144000" cy="6858000" type="screen4x3"/>
  <p:notesSz cx="6669088" cy="9896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934" y="-4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ndy\Documents\a_NewWork2014to2016\ResearchTemps\QCA\ShowLabelledScatter.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Wendy\Documents\a_NewWork2014to2016\ResearchTemps\QCA\ShowLabelledScatter.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lineMarker"/>
        <c:varyColors val="0"/>
        <c:ser>
          <c:idx val="0"/>
          <c:order val="0"/>
          <c:tx>
            <c:strRef>
              <c:f>FixZScoreDiagonal!$E$5</c:f>
              <c:strCache>
                <c:ptCount val="1"/>
                <c:pt idx="0">
                  <c:v>zy</c:v>
                </c:pt>
              </c:strCache>
            </c:strRef>
          </c:tx>
          <c:spPr>
            <a:ln w="28575">
              <a:noFill/>
            </a:ln>
          </c:spPr>
          <c:dLbls>
            <c:dLbl>
              <c:idx val="2"/>
              <c:layout>
                <c:manualLayout>
                  <c:x val="-8.3333333333333471E-3"/>
                  <c:y val="9.7222222222222265E-2"/>
                </c:manualLayout>
              </c:layout>
              <c:showLegendKey val="0"/>
              <c:showVal val="1"/>
              <c:showCatName val="1"/>
              <c:showSerName val="0"/>
              <c:showPercent val="0"/>
              <c:showBubbleSize val="0"/>
            </c:dLbl>
            <c:showLegendKey val="0"/>
            <c:showVal val="0"/>
            <c:showCatName val="0"/>
            <c:showSerName val="0"/>
            <c:showPercent val="0"/>
            <c:showBubbleSize val="0"/>
          </c:dLbls>
          <c:xVal>
            <c:numRef>
              <c:f>FixZScoreDiagonal!$G$6:$G$15</c:f>
              <c:numCache>
                <c:formatCode>0.00</c:formatCode>
                <c:ptCount val="10"/>
                <c:pt idx="0">
                  <c:v>0.6934444639808045</c:v>
                </c:pt>
                <c:pt idx="1">
                  <c:v>0.6934444639808045</c:v>
                </c:pt>
                <c:pt idx="2">
                  <c:v>0.28553595575680157</c:v>
                </c:pt>
                <c:pt idx="3">
                  <c:v>-0.12237255246720093</c:v>
                </c:pt>
                <c:pt idx="4">
                  <c:v>-0.12237255246720093</c:v>
                </c:pt>
                <c:pt idx="5">
                  <c:v>-1.7540065853632119</c:v>
                </c:pt>
                <c:pt idx="6">
                  <c:v>-1.7540065853632119</c:v>
                </c:pt>
                <c:pt idx="7">
                  <c:v>-0.12237255246720093</c:v>
                </c:pt>
                <c:pt idx="8">
                  <c:v>1.5092614804288094</c:v>
                </c:pt>
                <c:pt idx="9">
                  <c:v>0.6934444639808045</c:v>
                </c:pt>
              </c:numCache>
            </c:numRef>
          </c:xVal>
          <c:yVal>
            <c:numRef>
              <c:f>FixZScoreDiagonal!$E$6:$E$15</c:f>
              <c:numCache>
                <c:formatCode>0.00</c:formatCode>
                <c:ptCount val="10"/>
                <c:pt idx="0">
                  <c:v>0.81449093657963112</c:v>
                </c:pt>
                <c:pt idx="1">
                  <c:v>0.50122519174131119</c:v>
                </c:pt>
                <c:pt idx="2">
                  <c:v>-0.12530629793532794</c:v>
                </c:pt>
                <c:pt idx="3">
                  <c:v>-2.3181665118035637</c:v>
                </c:pt>
                <c:pt idx="4">
                  <c:v>-1.3783692772886058</c:v>
                </c:pt>
                <c:pt idx="5">
                  <c:v>-0.12530629793532794</c:v>
                </c:pt>
                <c:pt idx="6">
                  <c:v>0.81449093657963112</c:v>
                </c:pt>
                <c:pt idx="7">
                  <c:v>0.50122519174131119</c:v>
                </c:pt>
                <c:pt idx="8">
                  <c:v>0.65785806416047143</c:v>
                </c:pt>
                <c:pt idx="9">
                  <c:v>0.65785806416047143</c:v>
                </c:pt>
              </c:numCache>
            </c:numRef>
          </c:yVal>
          <c:smooth val="0"/>
        </c:ser>
        <c:dLbls>
          <c:showLegendKey val="0"/>
          <c:showVal val="0"/>
          <c:showCatName val="0"/>
          <c:showSerName val="0"/>
          <c:showPercent val="0"/>
          <c:showBubbleSize val="0"/>
        </c:dLbls>
        <c:axId val="174183168"/>
        <c:axId val="174184704"/>
      </c:scatterChart>
      <c:valAx>
        <c:axId val="174183168"/>
        <c:scaling>
          <c:orientation val="minMax"/>
        </c:scaling>
        <c:delete val="0"/>
        <c:axPos val="b"/>
        <c:numFmt formatCode="0.00" sourceLinked="1"/>
        <c:majorTickMark val="out"/>
        <c:minorTickMark val="none"/>
        <c:tickLblPos val="nextTo"/>
        <c:crossAx val="174184704"/>
        <c:crosses val="autoZero"/>
        <c:crossBetween val="midCat"/>
      </c:valAx>
      <c:valAx>
        <c:axId val="174184704"/>
        <c:scaling>
          <c:orientation val="minMax"/>
        </c:scaling>
        <c:delete val="0"/>
        <c:axPos val="l"/>
        <c:majorGridlines/>
        <c:numFmt formatCode="0.00" sourceLinked="1"/>
        <c:majorTickMark val="out"/>
        <c:minorTickMark val="none"/>
        <c:tickLblPos val="nextTo"/>
        <c:crossAx val="174183168"/>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scatterChart>
        <c:scatterStyle val="lineMarker"/>
        <c:varyColors val="0"/>
        <c:ser>
          <c:idx val="0"/>
          <c:order val="0"/>
          <c:tx>
            <c:strRef>
              <c:f>FixZScoreDiagonal!$C$5</c:f>
              <c:strCache>
                <c:ptCount val="1"/>
                <c:pt idx="0">
                  <c:v>Y</c:v>
                </c:pt>
              </c:strCache>
            </c:strRef>
          </c:tx>
          <c:spPr>
            <a:ln w="28575">
              <a:noFill/>
            </a:ln>
          </c:spPr>
          <c:dLbls>
            <c:dLbl>
              <c:idx val="2"/>
              <c:layout/>
              <c:showLegendKey val="0"/>
              <c:showVal val="1"/>
              <c:showCatName val="1"/>
              <c:showSerName val="0"/>
              <c:showPercent val="0"/>
              <c:showBubbleSize val="0"/>
            </c:dLbl>
            <c:showLegendKey val="0"/>
            <c:showVal val="0"/>
            <c:showCatName val="0"/>
            <c:showSerName val="0"/>
            <c:showPercent val="0"/>
            <c:showBubbleSize val="0"/>
          </c:dLbls>
          <c:xVal>
            <c:numRef>
              <c:f>FixZScoreDiagonal!$B$6:$B$15</c:f>
              <c:numCache>
                <c:formatCode>General</c:formatCode>
                <c:ptCount val="10"/>
                <c:pt idx="0">
                  <c:v>0.70000000000000018</c:v>
                </c:pt>
                <c:pt idx="1">
                  <c:v>0.70000000000000018</c:v>
                </c:pt>
                <c:pt idx="2">
                  <c:v>0.6000000000000002</c:v>
                </c:pt>
                <c:pt idx="3">
                  <c:v>0.5</c:v>
                </c:pt>
                <c:pt idx="4">
                  <c:v>0.5</c:v>
                </c:pt>
                <c:pt idx="5">
                  <c:v>0.1</c:v>
                </c:pt>
                <c:pt idx="6">
                  <c:v>0.1</c:v>
                </c:pt>
                <c:pt idx="7">
                  <c:v>0.5</c:v>
                </c:pt>
                <c:pt idx="8">
                  <c:v>0.9</c:v>
                </c:pt>
                <c:pt idx="9">
                  <c:v>0.70000000000000018</c:v>
                </c:pt>
              </c:numCache>
            </c:numRef>
          </c:xVal>
          <c:yVal>
            <c:numRef>
              <c:f>FixZScoreDiagonal!$C$6:$C$15</c:f>
              <c:numCache>
                <c:formatCode>General</c:formatCode>
                <c:ptCount val="10"/>
                <c:pt idx="0">
                  <c:v>1</c:v>
                </c:pt>
                <c:pt idx="1">
                  <c:v>0.9</c:v>
                </c:pt>
                <c:pt idx="2">
                  <c:v>0.70000000000000018</c:v>
                </c:pt>
                <c:pt idx="3">
                  <c:v>0</c:v>
                </c:pt>
                <c:pt idx="4">
                  <c:v>0.3000000000000001</c:v>
                </c:pt>
                <c:pt idx="5">
                  <c:v>0.70000000000000018</c:v>
                </c:pt>
                <c:pt idx="6">
                  <c:v>1</c:v>
                </c:pt>
                <c:pt idx="7">
                  <c:v>0.9</c:v>
                </c:pt>
                <c:pt idx="8">
                  <c:v>0.95000000000000018</c:v>
                </c:pt>
                <c:pt idx="9">
                  <c:v>0.95000000000000018</c:v>
                </c:pt>
              </c:numCache>
            </c:numRef>
          </c:yVal>
          <c:smooth val="0"/>
        </c:ser>
        <c:dLbls>
          <c:showLegendKey val="0"/>
          <c:showVal val="0"/>
          <c:showCatName val="0"/>
          <c:showSerName val="0"/>
          <c:showPercent val="0"/>
          <c:showBubbleSize val="0"/>
        </c:dLbls>
        <c:axId val="174480384"/>
        <c:axId val="174482176"/>
      </c:scatterChart>
      <c:valAx>
        <c:axId val="174480384"/>
        <c:scaling>
          <c:orientation val="minMax"/>
        </c:scaling>
        <c:delete val="0"/>
        <c:axPos val="b"/>
        <c:numFmt formatCode="General" sourceLinked="1"/>
        <c:majorTickMark val="out"/>
        <c:minorTickMark val="none"/>
        <c:tickLblPos val="nextTo"/>
        <c:crossAx val="174482176"/>
        <c:crosses val="autoZero"/>
        <c:crossBetween val="midCat"/>
      </c:valAx>
      <c:valAx>
        <c:axId val="174482176"/>
        <c:scaling>
          <c:orientation val="minMax"/>
        </c:scaling>
        <c:delete val="0"/>
        <c:axPos val="l"/>
        <c:majorGridlines/>
        <c:numFmt formatCode="General" sourceLinked="1"/>
        <c:majorTickMark val="out"/>
        <c:minorTickMark val="none"/>
        <c:tickLblPos val="nextTo"/>
        <c:crossAx val="174480384"/>
        <c:crosses val="autoZero"/>
        <c:crossBetween val="midCat"/>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8250" y="0"/>
            <a:ext cx="2889250" cy="495300"/>
          </a:xfrm>
          <a:prstGeom prst="rect">
            <a:avLst/>
          </a:prstGeom>
        </p:spPr>
        <p:txBody>
          <a:bodyPr vert="horz" lIns="91440" tIns="45720" rIns="91440" bIns="45720" rtlCol="0"/>
          <a:lstStyle>
            <a:lvl1pPr algn="r">
              <a:defRPr sz="1200"/>
            </a:lvl1pPr>
          </a:lstStyle>
          <a:p>
            <a:fld id="{619CE2A9-1018-4C1F-81C5-0E493F63CCA3}" type="datetimeFigureOut">
              <a:rPr lang="en-GB" smtClean="0"/>
              <a:t>30/06/2016</a:t>
            </a:fld>
            <a:endParaRPr lang="en-GB"/>
          </a:p>
        </p:txBody>
      </p:sp>
      <p:sp>
        <p:nvSpPr>
          <p:cNvPr id="4" name="Slide Image Placeholder 3"/>
          <p:cNvSpPr>
            <a:spLocks noGrp="1" noRot="1" noChangeAspect="1"/>
          </p:cNvSpPr>
          <p:nvPr>
            <p:ph type="sldImg" idx="2"/>
          </p:nvPr>
        </p:nvSpPr>
        <p:spPr>
          <a:xfrm>
            <a:off x="862013" y="742950"/>
            <a:ext cx="4945062" cy="370998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750" y="4700588"/>
            <a:ext cx="5335588" cy="44529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99588"/>
            <a:ext cx="2889250"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8250" y="9399588"/>
            <a:ext cx="2889250" cy="495300"/>
          </a:xfrm>
          <a:prstGeom prst="rect">
            <a:avLst/>
          </a:prstGeom>
        </p:spPr>
        <p:txBody>
          <a:bodyPr vert="horz" lIns="91440" tIns="45720" rIns="91440" bIns="45720" rtlCol="0" anchor="b"/>
          <a:lstStyle>
            <a:lvl1pPr algn="r">
              <a:defRPr sz="1200"/>
            </a:lvl1pPr>
          </a:lstStyle>
          <a:p>
            <a:fld id="{AF4671D5-B75B-47B3-9C68-58DF8429D285}" type="slidenum">
              <a:rPr lang="en-GB" smtClean="0"/>
              <a:t>‹#›</a:t>
            </a:fld>
            <a:endParaRPr lang="en-GB"/>
          </a:p>
        </p:txBody>
      </p:sp>
    </p:spTree>
    <p:extLst>
      <p:ext uri="{BB962C8B-B14F-4D97-AF65-F5344CB8AC3E}">
        <p14:creationId xmlns:p14="http://schemas.microsoft.com/office/powerpoint/2010/main" val="1399968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6E02239-A788-4260-83E5-FFEC4EE55F3B}" type="datetime1">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5BF4B56-0071-4081-8E2D-393539E535B0}" type="datetime1">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602C4C-035A-47D4-9FE7-E8819A5C6B32}" type="datetime1">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981200"/>
            <a:ext cx="7772400" cy="4114800"/>
          </a:xfrm>
        </p:spPr>
        <p:txBody>
          <a:bodyPr/>
          <a:lstStyle/>
          <a:p>
            <a:pPr lvl="0"/>
            <a:endParaRPr lang="en-GB" noProof="0" smtClean="0"/>
          </a:p>
        </p:txBody>
      </p:sp>
      <p:sp>
        <p:nvSpPr>
          <p:cNvPr id="4" name="Rectangle 8"/>
          <p:cNvSpPr>
            <a:spLocks noGrp="1" noChangeArrowheads="1"/>
          </p:cNvSpPr>
          <p:nvPr>
            <p:ph type="dt" sz="half" idx="10"/>
          </p:nvPr>
        </p:nvSpPr>
        <p:spPr>
          <a:ln/>
        </p:spPr>
        <p:txBody>
          <a:bodyPr/>
          <a:lstStyle>
            <a:lvl1pPr>
              <a:defRPr/>
            </a:lvl1pPr>
          </a:lstStyle>
          <a:p>
            <a:endParaRPr lang="en-GB" altLang="en-US"/>
          </a:p>
        </p:txBody>
      </p:sp>
      <p:sp>
        <p:nvSpPr>
          <p:cNvPr id="5" name="Rectangle 9"/>
          <p:cNvSpPr>
            <a:spLocks noGrp="1" noChangeArrowheads="1"/>
          </p:cNvSpPr>
          <p:nvPr>
            <p:ph type="ftr" sz="quarter" idx="11"/>
          </p:nvPr>
        </p:nvSpPr>
        <p:spPr>
          <a:ln/>
        </p:spPr>
        <p:txBody>
          <a:bodyPr/>
          <a:lstStyle>
            <a:lvl1pPr>
              <a:defRPr/>
            </a:lvl1pPr>
          </a:lstStyle>
          <a:p>
            <a:endParaRPr lang="en-GB" altLang="en-US"/>
          </a:p>
        </p:txBody>
      </p:sp>
      <p:sp>
        <p:nvSpPr>
          <p:cNvPr id="6" name="Rectangle 10"/>
          <p:cNvSpPr>
            <a:spLocks noGrp="1" noChangeArrowheads="1"/>
          </p:cNvSpPr>
          <p:nvPr>
            <p:ph type="sldNum" sz="quarter" idx="12"/>
          </p:nvPr>
        </p:nvSpPr>
        <p:spPr>
          <a:ln/>
        </p:spPr>
        <p:txBody>
          <a:bodyPr/>
          <a:lstStyle>
            <a:lvl1pPr>
              <a:defRPr/>
            </a:lvl1pPr>
          </a:lstStyle>
          <a:p>
            <a:fld id="{C6BB8E4C-AAF0-4A6B-909F-25CC623E968C}" type="slidenum">
              <a:rPr lang="en-GB" altLang="en-US"/>
              <a:pPr/>
              <a:t>‹#›</a:t>
            </a:fld>
            <a:endParaRPr lang="en-GB" altLang="en-US"/>
          </a:p>
        </p:txBody>
      </p:sp>
    </p:spTree>
    <p:extLst>
      <p:ext uri="{BB962C8B-B14F-4D97-AF65-F5344CB8AC3E}">
        <p14:creationId xmlns:p14="http://schemas.microsoft.com/office/powerpoint/2010/main" val="75348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5EB79DE-5F5B-490D-A289-C30B2F729347}" type="datetime1">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F9DAF9-6923-4CC4-A51B-513D43B2A16C}" type="datetime1">
              <a:rPr lang="en-GB" smtClean="0"/>
              <a:t>30/06/2016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C78C900-9AB7-419F-9D52-10ED7F5F8F87}" type="datetime1">
              <a:rPr lang="en-GB" smtClean="0"/>
              <a:t>30/06/2016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7223783-86F0-482F-80F1-AEB5522C1602}" type="datetime1">
              <a:rPr lang="en-GB" smtClean="0"/>
              <a:t>30/06/2016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9BCB1AC-A221-401B-9FDA-BB7542927F2A}" type="datetime1">
              <a:rPr lang="en-GB" smtClean="0"/>
              <a:t>30/06/2016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C3903-C4C0-4364-8E3B-8D84F5A5575B}" type="datetime1">
              <a:rPr lang="en-GB" smtClean="0"/>
              <a:t>30/06/2016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82C2DD-8E6F-43F2-B9B1-FB873A977EA8}" type="datetime1">
              <a:rPr lang="en-GB" smtClean="0"/>
              <a:t>30/06/2016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3AD135-5ECF-45AA-8A47-B18665894D4F}" type="datetime1">
              <a:rPr lang="en-GB" smtClean="0"/>
              <a:t>30/06/2016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C365D31-8BAE-4B58-BE5B-77FAB7A0C81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DF330-7049-4BF8-BDC0-90B5F65E8DC8}" type="datetime1">
              <a:rPr lang="en-GB" smtClean="0"/>
              <a:t>30/06/2016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65D31-8BAE-4B58-BE5B-77FAB7A0C81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mpasss.org/" TargetMode="External"/><Relationship Id="rId2" Type="http://schemas.openxmlformats.org/officeDocument/2006/relationships/hyperlink" Target="https://www.facebook.com/groups/mixednetwork/"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normAutofit fontScale="90000"/>
          </a:bodyPr>
          <a:lstStyle/>
          <a:p>
            <a:r>
              <a:rPr lang="en-GB" sz="4000" b="1" dirty="0" smtClean="0">
                <a:solidFill>
                  <a:srgbClr val="FF0000"/>
                </a:solidFill>
              </a:rPr>
              <a:t>QCA and Fuzzy Set Goodness –of-Fit Tests  </a:t>
            </a:r>
            <a:r>
              <a:rPr lang="en-GB" dirty="0" smtClean="0"/>
              <a:t>        by Wendy Olsen</a:t>
            </a:r>
            <a:endParaRPr lang="en-GB" dirty="0"/>
          </a:p>
        </p:txBody>
      </p:sp>
      <p:sp>
        <p:nvSpPr>
          <p:cNvPr id="3" name="Content Placeholder 2"/>
          <p:cNvSpPr>
            <a:spLocks noGrp="1"/>
          </p:cNvSpPr>
          <p:nvPr>
            <p:ph idx="1"/>
          </p:nvPr>
        </p:nvSpPr>
        <p:spPr/>
        <p:txBody>
          <a:bodyPr>
            <a:normAutofit fontScale="85000" lnSpcReduction="10000"/>
          </a:bodyPr>
          <a:lstStyle/>
          <a:p>
            <a:r>
              <a:rPr lang="en-GB" dirty="0"/>
              <a:t>Thanks to John </a:t>
            </a:r>
            <a:r>
              <a:rPr lang="en-GB" dirty="0" err="1"/>
              <a:t>McLoughlin</a:t>
            </a:r>
            <a:r>
              <a:rPr lang="en-GB" dirty="0"/>
              <a:t> for programming help in Python.</a:t>
            </a:r>
          </a:p>
          <a:p>
            <a:r>
              <a:rPr lang="en-GB" dirty="0"/>
              <a:t>Funded by </a:t>
            </a:r>
            <a:r>
              <a:rPr lang="en-GB" b="1" dirty="0"/>
              <a:t>British </a:t>
            </a:r>
            <a:r>
              <a:rPr lang="en-GB" b="1" dirty="0" smtClean="0"/>
              <a:t>Academy: </a:t>
            </a:r>
            <a:r>
              <a:rPr lang="en-GB" b="1" dirty="0"/>
              <a:t>Innovation in Global Labour Research Using Deep Linkage and Mixed Methods </a:t>
            </a:r>
            <a:endParaRPr lang="en-GB" b="1" dirty="0" smtClean="0"/>
          </a:p>
          <a:p>
            <a:r>
              <a:rPr lang="en-GB" dirty="0"/>
              <a:t>See also </a:t>
            </a:r>
            <a:r>
              <a:rPr lang="en-GB" dirty="0">
                <a:hlinkClick r:id="rId2"/>
              </a:rPr>
              <a:t>https://www.facebook.com/groups/mixednetwork</a:t>
            </a:r>
            <a:r>
              <a:rPr lang="en-GB" dirty="0" smtClean="0">
                <a:hlinkClick r:id="rId2"/>
              </a:rPr>
              <a:t>/</a:t>
            </a:r>
            <a:endParaRPr lang="en-GB" dirty="0" smtClean="0"/>
          </a:p>
          <a:p>
            <a:r>
              <a:rPr lang="en-GB" dirty="0" smtClean="0"/>
              <a:t>Integrated Mixed Methods Network</a:t>
            </a:r>
          </a:p>
          <a:p>
            <a:r>
              <a:rPr lang="en-GB" dirty="0" smtClean="0"/>
              <a:t>And </a:t>
            </a:r>
            <a:r>
              <a:rPr lang="en-GB" dirty="0" smtClean="0">
                <a:hlinkClick r:id="rId3"/>
              </a:rPr>
              <a:t>www.compasss.org</a:t>
            </a:r>
            <a:endParaRPr lang="en-GB" dirty="0" smtClean="0"/>
          </a:p>
          <a:p>
            <a:r>
              <a:rPr lang="en-GB" dirty="0" smtClean="0"/>
              <a:t>And JISCMAIL  QUAL-COMPARE (185 members)</a:t>
            </a:r>
            <a:endParaRPr lang="en-GB" dirty="0"/>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a:t>
            </a:fld>
            <a:endParaRPr lang="en-GB"/>
          </a:p>
        </p:txBody>
      </p:sp>
    </p:spTree>
    <p:extLst>
      <p:ext uri="{BB962C8B-B14F-4D97-AF65-F5344CB8AC3E}">
        <p14:creationId xmlns:p14="http://schemas.microsoft.com/office/powerpoint/2010/main" val="1387858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56793"/>
            <a:ext cx="7772400" cy="2043658"/>
          </a:xfrm>
        </p:spPr>
        <p:txBody>
          <a:bodyPr>
            <a:normAutofit fontScale="90000"/>
          </a:bodyPr>
          <a:lstStyle/>
          <a:p>
            <a:r>
              <a:rPr lang="en-GB" dirty="0" err="1" smtClean="0"/>
              <a:t>Eliason</a:t>
            </a:r>
            <a:r>
              <a:rPr lang="en-GB" dirty="0" smtClean="0"/>
              <a:t> &amp; </a:t>
            </a:r>
            <a:r>
              <a:rPr lang="en-GB" dirty="0" err="1" smtClean="0"/>
              <a:t>Strycker</a:t>
            </a:r>
            <a:r>
              <a:rPr lang="en-GB" dirty="0" smtClean="0"/>
              <a:t> 2009</a:t>
            </a:r>
            <a:br>
              <a:rPr lang="en-GB" dirty="0" smtClean="0"/>
            </a:br>
            <a:r>
              <a:rPr lang="en-GB" dirty="0" smtClean="0"/>
              <a:t>offered a test of fit to a hypothesis, e.g. that X is sufficient for Y.</a:t>
            </a:r>
            <a:endParaRPr lang="en-GB" dirty="0"/>
          </a:p>
        </p:txBody>
      </p:sp>
      <p:sp>
        <p:nvSpPr>
          <p:cNvPr id="3" name="Subtitle 2"/>
          <p:cNvSpPr>
            <a:spLocks noGrp="1"/>
          </p:cNvSpPr>
          <p:nvPr>
            <p:ph type="subTitle" idx="1"/>
          </p:nvPr>
        </p:nvSpPr>
        <p:spPr/>
        <p:style>
          <a:lnRef idx="1">
            <a:schemeClr val="accent3"/>
          </a:lnRef>
          <a:fillRef idx="2">
            <a:schemeClr val="accent3"/>
          </a:fillRef>
          <a:effectRef idx="1">
            <a:schemeClr val="accent3"/>
          </a:effectRef>
          <a:fontRef idx="minor">
            <a:schemeClr val="dk1"/>
          </a:fontRef>
        </p:style>
        <p:txBody>
          <a:bodyPr>
            <a:normAutofit fontScale="70000" lnSpcReduction="20000"/>
          </a:bodyPr>
          <a:lstStyle/>
          <a:p>
            <a:r>
              <a:rPr lang="en-GB" dirty="0" smtClean="0">
                <a:solidFill>
                  <a:schemeClr val="accent4">
                    <a:lumMod val="75000"/>
                  </a:schemeClr>
                </a:solidFill>
              </a:rPr>
              <a:t>Do the case-study research first,</a:t>
            </a:r>
          </a:p>
          <a:p>
            <a:r>
              <a:rPr lang="en-GB" dirty="0" smtClean="0">
                <a:solidFill>
                  <a:schemeClr val="accent4">
                    <a:lumMod val="75000"/>
                  </a:schemeClr>
                </a:solidFill>
              </a:rPr>
              <a:t>Then crisp- or fuzzy-set QCA analysis,</a:t>
            </a:r>
          </a:p>
          <a:p>
            <a:r>
              <a:rPr lang="en-GB" dirty="0" smtClean="0">
                <a:solidFill>
                  <a:schemeClr val="accent4">
                    <a:lumMod val="75000"/>
                  </a:schemeClr>
                </a:solidFill>
              </a:rPr>
              <a:t>Then notice which are the causal pathways</a:t>
            </a:r>
          </a:p>
          <a:p>
            <a:r>
              <a:rPr lang="en-GB" dirty="0" smtClean="0">
                <a:solidFill>
                  <a:schemeClr val="accent4">
                    <a:lumMod val="75000"/>
                  </a:schemeClr>
                </a:solidFill>
              </a:rPr>
              <a:t>(A) Necessary causes (B) Sufficient pathways</a:t>
            </a:r>
          </a:p>
          <a:p>
            <a:r>
              <a:rPr lang="en-GB" dirty="0" smtClean="0">
                <a:solidFill>
                  <a:schemeClr val="accent4">
                    <a:lumMod val="75000"/>
                  </a:schemeClr>
                </a:solidFill>
              </a:rPr>
              <a:t>Thirdly statistical testing.</a:t>
            </a:r>
            <a:endParaRPr lang="en-GB" dirty="0">
              <a:solidFill>
                <a:schemeClr val="accent4">
                  <a:lumMod val="75000"/>
                </a:schemeClr>
              </a:solidFill>
            </a:endParaRPr>
          </a:p>
        </p:txBody>
      </p:sp>
      <p:sp>
        <p:nvSpPr>
          <p:cNvPr id="4" name="Slide Number Placeholder 3"/>
          <p:cNvSpPr>
            <a:spLocks noGrp="1"/>
          </p:cNvSpPr>
          <p:nvPr>
            <p:ph type="sldNum" sz="quarter" idx="12"/>
          </p:nvPr>
        </p:nvSpPr>
        <p:spPr/>
        <p:txBody>
          <a:bodyPr/>
          <a:lstStyle/>
          <a:p>
            <a:fld id="{DC365D31-8BAE-4B58-BE5B-77FAB7A0C81B}" type="slidenum">
              <a:rPr lang="en-GB" smtClean="0"/>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 WARNING ABOUT COMPLETENESS OF CAUSAL MODELS</a:t>
            </a:r>
            <a:endParaRPr lang="en-GB" dirty="0"/>
          </a:p>
        </p:txBody>
      </p:sp>
      <p:sp>
        <p:nvSpPr>
          <p:cNvPr id="3" name="Content Placeholder 2"/>
          <p:cNvSpPr>
            <a:spLocks noGrp="1"/>
          </p:cNvSpPr>
          <p:nvPr>
            <p:ph idx="1"/>
          </p:nvPr>
        </p:nvSpPr>
        <p:spPr/>
        <p:txBody>
          <a:bodyPr>
            <a:normAutofit lnSpcReduction="10000"/>
          </a:bodyPr>
          <a:lstStyle/>
          <a:p>
            <a:r>
              <a:rPr lang="en-GB" dirty="0"/>
              <a:t>(A) Necessary causes (B) Sufficient pathways</a:t>
            </a:r>
          </a:p>
          <a:p>
            <a:endParaRPr lang="en-GB" dirty="0" smtClean="0"/>
          </a:p>
          <a:p>
            <a:r>
              <a:rPr lang="en-GB" dirty="0" smtClean="0"/>
              <a:t>You could practically remove the ‘necessary causes’ (call this X7 and X8) from the test for ‘sufficient causes’.</a:t>
            </a:r>
          </a:p>
          <a:p>
            <a:r>
              <a:rPr lang="en-GB" dirty="0" smtClean="0"/>
              <a:t>That’s because the necessary causal factor is practically present in every case. So it does not affect the measurement or testing of X being sufficient for Y.</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11</a:t>
            </a:fld>
            <a:endParaRPr lang="en-GB"/>
          </a:p>
        </p:txBody>
      </p:sp>
    </p:spTree>
    <p:extLst>
      <p:ext uri="{BB962C8B-B14F-4D97-AF65-F5344CB8AC3E}">
        <p14:creationId xmlns:p14="http://schemas.microsoft.com/office/powerpoint/2010/main" val="1483495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E6586A3-685B-4D85-A7B4-E9DF820E8EA1}" type="slidenum">
              <a:rPr kumimoji="0" lang="en-GB" altLang="en-US" sz="1400"/>
              <a:pPr>
                <a:spcBef>
                  <a:spcPct val="50000"/>
                </a:spcBef>
                <a:buFontTx/>
                <a:buNone/>
              </a:pPr>
              <a:t>12</a:t>
            </a:fld>
            <a:endParaRPr kumimoji="0" lang="en-GB" altLang="en-US" sz="1400"/>
          </a:p>
        </p:txBody>
      </p:sp>
      <p:sp>
        <p:nvSpPr>
          <p:cNvPr id="30723" name="Rectangle 2"/>
          <p:cNvSpPr>
            <a:spLocks noGrp="1" noChangeArrowheads="1"/>
          </p:cNvSpPr>
          <p:nvPr>
            <p:ph type="title"/>
          </p:nvPr>
        </p:nvSpPr>
        <p:spPr>
          <a:xfrm>
            <a:off x="684213" y="404813"/>
            <a:ext cx="7772400" cy="1143000"/>
          </a:xfrm>
        </p:spPr>
        <p:txBody>
          <a:bodyPr>
            <a:normAutofit fontScale="90000"/>
          </a:bodyPr>
          <a:lstStyle/>
          <a:p>
            <a:pPr eaLnBrk="1" hangingPunct="1"/>
            <a:r>
              <a:rPr lang="en-GB" altLang="en-US" sz="4000" smtClean="0"/>
              <a:t>Appendix: A Fuzzy Set Interim Truth Table (Olsen, 2009)</a:t>
            </a:r>
          </a:p>
        </p:txBody>
      </p:sp>
      <p:graphicFrame>
        <p:nvGraphicFramePr>
          <p:cNvPr id="18240" name="Group 832"/>
          <p:cNvGraphicFramePr>
            <a:graphicFrameLocks noGrp="1"/>
          </p:cNvGraphicFramePr>
          <p:nvPr>
            <p:ph idx="1"/>
          </p:nvPr>
        </p:nvGraphicFramePr>
        <p:xfrm>
          <a:off x="684213" y="1628775"/>
          <a:ext cx="7772400" cy="6473134"/>
        </p:xfrm>
        <a:graphic>
          <a:graphicData uri="http://schemas.openxmlformats.org/drawingml/2006/table">
            <a:tbl>
              <a:tblPr/>
              <a:tblGrid>
                <a:gridCol w="836612"/>
                <a:gridCol w="835025"/>
                <a:gridCol w="849313"/>
                <a:gridCol w="836612"/>
                <a:gridCol w="835025"/>
                <a:gridCol w="896938"/>
                <a:gridCol w="858837"/>
                <a:gridCol w="946150"/>
                <a:gridCol w="877888"/>
              </a:tblGrid>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Y </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X1</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X2</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X3</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X4</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X5</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2400" b="0" i="0" u="none" strike="noStrike" cap="none" normalizeH="0" baseline="0" smtClean="0">
                          <a:ln>
                            <a:noFill/>
                          </a:ln>
                          <a:solidFill>
                            <a:schemeClr val="tx1"/>
                          </a:solidFill>
                          <a:effectLst/>
                          <a:latin typeface="Arial" pitchFamily="34" charset="0"/>
                        </a:rPr>
                        <a:t>X6</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Number</a:t>
                      </a: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GB" altLang="en-US" sz="1400" b="1" i="0" u="none" strike="noStrike" cap="none" normalizeH="0" baseline="0" smtClean="0">
                          <a:ln>
                            <a:noFill/>
                          </a:ln>
                          <a:solidFill>
                            <a:schemeClr val="tx1"/>
                          </a:solidFill>
                          <a:effectLst/>
                          <a:latin typeface="Arial" pitchFamily="34" charset="0"/>
                        </a:rPr>
                        <a:t>Configuration</a:t>
                      </a:r>
                    </a:p>
                  </a:txBody>
                  <a:tcPr marT="45713" marB="45713" anchor="b" horzOverflow="overflow">
                    <a:lnL>
                      <a:noFill/>
                    </a:lnL>
                    <a:lnR>
                      <a:noFill/>
                    </a:lnR>
                    <a:lnT>
                      <a:noFill/>
                    </a:lnT>
                    <a:lnB>
                      <a:noFill/>
                    </a:lnB>
                    <a:lnTlToBr>
                      <a:noFill/>
                    </a:lnTlToBr>
                    <a:lnBlToTr>
                      <a:noFill/>
                    </a:lnBlToTr>
                    <a:noFill/>
                  </a:tcPr>
                </a:tc>
              </a:tr>
              <a:tr h="51752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Fuzzy</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Crisp</a:t>
                      </a:r>
                      <a:endParaRPr kumimoji="0" lang="en-GB" altLang="en-US" sz="24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Of</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smtClean="0">
                          <a:ln>
                            <a:noFill/>
                          </a:ln>
                          <a:solidFill>
                            <a:schemeClr val="tx1"/>
                          </a:solidFill>
                          <a:effectLst/>
                          <a:latin typeface="Arial" pitchFamily="34" charset="0"/>
                        </a:rPr>
                        <a:t>Cases</a:t>
                      </a: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smtClean="0">
                        <a:ln>
                          <a:noFill/>
                        </a:ln>
                        <a:solidFill>
                          <a:schemeClr val="tx1"/>
                        </a:solidFill>
                        <a:effectLst/>
                        <a:latin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9</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13</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2</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15</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4</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16</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17</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244475">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0</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18</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r h="517525">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SUM: </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marL="342900" indent="-342900"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31</a:t>
                      </a:r>
                      <a:endParaRPr kumimoji="0" lang="en-GB" altLang="en-US" sz="2400" b="0" i="0" u="none" strike="noStrike" cap="none" normalizeH="0" baseline="0" smtClean="0">
                        <a:ln>
                          <a:noFill/>
                        </a:ln>
                        <a:solidFill>
                          <a:schemeClr val="tx1"/>
                        </a:solidFill>
                        <a:effectLst/>
                        <a:latin typeface="Times New Roman" pitchFamily="18" charset="0"/>
                        <a:ea typeface="Times New Roman" pitchFamily="18" charset="0"/>
                        <a:cs typeface="Arial" pitchFamily="34" charset="0"/>
                      </a:endParaRPr>
                    </a:p>
                  </a:txBody>
                  <a:tcPr marT="45713" marB="45713" anchor="b"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defRPr>
                      </a:lvl1pPr>
                      <a:lvl2pPr marL="742950" indent="-285750" eaLnBrk="0" hangingPunct="0">
                        <a:spcBef>
                          <a:spcPct val="20000"/>
                        </a:spcBef>
                        <a:defRPr kumimoji="1" sz="2400">
                          <a:solidFill>
                            <a:schemeClr val="tx1"/>
                          </a:solidFill>
                          <a:latin typeface="Times New Roman" pitchFamily="18" charset="0"/>
                        </a:defRPr>
                      </a:lvl2pPr>
                      <a:lvl3pPr marL="1143000" indent="-228600" eaLnBrk="0" hangingPunct="0">
                        <a:spcBef>
                          <a:spcPct val="20000"/>
                        </a:spcBef>
                        <a:defRPr kumimoji="1" sz="2000">
                          <a:solidFill>
                            <a:schemeClr val="tx1"/>
                          </a:solidFill>
                          <a:latin typeface="Times New Roman" pitchFamily="18" charset="0"/>
                        </a:defRPr>
                      </a:lvl3pPr>
                      <a:lvl4pPr marL="1600200" indent="-228600" eaLnBrk="0" hangingPunct="0">
                        <a:spcBef>
                          <a:spcPct val="20000"/>
                        </a:spcBef>
                        <a:defRPr kumimoji="1">
                          <a:solidFill>
                            <a:schemeClr val="tx1"/>
                          </a:solidFill>
                          <a:latin typeface="Times New Roman" pitchFamily="18" charset="0"/>
                        </a:defRPr>
                      </a:lvl4pPr>
                      <a:lvl5pPr marL="2057400" indent="-228600" eaLnBrk="0" hangingPunct="0">
                        <a:spcBef>
                          <a:spcPct val="20000"/>
                        </a:spcBef>
                        <a:defRPr kumimoji="1">
                          <a:solidFill>
                            <a:schemeClr val="tx1"/>
                          </a:solidFill>
                          <a:latin typeface="Times New Roman" pitchFamily="18" charset="0"/>
                        </a:defRPr>
                      </a:lvl5pPr>
                      <a:lvl6pPr marL="2514600" indent="-228600" eaLnBrk="0" fontAlgn="base" hangingPunct="0">
                        <a:spcBef>
                          <a:spcPct val="20000"/>
                        </a:spcBef>
                        <a:spcAft>
                          <a:spcPct val="0"/>
                        </a:spcAft>
                        <a:defRPr kumimoji="1">
                          <a:solidFill>
                            <a:schemeClr val="tx1"/>
                          </a:solidFill>
                          <a:latin typeface="Times New Roman" pitchFamily="18" charset="0"/>
                        </a:defRPr>
                      </a:lvl6pPr>
                      <a:lvl7pPr marL="2971800" indent="-228600" eaLnBrk="0" fontAlgn="base" hangingPunct="0">
                        <a:spcBef>
                          <a:spcPct val="20000"/>
                        </a:spcBef>
                        <a:spcAft>
                          <a:spcPct val="0"/>
                        </a:spcAft>
                        <a:defRPr kumimoji="1">
                          <a:solidFill>
                            <a:schemeClr val="tx1"/>
                          </a:solidFill>
                          <a:latin typeface="Times New Roman" pitchFamily="18" charset="0"/>
                        </a:defRPr>
                      </a:lvl7pPr>
                      <a:lvl8pPr marL="3429000" indent="-228600" eaLnBrk="0" fontAlgn="base" hangingPunct="0">
                        <a:spcBef>
                          <a:spcPct val="20000"/>
                        </a:spcBef>
                        <a:spcAft>
                          <a:spcPct val="0"/>
                        </a:spcAft>
                        <a:defRPr kumimoji="1">
                          <a:solidFill>
                            <a:schemeClr val="tx1"/>
                          </a:solidFill>
                          <a:latin typeface="Times New Roman" pitchFamily="18" charset="0"/>
                        </a:defRPr>
                      </a:lvl8pPr>
                      <a:lvl9pPr marL="3886200" indent="-228600" eaLnBrk="0" fontAlgn="base" hangingPunct="0">
                        <a:spcBef>
                          <a:spcPct val="20000"/>
                        </a:spcBef>
                        <a:spcAft>
                          <a:spcPct val="0"/>
                        </a:spcAft>
                        <a:defRPr kumimoji="1">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en-US" sz="2800" b="0" i="0" u="none" strike="noStrike" cap="none" normalizeH="0" baseline="0" smtClean="0">
                        <a:ln>
                          <a:noFill/>
                        </a:ln>
                        <a:solidFill>
                          <a:schemeClr val="tx1"/>
                        </a:solidFill>
                        <a:effectLst/>
                        <a:latin typeface="Times New Roman" pitchFamily="18" charset="0"/>
                      </a:endParaRPr>
                    </a:p>
                  </a:txBody>
                  <a:tcPr marT="45713" marB="45713" anchor="b"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339215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3 Empirical measure of Goodness-of-fit (F)</a:t>
            </a:r>
            <a:br>
              <a:rPr lang="en-GB" b="1" dirty="0"/>
            </a:br>
            <a:r>
              <a:rPr lang="en-GB" dirty="0"/>
              <a:t>First </a:t>
            </a:r>
            <a:r>
              <a:rPr lang="en-GB" dirty="0" smtClean="0"/>
              <a:t>set of decisions.</a:t>
            </a:r>
            <a:endParaRPr lang="en-GB" dirty="0"/>
          </a:p>
        </p:txBody>
      </p:sp>
      <p:sp>
        <p:nvSpPr>
          <p:cNvPr id="3" name="Content Placeholder 2"/>
          <p:cNvSpPr>
            <a:spLocks noGrp="1"/>
          </p:cNvSpPr>
          <p:nvPr>
            <p:ph idx="1"/>
          </p:nvPr>
        </p:nvSpPr>
        <p:spPr>
          <a:xfrm>
            <a:off x="457200" y="1600200"/>
            <a:ext cx="8507288" cy="5069160"/>
          </a:xfrm>
        </p:spPr>
        <p:txBody>
          <a:bodyPr>
            <a:normAutofit fontScale="85000" lnSpcReduction="20000"/>
          </a:bodyPr>
          <a:lstStyle/>
          <a:p>
            <a:r>
              <a:rPr lang="en-GB" dirty="0" smtClean="0"/>
              <a:t>1. is there a random sample? (realist approach)</a:t>
            </a:r>
          </a:p>
          <a:p>
            <a:pPr>
              <a:buNone/>
            </a:pPr>
            <a:r>
              <a:rPr lang="en-GB" dirty="0" smtClean="0"/>
              <a:t>Or are we just using ‘error’ in a  hypothetical way? (conceptual, idealised approach)</a:t>
            </a:r>
          </a:p>
          <a:p>
            <a:pPr marL="514350" indent="-514350">
              <a:buAutoNum type="arabicPeriod" startAt="2"/>
            </a:pPr>
            <a:r>
              <a:rPr lang="en-GB" dirty="0" smtClean="0"/>
              <a:t>Omit the necessary causes following </a:t>
            </a:r>
            <a:r>
              <a:rPr lang="en-GB" dirty="0" err="1" smtClean="0"/>
              <a:t>Rihoux</a:t>
            </a:r>
            <a:r>
              <a:rPr lang="en-GB" dirty="0" smtClean="0"/>
              <a:t> and </a:t>
            </a:r>
            <a:r>
              <a:rPr lang="en-GB" dirty="0" err="1" smtClean="0"/>
              <a:t>Ragin’s</a:t>
            </a:r>
            <a:r>
              <a:rPr lang="en-GB" dirty="0" smtClean="0"/>
              <a:t> protocol.</a:t>
            </a:r>
          </a:p>
          <a:p>
            <a:pPr marL="514350" indent="-514350">
              <a:buAutoNum type="arabicPeriod" startAt="2"/>
            </a:pPr>
            <a:r>
              <a:rPr lang="en-GB" dirty="0" smtClean="0"/>
              <a:t>You can now see sufficiency:  You are now looking at vectors of X variables, or joint membership in sets, known as X1</a:t>
            </a:r>
            <a:r>
              <a:rPr lang="en-GB" dirty="0" smtClean="0">
                <a:sym typeface="Symbol"/>
              </a:rPr>
              <a:t>X2 X3 = </a:t>
            </a:r>
            <a:r>
              <a:rPr lang="en-GB" b="1" dirty="0" smtClean="0">
                <a:sym typeface="Symbol"/>
              </a:rPr>
              <a:t>X</a:t>
            </a:r>
            <a:r>
              <a:rPr lang="en-GB" dirty="0" smtClean="0">
                <a:sym typeface="Symbol"/>
              </a:rPr>
              <a:t> etc.</a:t>
            </a:r>
          </a:p>
          <a:p>
            <a:pPr marL="1314450" lvl="2" indent="-514350">
              <a:buAutoNum type="arabicPeriod" startAt="2"/>
            </a:pPr>
            <a:r>
              <a:rPr lang="en-GB" dirty="0" smtClean="0">
                <a:sym typeface="Symbol"/>
              </a:rPr>
              <a:t>The sufficiency triangle is the upper left area.</a:t>
            </a:r>
          </a:p>
          <a:p>
            <a:pPr marL="1314450" lvl="2" indent="-514350">
              <a:buAutoNum type="arabicPeriod" startAt="2"/>
            </a:pPr>
            <a:r>
              <a:rPr lang="en-GB" dirty="0" err="1" smtClean="0">
                <a:sym typeface="Symbol"/>
              </a:rPr>
              <a:t>Strycker</a:t>
            </a:r>
            <a:r>
              <a:rPr lang="en-GB" dirty="0" smtClean="0">
                <a:sym typeface="Symbol"/>
              </a:rPr>
              <a:t> and </a:t>
            </a:r>
            <a:r>
              <a:rPr lang="en-GB" dirty="0" err="1" smtClean="0">
                <a:sym typeface="Symbol"/>
              </a:rPr>
              <a:t>Eliason</a:t>
            </a:r>
            <a:r>
              <a:rPr lang="en-GB" dirty="0" smtClean="0">
                <a:sym typeface="Symbol"/>
              </a:rPr>
              <a:t> advise to recalibrate into normal distributions.</a:t>
            </a:r>
          </a:p>
          <a:p>
            <a:pPr marL="514350" indent="-514350">
              <a:buAutoNum type="arabicPeriod" startAt="2"/>
            </a:pPr>
            <a:r>
              <a:rPr lang="en-GB" dirty="0" smtClean="0"/>
              <a:t>You are now looking at individual X’s first, and then at configurations that embed these, in which case some other X is an INUS cause.  Thus the effects are found to occur in combinations, known as configurations. </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marL="0" indent="0">
              <a:buNone/>
            </a:pPr>
            <a:r>
              <a:rPr lang="en-GB" dirty="0" smtClean="0"/>
              <a:t>4. Follow </a:t>
            </a:r>
            <a:r>
              <a:rPr lang="en-GB" dirty="0"/>
              <a:t>the Rihoux and Ragin Protocol using this measure of goodness of fit first:</a:t>
            </a:r>
          </a:p>
          <a:p>
            <a:pPr marL="0" indent="0">
              <a:buNone/>
            </a:pPr>
            <a:r>
              <a:rPr lang="en-GB" b="1" dirty="0" smtClean="0"/>
              <a:t>   Consistency </a:t>
            </a:r>
            <a:r>
              <a:rPr lang="en-GB" b="1" dirty="0"/>
              <a:t>is Sum(X</a:t>
            </a:r>
            <a:r>
              <a:rPr lang="en-GB" b="1" dirty="0">
                <a:sym typeface="Symbol"/>
              </a:rPr>
              <a:t>  Y) / Sum(X) </a:t>
            </a:r>
            <a:endParaRPr lang="en-GB" b="1" dirty="0" smtClean="0">
              <a:sym typeface="Symbol"/>
            </a:endParaRPr>
          </a:p>
          <a:p>
            <a:pPr marL="0" indent="0">
              <a:buNone/>
            </a:pPr>
            <a:r>
              <a:rPr lang="en-GB" dirty="0" smtClean="0">
                <a:sym typeface="Symbol"/>
              </a:rPr>
              <a:t> Call this </a:t>
            </a:r>
            <a:r>
              <a:rPr lang="en-GB" b="1" i="1" u="sng" dirty="0" err="1" smtClean="0">
                <a:sym typeface="Symbol"/>
              </a:rPr>
              <a:t>C</a:t>
            </a:r>
            <a:r>
              <a:rPr lang="en-GB" b="1" i="1" u="sng" baseline="-25000" dirty="0" err="1" smtClean="0">
                <a:sym typeface="Symbol"/>
              </a:rPr>
              <a:t>suff</a:t>
            </a:r>
            <a:endParaRPr lang="en-GB" b="1" i="1" u="sng" baseline="-25000" dirty="0">
              <a:sym typeface="Symbol"/>
            </a:endParaRPr>
          </a:p>
          <a:p>
            <a:pPr marL="0" indent="0">
              <a:buNone/>
            </a:pPr>
            <a:r>
              <a:rPr lang="en-GB" dirty="0" smtClean="0">
                <a:sym typeface="Symbol"/>
              </a:rPr>
              <a:t>and </a:t>
            </a:r>
            <a:r>
              <a:rPr lang="en-GB" dirty="0">
                <a:sym typeface="Symbol"/>
              </a:rPr>
              <a:t>for </a:t>
            </a:r>
            <a:r>
              <a:rPr lang="en-GB" dirty="0" smtClean="0">
                <a:sym typeface="Symbol"/>
              </a:rPr>
              <a:t>patterns with many cases lying </a:t>
            </a:r>
            <a:r>
              <a:rPr lang="en-GB" dirty="0">
                <a:sym typeface="Symbol"/>
              </a:rPr>
              <a:t>in the Sufficiency Triangle, </a:t>
            </a:r>
            <a:r>
              <a:rPr lang="en-GB" dirty="0" err="1" smtClean="0">
                <a:sym typeface="Symbol"/>
              </a:rPr>
              <a:t>C</a:t>
            </a:r>
            <a:r>
              <a:rPr lang="en-GB" baseline="-25000" dirty="0" err="1" smtClean="0">
                <a:sym typeface="Symbol"/>
              </a:rPr>
              <a:t>suff</a:t>
            </a:r>
            <a:r>
              <a:rPr lang="en-GB" dirty="0" smtClean="0">
                <a:sym typeface="Symbol"/>
              </a:rPr>
              <a:t> is </a:t>
            </a:r>
            <a:r>
              <a:rPr lang="en-GB" dirty="0">
                <a:sym typeface="Symbol"/>
              </a:rPr>
              <a:t>=1 or close to 1.  The </a:t>
            </a:r>
            <a:r>
              <a:rPr lang="en-GB" dirty="0" err="1">
                <a:sym typeface="Symbol"/>
              </a:rPr>
              <a:t>cutoff</a:t>
            </a:r>
            <a:r>
              <a:rPr lang="en-GB" dirty="0">
                <a:sym typeface="Symbol"/>
              </a:rPr>
              <a:t> point recommended by Ragin is 0.8, or 0.75.  The reason is:  here Y&gt;</a:t>
            </a:r>
            <a:r>
              <a:rPr lang="en-GB" b="1" dirty="0">
                <a:sym typeface="Symbol"/>
              </a:rPr>
              <a:t>X</a:t>
            </a:r>
            <a:r>
              <a:rPr lang="en-GB" dirty="0">
                <a:sym typeface="Symbol"/>
              </a:rPr>
              <a:t> so </a:t>
            </a:r>
            <a:r>
              <a:rPr lang="en-GB" b="1" dirty="0">
                <a:sym typeface="Symbol"/>
              </a:rPr>
              <a:t>X</a:t>
            </a:r>
            <a:r>
              <a:rPr lang="en-GB" dirty="0">
                <a:sym typeface="Symbol"/>
              </a:rPr>
              <a:t> is the value of Min(</a:t>
            </a:r>
            <a:r>
              <a:rPr lang="en-GB" b="1" dirty="0">
                <a:sym typeface="Symbol"/>
              </a:rPr>
              <a:t>X</a:t>
            </a:r>
            <a:r>
              <a:rPr lang="en-GB" dirty="0">
                <a:sym typeface="Symbol"/>
              </a:rPr>
              <a:t>, Y). </a:t>
            </a:r>
            <a:endParaRPr lang="en-GB" dirty="0"/>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14</a:t>
            </a:fld>
            <a:endParaRPr lang="en-GB"/>
          </a:p>
        </p:txBody>
      </p:sp>
    </p:spTree>
    <p:extLst>
      <p:ext uri="{BB962C8B-B14F-4D97-AF65-F5344CB8AC3E}">
        <p14:creationId xmlns:p14="http://schemas.microsoft.com/office/powerpoint/2010/main" val="131557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Visualising the </a:t>
            </a:r>
            <a:r>
              <a:rPr lang="en-GB" dirty="0" err="1" smtClean="0"/>
              <a:t>Csuff</a:t>
            </a:r>
            <a:r>
              <a:rPr lang="en-GB" dirty="0" smtClean="0"/>
              <a:t> </a:t>
            </a:r>
            <a:r>
              <a:rPr lang="en-GB" dirty="0" err="1" smtClean="0"/>
              <a:t>Criterian</a:t>
            </a:r>
            <a:endParaRPr lang="en-GB" dirty="0"/>
          </a:p>
        </p:txBody>
      </p:sp>
      <p:sp>
        <p:nvSpPr>
          <p:cNvPr id="3" name="Content Placeholder 2"/>
          <p:cNvSpPr>
            <a:spLocks noGrp="1"/>
          </p:cNvSpPr>
          <p:nvPr>
            <p:ph idx="1"/>
          </p:nvPr>
        </p:nvSpPr>
        <p:spPr/>
        <p:txBody>
          <a:bodyPr/>
          <a:lstStyle/>
          <a:p>
            <a:r>
              <a:rPr lang="en-GB" dirty="0" smtClean="0"/>
              <a:t>The Consistency measure is not a parallel line criterion.  It depends on the slopes of the lines that reach each point in the lower triangle, and it uses the vertical distances to the Diagonal in a crucial way.</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15</a:t>
            </a:fld>
            <a:endParaRPr lang="en-GB"/>
          </a:p>
        </p:txBody>
      </p:sp>
      <p:grpSp>
        <p:nvGrpSpPr>
          <p:cNvPr id="8" name="Group 7"/>
          <p:cNvGrpSpPr/>
          <p:nvPr/>
        </p:nvGrpSpPr>
        <p:grpSpPr>
          <a:xfrm>
            <a:off x="1403648" y="4149080"/>
            <a:ext cx="2592288" cy="2592288"/>
            <a:chOff x="1403648" y="4149080"/>
            <a:chExt cx="2592288" cy="2592288"/>
          </a:xfrm>
        </p:grpSpPr>
        <p:sp>
          <p:nvSpPr>
            <p:cNvPr id="5" name="Rectangle 4"/>
            <p:cNvSpPr/>
            <p:nvPr/>
          </p:nvSpPr>
          <p:spPr>
            <a:xfrm>
              <a:off x="1403648" y="4149080"/>
              <a:ext cx="2592288" cy="25922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cxnSp>
          <p:nvCxnSpPr>
            <p:cNvPr id="7" name="Straight Connector 6"/>
            <p:cNvCxnSpPr/>
            <p:nvPr/>
          </p:nvCxnSpPr>
          <p:spPr>
            <a:xfrm flipV="1">
              <a:off x="1403648" y="4149080"/>
              <a:ext cx="2592288" cy="259228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853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Fuzzy Set Measure of Distance</a:t>
            </a:r>
            <a:endParaRPr lang="en-GB" dirty="0"/>
          </a:p>
        </p:txBody>
      </p:sp>
      <p:sp>
        <p:nvSpPr>
          <p:cNvPr id="3" name="Content Placeholder 2"/>
          <p:cNvSpPr>
            <a:spLocks noGrp="1"/>
          </p:cNvSpPr>
          <p:nvPr>
            <p:ph idx="1"/>
          </p:nvPr>
        </p:nvSpPr>
        <p:spPr/>
        <p:txBody>
          <a:bodyPr>
            <a:normAutofit lnSpcReduction="10000"/>
          </a:bodyPr>
          <a:lstStyle/>
          <a:p>
            <a:r>
              <a:rPr lang="en-GB" dirty="0" smtClean="0"/>
              <a:t>Point A adds nothing to </a:t>
            </a:r>
            <a:r>
              <a:rPr lang="en-GB" dirty="0" err="1" smtClean="0"/>
              <a:t>Csuff</a:t>
            </a:r>
            <a:r>
              <a:rPr lang="en-GB" dirty="0" smtClean="0"/>
              <a:t>.  Point B adds a vertical amount in the fuzzy set space {0,0} to {1,1}.  This conceptual space is not Euclidean.</a:t>
            </a:r>
          </a:p>
          <a:p>
            <a:pPr lvl="8"/>
            <a:r>
              <a:rPr lang="en-GB" dirty="0" smtClean="0"/>
              <a:t>A point represents a case.</a:t>
            </a:r>
          </a:p>
          <a:p>
            <a:pPr lvl="8"/>
            <a:r>
              <a:rPr lang="en-GB" dirty="0" smtClean="0"/>
              <a:t>From B to the diagonal is a non-zero distance.</a:t>
            </a:r>
          </a:p>
          <a:p>
            <a:pPr lvl="8"/>
            <a:endParaRPr lang="en-GB" dirty="0"/>
          </a:p>
          <a:p>
            <a:pPr lvl="8"/>
            <a:r>
              <a:rPr lang="en-GB" dirty="0"/>
              <a:t>Suppose </a:t>
            </a:r>
            <a:r>
              <a:rPr lang="en-GB" dirty="0" smtClean="0"/>
              <a:t>C </a:t>
            </a:r>
            <a:r>
              <a:rPr lang="en-GB" dirty="0"/>
              <a:t>is a case at (1,0)</a:t>
            </a:r>
          </a:p>
          <a:p>
            <a:pPr lvl="8"/>
            <a:r>
              <a:rPr lang="en-GB" dirty="0"/>
              <a:t>From </a:t>
            </a:r>
            <a:r>
              <a:rPr lang="en-GB" dirty="0" smtClean="0"/>
              <a:t>C </a:t>
            </a:r>
            <a:r>
              <a:rPr lang="en-GB" dirty="0"/>
              <a:t>to the Diagonal is 0.</a:t>
            </a:r>
          </a:p>
          <a:p>
            <a:pPr lvl="8"/>
            <a:r>
              <a:rPr lang="en-GB" dirty="0" smtClean="0"/>
              <a:t>Suppose D is a case at (0,0)</a:t>
            </a:r>
          </a:p>
          <a:p>
            <a:pPr lvl="8"/>
            <a:r>
              <a:rPr lang="en-GB" dirty="0" smtClean="0"/>
              <a:t>From D to the Diagonal is a larger distance.</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16</a:t>
            </a:fld>
            <a:endParaRPr lang="en-GB"/>
          </a:p>
        </p:txBody>
      </p:sp>
      <p:grpSp>
        <p:nvGrpSpPr>
          <p:cNvPr id="19" name="Group 18"/>
          <p:cNvGrpSpPr/>
          <p:nvPr/>
        </p:nvGrpSpPr>
        <p:grpSpPr>
          <a:xfrm>
            <a:off x="827584" y="3532227"/>
            <a:ext cx="2592288" cy="2592288"/>
            <a:chOff x="827584" y="2602356"/>
            <a:chExt cx="2592288" cy="2592288"/>
          </a:xfrm>
        </p:grpSpPr>
        <p:grpSp>
          <p:nvGrpSpPr>
            <p:cNvPr id="6" name="Group 5"/>
            <p:cNvGrpSpPr/>
            <p:nvPr/>
          </p:nvGrpSpPr>
          <p:grpSpPr>
            <a:xfrm>
              <a:off x="827584" y="2602356"/>
              <a:ext cx="2592288" cy="2592288"/>
              <a:chOff x="1403648" y="4149080"/>
              <a:chExt cx="2592288" cy="2592288"/>
            </a:xfrm>
          </p:grpSpPr>
          <p:sp>
            <p:nvSpPr>
              <p:cNvPr id="7" name="Rectangle 6"/>
              <p:cNvSpPr/>
              <p:nvPr/>
            </p:nvSpPr>
            <p:spPr>
              <a:xfrm>
                <a:off x="1403648" y="4149080"/>
                <a:ext cx="2592288" cy="25922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cxnSp>
            <p:nvCxnSpPr>
              <p:cNvPr id="8" name="Straight Connector 7"/>
              <p:cNvCxnSpPr/>
              <p:nvPr/>
            </p:nvCxnSpPr>
            <p:spPr>
              <a:xfrm flipV="1">
                <a:off x="1403648" y="4149080"/>
                <a:ext cx="2592288" cy="259228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0" name="Straight Connector 9"/>
            <p:cNvCxnSpPr/>
            <p:nvPr/>
          </p:nvCxnSpPr>
          <p:spPr>
            <a:xfrm flipV="1">
              <a:off x="2616540" y="3970508"/>
              <a:ext cx="0"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331640" y="3356992"/>
              <a:ext cx="0" cy="18002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5-Point Star 13"/>
            <p:cNvSpPr/>
            <p:nvPr/>
          </p:nvSpPr>
          <p:spPr>
            <a:xfrm>
              <a:off x="1310818" y="3298892"/>
              <a:ext cx="45719" cy="7200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5-Point Star 15"/>
            <p:cNvSpPr/>
            <p:nvPr/>
          </p:nvSpPr>
          <p:spPr>
            <a:xfrm>
              <a:off x="2593680" y="3898500"/>
              <a:ext cx="45719" cy="7200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Box 16"/>
          <p:cNvSpPr txBox="1"/>
          <p:nvPr/>
        </p:nvSpPr>
        <p:spPr>
          <a:xfrm>
            <a:off x="1492902" y="3934196"/>
            <a:ext cx="72008" cy="369332"/>
          </a:xfrm>
          <a:prstGeom prst="rect">
            <a:avLst/>
          </a:prstGeom>
          <a:noFill/>
        </p:spPr>
        <p:txBody>
          <a:bodyPr wrap="square" rtlCol="0">
            <a:spAutoFit/>
          </a:bodyPr>
          <a:lstStyle/>
          <a:p>
            <a:r>
              <a:rPr lang="en-GB" dirty="0" smtClean="0"/>
              <a:t>A</a:t>
            </a:r>
            <a:endParaRPr lang="en-GB" dirty="0"/>
          </a:p>
        </p:txBody>
      </p:sp>
      <p:sp>
        <p:nvSpPr>
          <p:cNvPr id="18" name="TextBox 17"/>
          <p:cNvSpPr txBox="1"/>
          <p:nvPr/>
        </p:nvSpPr>
        <p:spPr>
          <a:xfrm>
            <a:off x="2771800" y="4643705"/>
            <a:ext cx="144016" cy="369332"/>
          </a:xfrm>
          <a:prstGeom prst="rect">
            <a:avLst/>
          </a:prstGeom>
          <a:noFill/>
        </p:spPr>
        <p:txBody>
          <a:bodyPr wrap="square" rtlCol="0">
            <a:spAutoFit/>
          </a:bodyPr>
          <a:lstStyle/>
          <a:p>
            <a:r>
              <a:rPr lang="en-GB" dirty="0" smtClean="0"/>
              <a:t>B</a:t>
            </a:r>
            <a:endParaRPr lang="en-GB" dirty="0"/>
          </a:p>
        </p:txBody>
      </p:sp>
    </p:spTree>
    <p:extLst>
      <p:ext uri="{BB962C8B-B14F-4D97-AF65-F5344CB8AC3E}">
        <p14:creationId xmlns:p14="http://schemas.microsoft.com/office/powerpoint/2010/main" val="215102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set of decisions.</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Will you consider that the fuzzy-set measurements could have measurement error?</a:t>
            </a:r>
          </a:p>
          <a:p>
            <a:pPr lvl="1"/>
            <a:r>
              <a:rPr lang="en-GB" dirty="0" smtClean="0"/>
              <a:t>If so:        frequentist discourse</a:t>
            </a:r>
          </a:p>
          <a:p>
            <a:pPr marL="0" indent="0">
              <a:buNone/>
            </a:pPr>
            <a:r>
              <a:rPr lang="en-GB" dirty="0" smtClean="0">
                <a:solidFill>
                  <a:srgbClr val="C00000"/>
                </a:solidFill>
              </a:rPr>
              <a:t>Ragin </a:t>
            </a:r>
            <a:r>
              <a:rPr lang="en-GB" dirty="0">
                <a:solidFill>
                  <a:srgbClr val="C00000"/>
                </a:solidFill>
              </a:rPr>
              <a:t>suggested softening the </a:t>
            </a:r>
            <a:r>
              <a:rPr lang="en-GB" dirty="0" err="1">
                <a:solidFill>
                  <a:srgbClr val="C00000"/>
                </a:solidFill>
              </a:rPr>
              <a:t>Csuff</a:t>
            </a:r>
            <a:r>
              <a:rPr lang="en-GB" dirty="0">
                <a:solidFill>
                  <a:srgbClr val="C00000"/>
                </a:solidFill>
              </a:rPr>
              <a:t> criterion for this very reason</a:t>
            </a:r>
            <a:r>
              <a:rPr lang="en-GB" dirty="0" smtClean="0">
                <a:solidFill>
                  <a:srgbClr val="C00000"/>
                </a:solidFill>
              </a:rPr>
              <a:t>. </a:t>
            </a:r>
          </a:p>
          <a:p>
            <a:pPr lvl="1"/>
            <a:r>
              <a:rPr lang="en-GB" dirty="0" smtClean="0"/>
              <a:t>If not:   qualitative and realist discourse.</a:t>
            </a:r>
          </a:p>
          <a:p>
            <a:r>
              <a:rPr lang="en-GB" dirty="0"/>
              <a:t> </a:t>
            </a:r>
            <a:r>
              <a:rPr lang="en-GB" dirty="0" smtClean="0"/>
              <a:t>A realist however can also use the frequentist discourse.  Measurement error can be modelled.</a:t>
            </a:r>
          </a:p>
          <a:p>
            <a:pPr lvl="1"/>
            <a:r>
              <a:rPr lang="en-GB" dirty="0" smtClean="0"/>
              <a:t>If sampling cases:  then in a probabilistic way, as descriptive of the data.  We can reveal patterns in the population. </a:t>
            </a:r>
          </a:p>
          <a:p>
            <a:pPr lvl="1"/>
            <a:r>
              <a:rPr lang="en-GB" dirty="0" smtClean="0"/>
              <a:t>If not sampling cases:  then in a hypothetical way.</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Activity (Stryker &amp; </a:t>
            </a:r>
            <a:r>
              <a:rPr lang="en-GB" dirty="0" err="1" smtClean="0"/>
              <a:t>Eliason</a:t>
            </a:r>
            <a:r>
              <a:rPr lang="en-GB" dirty="0" smtClean="0"/>
              <a:t>):  </a:t>
            </a:r>
            <a:endParaRPr lang="en-GB"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lstStyle/>
          <a:p>
            <a:r>
              <a:rPr lang="en-GB" dirty="0" smtClean="0"/>
              <a:t>Create </a:t>
            </a:r>
            <a:r>
              <a:rPr lang="en-GB" dirty="0" err="1" smtClean="0"/>
              <a:t>gaussian</a:t>
            </a:r>
            <a:r>
              <a:rPr lang="en-GB" dirty="0" smtClean="0"/>
              <a:t> variables for the configuration X = X1</a:t>
            </a:r>
            <a:r>
              <a:rPr lang="en-GB" dirty="0" smtClean="0">
                <a:sym typeface="Symbol"/>
              </a:rPr>
              <a:t>X2 X3  and for Y.</a:t>
            </a:r>
          </a:p>
          <a:p>
            <a:r>
              <a:rPr lang="en-GB" dirty="0" smtClean="0">
                <a:sym typeface="Symbol"/>
              </a:rPr>
              <a:t>Using STATA or Excel, calculate the D value:  is the case in the sufficiency triangle, or not? </a:t>
            </a:r>
          </a:p>
          <a:p>
            <a:r>
              <a:rPr lang="en-GB" dirty="0" smtClean="0">
                <a:sym typeface="Symbol"/>
              </a:rPr>
              <a:t>-- if so, then D=0.  If not, then D=1.</a:t>
            </a:r>
          </a:p>
          <a:p>
            <a:r>
              <a:rPr lang="en-GB" dirty="0" smtClean="0">
                <a:sym typeface="Symbol"/>
              </a:rPr>
              <a:t>--Multiple D by the distance to the “diagonal”.</a:t>
            </a:r>
          </a:p>
          <a:p>
            <a:r>
              <a:rPr lang="en-GB" dirty="0" smtClean="0">
                <a:sym typeface="Symbol"/>
              </a:rPr>
              <a:t>--The ‘diagonal’ in Fuzzy Set space is being moved to a new diagonal line in </a:t>
            </a:r>
            <a:r>
              <a:rPr lang="en-GB" dirty="0" err="1" smtClean="0">
                <a:sym typeface="Symbol"/>
              </a:rPr>
              <a:t>Zx-Zy</a:t>
            </a:r>
            <a:r>
              <a:rPr lang="en-GB" dirty="0" smtClean="0">
                <a:sym typeface="Symbol"/>
              </a:rPr>
              <a:t> space.</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635896" y="2636912"/>
            <a:ext cx="5400600" cy="3960440"/>
          </a:xfrm>
          <a:prstGeom prst="round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GB" dirty="0" smtClean="0"/>
              <a:t>A transformation</a:t>
            </a:r>
            <a:endParaRPr lang="en-GB" dirty="0"/>
          </a:p>
        </p:txBody>
      </p:sp>
      <p:sp>
        <p:nvSpPr>
          <p:cNvPr id="3" name="Content Placeholder 2"/>
          <p:cNvSpPr>
            <a:spLocks noGrp="1"/>
          </p:cNvSpPr>
          <p:nvPr>
            <p:ph idx="1"/>
          </p:nvPr>
        </p:nvSpPr>
        <p:spPr/>
        <p:txBody>
          <a:bodyPr/>
          <a:lstStyle/>
          <a:p>
            <a:r>
              <a:rPr lang="en-GB" dirty="0" smtClean="0"/>
              <a:t>Here some data is shown in the fuzzy set space (left) and the Z score space (right)</a:t>
            </a:r>
            <a:endParaRPr lang="en-GB" dirty="0"/>
          </a:p>
        </p:txBody>
      </p:sp>
      <p:graphicFrame>
        <p:nvGraphicFramePr>
          <p:cNvPr id="4" name="Chart 3"/>
          <p:cNvGraphicFramePr/>
          <p:nvPr/>
        </p:nvGraphicFramePr>
        <p:xfrm>
          <a:off x="3893493" y="266015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683568" y="2564904"/>
          <a:ext cx="2943225"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p:cNvSpPr>
            <a:spLocks noGrp="1"/>
          </p:cNvSpPr>
          <p:nvPr>
            <p:ph type="sldNum" sz="quarter" idx="12"/>
          </p:nvPr>
        </p:nvSpPr>
        <p:spPr/>
        <p:txBody>
          <a:bodyPr/>
          <a:lstStyle/>
          <a:p>
            <a:fld id="{DC365D31-8BAE-4B58-BE5B-77FAB7A0C81B}" type="slidenum">
              <a:rPr lang="en-GB" smtClean="0"/>
              <a:pPr/>
              <a:t>19</a:t>
            </a:fld>
            <a:endParaRPr lang="en-GB"/>
          </a:p>
        </p:txBody>
      </p:sp>
      <p:sp>
        <p:nvSpPr>
          <p:cNvPr id="9" name="TextBox 8"/>
          <p:cNvSpPr txBox="1"/>
          <p:nvPr/>
        </p:nvSpPr>
        <p:spPr>
          <a:xfrm>
            <a:off x="3995936" y="5589240"/>
            <a:ext cx="4320480" cy="923330"/>
          </a:xfrm>
          <a:prstGeom prst="rect">
            <a:avLst/>
          </a:prstGeom>
          <a:noFill/>
        </p:spPr>
        <p:txBody>
          <a:bodyPr wrap="square" rtlCol="0">
            <a:spAutoFit/>
          </a:bodyPr>
          <a:lstStyle/>
          <a:p>
            <a:r>
              <a:rPr lang="en-GB" dirty="0" smtClean="0"/>
              <a:t>We are now working in a Euclidean space.  Here the sum of distances works using the usual measures, e.g. Pythagorean theorem.</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 of Presentation</a:t>
            </a:r>
            <a:endParaRPr lang="en-GB" dirty="0"/>
          </a:p>
        </p:txBody>
      </p:sp>
      <p:sp>
        <p:nvSpPr>
          <p:cNvPr id="3" name="Content Placeholder 2"/>
          <p:cNvSpPr>
            <a:spLocks noGrp="1"/>
          </p:cNvSpPr>
          <p:nvPr>
            <p:ph idx="1"/>
          </p:nvPr>
        </p:nvSpPr>
        <p:spPr/>
        <p:txBody>
          <a:bodyPr/>
          <a:lstStyle/>
          <a:p>
            <a:pPr marL="0" indent="0">
              <a:buNone/>
            </a:pPr>
            <a:r>
              <a:rPr lang="en-GB" dirty="0" smtClean="0"/>
              <a:t>1 Defining our terms and conceptual framework</a:t>
            </a:r>
          </a:p>
          <a:p>
            <a:pPr marL="0" indent="0">
              <a:buNone/>
            </a:pPr>
            <a:r>
              <a:rPr lang="en-GB" dirty="0" smtClean="0"/>
              <a:t>2 Empirical measure of </a:t>
            </a:r>
            <a:r>
              <a:rPr lang="en-GB" dirty="0" err="1" smtClean="0"/>
              <a:t>Csuff</a:t>
            </a:r>
            <a:r>
              <a:rPr lang="en-GB" dirty="0" smtClean="0"/>
              <a:t> (consistency)</a:t>
            </a:r>
          </a:p>
          <a:p>
            <a:pPr marL="0" indent="0">
              <a:buNone/>
            </a:pPr>
            <a:r>
              <a:rPr lang="en-GB" dirty="0" smtClean="0"/>
              <a:t>3 Empirical measure of Goodness-of-fit (F)</a:t>
            </a:r>
          </a:p>
          <a:p>
            <a:pPr marL="0" indent="0">
              <a:buNone/>
            </a:pPr>
            <a:r>
              <a:rPr lang="en-GB" dirty="0" smtClean="0"/>
              <a:t>4 Empirical findings</a:t>
            </a:r>
          </a:p>
          <a:p>
            <a:pPr marL="0" indent="0">
              <a:buNone/>
            </a:pPr>
            <a:r>
              <a:rPr lang="en-GB" dirty="0" smtClean="0"/>
              <a:t>5 Discussion</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2</a:t>
            </a:fld>
            <a:endParaRPr lang="en-GB"/>
          </a:p>
        </p:txBody>
      </p:sp>
    </p:spTree>
    <p:extLst>
      <p:ext uri="{BB962C8B-B14F-4D97-AF65-F5344CB8AC3E}">
        <p14:creationId xmlns:p14="http://schemas.microsoft.com/office/powerpoint/2010/main" val="3284980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Eliason</a:t>
            </a:r>
            <a:r>
              <a:rPr lang="en-GB" dirty="0" smtClean="0"/>
              <a:t> &amp; </a:t>
            </a:r>
            <a:r>
              <a:rPr lang="en-GB" dirty="0" err="1" smtClean="0"/>
              <a:t>Strycker</a:t>
            </a:r>
            <a:r>
              <a:rPr lang="en-GB" dirty="0" smtClean="0"/>
              <a:t> Tricks</a:t>
            </a:r>
            <a:endParaRPr lang="en-GB"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p>
            <a:r>
              <a:rPr lang="en-GB" dirty="0" smtClean="0"/>
              <a:t>Trick A:  they convert the fuzzy set membership scores into normal distribution scores (Z-scores).  To do this manually, you could subtract the mean and divide by the standard deviation.</a:t>
            </a:r>
          </a:p>
          <a:p>
            <a:r>
              <a:rPr lang="en-GB" dirty="0" smtClean="0"/>
              <a:t>In a programme we use the inverse cumulative normal distribution to read off from Z score range the Z value that corresponds to this fuzzy set membership score. The X axis is read as a cumulative probability.  Those cases with X&lt;0.5 get a Z value &lt;0, and those on the right get a larger Z value.</a:t>
            </a:r>
          </a:p>
          <a:p>
            <a:endParaRPr lang="en-GB" dirty="0" smtClean="0"/>
          </a:p>
          <a:p>
            <a:r>
              <a:rPr lang="en-GB" dirty="0" smtClean="0"/>
              <a:t>Trick B:  they measure the distance from a case (</a:t>
            </a:r>
            <a:r>
              <a:rPr lang="en-GB" dirty="0" err="1" smtClean="0"/>
              <a:t>Zx</a:t>
            </a:r>
            <a:r>
              <a:rPr lang="en-GB" dirty="0" smtClean="0"/>
              <a:t>, </a:t>
            </a:r>
            <a:r>
              <a:rPr lang="en-GB" dirty="0" err="1" smtClean="0"/>
              <a:t>Zy</a:t>
            </a:r>
            <a:r>
              <a:rPr lang="en-GB" dirty="0" smtClean="0"/>
              <a:t>) to the diagonal line where x=y, and they note that </a:t>
            </a:r>
            <a:r>
              <a:rPr lang="en-GB" dirty="0" smtClean="0">
                <a:sym typeface="Symbol"/>
              </a:rPr>
              <a:t>(y-x)</a:t>
            </a:r>
            <a:r>
              <a:rPr lang="en-GB" baseline="30000" dirty="0" smtClean="0">
                <a:sym typeface="Symbol"/>
              </a:rPr>
              <a:t>2</a:t>
            </a:r>
            <a:r>
              <a:rPr lang="en-GB" dirty="0" smtClean="0">
                <a:sym typeface="Symbol"/>
              </a:rPr>
              <a:t> gives this distance. </a:t>
            </a:r>
          </a:p>
          <a:p>
            <a:r>
              <a:rPr lang="en-GB" dirty="0" smtClean="0">
                <a:sym typeface="Symbol"/>
              </a:rPr>
              <a:t>Sum up these distances to get a measure of how far the cases </a:t>
            </a:r>
            <a:r>
              <a:rPr lang="en-GB" dirty="0" err="1" smtClean="0">
                <a:sym typeface="Symbol"/>
              </a:rPr>
              <a:t>disconform</a:t>
            </a:r>
            <a:r>
              <a:rPr lang="en-GB" dirty="0" smtClean="0">
                <a:sym typeface="Symbol"/>
              </a:rPr>
              <a:t> to the </a:t>
            </a:r>
            <a:r>
              <a:rPr lang="en-GB" dirty="0" err="1" smtClean="0">
                <a:sym typeface="Symbol"/>
              </a:rPr>
              <a:t>Suff</a:t>
            </a:r>
            <a:r>
              <a:rPr lang="en-GB" dirty="0" smtClean="0">
                <a:sym typeface="Symbol"/>
              </a:rPr>
              <a:t> hypothesis.  The sum is called </a:t>
            </a:r>
            <a:r>
              <a:rPr lang="en-GB" b="1" dirty="0" err="1" smtClean="0">
                <a:sym typeface="Symbol"/>
              </a:rPr>
              <a:t>D</a:t>
            </a:r>
            <a:r>
              <a:rPr lang="en-GB" b="1" baseline="-25000" dirty="0" err="1" smtClean="0">
                <a:sym typeface="Symbol"/>
              </a:rPr>
              <a:t>suff</a:t>
            </a:r>
            <a:r>
              <a:rPr lang="en-GB" dirty="0" smtClean="0">
                <a:sym typeface="Symbol"/>
              </a:rPr>
              <a:t>.</a:t>
            </a:r>
            <a:endParaRPr lang="en-GB" dirty="0"/>
          </a:p>
        </p:txBody>
      </p:sp>
      <p:sp>
        <p:nvSpPr>
          <p:cNvPr id="5" name="Slide Number Placeholder 4"/>
          <p:cNvSpPr>
            <a:spLocks noGrp="1"/>
          </p:cNvSpPr>
          <p:nvPr>
            <p:ph type="sldNum" sz="quarter" idx="12"/>
          </p:nvPr>
        </p:nvSpPr>
        <p:spPr/>
        <p:txBody>
          <a:bodyPr/>
          <a:lstStyle/>
          <a:p>
            <a:fld id="{DC365D31-8BAE-4B58-BE5B-77FAB7A0C81B}" type="slidenum">
              <a:rPr lang="en-GB" smtClean="0"/>
              <a:pPr/>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Strycker’s</a:t>
            </a:r>
            <a:r>
              <a:rPr lang="en-GB" dirty="0" smtClean="0"/>
              <a:t> descriptive measure of consistency:  (1-D)*(</a:t>
            </a:r>
            <a:r>
              <a:rPr lang="en-GB" dirty="0" err="1" smtClean="0"/>
              <a:t>zy-zx</a:t>
            </a:r>
            <a:r>
              <a:rPr lang="en-GB" dirty="0" smtClean="0"/>
              <a:t>)</a:t>
            </a:r>
            <a:r>
              <a:rPr lang="en-GB" baseline="30000" dirty="0" smtClean="0"/>
              <a:t>2</a:t>
            </a:r>
            <a:endParaRPr lang="en-GB" baseline="30000" dirty="0"/>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fontScale="70000" lnSpcReduction="20000"/>
          </a:bodyPr>
          <a:lstStyle/>
          <a:p>
            <a:r>
              <a:rPr lang="en-GB" dirty="0" smtClean="0"/>
              <a:t>D is 1 if the case lies in the upper </a:t>
            </a:r>
            <a:r>
              <a:rPr lang="en-GB" dirty="0" err="1" smtClean="0"/>
              <a:t>lefthand</a:t>
            </a:r>
            <a:r>
              <a:rPr lang="en-GB" dirty="0" smtClean="0"/>
              <a:t> triangle.</a:t>
            </a:r>
          </a:p>
          <a:p>
            <a:r>
              <a:rPr lang="en-GB" dirty="0" smtClean="0"/>
              <a:t>D is 0 otherwise.</a:t>
            </a:r>
          </a:p>
          <a:p>
            <a:r>
              <a:rPr lang="en-GB" dirty="0" smtClean="0"/>
              <a:t>Sum up the </a:t>
            </a:r>
            <a:r>
              <a:rPr lang="en-GB" b="1" dirty="0" err="1" smtClean="0"/>
              <a:t>D</a:t>
            </a:r>
            <a:r>
              <a:rPr lang="en-GB" b="1" baseline="-25000" dirty="0" err="1" smtClean="0"/>
              <a:t>suff</a:t>
            </a:r>
            <a:r>
              <a:rPr lang="en-GB" dirty="0" smtClean="0"/>
              <a:t> measure for all the cases in the group.</a:t>
            </a:r>
          </a:p>
          <a:p>
            <a:pPr marL="0" indent="0">
              <a:buNone/>
            </a:pPr>
            <a:endParaRPr lang="en-GB" dirty="0" smtClean="0"/>
          </a:p>
          <a:p>
            <a:r>
              <a:rPr lang="en-GB" dirty="0" smtClean="0"/>
              <a:t>Let N represent the whole sample size, in my opinion.</a:t>
            </a:r>
          </a:p>
          <a:p>
            <a:endParaRPr lang="en-GB" dirty="0"/>
          </a:p>
          <a:p>
            <a:r>
              <a:rPr lang="en-GB" dirty="0" smtClean="0"/>
              <a:t>For example, if N=30 and 20 are above the diagonal, we are adding up 10 items to give the </a:t>
            </a:r>
            <a:r>
              <a:rPr lang="en-GB" dirty="0" err="1" smtClean="0"/>
              <a:t>Dsuff</a:t>
            </a:r>
            <a:r>
              <a:rPr lang="en-GB" dirty="0" smtClean="0"/>
              <a:t> measure.   </a:t>
            </a:r>
            <a:r>
              <a:rPr lang="en-GB" b="1" dirty="0" err="1" smtClean="0"/>
              <a:t>D</a:t>
            </a:r>
            <a:r>
              <a:rPr lang="en-GB" b="1" baseline="-25000" dirty="0" err="1" smtClean="0"/>
              <a:t>suff</a:t>
            </a:r>
            <a:r>
              <a:rPr lang="en-GB" b="1" dirty="0" err="1" smtClean="0"/>
              <a:t>i</a:t>
            </a:r>
            <a:r>
              <a:rPr lang="en-GB" b="1" dirty="0"/>
              <a:t> </a:t>
            </a:r>
            <a:r>
              <a:rPr lang="en-GB" b="1" dirty="0" smtClean="0"/>
              <a:t> </a:t>
            </a:r>
            <a:r>
              <a:rPr lang="en-GB" dirty="0" smtClean="0"/>
              <a:t> is zero where D=1.</a:t>
            </a:r>
          </a:p>
          <a:p>
            <a:endParaRPr lang="en-GB" dirty="0"/>
          </a:p>
          <a:p>
            <a:r>
              <a:rPr lang="en-GB" dirty="0" smtClean="0"/>
              <a:t>If X=0 for some of them, those cases should add nothing! !  !!</a:t>
            </a:r>
          </a:p>
          <a:p>
            <a:r>
              <a:rPr lang="en-GB" dirty="0" smtClean="0"/>
              <a:t>But when we take </a:t>
            </a:r>
            <a:r>
              <a:rPr lang="en-GB" dirty="0" err="1" smtClean="0"/>
              <a:t>zx</a:t>
            </a:r>
            <a:r>
              <a:rPr lang="en-GB" dirty="0" smtClean="0"/>
              <a:t>, this now becomes a point in space, so it does add something.  The geometry shifted from Boolean to Euclidean (yellow slide).</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Reminder:  what sufficiency means.</a:t>
            </a:r>
            <a:endParaRPr lang="en-GB" dirty="0"/>
          </a:p>
        </p:txBody>
      </p:sp>
      <p:sp>
        <p:nvSpPr>
          <p:cNvPr id="3" name="Content Placeholder 2"/>
          <p:cNvSpPr>
            <a:spLocks noGrp="1"/>
          </p:cNvSpPr>
          <p:nvPr>
            <p:ph idx="1"/>
          </p:nvPr>
        </p:nvSpPr>
        <p:spPr/>
        <p:txBody>
          <a:bodyPr/>
          <a:lstStyle/>
          <a:p>
            <a:r>
              <a:rPr lang="en-GB" dirty="0" smtClean="0"/>
              <a:t>If X is sufficient for Y,</a:t>
            </a:r>
          </a:p>
          <a:p>
            <a:endParaRPr lang="en-GB" dirty="0"/>
          </a:p>
          <a:p>
            <a:r>
              <a:rPr lang="en-GB" dirty="0" smtClean="0"/>
              <a:t>Then whenever X is non zero, Y will be =X or greater.</a:t>
            </a:r>
          </a:p>
          <a:p>
            <a:endParaRPr lang="en-GB" dirty="0"/>
          </a:p>
          <a:p>
            <a:r>
              <a:rPr lang="en-GB" dirty="0" smtClean="0"/>
              <a:t>Thus if X is 0, it is an irrelevant case for consistency in this sense.</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Eliason</a:t>
            </a:r>
            <a:r>
              <a:rPr lang="en-GB" dirty="0" smtClean="0"/>
              <a:t> and </a:t>
            </a:r>
            <a:r>
              <a:rPr lang="en-GB" dirty="0" err="1" smtClean="0"/>
              <a:t>Strycker</a:t>
            </a:r>
            <a:r>
              <a:rPr lang="en-GB" dirty="0" smtClean="0"/>
              <a:t> say it’s got measurement error.</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If the </a:t>
            </a:r>
            <a:r>
              <a:rPr lang="en-GB" dirty="0" err="1" smtClean="0"/>
              <a:t>zy</a:t>
            </a:r>
            <a:r>
              <a:rPr lang="en-GB" dirty="0" smtClean="0"/>
              <a:t> and </a:t>
            </a:r>
            <a:r>
              <a:rPr lang="en-GB" dirty="0" err="1" smtClean="0"/>
              <a:t>zx</a:t>
            </a:r>
            <a:r>
              <a:rPr lang="en-GB" dirty="0" smtClean="0"/>
              <a:t> are considered to be stochastic then they may have both sampling error and measurement error.  The idea of error here is that the sample may not give a perfect idea of the population.  Then the true relationship cannot be known perfectly.</a:t>
            </a:r>
          </a:p>
          <a:p>
            <a:r>
              <a:rPr lang="en-GB" dirty="0" smtClean="0"/>
              <a:t>Probability theory helps us know something about the pattern with a ‘confidence level’.</a:t>
            </a:r>
          </a:p>
          <a:p>
            <a:r>
              <a:rPr lang="en-GB" dirty="0" smtClean="0"/>
              <a:t>P values are 100% - the conf. level</a:t>
            </a:r>
          </a:p>
          <a:p>
            <a:r>
              <a:rPr lang="en-GB" dirty="0" smtClean="0"/>
              <a:t>E.g. 5% if the conf. level is 95% over repeat samples</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Ragin</a:t>
            </a:r>
            <a:r>
              <a:rPr lang="en-GB" dirty="0" smtClean="0"/>
              <a:t> gave a Z score with a p value</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i="1" dirty="0" smtClean="0"/>
              <a:t>Fuzzy Set Social Science</a:t>
            </a:r>
            <a:r>
              <a:rPr lang="en-GB" dirty="0" smtClean="0"/>
              <a:t>, 2000</a:t>
            </a:r>
          </a:p>
          <a:p>
            <a:r>
              <a:rPr lang="en-GB" dirty="0" smtClean="0"/>
              <a:t>His p value is the risk of being wrong in rejecting a null hypothesis – here, the null is that the X is not sufficient for the Y.</a:t>
            </a:r>
          </a:p>
          <a:p>
            <a:r>
              <a:rPr lang="en-GB" dirty="0" smtClean="0"/>
              <a:t>Each case has a p value.</a:t>
            </a:r>
          </a:p>
          <a:p>
            <a:r>
              <a:rPr lang="en-GB" dirty="0" smtClean="0"/>
              <a:t>Each group of cases has a p value.</a:t>
            </a:r>
          </a:p>
          <a:p>
            <a:endParaRPr lang="en-GB" dirty="0" smtClean="0"/>
          </a:p>
          <a:p>
            <a:r>
              <a:rPr lang="en-GB" dirty="0" smtClean="0"/>
              <a:t>Few scholars have emulated this because these p values are based on random sampling, </a:t>
            </a:r>
            <a:r>
              <a:rPr lang="en-GB" dirty="0" smtClean="0">
                <a:solidFill>
                  <a:srgbClr val="C00000"/>
                </a:solidFill>
              </a:rPr>
              <a:t>with independent and identical distributions over N observations</a:t>
            </a:r>
            <a:r>
              <a:rPr lang="en-GB" dirty="0"/>
              <a:t>.</a:t>
            </a:r>
            <a:r>
              <a:rPr lang="en-GB" dirty="0" smtClean="0"/>
              <a:t> This was not the kind of situation Ragin was talking about in his research.</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Strycker</a:t>
            </a:r>
            <a:r>
              <a:rPr lang="en-GB" dirty="0" smtClean="0"/>
              <a:t> and </a:t>
            </a:r>
            <a:r>
              <a:rPr lang="en-GB" dirty="0" err="1" smtClean="0"/>
              <a:t>Eliason</a:t>
            </a:r>
            <a:r>
              <a:rPr lang="en-GB" dirty="0" smtClean="0"/>
              <a:t> 2009</a:t>
            </a:r>
            <a:endParaRPr lang="en-GB" dirty="0"/>
          </a:p>
        </p:txBody>
      </p:sp>
      <p:pic>
        <p:nvPicPr>
          <p:cNvPr id="2050" name="Picture 2"/>
          <p:cNvPicPr>
            <a:picLocks noChangeAspect="1" noChangeArrowheads="1"/>
          </p:cNvPicPr>
          <p:nvPr/>
        </p:nvPicPr>
        <p:blipFill>
          <a:blip r:embed="rId2" cstate="print"/>
          <a:srcRect/>
          <a:stretch>
            <a:fillRect/>
          </a:stretch>
        </p:blipFill>
        <p:spPr bwMode="auto">
          <a:xfrm>
            <a:off x="707984" y="1490663"/>
            <a:ext cx="6340516" cy="496267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DC365D31-8BAE-4B58-BE5B-77FAB7A0C81B}" type="slidenum">
              <a:rPr lang="en-GB" smtClean="0"/>
              <a:pPr/>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particular F Statistic</a:t>
            </a:r>
            <a:endParaRPr lang="en-GB" dirty="0"/>
          </a:p>
        </p:txBody>
      </p:sp>
      <p:sp>
        <p:nvSpPr>
          <p:cNvPr id="3" name="Content Placeholder 2"/>
          <p:cNvSpPr>
            <a:spLocks noGrp="1"/>
          </p:cNvSpPr>
          <p:nvPr>
            <p:ph idx="1"/>
          </p:nvPr>
        </p:nvSpPr>
        <p:spPr>
          <a:xfrm>
            <a:off x="457200" y="1600200"/>
            <a:ext cx="8686800" cy="4997152"/>
          </a:xfrm>
        </p:spPr>
        <p:txBody>
          <a:bodyPr>
            <a:normAutofit fontScale="55000" lnSpcReduction="20000"/>
          </a:bodyPr>
          <a:lstStyle/>
          <a:p>
            <a:r>
              <a:rPr lang="en-GB" dirty="0" smtClean="0"/>
              <a:t>The numerator arises as a measure of the total variation arising from the designated function, here the real sufficiency relationship (which is independent of the denominator).</a:t>
            </a:r>
          </a:p>
          <a:p>
            <a:endParaRPr lang="en-GB" dirty="0" smtClean="0"/>
          </a:p>
          <a:p>
            <a:r>
              <a:rPr lang="en-GB" dirty="0" smtClean="0"/>
              <a:t>And</a:t>
            </a:r>
          </a:p>
          <a:p>
            <a:endParaRPr lang="en-GB" dirty="0" smtClean="0"/>
          </a:p>
          <a:p>
            <a:r>
              <a:rPr lang="en-GB" dirty="0" smtClean="0"/>
              <a:t>The denominator is a measure of the expected value of the error in the model. The expectation of the sum of squared errors.</a:t>
            </a:r>
          </a:p>
          <a:p>
            <a:r>
              <a:rPr lang="en-GB" dirty="0" smtClean="0"/>
              <a:t>Each error averages (by assumption) around 0.1 at the middle, and 0 at the edges of the Fuzzy Set Box. (Assumption advised by </a:t>
            </a:r>
            <a:r>
              <a:rPr lang="en-GB" dirty="0" err="1" smtClean="0"/>
              <a:t>Eliason</a:t>
            </a:r>
            <a:r>
              <a:rPr lang="en-GB" dirty="0" smtClean="0"/>
              <a:t> and Stryker.) As a result the denominator uses 4e</a:t>
            </a:r>
            <a:r>
              <a:rPr lang="en-GB" baseline="30000" dirty="0" smtClean="0"/>
              <a:t>2</a:t>
            </a:r>
            <a:r>
              <a:rPr lang="en-GB" dirty="0" smtClean="0"/>
              <a:t> where e is 0.05</a:t>
            </a:r>
          </a:p>
          <a:p>
            <a:r>
              <a:rPr lang="en-GB" dirty="0" smtClean="0"/>
              <a:t>This expected value is placed into the spreadsheet to help gauge the denominator values. It arises from a normal distribution of the perturbations of the Fuzzy Set values.</a:t>
            </a:r>
          </a:p>
          <a:p>
            <a:r>
              <a:rPr lang="en-GB" dirty="0" smtClean="0"/>
              <a:t>There is also a careful assessment of degrees of freedom. In the numerator, </a:t>
            </a:r>
            <a:r>
              <a:rPr lang="en-GB" dirty="0" err="1" smtClean="0"/>
              <a:t>df</a:t>
            </a:r>
            <a:r>
              <a:rPr lang="en-GB" dirty="0" smtClean="0"/>
              <a:t> is the number of cases lying strictly in the Y&gt;X (S) triangle.</a:t>
            </a:r>
          </a:p>
          <a:p>
            <a:r>
              <a:rPr lang="en-GB" dirty="0" smtClean="0"/>
              <a:t>In the denominator, it’s the full N of the cases in the data.</a:t>
            </a:r>
          </a:p>
          <a:p>
            <a:r>
              <a:rPr lang="en-GB" dirty="0" smtClean="0"/>
              <a:t>F is larger when N exceeds the cases in the triangle by a lot.  Then F is significant.  That refers to situations where the data don’t meet the hypothesis, here of ‘SUFFICIENCY’ of X for Y.  So for large F we are going to reject the hypothesis.</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rmAutofit fontScale="90000"/>
          </a:bodyPr>
          <a:lstStyle/>
          <a:p>
            <a:r>
              <a:rPr lang="en-GB" dirty="0" smtClean="0"/>
              <a:t>Stryker and </a:t>
            </a:r>
            <a:r>
              <a:rPr lang="en-GB" dirty="0" err="1" smtClean="0"/>
              <a:t>Eliason</a:t>
            </a:r>
            <a:r>
              <a:rPr lang="en-GB" dirty="0" smtClean="0"/>
              <a:t> allow for 0.1 average deviation at the middle of the fuzzy set space</a:t>
            </a:r>
            <a:endParaRPr lang="en-GB"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13" name="Title 1"/>
          <p:cNvSpPr txBox="1">
            <a:spLocks/>
          </p:cNvSpPr>
          <p:nvPr/>
        </p:nvSpPr>
        <p:spPr>
          <a:xfrm>
            <a:off x="5148064" y="2276872"/>
            <a:ext cx="3621088" cy="3802434"/>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The basis for this is that there could be error in any point in the graph, </a:t>
            </a:r>
            <a:r>
              <a:rPr kumimoji="0" lang="en-GB" sz="4400" b="0" i="0" u="none" strike="noStrike" kern="1200" cap="none" spc="0" normalizeH="0" baseline="0" noProof="0" dirty="0" err="1" smtClean="0">
                <a:ln>
                  <a:noFill/>
                </a:ln>
                <a:solidFill>
                  <a:schemeClr val="tx1"/>
                </a:solidFill>
                <a:effectLst/>
                <a:uLnTx/>
                <a:uFillTx/>
                <a:latin typeface="+mj-lt"/>
                <a:ea typeface="+mj-ea"/>
                <a:cs typeface="+mj-cs"/>
              </a:rPr>
              <a:t>ie</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 any case could have measurement error.  They mention this could arise from inter-</a:t>
            </a:r>
            <a:r>
              <a:rPr kumimoji="0" lang="en-GB" sz="4400" b="0" i="0" u="none" strike="noStrike" kern="1200" cap="none" spc="0" normalizeH="0" baseline="0" noProof="0" dirty="0" err="1" smtClean="0">
                <a:ln>
                  <a:noFill/>
                </a:ln>
                <a:solidFill>
                  <a:schemeClr val="tx1"/>
                </a:solidFill>
                <a:effectLst/>
                <a:uLnTx/>
                <a:uFillTx/>
                <a:latin typeface="+mj-lt"/>
                <a:ea typeface="+mj-ea"/>
                <a:cs typeface="+mj-cs"/>
              </a:rPr>
              <a:t>rater</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 disagreement or from not</a:t>
            </a:r>
            <a:r>
              <a:rPr kumimoji="0" lang="en-GB" sz="4400" b="0" i="0" u="none" strike="noStrike" kern="1200" cap="none" spc="0" normalizeH="0" noProof="0" dirty="0" smtClean="0">
                <a:ln>
                  <a:noFill/>
                </a:ln>
                <a:solidFill>
                  <a:schemeClr val="tx1"/>
                </a:solidFill>
                <a:effectLst/>
                <a:uLnTx/>
                <a:uFillTx/>
                <a:latin typeface="+mj-lt"/>
                <a:ea typeface="+mj-ea"/>
                <a:cs typeface="+mj-cs"/>
              </a:rPr>
              <a:t> having a firm basis for the fuzzy set membership score.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Slide Number Placeholder 7"/>
          <p:cNvSpPr>
            <a:spLocks noGrp="1"/>
          </p:cNvSpPr>
          <p:nvPr>
            <p:ph type="sldNum" sz="quarter" idx="12"/>
          </p:nvPr>
        </p:nvSpPr>
        <p:spPr/>
        <p:txBody>
          <a:bodyPr/>
          <a:lstStyle/>
          <a:p>
            <a:fld id="{DC365D31-8BAE-4B58-BE5B-77FAB7A0C81B}" type="slidenum">
              <a:rPr lang="en-GB" smtClean="0"/>
              <a:pPr/>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normAutofit fontScale="90000"/>
          </a:bodyPr>
          <a:lstStyle/>
          <a:p>
            <a:r>
              <a:rPr lang="en-GB" dirty="0" smtClean="0"/>
              <a:t>Another illustration of </a:t>
            </a:r>
            <a:r>
              <a:rPr lang="en-GB" dirty="0" err="1" smtClean="0"/>
              <a:t>Eliason</a:t>
            </a:r>
            <a:r>
              <a:rPr lang="en-GB" dirty="0" smtClean="0"/>
              <a:t> &amp; Stryker’s concept of measurement error</a:t>
            </a:r>
            <a:endParaRPr lang="en-GB"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8" name="Flowchart: Connector 7"/>
          <p:cNvSpPr/>
          <p:nvPr/>
        </p:nvSpPr>
        <p:spPr>
          <a:xfrm>
            <a:off x="1619672" y="37170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Connector 8"/>
          <p:cNvSpPr/>
          <p:nvPr/>
        </p:nvSpPr>
        <p:spPr>
          <a:xfrm>
            <a:off x="1835696" y="299695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lowchart: Connector 9"/>
          <p:cNvSpPr/>
          <p:nvPr/>
        </p:nvSpPr>
        <p:spPr>
          <a:xfrm>
            <a:off x="2051720" y="39330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p:cNvSpPr/>
          <p:nvPr/>
        </p:nvSpPr>
        <p:spPr>
          <a:xfrm>
            <a:off x="1475656" y="522920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p:cNvSpPr/>
          <p:nvPr/>
        </p:nvSpPr>
        <p:spPr>
          <a:xfrm>
            <a:off x="2229272" y="43266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p:cNvSpPr/>
          <p:nvPr/>
        </p:nvSpPr>
        <p:spPr>
          <a:xfrm>
            <a:off x="2060104" y="39414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p:cNvSpPr/>
          <p:nvPr/>
        </p:nvSpPr>
        <p:spPr>
          <a:xfrm>
            <a:off x="2204120" y="40854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p:cNvSpPr/>
          <p:nvPr/>
        </p:nvSpPr>
        <p:spPr>
          <a:xfrm>
            <a:off x="2212504" y="40938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p:cNvSpPr/>
          <p:nvPr/>
        </p:nvSpPr>
        <p:spPr>
          <a:xfrm>
            <a:off x="2356520" y="42378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p:cNvSpPr/>
          <p:nvPr/>
        </p:nvSpPr>
        <p:spPr>
          <a:xfrm>
            <a:off x="2843808" y="37890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p:cNvSpPr/>
          <p:nvPr/>
        </p:nvSpPr>
        <p:spPr>
          <a:xfrm>
            <a:off x="2987824" y="4221088"/>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lide Number Placeholder 17"/>
          <p:cNvSpPr>
            <a:spLocks noGrp="1"/>
          </p:cNvSpPr>
          <p:nvPr>
            <p:ph type="sldNum" sz="quarter" idx="12"/>
          </p:nvPr>
        </p:nvSpPr>
        <p:spPr/>
        <p:txBody>
          <a:bodyPr/>
          <a:lstStyle/>
          <a:p>
            <a:fld id="{DC365D31-8BAE-4B58-BE5B-77FAB7A0C81B}" type="slidenum">
              <a:rPr lang="en-GB" smtClean="0"/>
              <a:pPr/>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8760"/>
            <a:ext cx="8686800" cy="1143000"/>
          </a:xfrm>
        </p:spPr>
        <p:txBody>
          <a:bodyPr>
            <a:normAutofit/>
          </a:bodyPr>
          <a:lstStyle/>
          <a:p>
            <a:r>
              <a:rPr lang="en-GB" sz="2200" dirty="0" smtClean="0"/>
              <a:t>FAR LEFT:  Avg. Error=0.  MIDDLE: </a:t>
            </a:r>
            <a:r>
              <a:rPr lang="en-GB" sz="2200" dirty="0" err="1" smtClean="0"/>
              <a:t>Avg</a:t>
            </a:r>
            <a:r>
              <a:rPr lang="en-GB" sz="2200" dirty="0" smtClean="0"/>
              <a:t> Error=E(</a:t>
            </a:r>
            <a:r>
              <a:rPr lang="en-GB" sz="2200" dirty="0" smtClean="0">
                <a:sym typeface="Symbol"/>
              </a:rPr>
              <a:t></a:t>
            </a:r>
            <a:r>
              <a:rPr lang="en-GB" sz="2200" baseline="-25000" dirty="0" err="1" smtClean="0">
                <a:sym typeface="Symbol"/>
              </a:rPr>
              <a:t>i</a:t>
            </a:r>
            <a:r>
              <a:rPr lang="en-GB" sz="2200" dirty="0" smtClean="0">
                <a:sym typeface="Symbol"/>
              </a:rPr>
              <a:t>) = </a:t>
            </a:r>
            <a:r>
              <a:rPr lang="en-GB" sz="2200" dirty="0" smtClean="0"/>
              <a:t>0.1  FAR RIGHT:  Avg. Error=0.</a:t>
            </a:r>
            <a:endParaRPr lang="en-GB" sz="2200"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10" name="Flowchart: Connector 9"/>
          <p:cNvSpPr/>
          <p:nvPr/>
        </p:nvSpPr>
        <p:spPr>
          <a:xfrm>
            <a:off x="2051720" y="39330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p:cNvSpPr/>
          <p:nvPr/>
        </p:nvSpPr>
        <p:spPr>
          <a:xfrm>
            <a:off x="2229272" y="43266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8-Point Star 12"/>
          <p:cNvSpPr/>
          <p:nvPr/>
        </p:nvSpPr>
        <p:spPr>
          <a:xfrm>
            <a:off x="2627784" y="3645024"/>
            <a:ext cx="576064" cy="410344"/>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8-Point Star 13"/>
          <p:cNvSpPr/>
          <p:nvPr/>
        </p:nvSpPr>
        <p:spPr>
          <a:xfrm>
            <a:off x="3203848" y="3861048"/>
            <a:ext cx="432048" cy="410344"/>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8-Point Star 14"/>
          <p:cNvSpPr/>
          <p:nvPr/>
        </p:nvSpPr>
        <p:spPr>
          <a:xfrm>
            <a:off x="2123728" y="422108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8-Point Star 15"/>
          <p:cNvSpPr/>
          <p:nvPr/>
        </p:nvSpPr>
        <p:spPr>
          <a:xfrm>
            <a:off x="1907704" y="4293096"/>
            <a:ext cx="216024"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8-Point Star 16"/>
          <p:cNvSpPr/>
          <p:nvPr/>
        </p:nvSpPr>
        <p:spPr>
          <a:xfrm>
            <a:off x="1691680" y="2996952"/>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8-Point Star 17"/>
          <p:cNvSpPr/>
          <p:nvPr/>
        </p:nvSpPr>
        <p:spPr>
          <a:xfrm>
            <a:off x="1979712" y="386104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8-Point Star 18"/>
          <p:cNvSpPr/>
          <p:nvPr/>
        </p:nvSpPr>
        <p:spPr>
          <a:xfrm>
            <a:off x="1403648" y="4941168"/>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2483768" y="587727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a:t>
            </a:r>
            <a:r>
              <a:rPr lang="en-GB" baseline="-25000" dirty="0" smtClean="0"/>
              <a:t>i</a:t>
            </a:r>
            <a:r>
              <a:rPr lang="en-GB" dirty="0" smtClean="0"/>
              <a:t> + </a:t>
            </a:r>
            <a:r>
              <a:rPr lang="en-GB" dirty="0" smtClean="0">
                <a:sym typeface="Symbol"/>
              </a:rPr>
              <a:t></a:t>
            </a:r>
            <a:r>
              <a:rPr lang="en-GB" baseline="-25000" dirty="0" err="1" smtClean="0">
                <a:sym typeface="Symbol"/>
              </a:rPr>
              <a:t>i</a:t>
            </a:r>
            <a:endParaRPr lang="en-GB" baseline="-25000" dirty="0"/>
          </a:p>
        </p:txBody>
      </p:sp>
      <p:sp>
        <p:nvSpPr>
          <p:cNvPr id="21" name="Rectangle 20"/>
          <p:cNvSpPr/>
          <p:nvPr/>
        </p:nvSpPr>
        <p:spPr>
          <a:xfrm>
            <a:off x="0" y="371703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Y</a:t>
            </a:r>
            <a:r>
              <a:rPr lang="en-GB" baseline="-25000" dirty="0" smtClean="0"/>
              <a:t>i</a:t>
            </a:r>
            <a:r>
              <a:rPr lang="en-GB" dirty="0" smtClean="0"/>
              <a:t> + </a:t>
            </a:r>
            <a:r>
              <a:rPr lang="en-GB" dirty="0" smtClean="0">
                <a:sym typeface="Symbol"/>
              </a:rPr>
              <a:t></a:t>
            </a:r>
            <a:r>
              <a:rPr lang="en-GB" baseline="-25000" dirty="0" err="1" smtClean="0">
                <a:sym typeface="Symbol"/>
              </a:rPr>
              <a:t>i</a:t>
            </a:r>
            <a:endParaRPr lang="en-GB" baseline="-25000" dirty="0"/>
          </a:p>
        </p:txBody>
      </p:sp>
      <p:sp>
        <p:nvSpPr>
          <p:cNvPr id="22" name="Title 1"/>
          <p:cNvSpPr txBox="1">
            <a:spLocks/>
          </p:cNvSpPr>
          <p:nvPr/>
        </p:nvSpPr>
        <p:spPr>
          <a:xfrm>
            <a:off x="4860032" y="2420888"/>
            <a:ext cx="3600400" cy="396044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TOP:  Avg. Error=0.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MIDDLE: </a:t>
            </a:r>
            <a:r>
              <a:rPr kumimoji="0" lang="en-GB" sz="2200" b="0" i="0" u="none" strike="noStrike" kern="1200" cap="none" spc="0" normalizeH="0" baseline="0" noProof="0" dirty="0" err="1" smtClean="0">
                <a:ln>
                  <a:noFill/>
                </a:ln>
                <a:solidFill>
                  <a:schemeClr val="tx1"/>
                </a:solidFill>
                <a:effectLst/>
                <a:uLnTx/>
                <a:uFillTx/>
                <a:latin typeface="+mj-lt"/>
                <a:ea typeface="+mj-ea"/>
                <a:cs typeface="+mj-cs"/>
              </a:rPr>
              <a:t>Avg</a:t>
            </a:r>
            <a:r>
              <a:rPr kumimoji="0" lang="en-GB" sz="2200" b="0" i="0" u="none" strike="noStrike" kern="1200" cap="none" spc="0" normalizeH="0" baseline="0" noProof="0" dirty="0" smtClean="0">
                <a:ln>
                  <a:noFill/>
                </a:ln>
                <a:solidFill>
                  <a:schemeClr val="tx1"/>
                </a:solidFill>
                <a:effectLst/>
                <a:uLnTx/>
                <a:uFillTx/>
                <a:latin typeface="+mj-lt"/>
                <a:ea typeface="+mj-ea"/>
                <a:cs typeface="+mj-cs"/>
              </a:rPr>
              <a:t> Error=E(</a:t>
            </a:r>
            <a:r>
              <a:rPr kumimoji="0" lang="en-GB" sz="2200" b="0" i="0" u="none" strike="noStrike" kern="1200" cap="none" spc="0" normalizeH="0" baseline="0" noProof="0" dirty="0" smtClean="0">
                <a:ln>
                  <a:noFill/>
                </a:ln>
                <a:solidFill>
                  <a:schemeClr val="tx1"/>
                </a:solidFill>
                <a:effectLst/>
                <a:uLnTx/>
                <a:uFillTx/>
                <a:latin typeface="+mj-lt"/>
                <a:ea typeface="+mj-ea"/>
                <a:cs typeface="+mj-cs"/>
                <a:sym typeface="Symbol"/>
              </a:rPr>
              <a:t></a:t>
            </a:r>
            <a:r>
              <a:rPr kumimoji="0" lang="en-GB" sz="2200" b="0" i="0" u="none" strike="noStrike" kern="1200" cap="none" spc="0" normalizeH="0" baseline="-25000" noProof="0" dirty="0" err="1" smtClean="0">
                <a:ln>
                  <a:noFill/>
                </a:ln>
                <a:solidFill>
                  <a:schemeClr val="tx1"/>
                </a:solidFill>
                <a:effectLst/>
                <a:uLnTx/>
                <a:uFillTx/>
                <a:latin typeface="+mj-lt"/>
                <a:ea typeface="+mj-ea"/>
                <a:cs typeface="+mj-cs"/>
                <a:sym typeface="Symbol"/>
              </a:rPr>
              <a:t>i</a:t>
            </a:r>
            <a:r>
              <a:rPr kumimoji="0" lang="en-GB" sz="2200" b="0" i="0" u="none" strike="noStrike" kern="1200" cap="none" spc="0" normalizeH="0" noProof="0" dirty="0" smtClean="0">
                <a:ln>
                  <a:noFill/>
                </a:ln>
                <a:solidFill>
                  <a:schemeClr val="tx1"/>
                </a:solidFill>
                <a:effectLst/>
                <a:uLnTx/>
                <a:uFillTx/>
                <a:latin typeface="+mj-lt"/>
                <a:ea typeface="+mj-ea"/>
                <a:cs typeface="+mj-cs"/>
                <a:sym typeface="Symbol"/>
              </a:rPr>
              <a:t>)</a:t>
            </a:r>
            <a:r>
              <a:rPr kumimoji="0" lang="en-GB" sz="2200" b="0" i="0" u="none" strike="noStrike" kern="1200" cap="none" spc="0" normalizeH="0" baseline="0" noProof="0" dirty="0" smtClean="0">
                <a:ln>
                  <a:noFill/>
                </a:ln>
                <a:solidFill>
                  <a:schemeClr val="tx1"/>
                </a:solidFill>
                <a:effectLst/>
                <a:uLnTx/>
                <a:uFillTx/>
                <a:latin typeface="+mj-lt"/>
                <a:ea typeface="+mj-ea"/>
                <a:cs typeface="+mj-cs"/>
                <a:sym typeface="Symbol"/>
              </a:rPr>
              <a:t> = </a:t>
            </a:r>
            <a:r>
              <a:rPr kumimoji="0" lang="en-GB" sz="2200" b="0" i="0" u="none" strike="noStrike" kern="1200" cap="none" spc="0" normalizeH="0" baseline="0" noProof="0" dirty="0" smtClean="0">
                <a:ln>
                  <a:noFill/>
                </a:ln>
                <a:solidFill>
                  <a:schemeClr val="tx1"/>
                </a:solidFill>
                <a:effectLst/>
                <a:uLnTx/>
                <a:uFillTx/>
                <a:latin typeface="+mj-lt"/>
                <a:ea typeface="+mj-ea"/>
                <a:cs typeface="+mj-cs"/>
              </a:rPr>
              <a:t>1</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BOTTOM:  Avg. Error=0.</a:t>
            </a:r>
            <a:endParaRPr kumimoji="0" lang="en-GB" sz="22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8-Point Star 22"/>
          <p:cNvSpPr/>
          <p:nvPr/>
        </p:nvSpPr>
        <p:spPr>
          <a:xfrm>
            <a:off x="2132112" y="401344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8-Point Star 23"/>
          <p:cNvSpPr/>
          <p:nvPr/>
        </p:nvSpPr>
        <p:spPr>
          <a:xfrm>
            <a:off x="1547664" y="3645024"/>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lide Number Placeholder 24"/>
          <p:cNvSpPr>
            <a:spLocks noGrp="1"/>
          </p:cNvSpPr>
          <p:nvPr>
            <p:ph type="sldNum" sz="quarter" idx="12"/>
          </p:nvPr>
        </p:nvSpPr>
        <p:spPr/>
        <p:txBody>
          <a:bodyPr/>
          <a:lstStyle/>
          <a:p>
            <a:fld id="{DC365D31-8BAE-4B58-BE5B-77FAB7A0C81B}" type="slidenum">
              <a:rPr lang="en-GB" smtClean="0"/>
              <a:pPr/>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GB" dirty="0"/>
              <a:t>1 Defining our terms and conceptual framework</a:t>
            </a:r>
          </a:p>
        </p:txBody>
      </p:sp>
      <p:sp>
        <p:nvSpPr>
          <p:cNvPr id="3" name="Content Placeholder 2"/>
          <p:cNvSpPr>
            <a:spLocks noGrp="1"/>
          </p:cNvSpPr>
          <p:nvPr>
            <p:ph idx="1"/>
          </p:nvPr>
        </p:nvSpPr>
        <p:spPr/>
        <p:txBody>
          <a:bodyPr>
            <a:normAutofit fontScale="92500" lnSpcReduction="20000"/>
          </a:bodyPr>
          <a:lstStyle/>
          <a:p>
            <a:r>
              <a:rPr lang="en-US" altLang="en-US" dirty="0" smtClean="0"/>
              <a:t>QCA=Qualitative Comparative Analysis</a:t>
            </a:r>
          </a:p>
          <a:p>
            <a:r>
              <a:rPr lang="en-US" altLang="en-US" dirty="0" smtClean="0"/>
              <a:t>QCA and fuzzy set comparative analysis </a:t>
            </a:r>
            <a:r>
              <a:rPr lang="en-US" altLang="en-US" dirty="0"/>
              <a:t>is a set of systematic ways of studying </a:t>
            </a:r>
            <a:r>
              <a:rPr lang="en-US" altLang="en-US" dirty="0" smtClean="0"/>
              <a:t>causality.</a:t>
            </a:r>
          </a:p>
          <a:p>
            <a:r>
              <a:rPr lang="en-US" altLang="en-US" dirty="0" smtClean="0"/>
              <a:t>We make a simple </a:t>
            </a:r>
            <a:r>
              <a:rPr lang="en-US" altLang="en-US" dirty="0"/>
              <a:t>data table of binary or ordinal variables. </a:t>
            </a:r>
            <a:endParaRPr lang="en-US" altLang="en-US" dirty="0" smtClean="0"/>
          </a:p>
          <a:p>
            <a:r>
              <a:rPr lang="en-US" altLang="en-US" dirty="0" smtClean="0"/>
              <a:t>QCA </a:t>
            </a:r>
            <a:r>
              <a:rPr lang="en-US" altLang="en-US" dirty="0"/>
              <a:t>helps discern necessary causality as well as sufficient </a:t>
            </a:r>
            <a:r>
              <a:rPr lang="en-US" altLang="en-US" dirty="0" smtClean="0"/>
              <a:t>causality.</a:t>
            </a:r>
          </a:p>
          <a:p>
            <a:r>
              <a:rPr lang="en-US" altLang="en-US" dirty="0" smtClean="0"/>
              <a:t>Any Sample Size, or whole population.</a:t>
            </a:r>
          </a:p>
          <a:p>
            <a:r>
              <a:rPr lang="en-US" altLang="en-US" dirty="0" smtClean="0"/>
              <a:t>QCA </a:t>
            </a:r>
            <a:r>
              <a:rPr lang="en-US" altLang="en-US" dirty="0"/>
              <a:t>offers  formal methods for analyzing </a:t>
            </a:r>
            <a:r>
              <a:rPr lang="en-US" altLang="en-US" dirty="0" smtClean="0"/>
              <a:t>contingency.</a:t>
            </a:r>
            <a:endParaRPr lang="en-GB" altLang="en-US" dirty="0"/>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a:t>
            </a:fld>
            <a:endParaRPr lang="en-GB"/>
          </a:p>
        </p:txBody>
      </p:sp>
    </p:spTree>
    <p:extLst>
      <p:ext uri="{BB962C8B-B14F-4D97-AF65-F5344CB8AC3E}">
        <p14:creationId xmlns:p14="http://schemas.microsoft.com/office/powerpoint/2010/main" val="1014902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Calculations of the denominator</a:t>
            </a:r>
            <a:endParaRPr lang="en-GB" dirty="0"/>
          </a:p>
        </p:txBody>
      </p:sp>
      <p:sp>
        <p:nvSpPr>
          <p:cNvPr id="3" name="Content Placeholder 2"/>
          <p:cNvSpPr>
            <a:spLocks noGrp="1"/>
          </p:cNvSpPr>
          <p:nvPr>
            <p:ph idx="1"/>
          </p:nvPr>
        </p:nvSpPr>
        <p:spPr>
          <a:xfrm>
            <a:off x="457200" y="1196752"/>
            <a:ext cx="8229600" cy="4929411"/>
          </a:xfrm>
        </p:spPr>
        <p:txBody>
          <a:bodyPr>
            <a:normAutofit fontScale="77500" lnSpcReduction="20000"/>
          </a:bodyPr>
          <a:lstStyle/>
          <a:p>
            <a:r>
              <a:rPr lang="en-GB" dirty="0" smtClean="0"/>
              <a:t>It is an innocuous feature, based on a null assumption.</a:t>
            </a:r>
          </a:p>
          <a:p>
            <a:endParaRPr lang="en-GB" dirty="0" smtClean="0"/>
          </a:p>
          <a:p>
            <a:endParaRPr lang="en-GB" dirty="0" smtClean="0"/>
          </a:p>
          <a:p>
            <a:endParaRPr lang="en-GB" dirty="0" smtClean="0"/>
          </a:p>
          <a:p>
            <a:endParaRPr lang="en-GB" dirty="0" smtClean="0"/>
          </a:p>
          <a:p>
            <a:endParaRPr lang="en-GB" dirty="0" smtClean="0"/>
          </a:p>
          <a:p>
            <a:r>
              <a:rPr lang="en-GB" dirty="0" smtClean="0"/>
              <a:t>If F is large, there’s a lack of support for the SUFF hypo due to a lack of fit.</a:t>
            </a:r>
          </a:p>
          <a:p>
            <a:r>
              <a:rPr lang="en-GB" dirty="0" smtClean="0"/>
              <a:t>If F is small, there’s no way to reject the SUFF hypothesis.</a:t>
            </a:r>
          </a:p>
          <a:p>
            <a:r>
              <a:rPr lang="en-GB" dirty="0" smtClean="0"/>
              <a:t>These F’s have N in both numerator and denominator but for the SUFF test it is a diff. N.  (Top:  N outside the SUFF triangle; Bottom:  N is the whole N of cases, either in sample, or it could be the whole population)</a:t>
            </a:r>
          </a:p>
          <a:p>
            <a:endParaRPr lang="en-GB" dirty="0"/>
          </a:p>
        </p:txBody>
      </p:sp>
      <p:pic>
        <p:nvPicPr>
          <p:cNvPr id="3075" name="Picture 3"/>
          <p:cNvPicPr>
            <a:picLocks noChangeAspect="1" noChangeArrowheads="1"/>
          </p:cNvPicPr>
          <p:nvPr/>
        </p:nvPicPr>
        <p:blipFill>
          <a:blip r:embed="rId2" cstate="print"/>
          <a:srcRect/>
          <a:stretch>
            <a:fillRect/>
          </a:stretch>
        </p:blipFill>
        <p:spPr bwMode="auto">
          <a:xfrm>
            <a:off x="2051720" y="1628800"/>
            <a:ext cx="5048250" cy="16287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C365D31-8BAE-4B58-BE5B-77FAB7A0C81B}" type="slidenum">
              <a:rPr lang="en-GB" smtClean="0"/>
              <a:pPr/>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the total distance in the numerator of the F?</a:t>
            </a:r>
            <a:endParaRPr lang="en-GB" dirty="0"/>
          </a:p>
        </p:txBody>
      </p:sp>
      <p:sp>
        <p:nvSpPr>
          <p:cNvPr id="3" name="Content Placeholder 2"/>
          <p:cNvSpPr>
            <a:spLocks noGrp="1"/>
          </p:cNvSpPr>
          <p:nvPr>
            <p:ph idx="1"/>
          </p:nvPr>
        </p:nvSpPr>
        <p:spPr/>
        <p:txBody>
          <a:bodyPr/>
          <a:lstStyle/>
          <a:p>
            <a:r>
              <a:rPr lang="en-GB" dirty="0" smtClean="0"/>
              <a:t>It’s the sum of the individual distances from the point to the diagonal line, each squared before they’re added up.</a:t>
            </a:r>
          </a:p>
          <a:p>
            <a:endParaRPr lang="en-GB" dirty="0" smtClean="0"/>
          </a:p>
          <a:p>
            <a:r>
              <a:rPr lang="en-GB" dirty="0" smtClean="0"/>
              <a:t>The formula is:</a:t>
            </a:r>
          </a:p>
          <a:p>
            <a:endParaRPr lang="en-GB" dirty="0" smtClean="0"/>
          </a:p>
          <a:p>
            <a:r>
              <a:rPr lang="el-GR" dirty="0" smtClean="0">
                <a:latin typeface="Courier New"/>
                <a:cs typeface="Courier New"/>
              </a:rPr>
              <a:t>Σ</a:t>
            </a:r>
            <a:r>
              <a:rPr lang="en-GB" dirty="0" smtClean="0"/>
              <a:t>(1-d)( </a:t>
            </a:r>
            <a:r>
              <a:rPr lang="en-GB" dirty="0" err="1" smtClean="0"/>
              <a:t>zy</a:t>
            </a:r>
            <a:r>
              <a:rPr lang="en-GB" dirty="0" smtClean="0"/>
              <a:t> – </a:t>
            </a:r>
            <a:r>
              <a:rPr lang="en-GB" dirty="0" err="1" smtClean="0"/>
              <a:t>zx</a:t>
            </a:r>
            <a:r>
              <a:rPr lang="en-GB" dirty="0" smtClean="0"/>
              <a:t> )</a:t>
            </a:r>
            <a:r>
              <a:rPr lang="en-GB" baseline="30000" dirty="0" smtClean="0"/>
              <a:t>2  </a:t>
            </a:r>
            <a:endParaRPr lang="en-GB" baseline="30000"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data illustrations</a:t>
            </a:r>
            <a:endParaRPr lang="en-GB" dirty="0"/>
          </a:p>
        </p:txBody>
      </p:sp>
      <p:sp>
        <p:nvSpPr>
          <p:cNvPr id="3" name="Content Placeholder 2"/>
          <p:cNvSpPr>
            <a:spLocks noGrp="1"/>
          </p:cNvSpPr>
          <p:nvPr>
            <p:ph idx="1"/>
          </p:nvPr>
        </p:nvSpPr>
        <p:spPr/>
        <p:txBody>
          <a:bodyPr>
            <a:normAutofit lnSpcReduction="10000"/>
          </a:bodyPr>
          <a:lstStyle/>
          <a:p>
            <a:r>
              <a:rPr lang="en-GB" dirty="0" smtClean="0"/>
              <a:t>Aims of this section:</a:t>
            </a:r>
          </a:p>
          <a:p>
            <a:r>
              <a:rPr lang="en-GB" dirty="0" smtClean="0"/>
              <a:t>Show that the </a:t>
            </a:r>
            <a:r>
              <a:rPr lang="en-GB" dirty="0" err="1" smtClean="0"/>
              <a:t>Dsuff</a:t>
            </a:r>
            <a:r>
              <a:rPr lang="en-GB" dirty="0" smtClean="0"/>
              <a:t> matches the </a:t>
            </a:r>
            <a:r>
              <a:rPr lang="en-GB" dirty="0" err="1" smtClean="0"/>
              <a:t>Csuff</a:t>
            </a:r>
            <a:r>
              <a:rPr lang="en-GB" dirty="0" smtClean="0"/>
              <a:t> in measuring the degree of deviation of the pattern from what would be expected if X were sufficient for Y.</a:t>
            </a:r>
          </a:p>
          <a:p>
            <a:r>
              <a:rPr lang="en-GB" dirty="0" smtClean="0"/>
              <a:t>Show how an F test is interpreted for different sample sizes.</a:t>
            </a:r>
          </a:p>
          <a:p>
            <a:r>
              <a:rPr lang="en-GB" dirty="0" smtClean="0"/>
              <a:t>Show how the degree of measurement error affects the test of goodness of fit.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Cress &amp; Snow (2000) Homeless Organisations Data</a:t>
            </a:r>
            <a:endParaRPr lang="en-GB" dirty="0"/>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33</a:t>
            </a:fld>
            <a:endParaRPr lang="en-GB"/>
          </a:p>
        </p:txBody>
      </p:sp>
    </p:spTree>
    <p:extLst>
      <p:ext uri="{BB962C8B-B14F-4D97-AF65-F5344CB8AC3E}">
        <p14:creationId xmlns:p14="http://schemas.microsoft.com/office/powerpoint/2010/main" val="568048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Indian village people’s resistance to the landlord-employer’s dictates</a:t>
            </a:r>
            <a:endParaRPr lang="en-GB" dirty="0"/>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34</a:t>
            </a:fld>
            <a:endParaRPr lang="en-GB"/>
          </a:p>
        </p:txBody>
      </p:sp>
    </p:spTree>
    <p:extLst>
      <p:ext uri="{BB962C8B-B14F-4D97-AF65-F5344CB8AC3E}">
        <p14:creationId xmlns:p14="http://schemas.microsoft.com/office/powerpoint/2010/main" val="1049261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If not a random sample, but purposive sampling, then it’s unlikely that you should use a statistical test in an inferential framework.  Use </a:t>
            </a:r>
            <a:r>
              <a:rPr lang="en-GB" dirty="0" err="1" smtClean="0"/>
              <a:t>Ragin’s</a:t>
            </a:r>
            <a:r>
              <a:rPr lang="en-GB" dirty="0" smtClean="0"/>
              <a:t> Consistency measure.</a:t>
            </a:r>
          </a:p>
          <a:p>
            <a:r>
              <a:rPr lang="en-GB" dirty="0" smtClean="0"/>
              <a:t>If random sample, use both measures – </a:t>
            </a:r>
            <a:r>
              <a:rPr lang="en-GB" dirty="0" err="1" smtClean="0"/>
              <a:t>Ragin’s</a:t>
            </a:r>
            <a:r>
              <a:rPr lang="en-GB" dirty="0" smtClean="0"/>
              <a:t> Consistency and the F test that Stryker and </a:t>
            </a:r>
            <a:r>
              <a:rPr lang="en-GB" dirty="0" err="1" smtClean="0"/>
              <a:t>Eliason</a:t>
            </a:r>
            <a:r>
              <a:rPr lang="en-GB" dirty="0" smtClean="0"/>
              <a:t> developed.</a:t>
            </a:r>
          </a:p>
          <a:p>
            <a:r>
              <a:rPr lang="en-GB" dirty="0" smtClean="0"/>
              <a:t>If a whole population, you may use both, again, because there won’t be a bias. But there could be measurement error or inter-</a:t>
            </a:r>
            <a:r>
              <a:rPr lang="en-GB" dirty="0" err="1" smtClean="0"/>
              <a:t>rater</a:t>
            </a:r>
            <a:r>
              <a:rPr lang="en-GB" dirty="0" smtClean="0"/>
              <a:t> disagreement. Thus overall I accept </a:t>
            </a:r>
            <a:r>
              <a:rPr lang="en-GB" dirty="0" err="1" smtClean="0"/>
              <a:t>Eliason</a:t>
            </a:r>
            <a:r>
              <a:rPr lang="en-GB" dirty="0" smtClean="0"/>
              <a:t> &amp; Stryker’s argument.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smtClean="0"/>
              <a:t>Ragin</a:t>
            </a:r>
            <a:r>
              <a:rPr lang="en-GB" dirty="0" smtClean="0"/>
              <a:t> gave a Z score with a p value</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t>
            </a:r>
            <a:r>
              <a:rPr lang="en-GB" i="1" dirty="0" smtClean="0"/>
              <a:t>Fuzzy Set Social Science</a:t>
            </a:r>
            <a:r>
              <a:rPr lang="en-GB" dirty="0" smtClean="0"/>
              <a:t>, 2000)</a:t>
            </a:r>
          </a:p>
          <a:p>
            <a:r>
              <a:rPr lang="en-GB" dirty="0" smtClean="0"/>
              <a:t>The p value is the risk of being wrong in rejecting a null hypothesis – here, the null is that the X is not sufficient for the Y.</a:t>
            </a:r>
          </a:p>
          <a:p>
            <a:r>
              <a:rPr lang="en-GB" dirty="0" smtClean="0"/>
              <a:t>Each case has a p value.</a:t>
            </a:r>
          </a:p>
          <a:p>
            <a:r>
              <a:rPr lang="en-GB" dirty="0" smtClean="0"/>
              <a:t>Each group of cases has a p value.</a:t>
            </a:r>
          </a:p>
          <a:p>
            <a:endParaRPr lang="en-GB" dirty="0" smtClean="0"/>
          </a:p>
          <a:p>
            <a:r>
              <a:rPr lang="en-GB" dirty="0" smtClean="0"/>
              <a:t>Few scholars have emulated his Z test.</a:t>
            </a:r>
          </a:p>
          <a:p>
            <a:r>
              <a:rPr lang="en-GB" dirty="0" smtClean="0"/>
              <a:t>Stryker and </a:t>
            </a:r>
            <a:r>
              <a:rPr lang="en-GB" dirty="0" err="1" smtClean="0"/>
              <a:t>Eliason</a:t>
            </a:r>
            <a:r>
              <a:rPr lang="en-GB" dirty="0" smtClean="0"/>
              <a:t> (2009) comment on a weakness of this test.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36</a:t>
            </a:fld>
            <a:endParaRPr lang="en-GB"/>
          </a:p>
        </p:txBody>
      </p:sp>
    </p:spTree>
    <p:extLst>
      <p:ext uri="{BB962C8B-B14F-4D97-AF65-F5344CB8AC3E}">
        <p14:creationId xmlns:p14="http://schemas.microsoft.com/office/powerpoint/2010/main" val="3174221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Eliason</a:t>
            </a:r>
            <a:r>
              <a:rPr lang="en-GB" dirty="0" smtClean="0"/>
              <a:t> </a:t>
            </a:r>
            <a:r>
              <a:rPr lang="en-GB" dirty="0" smtClean="0">
                <a:sym typeface="Symbol"/>
              </a:rPr>
              <a:t>and Stryker </a:t>
            </a:r>
            <a:r>
              <a:rPr lang="en-GB" dirty="0" smtClean="0"/>
              <a:t>2009</a:t>
            </a:r>
            <a:endParaRPr lang="en-GB" dirty="0"/>
          </a:p>
        </p:txBody>
      </p:sp>
      <p:pic>
        <p:nvPicPr>
          <p:cNvPr id="2050" name="Picture 2"/>
          <p:cNvPicPr>
            <a:picLocks noChangeAspect="1" noChangeArrowheads="1"/>
          </p:cNvPicPr>
          <p:nvPr/>
        </p:nvPicPr>
        <p:blipFill>
          <a:blip r:embed="rId2" cstate="print"/>
          <a:srcRect/>
          <a:stretch>
            <a:fillRect/>
          </a:stretch>
        </p:blipFill>
        <p:spPr bwMode="auto">
          <a:xfrm>
            <a:off x="707984" y="1490663"/>
            <a:ext cx="6340516" cy="4962673"/>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DC365D31-8BAE-4B58-BE5B-77FAB7A0C81B}" type="slidenum">
              <a:rPr lang="en-GB" smtClean="0"/>
              <a:pPr/>
              <a:t>37</a:t>
            </a:fld>
            <a:endParaRPr lang="en-GB"/>
          </a:p>
        </p:txBody>
      </p:sp>
    </p:spTree>
    <p:extLst>
      <p:ext uri="{BB962C8B-B14F-4D97-AF65-F5344CB8AC3E}">
        <p14:creationId xmlns:p14="http://schemas.microsoft.com/office/powerpoint/2010/main" val="1133183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This particular F Statistic</a:t>
            </a:r>
            <a:endParaRPr lang="en-GB" dirty="0"/>
          </a:p>
        </p:txBody>
      </p:sp>
      <p:sp>
        <p:nvSpPr>
          <p:cNvPr id="3" name="Content Placeholder 2"/>
          <p:cNvSpPr>
            <a:spLocks noGrp="1"/>
          </p:cNvSpPr>
          <p:nvPr>
            <p:ph idx="1"/>
          </p:nvPr>
        </p:nvSpPr>
        <p:spPr>
          <a:xfrm>
            <a:off x="457200" y="1600200"/>
            <a:ext cx="8686800" cy="4997152"/>
          </a:xfrm>
        </p:spPr>
        <p:txBody>
          <a:bodyPr>
            <a:normAutofit fontScale="47500" lnSpcReduction="20000"/>
          </a:bodyPr>
          <a:lstStyle/>
          <a:p>
            <a:r>
              <a:rPr lang="en-GB" dirty="0" smtClean="0"/>
              <a:t>The numerator arises as a measure of the total variation arising from the designated function, here the real sufficiency relationship (which is independent of the denominator).</a:t>
            </a:r>
          </a:p>
          <a:p>
            <a:endParaRPr lang="en-GB" dirty="0" smtClean="0"/>
          </a:p>
          <a:p>
            <a:r>
              <a:rPr lang="en-GB" dirty="0" smtClean="0"/>
              <a:t>And</a:t>
            </a:r>
          </a:p>
          <a:p>
            <a:endParaRPr lang="en-GB" dirty="0" smtClean="0"/>
          </a:p>
          <a:p>
            <a:r>
              <a:rPr lang="en-GB" dirty="0" smtClean="0"/>
              <a:t>The denominator is a measure of the expected value of the error in the model. The expectation of the sum of squared errors.</a:t>
            </a:r>
          </a:p>
          <a:p>
            <a:r>
              <a:rPr lang="en-GB" dirty="0" smtClean="0"/>
              <a:t>Each error averages (by assumption) around 0.1 at the middle, and 0 at the edges of the Fuzzy Set Box. (Assumption advised by </a:t>
            </a:r>
            <a:r>
              <a:rPr lang="en-GB" dirty="0" err="1" smtClean="0"/>
              <a:t>Eliason</a:t>
            </a:r>
            <a:r>
              <a:rPr lang="en-GB" dirty="0" smtClean="0"/>
              <a:t> and Stryker.) As a result of some stochastic algebra, see </a:t>
            </a:r>
            <a:r>
              <a:rPr lang="en-GB" dirty="0" err="1" smtClean="0"/>
              <a:t>Eliason</a:t>
            </a:r>
            <a:r>
              <a:rPr lang="en-GB" dirty="0" smtClean="0"/>
              <a:t> &amp; Stryker, 2009, 111-115), the denominator can be calculated.</a:t>
            </a:r>
          </a:p>
          <a:p>
            <a:pPr lvl="1"/>
            <a:r>
              <a:rPr lang="en-GB" dirty="0" smtClean="0"/>
              <a:t> (Note: We see Huang uses 4e</a:t>
            </a:r>
            <a:r>
              <a:rPr lang="en-GB" baseline="30000" dirty="0" smtClean="0"/>
              <a:t>2</a:t>
            </a:r>
            <a:r>
              <a:rPr lang="en-GB" dirty="0" smtClean="0"/>
              <a:t> where e is 0.05 in Huang, R code, see CRAN depository; kindly provided via </a:t>
            </a:r>
            <a:r>
              <a:rPr lang="en-GB" dirty="0" err="1" smtClean="0"/>
              <a:t>Grundrisse</a:t>
            </a:r>
            <a:r>
              <a:rPr lang="en-GB" dirty="0" smtClean="0"/>
              <a:t> website; a minor error in his code, this denominator should have read 4e</a:t>
            </a:r>
            <a:r>
              <a:rPr lang="en-GB" baseline="30000" dirty="0" smtClean="0"/>
              <a:t>2</a:t>
            </a:r>
            <a:r>
              <a:rPr lang="en-GB" dirty="0" smtClean="0"/>
              <a:t>/4.  Here n is 4 in Huang’s example, so in fact 4e2 is correct but it needs division by 4 to give the correct denominator</a:t>
            </a:r>
          </a:p>
          <a:p>
            <a:r>
              <a:rPr lang="en-GB" dirty="0" smtClean="0"/>
              <a:t>This expected value is placed into the spreadsheet to help gauge the denominator values. It arises from a normal distribution of the perturbations of the Fuzzy Set values.</a:t>
            </a:r>
          </a:p>
          <a:p>
            <a:r>
              <a:rPr lang="en-GB" dirty="0" smtClean="0"/>
              <a:t>There is also a careful assessment of degrees of freedom. In the numerator, </a:t>
            </a:r>
            <a:r>
              <a:rPr lang="en-GB" dirty="0" err="1" smtClean="0"/>
              <a:t>df</a:t>
            </a:r>
            <a:r>
              <a:rPr lang="en-GB" dirty="0" smtClean="0"/>
              <a:t> is the number of cases lying strictly in the Y&gt;X (S) triangle.</a:t>
            </a:r>
          </a:p>
          <a:p>
            <a:r>
              <a:rPr lang="en-GB" dirty="0" smtClean="0"/>
              <a:t>In the denominator, it’s the full N of the cases in the data.</a:t>
            </a:r>
          </a:p>
          <a:p>
            <a:r>
              <a:rPr lang="en-GB" dirty="0" smtClean="0"/>
              <a:t>F is larger when N exceeds the cases in the triangle by a lot.  Then F is significant.  That refers to situations where the data don’t meet the hypothesis, here of ‘SUFFICIENCY’ of X for Y.  So for large F we are going to reject the hypothesis.</a:t>
            </a:r>
          </a:p>
          <a:p>
            <a:r>
              <a:rPr lang="en-GB" dirty="0" smtClean="0"/>
              <a:t>There are some cases where F is below 1.  These are not usually significant, but it depends on comparing the observed F value with the critical value of F which would be observed on N,N degrees of freedom.</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38</a:t>
            </a:fld>
            <a:endParaRPr lang="en-GB"/>
          </a:p>
        </p:txBody>
      </p:sp>
    </p:spTree>
    <p:extLst>
      <p:ext uri="{BB962C8B-B14F-4D97-AF65-F5344CB8AC3E}">
        <p14:creationId xmlns:p14="http://schemas.microsoft.com/office/powerpoint/2010/main" val="3940691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98178"/>
          </a:xfrm>
        </p:spPr>
        <p:txBody>
          <a:bodyPr>
            <a:normAutofit fontScale="90000"/>
          </a:bodyPr>
          <a:lstStyle/>
          <a:p>
            <a:r>
              <a:rPr lang="en-GB" dirty="0" err="1" smtClean="0"/>
              <a:t>Eliason</a:t>
            </a:r>
            <a:r>
              <a:rPr lang="en-GB" dirty="0" smtClean="0"/>
              <a:t> </a:t>
            </a:r>
            <a:r>
              <a:rPr lang="en-GB" dirty="0" smtClean="0">
                <a:sym typeface="Symbol"/>
              </a:rPr>
              <a:t>and Stryker (2003, 2009) </a:t>
            </a:r>
            <a:r>
              <a:rPr lang="en-GB" dirty="0" smtClean="0"/>
              <a:t>allow for 0.1 average deviation at the middle of the fuzzy set space</a:t>
            </a:r>
            <a:endParaRPr lang="en-GB"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13" name="Title 1"/>
          <p:cNvSpPr txBox="1">
            <a:spLocks/>
          </p:cNvSpPr>
          <p:nvPr/>
        </p:nvSpPr>
        <p:spPr>
          <a:xfrm>
            <a:off x="5148064" y="2276872"/>
            <a:ext cx="3621088" cy="3802434"/>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The basis for this is that there could be error in any point in the graph, </a:t>
            </a:r>
            <a:r>
              <a:rPr kumimoji="0" lang="en-GB" sz="4400" b="0" i="0" u="none" strike="noStrike" kern="1200" cap="none" spc="0" normalizeH="0" baseline="0" noProof="0" dirty="0" err="1" smtClean="0">
                <a:ln>
                  <a:noFill/>
                </a:ln>
                <a:solidFill>
                  <a:schemeClr val="tx1"/>
                </a:solidFill>
                <a:effectLst/>
                <a:uLnTx/>
                <a:uFillTx/>
                <a:latin typeface="+mj-lt"/>
                <a:ea typeface="+mj-ea"/>
                <a:cs typeface="+mj-cs"/>
              </a:rPr>
              <a:t>ie</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 any case could have measurement error.  They mention this could arise from inter-</a:t>
            </a:r>
            <a:r>
              <a:rPr kumimoji="0" lang="en-GB" sz="4400" b="0" i="0" u="none" strike="noStrike" kern="1200" cap="none" spc="0" normalizeH="0" baseline="0" noProof="0" dirty="0" err="1" smtClean="0">
                <a:ln>
                  <a:noFill/>
                </a:ln>
                <a:solidFill>
                  <a:schemeClr val="tx1"/>
                </a:solidFill>
                <a:effectLst/>
                <a:uLnTx/>
                <a:uFillTx/>
                <a:latin typeface="+mj-lt"/>
                <a:ea typeface="+mj-ea"/>
                <a:cs typeface="+mj-cs"/>
              </a:rPr>
              <a:t>rater</a:t>
            </a:r>
            <a:r>
              <a:rPr kumimoji="0" lang="en-GB" sz="4400" b="0" i="0" u="none" strike="noStrike" kern="1200" cap="none" spc="0" normalizeH="0" baseline="0" noProof="0" dirty="0" smtClean="0">
                <a:ln>
                  <a:noFill/>
                </a:ln>
                <a:solidFill>
                  <a:schemeClr val="tx1"/>
                </a:solidFill>
                <a:effectLst/>
                <a:uLnTx/>
                <a:uFillTx/>
                <a:latin typeface="+mj-lt"/>
                <a:ea typeface="+mj-ea"/>
                <a:cs typeface="+mj-cs"/>
              </a:rPr>
              <a:t> disagreement or from not</a:t>
            </a:r>
            <a:r>
              <a:rPr kumimoji="0" lang="en-GB" sz="4400" b="0" i="0" u="none" strike="noStrike" kern="1200" cap="none" spc="0" normalizeH="0" noProof="0" dirty="0" smtClean="0">
                <a:ln>
                  <a:noFill/>
                </a:ln>
                <a:solidFill>
                  <a:schemeClr val="tx1"/>
                </a:solidFill>
                <a:effectLst/>
                <a:uLnTx/>
                <a:uFillTx/>
                <a:latin typeface="+mj-lt"/>
                <a:ea typeface="+mj-ea"/>
                <a:cs typeface="+mj-cs"/>
              </a:rPr>
              <a:t> having a firm basis for the fuzzy set membership score.</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Slide Number Placeholder 7"/>
          <p:cNvSpPr>
            <a:spLocks noGrp="1"/>
          </p:cNvSpPr>
          <p:nvPr>
            <p:ph type="sldNum" sz="quarter" idx="12"/>
          </p:nvPr>
        </p:nvSpPr>
        <p:spPr/>
        <p:txBody>
          <a:bodyPr/>
          <a:lstStyle/>
          <a:p>
            <a:fld id="{DC365D31-8BAE-4B58-BE5B-77FAB7A0C81B}" type="slidenum">
              <a:rPr lang="en-GB" smtClean="0"/>
              <a:pPr/>
              <a:t>39</a:t>
            </a:fld>
            <a:endParaRPr lang="en-GB"/>
          </a:p>
        </p:txBody>
      </p:sp>
    </p:spTree>
    <p:extLst>
      <p:ext uri="{BB962C8B-B14F-4D97-AF65-F5344CB8AC3E}">
        <p14:creationId xmlns:p14="http://schemas.microsoft.com/office/powerpoint/2010/main" val="275987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F4B4BAFB-7FCA-463C-8CD0-7D648A709640}" type="slidenum">
              <a:rPr kumimoji="0" lang="en-GB" altLang="en-US" sz="1400"/>
              <a:pPr>
                <a:spcBef>
                  <a:spcPct val="50000"/>
                </a:spcBef>
                <a:buFontTx/>
                <a:buNone/>
              </a:pPr>
              <a:t>4</a:t>
            </a:fld>
            <a:endParaRPr kumimoji="0" lang="en-GB" altLang="en-US" sz="1400"/>
          </a:p>
        </p:txBody>
      </p:sp>
      <p:sp>
        <p:nvSpPr>
          <p:cNvPr id="10243" name="Rectangle 2"/>
          <p:cNvSpPr>
            <a:spLocks noGrp="1" noChangeArrowheads="1"/>
          </p:cNvSpPr>
          <p:nvPr>
            <p:ph type="title"/>
          </p:nvPr>
        </p:nvSpPr>
        <p:spPr/>
        <p:txBody>
          <a:bodyPr>
            <a:normAutofit fontScale="90000"/>
          </a:bodyPr>
          <a:lstStyle/>
          <a:p>
            <a:pPr eaLnBrk="1" hangingPunct="1"/>
            <a:r>
              <a:rPr lang="en-GB" altLang="en-US" sz="4000" dirty="0" smtClean="0"/>
              <a:t>A </a:t>
            </a:r>
            <a:r>
              <a:rPr lang="en-GB" altLang="en-US" sz="4000" dirty="0" err="1" smtClean="0"/>
              <a:t>Conjunctural</a:t>
            </a:r>
            <a:r>
              <a:rPr lang="en-GB" altLang="en-US" sz="4000" dirty="0" smtClean="0"/>
              <a:t> Logic Reflects The Nature Of The World</a:t>
            </a:r>
          </a:p>
        </p:txBody>
      </p:sp>
      <p:sp>
        <p:nvSpPr>
          <p:cNvPr id="10244" name="Text Box 3"/>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ormAutofit fontScale="92500" lnSpcReduction="10000"/>
          </a:bodyPr>
          <a:lstStyle/>
          <a:p>
            <a:pPr eaLnBrk="1" hangingPunct="1">
              <a:lnSpc>
                <a:spcPct val="80000"/>
              </a:lnSpc>
              <a:spcBef>
                <a:spcPct val="0"/>
              </a:spcBef>
              <a:buFontTx/>
              <a:buNone/>
            </a:pPr>
            <a:endParaRPr lang="en-GB" altLang="en-US" sz="1600" dirty="0" smtClean="0">
              <a:latin typeface="Arial" pitchFamily="34" charset="0"/>
            </a:endParaRPr>
          </a:p>
          <a:p>
            <a:pPr eaLnBrk="1" hangingPunct="1">
              <a:lnSpc>
                <a:spcPct val="80000"/>
              </a:lnSpc>
              <a:spcBef>
                <a:spcPct val="0"/>
              </a:spcBef>
              <a:buFontTx/>
              <a:buNone/>
            </a:pPr>
            <a:r>
              <a:rPr lang="en-US" altLang="en-US" sz="2800" dirty="0" smtClean="0"/>
              <a:t> </a:t>
            </a:r>
            <a:r>
              <a:rPr lang="en-US" altLang="en-US" sz="2800" b="1" dirty="0" smtClean="0"/>
              <a:t>QCA, ...  is </a:t>
            </a:r>
            <a:r>
              <a:rPr lang="en-US" altLang="en-US" sz="2800" b="1" dirty="0" err="1" smtClean="0"/>
              <a:t>conjunctural</a:t>
            </a:r>
            <a:r>
              <a:rPr lang="en-US" altLang="en-US" sz="2800" b="1" dirty="0" smtClean="0"/>
              <a:t> in its logic, examining the various ways in which specified factors interact and combine with one another to yield particular outcomes.  “ (Cress and Snow, 2000: 1079)</a:t>
            </a:r>
            <a:r>
              <a:rPr lang="en-GB" altLang="en-US" sz="2800" dirty="0" smtClean="0"/>
              <a:t> </a:t>
            </a:r>
          </a:p>
          <a:p>
            <a:pPr eaLnBrk="1" hangingPunct="1">
              <a:lnSpc>
                <a:spcPct val="80000"/>
              </a:lnSpc>
              <a:spcBef>
                <a:spcPct val="0"/>
              </a:spcBef>
              <a:buFontTx/>
              <a:buNone/>
            </a:pPr>
            <a:r>
              <a:rPr lang="en-GB" altLang="en-US" sz="2800" dirty="0" smtClean="0"/>
              <a:t>			</a:t>
            </a:r>
          </a:p>
          <a:p>
            <a:pPr eaLnBrk="1" hangingPunct="1">
              <a:lnSpc>
                <a:spcPct val="80000"/>
              </a:lnSpc>
              <a:spcBef>
                <a:spcPct val="0"/>
              </a:spcBef>
              <a:buFontTx/>
              <a:buNone/>
            </a:pPr>
            <a:r>
              <a:rPr lang="en-GB" altLang="en-US" sz="2400" dirty="0" smtClean="0"/>
              <a:t>However... the world’s conjunctures are subject to change at greater/lesser speeds ...</a:t>
            </a:r>
          </a:p>
          <a:p>
            <a:pPr eaLnBrk="1" hangingPunct="1">
              <a:lnSpc>
                <a:spcPct val="80000"/>
              </a:lnSpc>
              <a:spcBef>
                <a:spcPct val="0"/>
              </a:spcBef>
              <a:buFontTx/>
              <a:buNone/>
            </a:pPr>
            <a:r>
              <a:rPr lang="en-GB" altLang="en-US" sz="2400" dirty="0" smtClean="0"/>
              <a:t>So our claims are </a:t>
            </a:r>
            <a:r>
              <a:rPr lang="en-GB" altLang="en-US" sz="2400" b="1" dirty="0" smtClean="0"/>
              <a:t>definite </a:t>
            </a:r>
            <a:r>
              <a:rPr lang="en-GB" altLang="en-US" sz="2400" dirty="0" smtClean="0"/>
              <a:t>with respect to the past/present</a:t>
            </a:r>
          </a:p>
          <a:p>
            <a:pPr eaLnBrk="1" hangingPunct="1">
              <a:lnSpc>
                <a:spcPct val="80000"/>
              </a:lnSpc>
              <a:spcBef>
                <a:spcPct val="0"/>
              </a:spcBef>
              <a:buFontTx/>
              <a:buNone/>
            </a:pPr>
            <a:r>
              <a:rPr lang="en-GB" altLang="en-US" sz="2400" dirty="0" smtClean="0"/>
              <a:t>But </a:t>
            </a:r>
            <a:r>
              <a:rPr lang="en-GB" altLang="en-US" sz="2400" b="1" dirty="0" smtClean="0"/>
              <a:t>conjectural and contingent </a:t>
            </a:r>
            <a:r>
              <a:rPr lang="en-GB" altLang="en-US" sz="2400" dirty="0" smtClean="0"/>
              <a:t>with regard to the future.  </a:t>
            </a:r>
          </a:p>
          <a:p>
            <a:pPr eaLnBrk="1" hangingPunct="1">
              <a:lnSpc>
                <a:spcPct val="80000"/>
              </a:lnSpc>
              <a:spcBef>
                <a:spcPct val="0"/>
              </a:spcBef>
              <a:buFontTx/>
              <a:buNone/>
            </a:pPr>
            <a:r>
              <a:rPr lang="en-GB" altLang="en-US" sz="2400" dirty="0" smtClean="0"/>
              <a:t>In these ways, the QCA analyst uses qualitative methods and assumes fluidity in the social world. “X affects Y” is also contingent on Z.</a:t>
            </a:r>
          </a:p>
          <a:p>
            <a:pPr eaLnBrk="1" hangingPunct="1">
              <a:lnSpc>
                <a:spcPct val="80000"/>
              </a:lnSpc>
              <a:spcBef>
                <a:spcPct val="0"/>
              </a:spcBef>
              <a:buFontTx/>
              <a:buNone/>
            </a:pPr>
            <a:endParaRPr lang="en-GB" altLang="en-US" sz="2400" dirty="0"/>
          </a:p>
          <a:p>
            <a:pPr eaLnBrk="1" hangingPunct="1">
              <a:lnSpc>
                <a:spcPct val="80000"/>
              </a:lnSpc>
              <a:spcBef>
                <a:spcPct val="0"/>
              </a:spcBef>
              <a:buFontTx/>
              <a:buNone/>
            </a:pPr>
            <a:r>
              <a:rPr lang="en-GB" altLang="en-US" sz="2400" dirty="0" smtClean="0"/>
              <a:t>STRUCTURE  DOXA HABITUS INSTITUTIONS  EVENTS AGENCY </a:t>
            </a:r>
          </a:p>
          <a:p>
            <a:pPr eaLnBrk="1" hangingPunct="1">
              <a:lnSpc>
                <a:spcPct val="80000"/>
              </a:lnSpc>
              <a:spcBef>
                <a:spcPct val="0"/>
              </a:spcBef>
              <a:buFontTx/>
              <a:buNone/>
            </a:pPr>
            <a:r>
              <a:rPr lang="en-GB" altLang="en-US" sz="2400" dirty="0" smtClean="0"/>
              <a:t>						</a:t>
            </a:r>
            <a:r>
              <a:rPr lang="en-GB" altLang="en-US" sz="2400" dirty="0" smtClean="0">
                <a:sym typeface="Wingdings" panose="05000000000000000000" pitchFamily="2" charset="2"/>
              </a:rPr>
              <a:t> </a:t>
            </a:r>
            <a:r>
              <a:rPr lang="en-GB" altLang="en-US" sz="2400" dirty="0" smtClean="0"/>
              <a:t>OUTCOMES  </a:t>
            </a:r>
          </a:p>
          <a:p>
            <a:pPr eaLnBrk="1" hangingPunct="1">
              <a:lnSpc>
                <a:spcPct val="80000"/>
              </a:lnSpc>
              <a:spcBef>
                <a:spcPct val="0"/>
              </a:spcBef>
              <a:buFontTx/>
              <a:buNone/>
            </a:pPr>
            <a:r>
              <a:rPr lang="en-GB" altLang="en-US" sz="2400" dirty="0"/>
              <a:t> </a:t>
            </a:r>
            <a:r>
              <a:rPr lang="en-GB" altLang="en-US" sz="2400" dirty="0" smtClean="0"/>
              <a:t>                                                                      </a:t>
            </a:r>
            <a:r>
              <a:rPr lang="en-GB" altLang="en-US" sz="2400" dirty="0" smtClean="0">
                <a:sym typeface="Wingdings" panose="05000000000000000000" pitchFamily="2" charset="2"/>
              </a:rPr>
              <a:t> other changes in long run.</a:t>
            </a:r>
            <a:endParaRPr lang="en-GB" altLang="en-US" sz="2400" dirty="0" smtClean="0"/>
          </a:p>
        </p:txBody>
      </p:sp>
    </p:spTree>
    <p:extLst>
      <p:ext uri="{BB962C8B-B14F-4D97-AF65-F5344CB8AC3E}">
        <p14:creationId xmlns:p14="http://schemas.microsoft.com/office/powerpoint/2010/main" val="25417493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normAutofit fontScale="90000"/>
          </a:bodyPr>
          <a:lstStyle/>
          <a:p>
            <a:r>
              <a:rPr lang="en-GB" dirty="0" smtClean="0"/>
              <a:t>Another illustration of </a:t>
            </a:r>
            <a:r>
              <a:rPr lang="en-GB" dirty="0" err="1" smtClean="0"/>
              <a:t>Eliason</a:t>
            </a:r>
            <a:r>
              <a:rPr lang="en-GB" dirty="0" smtClean="0"/>
              <a:t> &amp; Stryker’s concept of measurement error</a:t>
            </a:r>
            <a:endParaRPr lang="en-GB"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8" name="Flowchart: Connector 7"/>
          <p:cNvSpPr/>
          <p:nvPr/>
        </p:nvSpPr>
        <p:spPr>
          <a:xfrm>
            <a:off x="1619672" y="37170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Connector 8"/>
          <p:cNvSpPr/>
          <p:nvPr/>
        </p:nvSpPr>
        <p:spPr>
          <a:xfrm>
            <a:off x="1835696" y="299695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lowchart: Connector 9"/>
          <p:cNvSpPr/>
          <p:nvPr/>
        </p:nvSpPr>
        <p:spPr>
          <a:xfrm>
            <a:off x="2051720" y="39330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p:cNvSpPr/>
          <p:nvPr/>
        </p:nvSpPr>
        <p:spPr>
          <a:xfrm>
            <a:off x="1475656" y="522920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p:cNvSpPr/>
          <p:nvPr/>
        </p:nvSpPr>
        <p:spPr>
          <a:xfrm>
            <a:off x="2229272" y="43266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p:cNvSpPr/>
          <p:nvPr/>
        </p:nvSpPr>
        <p:spPr>
          <a:xfrm>
            <a:off x="2060104" y="39414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p:cNvSpPr/>
          <p:nvPr/>
        </p:nvSpPr>
        <p:spPr>
          <a:xfrm>
            <a:off x="2204120" y="40854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p:cNvSpPr/>
          <p:nvPr/>
        </p:nvSpPr>
        <p:spPr>
          <a:xfrm>
            <a:off x="2212504" y="40938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p:cNvSpPr/>
          <p:nvPr/>
        </p:nvSpPr>
        <p:spPr>
          <a:xfrm>
            <a:off x="2356520" y="42378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p:cNvSpPr/>
          <p:nvPr/>
        </p:nvSpPr>
        <p:spPr>
          <a:xfrm>
            <a:off x="2843808" y="3789040"/>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p:cNvSpPr/>
          <p:nvPr/>
        </p:nvSpPr>
        <p:spPr>
          <a:xfrm>
            <a:off x="2987824" y="4221088"/>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lide Number Placeholder 17"/>
          <p:cNvSpPr>
            <a:spLocks noGrp="1"/>
          </p:cNvSpPr>
          <p:nvPr>
            <p:ph type="sldNum" sz="quarter" idx="12"/>
          </p:nvPr>
        </p:nvSpPr>
        <p:spPr/>
        <p:txBody>
          <a:bodyPr/>
          <a:lstStyle/>
          <a:p>
            <a:fld id="{DC365D31-8BAE-4B58-BE5B-77FAB7A0C81B}" type="slidenum">
              <a:rPr lang="en-GB" smtClean="0"/>
              <a:pPr/>
              <a:t>40</a:t>
            </a:fld>
            <a:endParaRPr lang="en-GB"/>
          </a:p>
        </p:txBody>
      </p:sp>
    </p:spTree>
    <p:extLst>
      <p:ext uri="{BB962C8B-B14F-4D97-AF65-F5344CB8AC3E}">
        <p14:creationId xmlns:p14="http://schemas.microsoft.com/office/powerpoint/2010/main" val="1282109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8760"/>
            <a:ext cx="8686800" cy="1143000"/>
          </a:xfrm>
        </p:spPr>
        <p:txBody>
          <a:bodyPr>
            <a:normAutofit/>
          </a:bodyPr>
          <a:lstStyle/>
          <a:p>
            <a:r>
              <a:rPr lang="en-GB" sz="2200" dirty="0" smtClean="0"/>
              <a:t>FAR LEFT:  Avg. Error=0.  MIDDLE: </a:t>
            </a:r>
            <a:r>
              <a:rPr lang="en-GB" sz="2200" dirty="0" err="1" smtClean="0"/>
              <a:t>Avg</a:t>
            </a:r>
            <a:r>
              <a:rPr lang="en-GB" sz="2200" dirty="0" smtClean="0"/>
              <a:t> Error=E(</a:t>
            </a:r>
            <a:r>
              <a:rPr lang="en-GB" sz="2200" dirty="0" smtClean="0">
                <a:sym typeface="Symbol"/>
              </a:rPr>
              <a:t></a:t>
            </a:r>
            <a:r>
              <a:rPr lang="en-GB" sz="2200" baseline="-25000" dirty="0" err="1" smtClean="0">
                <a:sym typeface="Symbol"/>
              </a:rPr>
              <a:t>i</a:t>
            </a:r>
            <a:r>
              <a:rPr lang="en-GB" sz="2200" dirty="0" smtClean="0">
                <a:sym typeface="Symbol"/>
              </a:rPr>
              <a:t>) = </a:t>
            </a:r>
            <a:r>
              <a:rPr lang="en-GB" sz="2200" dirty="0" smtClean="0"/>
              <a:t>0.1  FAR RIGHT:  Avg. Error=0.</a:t>
            </a:r>
            <a:endParaRPr lang="en-GB" sz="2200" dirty="0"/>
          </a:p>
        </p:txBody>
      </p:sp>
      <p:sp>
        <p:nvSpPr>
          <p:cNvPr id="4" name="Rectangle 3"/>
          <p:cNvSpPr/>
          <p:nvPr/>
        </p:nvSpPr>
        <p:spPr>
          <a:xfrm>
            <a:off x="1403648" y="2564904"/>
            <a:ext cx="3096344" cy="309634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flipV="1">
            <a:off x="1403648" y="2564904"/>
            <a:ext cx="3096344" cy="3096344"/>
          </a:xfrm>
          <a:prstGeom prst="line">
            <a:avLst/>
          </a:prstGeom>
        </p:spPr>
        <p:style>
          <a:lnRef idx="1">
            <a:schemeClr val="accent1"/>
          </a:lnRef>
          <a:fillRef idx="0">
            <a:schemeClr val="accent1"/>
          </a:fillRef>
          <a:effectRef idx="0">
            <a:schemeClr val="accent1"/>
          </a:effectRef>
          <a:fontRef idx="minor">
            <a:schemeClr val="tx1"/>
          </a:fontRef>
        </p:style>
      </p:cxnSp>
      <p:sp>
        <p:nvSpPr>
          <p:cNvPr id="6" name="Freeform 5"/>
          <p:cNvSpPr/>
          <p:nvPr/>
        </p:nvSpPr>
        <p:spPr>
          <a:xfrm>
            <a:off x="1409700" y="2565400"/>
            <a:ext cx="3098800" cy="3086100"/>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Content Placeholder 10"/>
          <p:cNvSpPr>
            <a:spLocks noGrp="1"/>
          </p:cNvSpPr>
          <p:nvPr>
            <p:ph idx="1"/>
          </p:nvPr>
        </p:nvSpPr>
        <p:spPr>
          <a:xfrm>
            <a:off x="1475656" y="2564904"/>
            <a:ext cx="2952328" cy="3024336"/>
          </a:xfrm>
          <a:custGeom>
            <a:avLst/>
            <a:gdLst>
              <a:gd name="connsiteX0" fmla="*/ 0 w 3098800"/>
              <a:gd name="connsiteY0" fmla="*/ 3086100 h 3086100"/>
              <a:gd name="connsiteX1" fmla="*/ 1206500 w 3098800"/>
              <a:gd name="connsiteY1" fmla="*/ 2171700 h 3086100"/>
              <a:gd name="connsiteX2" fmla="*/ 1866900 w 3098800"/>
              <a:gd name="connsiteY2" fmla="*/ 1600200 h 3086100"/>
              <a:gd name="connsiteX3" fmla="*/ 2527300 w 3098800"/>
              <a:gd name="connsiteY3" fmla="*/ 876300 h 3086100"/>
              <a:gd name="connsiteX4" fmla="*/ 2933700 w 3098800"/>
              <a:gd name="connsiteY4" fmla="*/ 266700 h 3086100"/>
              <a:gd name="connsiteX5" fmla="*/ 3098800 w 3098800"/>
              <a:gd name="connsiteY5" fmla="*/ 0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8800" h="3086100">
                <a:moveTo>
                  <a:pt x="0" y="3086100"/>
                </a:moveTo>
                <a:cubicBezTo>
                  <a:pt x="447675" y="2752725"/>
                  <a:pt x="895350" y="2419350"/>
                  <a:pt x="1206500" y="2171700"/>
                </a:cubicBezTo>
                <a:cubicBezTo>
                  <a:pt x="1517650" y="1924050"/>
                  <a:pt x="1646767" y="1816100"/>
                  <a:pt x="1866900" y="1600200"/>
                </a:cubicBezTo>
                <a:cubicBezTo>
                  <a:pt x="2087033" y="1384300"/>
                  <a:pt x="2349500" y="1098550"/>
                  <a:pt x="2527300" y="876300"/>
                </a:cubicBezTo>
                <a:cubicBezTo>
                  <a:pt x="2705100" y="654050"/>
                  <a:pt x="2838450" y="412750"/>
                  <a:pt x="2933700" y="266700"/>
                </a:cubicBezTo>
                <a:cubicBezTo>
                  <a:pt x="3028950" y="120650"/>
                  <a:pt x="3063875" y="60325"/>
                  <a:pt x="3098800" y="0"/>
                </a:cubicBezTo>
              </a:path>
            </a:pathLst>
          </a:custGeom>
          <a:scene3d>
            <a:camera prst="orthographicFront">
              <a:rot lat="0" lon="0" rev="10799999"/>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buNone/>
            </a:pPr>
            <a:r>
              <a:rPr lang="en-GB" dirty="0" smtClean="0"/>
              <a:t> </a:t>
            </a:r>
            <a:endParaRPr lang="en-GB" dirty="0"/>
          </a:p>
        </p:txBody>
      </p:sp>
      <p:sp>
        <p:nvSpPr>
          <p:cNvPr id="10" name="Flowchart: Connector 9"/>
          <p:cNvSpPr/>
          <p:nvPr/>
        </p:nvSpPr>
        <p:spPr>
          <a:xfrm>
            <a:off x="2051720" y="3933056"/>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p:cNvSpPr/>
          <p:nvPr/>
        </p:nvSpPr>
        <p:spPr>
          <a:xfrm>
            <a:off x="2229272" y="4326632"/>
            <a:ext cx="72008" cy="9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8-Point Star 12"/>
          <p:cNvSpPr/>
          <p:nvPr/>
        </p:nvSpPr>
        <p:spPr>
          <a:xfrm>
            <a:off x="2627784" y="3645024"/>
            <a:ext cx="576064" cy="410344"/>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8-Point Star 13"/>
          <p:cNvSpPr/>
          <p:nvPr/>
        </p:nvSpPr>
        <p:spPr>
          <a:xfrm>
            <a:off x="3203848" y="3861048"/>
            <a:ext cx="432048" cy="410344"/>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8-Point Star 14"/>
          <p:cNvSpPr/>
          <p:nvPr/>
        </p:nvSpPr>
        <p:spPr>
          <a:xfrm>
            <a:off x="2123728" y="422108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8-Point Star 15"/>
          <p:cNvSpPr/>
          <p:nvPr/>
        </p:nvSpPr>
        <p:spPr>
          <a:xfrm>
            <a:off x="1907704" y="4293096"/>
            <a:ext cx="216024"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8-Point Star 16"/>
          <p:cNvSpPr/>
          <p:nvPr/>
        </p:nvSpPr>
        <p:spPr>
          <a:xfrm>
            <a:off x="1691680" y="2996952"/>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8-Point Star 17"/>
          <p:cNvSpPr/>
          <p:nvPr/>
        </p:nvSpPr>
        <p:spPr>
          <a:xfrm>
            <a:off x="1979712" y="386104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8-Point Star 18"/>
          <p:cNvSpPr/>
          <p:nvPr/>
        </p:nvSpPr>
        <p:spPr>
          <a:xfrm>
            <a:off x="1403648" y="4941168"/>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2483768" y="587727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X</a:t>
            </a:r>
            <a:r>
              <a:rPr lang="en-GB" baseline="-25000" dirty="0" smtClean="0"/>
              <a:t>i</a:t>
            </a:r>
            <a:r>
              <a:rPr lang="en-GB" dirty="0" smtClean="0"/>
              <a:t> + </a:t>
            </a:r>
            <a:r>
              <a:rPr lang="en-GB" dirty="0" smtClean="0">
                <a:sym typeface="Symbol"/>
              </a:rPr>
              <a:t></a:t>
            </a:r>
            <a:r>
              <a:rPr lang="en-GB" baseline="-25000" dirty="0" err="1" smtClean="0">
                <a:sym typeface="Symbol"/>
              </a:rPr>
              <a:t>i</a:t>
            </a:r>
            <a:endParaRPr lang="en-GB" baseline="-25000" dirty="0"/>
          </a:p>
        </p:txBody>
      </p:sp>
      <p:sp>
        <p:nvSpPr>
          <p:cNvPr id="21" name="Rectangle 20"/>
          <p:cNvSpPr/>
          <p:nvPr/>
        </p:nvSpPr>
        <p:spPr>
          <a:xfrm>
            <a:off x="0" y="3717032"/>
            <a:ext cx="151216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Y</a:t>
            </a:r>
            <a:r>
              <a:rPr lang="en-GB" baseline="-25000" dirty="0" smtClean="0"/>
              <a:t>i</a:t>
            </a:r>
            <a:r>
              <a:rPr lang="en-GB" dirty="0" smtClean="0"/>
              <a:t> + </a:t>
            </a:r>
            <a:r>
              <a:rPr lang="en-GB" dirty="0" smtClean="0">
                <a:sym typeface="Symbol"/>
              </a:rPr>
              <a:t></a:t>
            </a:r>
            <a:r>
              <a:rPr lang="en-GB" baseline="-25000" dirty="0" err="1" smtClean="0">
                <a:sym typeface="Symbol"/>
              </a:rPr>
              <a:t>i</a:t>
            </a:r>
            <a:endParaRPr lang="en-GB" baseline="-25000" dirty="0"/>
          </a:p>
        </p:txBody>
      </p:sp>
      <p:sp>
        <p:nvSpPr>
          <p:cNvPr id="22" name="Title 1"/>
          <p:cNvSpPr txBox="1">
            <a:spLocks/>
          </p:cNvSpPr>
          <p:nvPr/>
        </p:nvSpPr>
        <p:spPr>
          <a:xfrm>
            <a:off x="4860032" y="2420888"/>
            <a:ext cx="3600400" cy="396044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TOP:  Avg. Error=0.  </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MIDDLE: </a:t>
            </a:r>
            <a:r>
              <a:rPr kumimoji="0" lang="en-GB" sz="2200" b="0" i="0" u="none" strike="noStrike" kern="1200" cap="none" spc="0" normalizeH="0" baseline="0" noProof="0" dirty="0" err="1" smtClean="0">
                <a:ln>
                  <a:noFill/>
                </a:ln>
                <a:solidFill>
                  <a:schemeClr val="tx1"/>
                </a:solidFill>
                <a:effectLst/>
                <a:uLnTx/>
                <a:uFillTx/>
                <a:latin typeface="+mj-lt"/>
                <a:ea typeface="+mj-ea"/>
                <a:cs typeface="+mj-cs"/>
              </a:rPr>
              <a:t>Avg</a:t>
            </a:r>
            <a:r>
              <a:rPr kumimoji="0" lang="en-GB" sz="2200" b="0" i="0" u="none" strike="noStrike" kern="1200" cap="none" spc="0" normalizeH="0" baseline="0" noProof="0" dirty="0" smtClean="0">
                <a:ln>
                  <a:noFill/>
                </a:ln>
                <a:solidFill>
                  <a:schemeClr val="tx1"/>
                </a:solidFill>
                <a:effectLst/>
                <a:uLnTx/>
                <a:uFillTx/>
                <a:latin typeface="+mj-lt"/>
                <a:ea typeface="+mj-ea"/>
                <a:cs typeface="+mj-cs"/>
              </a:rPr>
              <a:t> Error=E(</a:t>
            </a:r>
            <a:r>
              <a:rPr kumimoji="0" lang="en-GB" sz="2200" b="0" i="0" u="none" strike="noStrike" kern="1200" cap="none" spc="0" normalizeH="0" baseline="0" noProof="0" dirty="0" smtClean="0">
                <a:ln>
                  <a:noFill/>
                </a:ln>
                <a:solidFill>
                  <a:schemeClr val="tx1"/>
                </a:solidFill>
                <a:effectLst/>
                <a:uLnTx/>
                <a:uFillTx/>
                <a:latin typeface="+mj-lt"/>
                <a:ea typeface="+mj-ea"/>
                <a:cs typeface="+mj-cs"/>
                <a:sym typeface="Symbol"/>
              </a:rPr>
              <a:t></a:t>
            </a:r>
            <a:r>
              <a:rPr kumimoji="0" lang="en-GB" sz="2200" b="0" i="0" u="none" strike="noStrike" kern="1200" cap="none" spc="0" normalizeH="0" baseline="-25000" noProof="0" dirty="0" err="1" smtClean="0">
                <a:ln>
                  <a:noFill/>
                </a:ln>
                <a:solidFill>
                  <a:schemeClr val="tx1"/>
                </a:solidFill>
                <a:effectLst/>
                <a:uLnTx/>
                <a:uFillTx/>
                <a:latin typeface="+mj-lt"/>
                <a:ea typeface="+mj-ea"/>
                <a:cs typeface="+mj-cs"/>
                <a:sym typeface="Symbol"/>
              </a:rPr>
              <a:t>i</a:t>
            </a:r>
            <a:r>
              <a:rPr kumimoji="0" lang="en-GB" sz="2200" b="0" i="0" u="none" strike="noStrike" kern="1200" cap="none" spc="0" normalizeH="0" noProof="0" dirty="0" smtClean="0">
                <a:ln>
                  <a:noFill/>
                </a:ln>
                <a:solidFill>
                  <a:schemeClr val="tx1"/>
                </a:solidFill>
                <a:effectLst/>
                <a:uLnTx/>
                <a:uFillTx/>
                <a:latin typeface="+mj-lt"/>
                <a:ea typeface="+mj-ea"/>
                <a:cs typeface="+mj-cs"/>
                <a:sym typeface="Symbol"/>
              </a:rPr>
              <a:t>)</a:t>
            </a:r>
            <a:r>
              <a:rPr kumimoji="0" lang="en-GB" sz="2200" b="0" i="0" u="none" strike="noStrike" kern="1200" cap="none" spc="0" normalizeH="0" baseline="0" noProof="0" dirty="0" smtClean="0">
                <a:ln>
                  <a:noFill/>
                </a:ln>
                <a:solidFill>
                  <a:schemeClr val="tx1"/>
                </a:solidFill>
                <a:effectLst/>
                <a:uLnTx/>
                <a:uFillTx/>
                <a:latin typeface="+mj-lt"/>
                <a:ea typeface="+mj-ea"/>
                <a:cs typeface="+mj-cs"/>
                <a:sym typeface="Symbol"/>
              </a:rPr>
              <a:t> = </a:t>
            </a:r>
            <a:r>
              <a:rPr kumimoji="0" lang="en-GB" sz="2200" b="0" i="0" u="none" strike="noStrike" kern="1200" cap="none" spc="0" normalizeH="0" baseline="0" noProof="0" dirty="0" smtClean="0">
                <a:ln>
                  <a:noFill/>
                </a:ln>
                <a:solidFill>
                  <a:schemeClr val="tx1"/>
                </a:solidFill>
                <a:effectLst/>
                <a:uLnTx/>
                <a:uFillTx/>
                <a:latin typeface="+mj-lt"/>
                <a:ea typeface="+mj-ea"/>
                <a:cs typeface="+mj-cs"/>
              </a:rPr>
              <a:t>1</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GB" sz="2200" dirty="0" smtClean="0">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GB"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200" b="0" i="0" u="none" strike="noStrike" kern="1200" cap="none" spc="0" normalizeH="0" baseline="0" noProof="0" dirty="0" smtClean="0">
                <a:ln>
                  <a:noFill/>
                </a:ln>
                <a:solidFill>
                  <a:schemeClr val="tx1"/>
                </a:solidFill>
                <a:effectLst/>
                <a:uLnTx/>
                <a:uFillTx/>
                <a:latin typeface="+mj-lt"/>
                <a:ea typeface="+mj-ea"/>
                <a:cs typeface="+mj-cs"/>
              </a:rPr>
              <a:t>BOTTOM:  Avg. Error=0.</a:t>
            </a:r>
            <a:endParaRPr kumimoji="0" lang="en-GB" sz="22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8-Point Star 22"/>
          <p:cNvSpPr/>
          <p:nvPr/>
        </p:nvSpPr>
        <p:spPr>
          <a:xfrm>
            <a:off x="2132112" y="4013448"/>
            <a:ext cx="288032" cy="338336"/>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8-Point Star 23"/>
          <p:cNvSpPr/>
          <p:nvPr/>
        </p:nvSpPr>
        <p:spPr>
          <a:xfrm>
            <a:off x="1547664" y="3645024"/>
            <a:ext cx="144016" cy="19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lide Number Placeholder 24"/>
          <p:cNvSpPr>
            <a:spLocks noGrp="1"/>
          </p:cNvSpPr>
          <p:nvPr>
            <p:ph type="sldNum" sz="quarter" idx="12"/>
          </p:nvPr>
        </p:nvSpPr>
        <p:spPr/>
        <p:txBody>
          <a:bodyPr/>
          <a:lstStyle/>
          <a:p>
            <a:fld id="{DC365D31-8BAE-4B58-BE5B-77FAB7A0C81B}" type="slidenum">
              <a:rPr lang="en-GB" smtClean="0"/>
              <a:pPr/>
              <a:t>41</a:t>
            </a:fld>
            <a:endParaRPr lang="en-GB"/>
          </a:p>
        </p:txBody>
      </p:sp>
    </p:spTree>
    <p:extLst>
      <p:ext uri="{BB962C8B-B14F-4D97-AF65-F5344CB8AC3E}">
        <p14:creationId xmlns:p14="http://schemas.microsoft.com/office/powerpoint/2010/main" val="341052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the total distance in the numerator of the F?</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It’s the sum of the individual distances from the point to the diagonal line, each squared before they’re added up.</a:t>
            </a:r>
          </a:p>
          <a:p>
            <a:endParaRPr lang="en-GB" dirty="0" smtClean="0"/>
          </a:p>
          <a:p>
            <a:r>
              <a:rPr lang="en-GB" dirty="0" smtClean="0"/>
              <a:t>The formula is:</a:t>
            </a:r>
          </a:p>
          <a:p>
            <a:r>
              <a:rPr lang="en-GB" dirty="0" smtClean="0"/>
              <a:t>‘Distance for Sufficiency’</a:t>
            </a:r>
          </a:p>
          <a:p>
            <a:r>
              <a:rPr lang="en-GB" dirty="0" smtClean="0"/>
              <a:t>A measure of the distance away from the hypothesis that </a:t>
            </a:r>
            <a:r>
              <a:rPr lang="en-GB" b="1" dirty="0" smtClean="0"/>
              <a:t>X </a:t>
            </a:r>
            <a:r>
              <a:rPr lang="en-GB" dirty="0" smtClean="0"/>
              <a:t>is sufficient for Y.</a:t>
            </a:r>
          </a:p>
          <a:p>
            <a:r>
              <a:rPr lang="en-GB" sz="4300" dirty="0" smtClean="0"/>
              <a:t>Equation 2       </a:t>
            </a:r>
            <a:r>
              <a:rPr lang="el-GR" sz="4300" dirty="0" smtClean="0">
                <a:latin typeface="Courier New"/>
                <a:cs typeface="Courier New"/>
              </a:rPr>
              <a:t>Σ</a:t>
            </a:r>
            <a:r>
              <a:rPr lang="en-GB" sz="4300" dirty="0" smtClean="0"/>
              <a:t>(1-d)( </a:t>
            </a:r>
            <a:r>
              <a:rPr lang="en-GB" sz="4300" dirty="0" err="1" smtClean="0"/>
              <a:t>zy</a:t>
            </a:r>
            <a:r>
              <a:rPr lang="en-GB" sz="4300" dirty="0" smtClean="0"/>
              <a:t> – </a:t>
            </a:r>
            <a:r>
              <a:rPr lang="en-GB" sz="4300" dirty="0" err="1" smtClean="0"/>
              <a:t>z</a:t>
            </a:r>
            <a:r>
              <a:rPr lang="en-GB" sz="4300" b="1" dirty="0" err="1" smtClean="0"/>
              <a:t>x</a:t>
            </a:r>
            <a:r>
              <a:rPr lang="en-GB" sz="4300" dirty="0" smtClean="0"/>
              <a:t> )</a:t>
            </a:r>
            <a:r>
              <a:rPr lang="en-GB" sz="4300" baseline="30000" dirty="0" smtClean="0"/>
              <a:t>2  </a:t>
            </a:r>
            <a:endParaRPr lang="en-GB" sz="4300" baseline="30000"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42</a:t>
            </a:fld>
            <a:endParaRPr lang="en-GB"/>
          </a:p>
        </p:txBody>
      </p:sp>
    </p:spTree>
    <p:extLst>
      <p:ext uri="{BB962C8B-B14F-4D97-AF65-F5344CB8AC3E}">
        <p14:creationId xmlns:p14="http://schemas.microsoft.com/office/powerpoint/2010/main" val="1569133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Calculations of the denominator</a:t>
            </a:r>
            <a:endParaRPr lang="en-GB" dirty="0"/>
          </a:p>
        </p:txBody>
      </p:sp>
      <p:sp>
        <p:nvSpPr>
          <p:cNvPr id="3" name="Content Placeholder 2"/>
          <p:cNvSpPr>
            <a:spLocks noGrp="1"/>
          </p:cNvSpPr>
          <p:nvPr>
            <p:ph idx="1"/>
          </p:nvPr>
        </p:nvSpPr>
        <p:spPr>
          <a:xfrm>
            <a:off x="457200" y="1196752"/>
            <a:ext cx="8229600" cy="4929411"/>
          </a:xfrm>
        </p:spPr>
        <p:txBody>
          <a:bodyPr>
            <a:normAutofit fontScale="62500" lnSpcReduction="20000"/>
          </a:bodyPr>
          <a:lstStyle/>
          <a:p>
            <a:r>
              <a:rPr lang="en-GB" dirty="0" smtClean="0"/>
              <a:t>It is an innocuous feature, based on a null assumption.</a:t>
            </a:r>
          </a:p>
          <a:p>
            <a:endParaRPr lang="en-GB" dirty="0" smtClean="0"/>
          </a:p>
          <a:p>
            <a:endParaRPr lang="en-GB" dirty="0" smtClean="0"/>
          </a:p>
          <a:p>
            <a:endParaRPr lang="en-GB" dirty="0" smtClean="0"/>
          </a:p>
          <a:p>
            <a:endParaRPr lang="en-GB" dirty="0" smtClean="0"/>
          </a:p>
          <a:p>
            <a:endParaRPr lang="en-GB" dirty="0" smtClean="0"/>
          </a:p>
          <a:p>
            <a:r>
              <a:rPr lang="en-GB" dirty="0" smtClean="0"/>
              <a:t>If F is large, there’s a lack of support for the SUFF hypo due to a lack of fit.</a:t>
            </a:r>
          </a:p>
          <a:p>
            <a:r>
              <a:rPr lang="en-GB" dirty="0" smtClean="0"/>
              <a:t>If F is small, </a:t>
            </a:r>
            <a:r>
              <a:rPr lang="en-GB" b="1" i="1" dirty="0" smtClean="0"/>
              <a:t>there’s no way to reject the SUFF hypothesis</a:t>
            </a:r>
            <a:r>
              <a:rPr lang="en-GB" dirty="0" smtClean="0"/>
              <a:t>.</a:t>
            </a:r>
          </a:p>
          <a:p>
            <a:r>
              <a:rPr lang="en-GB" i="1" dirty="0" smtClean="0"/>
              <a:t>It’s a reversal of the usual reasoning for F of regression or </a:t>
            </a:r>
            <a:r>
              <a:rPr lang="en-GB" i="1" dirty="0" err="1" smtClean="0"/>
              <a:t>anova</a:t>
            </a:r>
            <a:r>
              <a:rPr lang="en-GB" i="1" dirty="0" smtClean="0"/>
              <a:t>.  There, we reject the hypothesis of no relations if F is large.  Here we are rejecting the hypothesis of </a:t>
            </a:r>
            <a:r>
              <a:rPr lang="en-GB" b="1" i="1" u="sng" dirty="0" smtClean="0"/>
              <a:t>Sufficient </a:t>
            </a:r>
            <a:r>
              <a:rPr lang="en-GB" i="1" dirty="0" smtClean="0"/>
              <a:t>if F is large, so we ‘want’ a small F to retain a willingness to entertain the claim that X is sufficient for y.</a:t>
            </a:r>
          </a:p>
          <a:p>
            <a:r>
              <a:rPr lang="en-GB" dirty="0" smtClean="0"/>
              <a:t>These F’s have N in both numerator and denominator but for the SUFF test it is a diff. N.  (Top:  N outside the SUFF triangle; Bottom:  N is the whole N of cases, either in sample, or it could be the whole population)</a:t>
            </a:r>
          </a:p>
          <a:p>
            <a:endParaRPr lang="en-GB" dirty="0"/>
          </a:p>
        </p:txBody>
      </p:sp>
      <p:pic>
        <p:nvPicPr>
          <p:cNvPr id="3075" name="Picture 3"/>
          <p:cNvPicPr>
            <a:picLocks noChangeAspect="1" noChangeArrowheads="1"/>
          </p:cNvPicPr>
          <p:nvPr/>
        </p:nvPicPr>
        <p:blipFill>
          <a:blip r:embed="rId2" cstate="print"/>
          <a:srcRect/>
          <a:stretch>
            <a:fillRect/>
          </a:stretch>
        </p:blipFill>
        <p:spPr bwMode="auto">
          <a:xfrm>
            <a:off x="2051720" y="1628800"/>
            <a:ext cx="5048250" cy="16287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DC365D31-8BAE-4B58-BE5B-77FAB7A0C81B}" type="slidenum">
              <a:rPr lang="en-GB" smtClean="0"/>
              <a:pPr/>
              <a:t>43</a:t>
            </a:fld>
            <a:endParaRPr lang="en-GB"/>
          </a:p>
        </p:txBody>
      </p:sp>
    </p:spTree>
    <p:extLst>
      <p:ext uri="{BB962C8B-B14F-4D97-AF65-F5344CB8AC3E}">
        <p14:creationId xmlns:p14="http://schemas.microsoft.com/office/powerpoint/2010/main" val="3718168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Illustration 1 for Sufficiency</a:t>
            </a:r>
            <a:endParaRPr lang="en-GB" dirty="0"/>
          </a:p>
        </p:txBody>
      </p:sp>
      <p:sp>
        <p:nvSpPr>
          <p:cNvPr id="3" name="Content Placeholder 2"/>
          <p:cNvSpPr>
            <a:spLocks noGrp="1"/>
          </p:cNvSpPr>
          <p:nvPr>
            <p:ph idx="1"/>
          </p:nvPr>
        </p:nvSpPr>
        <p:spPr>
          <a:xfrm>
            <a:off x="395536" y="1124744"/>
            <a:ext cx="8363272" cy="792088"/>
          </a:xfrm>
        </p:spPr>
        <p:txBody>
          <a:bodyPr>
            <a:normAutofit fontScale="92500" lnSpcReduction="10000"/>
          </a:bodyPr>
          <a:lstStyle/>
          <a:p>
            <a:r>
              <a:rPr lang="en-GB" sz="2600" dirty="0" smtClean="0"/>
              <a:t>When </a:t>
            </a:r>
            <a:r>
              <a:rPr lang="en-GB" sz="2600" dirty="0" err="1" smtClean="0"/>
              <a:t>Dsuff</a:t>
            </a:r>
            <a:r>
              <a:rPr lang="en-GB" sz="2600" dirty="0" smtClean="0"/>
              <a:t> is large, the evidence for a large F causes us to reject the null hypothesis of sufficiency of X for Y.</a:t>
            </a:r>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44</a:t>
            </a:fld>
            <a:endParaRPr lang="en-GB"/>
          </a:p>
        </p:txBody>
      </p:sp>
      <p:sp>
        <p:nvSpPr>
          <p:cNvPr id="6" name="Rectangle 5"/>
          <p:cNvSpPr/>
          <p:nvPr/>
        </p:nvSpPr>
        <p:spPr>
          <a:xfrm>
            <a:off x="971600" y="1988840"/>
            <a:ext cx="3744416" cy="37444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8" name="Straight Connector 7"/>
          <p:cNvCxnSpPr/>
          <p:nvPr/>
        </p:nvCxnSpPr>
        <p:spPr>
          <a:xfrm flipV="1">
            <a:off x="971600" y="2060848"/>
            <a:ext cx="3672408" cy="3672408"/>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15616" y="1988840"/>
            <a:ext cx="3168352" cy="923330"/>
          </a:xfrm>
          <a:prstGeom prst="rect">
            <a:avLst/>
          </a:prstGeom>
          <a:noFill/>
        </p:spPr>
        <p:txBody>
          <a:bodyPr wrap="square" rtlCol="0">
            <a:spAutoFit/>
          </a:bodyPr>
          <a:lstStyle/>
          <a:p>
            <a:r>
              <a:rPr lang="en-GB" dirty="0" smtClean="0"/>
              <a:t>Null hypothesis:  all Y’s are predicted at exactly the mean, Y-bar, given each actual X.</a:t>
            </a:r>
            <a:endParaRPr lang="en-GB" dirty="0"/>
          </a:p>
        </p:txBody>
      </p:sp>
      <p:sp>
        <p:nvSpPr>
          <p:cNvPr id="10" name="TextBox 9"/>
          <p:cNvSpPr txBox="1"/>
          <p:nvPr/>
        </p:nvSpPr>
        <p:spPr>
          <a:xfrm>
            <a:off x="2987824" y="3933056"/>
            <a:ext cx="1728192" cy="1754326"/>
          </a:xfrm>
          <a:prstGeom prst="rect">
            <a:avLst/>
          </a:prstGeom>
          <a:noFill/>
        </p:spPr>
        <p:txBody>
          <a:bodyPr wrap="square" rtlCol="0">
            <a:spAutoFit/>
          </a:bodyPr>
          <a:lstStyle/>
          <a:p>
            <a:r>
              <a:rPr lang="en-GB" dirty="0" smtClean="0"/>
              <a:t>Alternative hypothesis:  The </a:t>
            </a:r>
            <a:r>
              <a:rPr lang="en-GB" dirty="0" err="1" smtClean="0"/>
              <a:t>Dsuff</a:t>
            </a:r>
            <a:r>
              <a:rPr lang="en-GB" dirty="0" smtClean="0"/>
              <a:t> measures the Y’s lying below the Y=X line</a:t>
            </a:r>
            <a:endParaRPr lang="en-GB" dirty="0"/>
          </a:p>
        </p:txBody>
      </p:sp>
      <p:sp>
        <p:nvSpPr>
          <p:cNvPr id="11" name="TextBox 10"/>
          <p:cNvSpPr txBox="1"/>
          <p:nvPr/>
        </p:nvSpPr>
        <p:spPr>
          <a:xfrm>
            <a:off x="7668344" y="1556792"/>
            <a:ext cx="1296144" cy="2862322"/>
          </a:xfrm>
          <a:prstGeom prst="rect">
            <a:avLst/>
          </a:prstGeom>
          <a:solidFill>
            <a:schemeClr val="accent6">
              <a:lumMod val="20000"/>
              <a:lumOff val="80000"/>
            </a:schemeClr>
          </a:solidFill>
        </p:spPr>
        <p:txBody>
          <a:bodyPr wrap="square" rtlCol="0">
            <a:spAutoFit/>
          </a:bodyPr>
          <a:lstStyle/>
          <a:p>
            <a:r>
              <a:rPr lang="en-GB" dirty="0" smtClean="0"/>
              <a:t>Standard F test</a:t>
            </a:r>
          </a:p>
          <a:p>
            <a:endParaRPr lang="en-GB" dirty="0" smtClean="0"/>
          </a:p>
          <a:p>
            <a:r>
              <a:rPr lang="en-GB" dirty="0" smtClean="0"/>
              <a:t>Variance explained</a:t>
            </a:r>
          </a:p>
          <a:p>
            <a:r>
              <a:rPr lang="en-GB" dirty="0" smtClean="0"/>
              <a:t>________</a:t>
            </a:r>
          </a:p>
          <a:p>
            <a:r>
              <a:rPr lang="en-GB" dirty="0" smtClean="0"/>
              <a:t>Variance that would exist if random</a:t>
            </a:r>
            <a:endParaRPr lang="en-GB" dirty="0"/>
          </a:p>
        </p:txBody>
      </p:sp>
      <p:sp>
        <p:nvSpPr>
          <p:cNvPr id="12" name="TextBox 11"/>
          <p:cNvSpPr txBox="1"/>
          <p:nvPr/>
        </p:nvSpPr>
        <p:spPr>
          <a:xfrm>
            <a:off x="5796136" y="3164681"/>
            <a:ext cx="1224136" cy="3693319"/>
          </a:xfrm>
          <a:prstGeom prst="rect">
            <a:avLst/>
          </a:prstGeom>
          <a:solidFill>
            <a:schemeClr val="accent6">
              <a:lumMod val="20000"/>
              <a:lumOff val="80000"/>
            </a:schemeClr>
          </a:solidFill>
        </p:spPr>
        <p:txBody>
          <a:bodyPr wrap="square" rtlCol="0">
            <a:spAutoFit/>
          </a:bodyPr>
          <a:lstStyle/>
          <a:p>
            <a:r>
              <a:rPr lang="en-GB" dirty="0" smtClean="0"/>
              <a:t>“Sheldon Stryker F test”</a:t>
            </a:r>
          </a:p>
          <a:p>
            <a:endParaRPr lang="en-GB" dirty="0" smtClean="0"/>
          </a:p>
          <a:p>
            <a:r>
              <a:rPr lang="en-GB" dirty="0" smtClean="0"/>
              <a:t>Empirical Distance </a:t>
            </a:r>
            <a:r>
              <a:rPr lang="en-GB" dirty="0" err="1" smtClean="0"/>
              <a:t>Dsuff</a:t>
            </a:r>
            <a:r>
              <a:rPr lang="en-GB" dirty="0" smtClean="0"/>
              <a:t>/df1</a:t>
            </a:r>
          </a:p>
          <a:p>
            <a:r>
              <a:rPr lang="en-GB" dirty="0" smtClean="0"/>
              <a:t>________</a:t>
            </a:r>
          </a:p>
          <a:p>
            <a:r>
              <a:rPr lang="en-GB" dirty="0" smtClean="0"/>
              <a:t>Distance (minimum) under Sufficiency / N</a:t>
            </a:r>
            <a:endParaRPr lang="en-GB" dirty="0"/>
          </a:p>
        </p:txBody>
      </p:sp>
      <p:sp>
        <p:nvSpPr>
          <p:cNvPr id="13" name="TextBox 12"/>
          <p:cNvSpPr txBox="1"/>
          <p:nvPr/>
        </p:nvSpPr>
        <p:spPr>
          <a:xfrm>
            <a:off x="7452320" y="5013176"/>
            <a:ext cx="1224136" cy="1169551"/>
          </a:xfrm>
          <a:prstGeom prst="rect">
            <a:avLst/>
          </a:prstGeom>
          <a:solidFill>
            <a:schemeClr val="accent6">
              <a:lumMod val="20000"/>
              <a:lumOff val="80000"/>
            </a:schemeClr>
          </a:solidFill>
        </p:spPr>
        <p:txBody>
          <a:bodyPr wrap="square" rtlCol="0">
            <a:spAutoFit/>
          </a:bodyPr>
          <a:lstStyle/>
          <a:p>
            <a:r>
              <a:rPr lang="en-GB" sz="1400" dirty="0" smtClean="0"/>
              <a:t>Df1 is the count of the cases that lie on or below the Y=X line.</a:t>
            </a:r>
            <a:endParaRPr lang="en-GB" sz="1400" dirty="0"/>
          </a:p>
        </p:txBody>
      </p:sp>
      <p:cxnSp>
        <p:nvCxnSpPr>
          <p:cNvPr id="15" name="Straight Arrow Connector 14"/>
          <p:cNvCxnSpPr/>
          <p:nvPr/>
        </p:nvCxnSpPr>
        <p:spPr>
          <a:xfrm>
            <a:off x="6804248" y="5157192"/>
            <a:ext cx="72008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71600" y="3212976"/>
            <a:ext cx="374441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9" name="Object 18"/>
          <p:cNvGraphicFramePr>
            <a:graphicFrameLocks noChangeAspect="1"/>
          </p:cNvGraphicFramePr>
          <p:nvPr/>
        </p:nvGraphicFramePr>
        <p:xfrm>
          <a:off x="395536" y="3140968"/>
          <a:ext cx="432048" cy="576064"/>
        </p:xfrm>
        <a:graphic>
          <a:graphicData uri="http://schemas.openxmlformats.org/presentationml/2006/ole">
            <mc:AlternateContent xmlns:mc="http://schemas.openxmlformats.org/markup-compatibility/2006">
              <mc:Choice xmlns:v="urn:schemas-microsoft-com:vml" Requires="v">
                <p:oleObj spid="_x0000_s1028" name="Equation" r:id="rId3" imgW="164880" imgH="190440" progId="Equation.3">
                  <p:embed/>
                </p:oleObj>
              </mc:Choice>
              <mc:Fallback>
                <p:oleObj name="Equation" r:id="rId3" imgW="16488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140968"/>
                        <a:ext cx="432048"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ight Triangle 19"/>
          <p:cNvSpPr/>
          <p:nvPr/>
        </p:nvSpPr>
        <p:spPr>
          <a:xfrm rot="16200000">
            <a:off x="3491880" y="2060848"/>
            <a:ext cx="1296144" cy="1152128"/>
          </a:xfrm>
          <a:prstGeom prst="rtTriangl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0" dirty="0">
              <a:solidFill>
                <a:schemeClr val="tx1"/>
              </a:solidFill>
            </a:endParaRPr>
          </a:p>
        </p:txBody>
      </p:sp>
      <p:sp>
        <p:nvSpPr>
          <p:cNvPr id="21" name="TextBox 20"/>
          <p:cNvSpPr txBox="1"/>
          <p:nvPr/>
        </p:nvSpPr>
        <p:spPr>
          <a:xfrm>
            <a:off x="4716016" y="1988840"/>
            <a:ext cx="936104" cy="2339102"/>
          </a:xfrm>
          <a:prstGeom prst="rect">
            <a:avLst/>
          </a:prstGeom>
          <a:noFill/>
        </p:spPr>
        <p:txBody>
          <a:bodyPr wrap="square" rtlCol="0">
            <a:spAutoFit/>
          </a:bodyPr>
          <a:lstStyle/>
          <a:p>
            <a:r>
              <a:rPr lang="en-GB" sz="1200" dirty="0" smtClean="0"/>
              <a:t>These count. But under null hypothesis, Y=X, and only the error counts  </a:t>
            </a:r>
            <a:r>
              <a:rPr lang="en-GB" sz="1600" dirty="0" smtClean="0"/>
              <a:t>(observed </a:t>
            </a:r>
            <a:r>
              <a:rPr lang="en-GB" sz="1600" dirty="0" err="1" smtClean="0"/>
              <a:t>e</a:t>
            </a:r>
            <a:r>
              <a:rPr lang="en-GB" sz="1600" baseline="-25000" dirty="0" err="1" smtClean="0"/>
              <a:t>i</a:t>
            </a:r>
            <a:r>
              <a:rPr lang="en-GB" sz="1600" dirty="0" smtClean="0"/>
              <a:t>)</a:t>
            </a:r>
          </a:p>
          <a:p>
            <a:endParaRPr lang="en-GB" dirty="0"/>
          </a:p>
        </p:txBody>
      </p:sp>
    </p:spTree>
    <p:extLst>
      <p:ext uri="{BB962C8B-B14F-4D97-AF65-F5344CB8AC3E}">
        <p14:creationId xmlns:p14="http://schemas.microsoft.com/office/powerpoint/2010/main" val="886859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Illustration 2 for Sufficiency Testing</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If the mean of Y and the mean of X give a point low down in the diagram, we tend to get a low Consistency level, depending on the </a:t>
            </a:r>
            <a:r>
              <a:rPr lang="en-GB" dirty="0" err="1" smtClean="0"/>
              <a:t>skewness</a:t>
            </a:r>
            <a:r>
              <a:rPr lang="en-GB" dirty="0" smtClean="0"/>
              <a:t> of the two </a:t>
            </a:r>
            <a:r>
              <a:rPr lang="en-GB" dirty="0" err="1" smtClean="0"/>
              <a:t>variates</a:t>
            </a:r>
            <a:r>
              <a:rPr lang="en-GB" dirty="0" smtClean="0"/>
              <a:t>.</a:t>
            </a:r>
          </a:p>
          <a:p>
            <a:r>
              <a:rPr lang="en-GB" dirty="0" smtClean="0"/>
              <a:t>If the mean of Y and mean of X give a point high up in the diagram, the </a:t>
            </a:r>
            <a:r>
              <a:rPr lang="en-GB" dirty="0" err="1" smtClean="0"/>
              <a:t>Csuff</a:t>
            </a:r>
            <a:r>
              <a:rPr lang="en-GB" dirty="0" smtClean="0"/>
              <a:t> tends toward being large, and the </a:t>
            </a:r>
            <a:r>
              <a:rPr lang="en-GB" dirty="0" err="1" smtClean="0"/>
              <a:t>Dsuff</a:t>
            </a:r>
            <a:r>
              <a:rPr lang="en-GB" dirty="0" smtClean="0"/>
              <a:t> tends toward being small.  </a:t>
            </a:r>
          </a:p>
          <a:p>
            <a:r>
              <a:rPr lang="en-GB" dirty="0" smtClean="0"/>
              <a:t>When </a:t>
            </a:r>
            <a:r>
              <a:rPr lang="en-GB" dirty="0" err="1" smtClean="0"/>
              <a:t>Csuff</a:t>
            </a:r>
            <a:r>
              <a:rPr lang="en-GB" dirty="0" smtClean="0"/>
              <a:t> is small, there’s no need to reject the null hypothesis of </a:t>
            </a:r>
            <a:r>
              <a:rPr lang="en-GB" b="1" dirty="0" smtClean="0"/>
              <a:t>X </a:t>
            </a:r>
            <a:r>
              <a:rPr lang="en-GB" dirty="0" smtClean="0"/>
              <a:t>is sufficient for Y.</a:t>
            </a:r>
          </a:p>
          <a:p>
            <a:r>
              <a:rPr lang="en-GB" i="1" dirty="0" smtClean="0">
                <a:solidFill>
                  <a:schemeClr val="accent4">
                    <a:lumMod val="75000"/>
                  </a:schemeClr>
                </a:solidFill>
              </a:rPr>
              <a:t>A  “</a:t>
            </a:r>
            <a:r>
              <a:rPr lang="en-GB" i="1" dirty="0" err="1" smtClean="0">
                <a:solidFill>
                  <a:schemeClr val="accent4">
                    <a:lumMod val="75000"/>
                  </a:schemeClr>
                </a:solidFill>
              </a:rPr>
              <a:t>Csuff</a:t>
            </a:r>
            <a:r>
              <a:rPr lang="en-GB" i="1" dirty="0" smtClean="0">
                <a:solidFill>
                  <a:schemeClr val="accent4">
                    <a:lumMod val="75000"/>
                  </a:schemeClr>
                </a:solidFill>
              </a:rPr>
              <a:t> large” can be tested using the idea that the credible interval must not include 0.8.</a:t>
            </a:r>
          </a:p>
          <a:p>
            <a:r>
              <a:rPr lang="en-GB" dirty="0" smtClean="0">
                <a:solidFill>
                  <a:schemeClr val="accent6">
                    <a:lumMod val="50000"/>
                  </a:schemeClr>
                </a:solidFill>
              </a:rPr>
              <a:t>B  “</a:t>
            </a:r>
            <a:r>
              <a:rPr lang="en-GB" dirty="0" err="1" smtClean="0">
                <a:solidFill>
                  <a:schemeClr val="accent6">
                    <a:lumMod val="50000"/>
                  </a:schemeClr>
                </a:solidFill>
              </a:rPr>
              <a:t>Dsuff</a:t>
            </a:r>
            <a:r>
              <a:rPr lang="en-GB" dirty="0" smtClean="0">
                <a:solidFill>
                  <a:schemeClr val="accent6">
                    <a:lumMod val="50000"/>
                  </a:schemeClr>
                </a:solidFill>
              </a:rPr>
              <a:t> small” can be tested using the F test claim that F is greater than the F </a:t>
            </a:r>
            <a:r>
              <a:rPr lang="en-GB" dirty="0" err="1" smtClean="0">
                <a:solidFill>
                  <a:schemeClr val="accent6">
                    <a:lumMod val="50000"/>
                  </a:schemeClr>
                </a:solidFill>
              </a:rPr>
              <a:t>cutoff</a:t>
            </a:r>
            <a:r>
              <a:rPr lang="en-GB" dirty="0" smtClean="0">
                <a:solidFill>
                  <a:schemeClr val="accent6">
                    <a:lumMod val="50000"/>
                  </a:schemeClr>
                </a:solidFill>
              </a:rPr>
              <a:t>. [OR that the </a:t>
            </a:r>
            <a:r>
              <a:rPr lang="en-GB" dirty="0" err="1" smtClean="0">
                <a:solidFill>
                  <a:schemeClr val="accent6">
                    <a:lumMod val="50000"/>
                  </a:schemeClr>
                </a:solidFill>
              </a:rPr>
              <a:t>c.i</a:t>
            </a:r>
            <a:r>
              <a:rPr lang="en-GB" dirty="0" smtClean="0">
                <a:solidFill>
                  <a:schemeClr val="accent6">
                    <a:lumMod val="50000"/>
                  </a:schemeClr>
                </a:solidFill>
              </a:rPr>
              <a:t>. for </a:t>
            </a:r>
            <a:r>
              <a:rPr lang="en-GB" dirty="0" err="1" smtClean="0">
                <a:solidFill>
                  <a:schemeClr val="accent6">
                    <a:lumMod val="50000"/>
                  </a:schemeClr>
                </a:solidFill>
              </a:rPr>
              <a:t>Dsuff</a:t>
            </a:r>
            <a:r>
              <a:rPr lang="en-GB" dirty="0" smtClean="0">
                <a:solidFill>
                  <a:schemeClr val="accent6">
                    <a:lumMod val="50000"/>
                  </a:schemeClr>
                </a:solidFill>
              </a:rPr>
              <a:t> is small</a:t>
            </a:r>
            <a:r>
              <a:rPr lang="en-GB" dirty="0" smtClean="0"/>
              <a:t>. </a:t>
            </a:r>
          </a:p>
          <a:p>
            <a:pPr lvl="1"/>
            <a:r>
              <a:rPr lang="en-GB" dirty="0" smtClean="0">
                <a:solidFill>
                  <a:srgbClr val="FF0000"/>
                </a:solidFill>
              </a:rPr>
              <a:t>C  We do not have a </a:t>
            </a:r>
            <a:r>
              <a:rPr lang="en-GB" dirty="0" err="1" smtClean="0">
                <a:solidFill>
                  <a:srgbClr val="FF0000"/>
                </a:solidFill>
              </a:rPr>
              <a:t>cutoff</a:t>
            </a:r>
            <a:r>
              <a:rPr lang="en-GB" dirty="0" smtClean="0">
                <a:solidFill>
                  <a:srgbClr val="FF0000"/>
                </a:solidFill>
              </a:rPr>
              <a:t> criterion for </a:t>
            </a:r>
            <a:r>
              <a:rPr lang="en-GB" dirty="0" err="1" smtClean="0">
                <a:solidFill>
                  <a:srgbClr val="FF0000"/>
                </a:solidFill>
              </a:rPr>
              <a:t>Dsuff</a:t>
            </a:r>
            <a:r>
              <a:rPr lang="en-GB" dirty="0" smtClean="0">
                <a:solidFill>
                  <a:srgbClr val="FF0000"/>
                </a:solidFill>
              </a:rPr>
              <a:t>. Further research may suggest such a criterion value. The issue of measurement error must be taken into account, as well as the spread of X along the X axis.]</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DC365D31-8BAE-4B58-BE5B-77FAB7A0C81B}" type="slidenum">
              <a:rPr lang="en-GB" smtClean="0"/>
              <a:pPr/>
              <a:t>45</a:t>
            </a:fld>
            <a:endParaRPr lang="en-GB"/>
          </a:p>
        </p:txBody>
      </p:sp>
    </p:spTree>
    <p:extLst>
      <p:ext uri="{BB962C8B-B14F-4D97-AF65-F5344CB8AC3E}">
        <p14:creationId xmlns:p14="http://schemas.microsoft.com/office/powerpoint/2010/main" val="3702610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Here is the formula and some variant descriptions of the denominator </a:t>
            </a:r>
            <a:r>
              <a:rPr lang="en-GB" sz="2700" dirty="0" smtClean="0"/>
              <a:t>of the F test in </a:t>
            </a:r>
            <a:r>
              <a:rPr lang="en-GB" sz="2700" dirty="0" err="1" smtClean="0"/>
              <a:t>Eliason</a:t>
            </a:r>
            <a:r>
              <a:rPr lang="en-GB" sz="2700" dirty="0" smtClean="0"/>
              <a:t> </a:t>
            </a:r>
            <a:r>
              <a:rPr lang="en-GB" sz="2400" dirty="0" smtClean="0">
                <a:sym typeface="Symbol"/>
              </a:rPr>
              <a:t>and Stryker </a:t>
            </a:r>
            <a:r>
              <a:rPr lang="en-GB" sz="2700" dirty="0" smtClean="0"/>
              <a:t>(2009)</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The denominator is </a:t>
            </a:r>
            <a:r>
              <a:rPr lang="en-GB" dirty="0" err="1" smtClean="0"/>
              <a:t>Dnull</a:t>
            </a:r>
            <a:r>
              <a:rPr lang="en-GB" dirty="0" smtClean="0"/>
              <a:t>/N.</a:t>
            </a:r>
          </a:p>
          <a:p>
            <a:r>
              <a:rPr lang="en-GB" dirty="0" smtClean="0"/>
              <a:t>N is the degrees of freedom of the estimate of the distance, which in turn is N =length(</a:t>
            </a:r>
            <a:r>
              <a:rPr lang="en-GB" b="1" dirty="0" smtClean="0"/>
              <a:t>Y</a:t>
            </a:r>
            <a:r>
              <a:rPr lang="en-GB" dirty="0" smtClean="0"/>
              <a:t>)</a:t>
            </a:r>
          </a:p>
          <a:p>
            <a:r>
              <a:rPr lang="en-GB" dirty="0" smtClean="0"/>
              <a:t>So for a sufficiency test, it is the distance if the sufficiency of X for Y were found in the data.</a:t>
            </a:r>
          </a:p>
          <a:p>
            <a:r>
              <a:rPr lang="en-GB" dirty="0" smtClean="0"/>
              <a:t>This is not a unique distance, because many patterns are consistent with this.</a:t>
            </a:r>
          </a:p>
          <a:p>
            <a:r>
              <a:rPr lang="en-GB" sz="3900" dirty="0" smtClean="0"/>
              <a:t>Eq. 3 ‘minimum distance under the null H’</a:t>
            </a:r>
          </a:p>
          <a:p>
            <a:r>
              <a:rPr lang="en-GB" sz="3900" dirty="0" smtClean="0"/>
              <a:t>min(</a:t>
            </a:r>
            <a:r>
              <a:rPr lang="en-GB" sz="3900" dirty="0" err="1" smtClean="0"/>
              <a:t>Dnull</a:t>
            </a:r>
            <a:r>
              <a:rPr lang="en-GB" sz="3900" dirty="0" smtClean="0"/>
              <a:t>) = min(E{</a:t>
            </a:r>
            <a:r>
              <a:rPr lang="en-GB" sz="3900" dirty="0" err="1" smtClean="0"/>
              <a:t>Dsuff|causal</a:t>
            </a:r>
            <a:r>
              <a:rPr lang="en-GB" sz="3900" dirty="0" smtClean="0"/>
              <a:t> sufficiency is true} / N    </a:t>
            </a:r>
            <a:r>
              <a:rPr lang="en-GB" dirty="0" smtClean="0"/>
              <a:t>(</a:t>
            </a:r>
            <a:r>
              <a:rPr lang="en-GB" dirty="0" err="1" smtClean="0"/>
              <a:t>Eliason</a:t>
            </a:r>
            <a:r>
              <a:rPr lang="en-GB" dirty="0" smtClean="0"/>
              <a:t> &amp; Stryker, 2009, 115)</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46</a:t>
            </a:fld>
            <a:endParaRPr lang="en-GB"/>
          </a:p>
        </p:txBody>
      </p:sp>
    </p:spTree>
    <p:extLst>
      <p:ext uri="{BB962C8B-B14F-4D97-AF65-F5344CB8AC3E}">
        <p14:creationId xmlns:p14="http://schemas.microsoft.com/office/powerpoint/2010/main" val="4195004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Real data illustration</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DC365D31-8BAE-4B58-BE5B-77FAB7A0C81B}" type="slidenum">
              <a:rPr lang="en-GB" smtClean="0"/>
              <a:pPr/>
              <a:t>47</a:t>
            </a:fld>
            <a:endParaRPr lang="en-GB"/>
          </a:p>
        </p:txBody>
      </p:sp>
    </p:spTree>
    <p:extLst>
      <p:ext uri="{BB962C8B-B14F-4D97-AF65-F5344CB8AC3E}">
        <p14:creationId xmlns:p14="http://schemas.microsoft.com/office/powerpoint/2010/main" val="2589413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Pseudo Code for Programs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 input the parameters that are scalars</a:t>
            </a:r>
          </a:p>
          <a:p>
            <a:pPr>
              <a:buNone/>
            </a:pPr>
            <a:r>
              <a:rPr lang="en-GB" dirty="0" smtClean="0"/>
              <a:t>            Input the data as a rectangle without missing values.</a:t>
            </a:r>
          </a:p>
          <a:p>
            <a:r>
              <a:rPr lang="en-GB" dirty="0" smtClean="0"/>
              <a:t>B. Label the permutations (</a:t>
            </a:r>
            <a:r>
              <a:rPr lang="en-GB" dirty="0" err="1" smtClean="0"/>
              <a:t>ie</a:t>
            </a:r>
            <a:r>
              <a:rPr lang="en-GB" dirty="0" smtClean="0"/>
              <a:t> X configurations), calculate fuzzy </a:t>
            </a:r>
            <a:r>
              <a:rPr lang="en-GB" b="1" dirty="0" smtClean="0"/>
              <a:t>X</a:t>
            </a:r>
            <a:r>
              <a:rPr lang="en-GB" dirty="0" smtClean="0"/>
              <a:t> = min(</a:t>
            </a:r>
            <a:r>
              <a:rPr lang="en-GB" b="1" dirty="0" err="1" smtClean="0"/>
              <a:t>X</a:t>
            </a:r>
            <a:r>
              <a:rPr lang="en-GB" dirty="0" err="1" smtClean="0"/>
              <a:t>k</a:t>
            </a:r>
            <a:r>
              <a:rPr lang="en-GB" dirty="0" smtClean="0"/>
              <a:t>) for each configuration, count the length of Y and the Number of instances in each X configuration (N in set for </a:t>
            </a:r>
            <a:r>
              <a:rPr lang="en-GB" b="1" dirty="0" smtClean="0"/>
              <a:t>X </a:t>
            </a:r>
            <a:r>
              <a:rPr lang="en-GB" dirty="0" smtClean="0"/>
              <a:t>where Yi&gt;</a:t>
            </a:r>
            <a:r>
              <a:rPr lang="en-GB" b="1" dirty="0" smtClean="0"/>
              <a:t>X</a:t>
            </a:r>
            <a:r>
              <a:rPr lang="en-GB" dirty="0" smtClean="0"/>
              <a:t>i)</a:t>
            </a:r>
          </a:p>
          <a:p>
            <a:r>
              <a:rPr lang="en-GB" dirty="0" smtClean="0"/>
              <a:t>C. Calculate Consistency for Sufficiency</a:t>
            </a:r>
          </a:p>
          <a:p>
            <a:pPr>
              <a:buNone/>
            </a:pPr>
            <a:r>
              <a:rPr lang="en-GB" dirty="0" smtClean="0"/>
              <a:t>          Calculate Distance for Sufficiency</a:t>
            </a:r>
          </a:p>
          <a:p>
            <a:r>
              <a:rPr lang="en-GB" dirty="0" smtClean="0"/>
              <a:t>D.  Output plots of the X and Y as fuzzy scores</a:t>
            </a:r>
          </a:p>
          <a:p>
            <a:pPr>
              <a:buNone/>
            </a:pPr>
            <a:r>
              <a:rPr lang="en-GB" dirty="0" smtClean="0"/>
              <a:t>           Output plots of the rescaled ZY by ZX, and a table of </a:t>
            </a:r>
            <a:r>
              <a:rPr lang="en-GB" dirty="0" err="1" smtClean="0"/>
              <a:t>Csuff</a:t>
            </a:r>
            <a:r>
              <a:rPr lang="en-GB" dirty="0" smtClean="0"/>
              <a:t>, </a:t>
            </a:r>
            <a:r>
              <a:rPr lang="en-GB" dirty="0" err="1" smtClean="0"/>
              <a:t>Dsuff</a:t>
            </a:r>
            <a:endParaRPr lang="en-GB" dirty="0" smtClean="0"/>
          </a:p>
          <a:p>
            <a:r>
              <a:rPr lang="en-GB" dirty="0" smtClean="0"/>
              <a:t>E.  Test for sensitivity to the parameters by looping around, changing either the damping factor or the measurement error.</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48</a:t>
            </a:fld>
            <a:endParaRPr lang="en-GB"/>
          </a:p>
        </p:txBody>
      </p:sp>
    </p:spTree>
    <p:extLst>
      <p:ext uri="{BB962C8B-B14F-4D97-AF65-F5344CB8AC3E}">
        <p14:creationId xmlns:p14="http://schemas.microsoft.com/office/powerpoint/2010/main" val="1104087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552" y="908720"/>
            <a:ext cx="8604448" cy="5949280"/>
          </a:xfrm>
          <a:prstGeom prst="rect">
            <a:avLst/>
          </a:prstGeom>
          <a:solidFill>
            <a:schemeClr val="accent4">
              <a:lumMod val="20000"/>
              <a:lumOff val="8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1600" dirty="0" smtClean="0">
                <a:solidFill>
                  <a:schemeClr val="tx1"/>
                </a:solidFill>
              </a:rPr>
              <a:t>Input S the scale of the bootstrap activity.</a:t>
            </a:r>
          </a:p>
          <a:p>
            <a:r>
              <a:rPr lang="en-GB" sz="1600" dirty="0" smtClean="0">
                <a:solidFill>
                  <a:schemeClr val="tx1"/>
                </a:solidFill>
              </a:rPr>
              <a:t>Start loop.</a:t>
            </a:r>
          </a:p>
          <a:p>
            <a:pPr>
              <a:buFont typeface="Arial" pitchFamily="34" charset="0"/>
              <a:buChar char="•"/>
            </a:pPr>
            <a:r>
              <a:rPr lang="en-GB" sz="1600" dirty="0" smtClean="0">
                <a:solidFill>
                  <a:schemeClr val="tx1"/>
                </a:solidFill>
              </a:rPr>
              <a:t>Create S=1000 </a:t>
            </a:r>
            <a:r>
              <a:rPr lang="en-GB" sz="1600" dirty="0" err="1" smtClean="0">
                <a:solidFill>
                  <a:schemeClr val="tx1"/>
                </a:solidFill>
              </a:rPr>
              <a:t>resamples</a:t>
            </a:r>
            <a:r>
              <a:rPr lang="en-GB" sz="1600" dirty="0" smtClean="0">
                <a:solidFill>
                  <a:schemeClr val="tx1"/>
                </a:solidFill>
              </a:rPr>
              <a:t> with replacement</a:t>
            </a:r>
          </a:p>
          <a:p>
            <a:r>
              <a:rPr lang="en-GB" sz="1600" dirty="0" smtClean="0">
                <a:solidFill>
                  <a:schemeClr val="tx1"/>
                </a:solidFill>
              </a:rPr>
              <a:t>These have some repeats of cases.</a:t>
            </a:r>
          </a:p>
          <a:p>
            <a:r>
              <a:rPr lang="en-GB" sz="1600" dirty="0" smtClean="0">
                <a:solidFill>
                  <a:schemeClr val="tx1"/>
                </a:solidFill>
              </a:rPr>
              <a:t>Each case in each sample is a replica of the original data.</a:t>
            </a:r>
          </a:p>
          <a:p>
            <a:r>
              <a:rPr lang="en-GB" sz="1600" dirty="0" smtClean="0">
                <a:solidFill>
                  <a:schemeClr val="tx1"/>
                </a:solidFill>
              </a:rPr>
              <a:t>Some cases in the data may not appear, at random in a particular sample.</a:t>
            </a: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endParaRPr lang="en-GB" sz="1600" dirty="0" smtClean="0">
              <a:solidFill>
                <a:schemeClr val="tx1"/>
              </a:solidFill>
            </a:endParaRPr>
          </a:p>
          <a:p>
            <a:pPr algn="ctr"/>
            <a:r>
              <a:rPr lang="en-GB" sz="1600" b="1" i="1" u="sng" dirty="0" smtClean="0">
                <a:solidFill>
                  <a:schemeClr val="tx1"/>
                </a:solidFill>
              </a:rPr>
              <a:t>End loop. Average the </a:t>
            </a:r>
            <a:r>
              <a:rPr lang="en-GB" sz="1600" b="1" i="1" u="sng" dirty="0" err="1" smtClean="0">
                <a:solidFill>
                  <a:schemeClr val="tx1"/>
                </a:solidFill>
              </a:rPr>
              <a:t>Csuff</a:t>
            </a:r>
            <a:r>
              <a:rPr lang="en-GB" sz="1600" b="1" i="1" u="sng" dirty="0" smtClean="0">
                <a:solidFill>
                  <a:schemeClr val="tx1"/>
                </a:solidFill>
              </a:rPr>
              <a:t> over all the S samples.</a:t>
            </a:r>
          </a:p>
          <a:p>
            <a:pPr algn="ctr"/>
            <a:r>
              <a:rPr lang="en-GB" sz="1600" b="1" i="1" u="sng" dirty="0" smtClean="0">
                <a:solidFill>
                  <a:schemeClr val="tx1"/>
                </a:solidFill>
              </a:rPr>
              <a:t>Average the </a:t>
            </a:r>
            <a:r>
              <a:rPr lang="en-GB" sz="1600" b="1" i="1" u="sng" dirty="0" err="1" smtClean="0">
                <a:solidFill>
                  <a:schemeClr val="tx1"/>
                </a:solidFill>
              </a:rPr>
              <a:t>Dsuff</a:t>
            </a:r>
            <a:r>
              <a:rPr lang="en-GB" sz="1600" b="1" i="1" u="sng" dirty="0" smtClean="0">
                <a:solidFill>
                  <a:schemeClr val="tx1"/>
                </a:solidFill>
              </a:rPr>
              <a:t> over all the S samples. </a:t>
            </a:r>
          </a:p>
          <a:p>
            <a:pPr>
              <a:buFont typeface="Arial" pitchFamily="34" charset="0"/>
              <a:buChar char="•"/>
            </a:pPr>
            <a:r>
              <a:rPr lang="en-GB" sz="1600" dirty="0" smtClean="0">
                <a:solidFill>
                  <a:schemeClr val="tx1"/>
                </a:solidFill>
              </a:rPr>
              <a:t>Empirically compare the mean of </a:t>
            </a:r>
            <a:r>
              <a:rPr lang="en-GB" sz="1600" dirty="0" err="1" smtClean="0">
                <a:solidFill>
                  <a:schemeClr val="tx1"/>
                </a:solidFill>
              </a:rPr>
              <a:t>Csuff</a:t>
            </a:r>
            <a:r>
              <a:rPr lang="en-GB" sz="1600" dirty="0" smtClean="0">
                <a:solidFill>
                  <a:schemeClr val="tx1"/>
                </a:solidFill>
              </a:rPr>
              <a:t> with the original </a:t>
            </a:r>
            <a:r>
              <a:rPr lang="en-GB" sz="1600" dirty="0" err="1" smtClean="0">
                <a:solidFill>
                  <a:schemeClr val="tx1"/>
                </a:solidFill>
              </a:rPr>
              <a:t>Csuff</a:t>
            </a:r>
            <a:r>
              <a:rPr lang="en-GB" sz="1600" dirty="0" smtClean="0">
                <a:solidFill>
                  <a:schemeClr val="tx1"/>
                </a:solidFill>
              </a:rPr>
              <a:t> (Bias of consistency measure)</a:t>
            </a:r>
          </a:p>
          <a:p>
            <a:pPr>
              <a:buFont typeface="Arial" pitchFamily="34" charset="0"/>
              <a:buChar char="•"/>
            </a:pPr>
            <a:r>
              <a:rPr lang="en-GB" sz="1600" dirty="0" smtClean="0">
                <a:solidFill>
                  <a:schemeClr val="tx1"/>
                </a:solidFill>
              </a:rPr>
              <a:t>Empirically compare the mean of </a:t>
            </a:r>
            <a:r>
              <a:rPr lang="en-GB" sz="1600" dirty="0" err="1" smtClean="0">
                <a:solidFill>
                  <a:schemeClr val="tx1"/>
                </a:solidFill>
              </a:rPr>
              <a:t>Dsuff</a:t>
            </a:r>
            <a:r>
              <a:rPr lang="en-GB" sz="1600" dirty="0" smtClean="0">
                <a:solidFill>
                  <a:schemeClr val="tx1"/>
                </a:solidFill>
              </a:rPr>
              <a:t> with the original </a:t>
            </a:r>
            <a:r>
              <a:rPr lang="en-GB" sz="1600" dirty="0" err="1" smtClean="0">
                <a:solidFill>
                  <a:schemeClr val="tx1"/>
                </a:solidFill>
              </a:rPr>
              <a:t>Dsuff</a:t>
            </a:r>
            <a:r>
              <a:rPr lang="en-GB" sz="1600" dirty="0" smtClean="0">
                <a:solidFill>
                  <a:schemeClr val="tx1"/>
                </a:solidFill>
              </a:rPr>
              <a:t> (Bias of distance measure)</a:t>
            </a:r>
          </a:p>
          <a:p>
            <a:pPr>
              <a:buFont typeface="Arial" pitchFamily="34" charset="0"/>
              <a:buChar char="•"/>
            </a:pPr>
            <a:r>
              <a:rPr lang="en-GB" sz="1600" dirty="0" smtClean="0">
                <a:solidFill>
                  <a:schemeClr val="tx1"/>
                </a:solidFill>
              </a:rPr>
              <a:t>Create a table or graph showing the empirical distribution of the S </a:t>
            </a:r>
            <a:r>
              <a:rPr lang="en-GB" sz="1600" dirty="0" err="1" smtClean="0">
                <a:solidFill>
                  <a:schemeClr val="tx1"/>
                </a:solidFill>
              </a:rPr>
              <a:t>Csuff’s</a:t>
            </a:r>
            <a:r>
              <a:rPr lang="en-GB" sz="1600" dirty="0" smtClean="0">
                <a:solidFill>
                  <a:schemeClr val="tx1"/>
                </a:solidFill>
              </a:rPr>
              <a:t>, 95% of which forms a credible interval.</a:t>
            </a:r>
          </a:p>
          <a:p>
            <a:pPr>
              <a:buFont typeface="Arial" pitchFamily="34" charset="0"/>
              <a:buChar char="•"/>
            </a:pPr>
            <a:r>
              <a:rPr lang="en-GB" sz="1600" dirty="0" smtClean="0">
                <a:solidFill>
                  <a:schemeClr val="tx1"/>
                </a:solidFill>
              </a:rPr>
              <a:t>Create a table or graph showing the empirical distribution of the S </a:t>
            </a:r>
            <a:r>
              <a:rPr lang="en-GB" sz="1600" dirty="0" err="1" smtClean="0">
                <a:solidFill>
                  <a:schemeClr val="tx1"/>
                </a:solidFill>
              </a:rPr>
              <a:t>Dsuff’s</a:t>
            </a:r>
            <a:r>
              <a:rPr lang="en-GB" sz="1600" dirty="0" smtClean="0">
                <a:solidFill>
                  <a:schemeClr val="tx1"/>
                </a:solidFill>
              </a:rPr>
              <a:t>, 95% of which forms a credible interval.</a:t>
            </a:r>
          </a:p>
          <a:p>
            <a:pPr algn="ctr"/>
            <a:endParaRPr lang="en-GB" sz="1600" dirty="0" smtClean="0">
              <a:solidFill>
                <a:schemeClr val="tx1"/>
              </a:solidFill>
            </a:endParaRPr>
          </a:p>
        </p:txBody>
      </p:sp>
      <p:sp>
        <p:nvSpPr>
          <p:cNvPr id="2" name="Title 1"/>
          <p:cNvSpPr>
            <a:spLocks noGrp="1"/>
          </p:cNvSpPr>
          <p:nvPr>
            <p:ph type="title"/>
          </p:nvPr>
        </p:nvSpPr>
        <p:spPr>
          <a:xfrm>
            <a:off x="457200" y="274638"/>
            <a:ext cx="8229600" cy="778098"/>
          </a:xfrm>
        </p:spPr>
        <p:txBody>
          <a:bodyPr>
            <a:normAutofit/>
          </a:bodyPr>
          <a:lstStyle/>
          <a:p>
            <a:r>
              <a:rPr lang="en-GB" sz="3600" dirty="0" smtClean="0"/>
              <a:t>Pseudo Code for Programs With Bootstrap</a:t>
            </a:r>
            <a:endParaRPr lang="en-GB" sz="3600" dirty="0"/>
          </a:p>
        </p:txBody>
      </p:sp>
      <p:sp>
        <p:nvSpPr>
          <p:cNvPr id="3" name="Content Placeholder 2"/>
          <p:cNvSpPr>
            <a:spLocks noGrp="1"/>
          </p:cNvSpPr>
          <p:nvPr>
            <p:ph idx="1"/>
          </p:nvPr>
        </p:nvSpPr>
        <p:spPr>
          <a:xfrm>
            <a:off x="1691680" y="2564904"/>
            <a:ext cx="6480720" cy="2160240"/>
          </a:xfrm>
          <a:solidFill>
            <a:schemeClr val="accent3">
              <a:lumMod val="20000"/>
              <a:lumOff val="80000"/>
              <a:alpha val="55000"/>
            </a:schemeClr>
          </a:solidFill>
        </p:spPr>
        <p:txBody>
          <a:bodyPr>
            <a:normAutofit fontScale="40000" lnSpcReduction="20000"/>
          </a:bodyPr>
          <a:lstStyle/>
          <a:p>
            <a:r>
              <a:rPr lang="en-GB" dirty="0" smtClean="0"/>
              <a:t>A. input the parameters that are scalars</a:t>
            </a:r>
          </a:p>
          <a:p>
            <a:pPr>
              <a:buNone/>
            </a:pPr>
            <a:r>
              <a:rPr lang="en-GB" dirty="0" smtClean="0"/>
              <a:t>            Input the data as a rectangle without missing values.</a:t>
            </a:r>
          </a:p>
          <a:p>
            <a:r>
              <a:rPr lang="en-GB" dirty="0" smtClean="0"/>
              <a:t>B. Label the permutations (</a:t>
            </a:r>
            <a:r>
              <a:rPr lang="en-GB" dirty="0" err="1" smtClean="0"/>
              <a:t>ie</a:t>
            </a:r>
            <a:r>
              <a:rPr lang="en-GB" dirty="0" smtClean="0"/>
              <a:t> X configurations), calculate fuzzy </a:t>
            </a:r>
            <a:r>
              <a:rPr lang="en-GB" b="1" dirty="0" smtClean="0"/>
              <a:t>X</a:t>
            </a:r>
            <a:r>
              <a:rPr lang="en-GB" dirty="0" smtClean="0"/>
              <a:t> = min(</a:t>
            </a:r>
            <a:r>
              <a:rPr lang="en-GB" b="1" dirty="0" err="1" smtClean="0"/>
              <a:t>X</a:t>
            </a:r>
            <a:r>
              <a:rPr lang="en-GB" dirty="0" err="1" smtClean="0"/>
              <a:t>k</a:t>
            </a:r>
            <a:r>
              <a:rPr lang="en-GB" dirty="0" smtClean="0"/>
              <a:t>) for each configuration, count the length of Y and the Number of instances in each X configuration (N in set for </a:t>
            </a:r>
            <a:r>
              <a:rPr lang="en-GB" b="1" dirty="0" smtClean="0"/>
              <a:t>X </a:t>
            </a:r>
            <a:r>
              <a:rPr lang="en-GB" dirty="0" smtClean="0"/>
              <a:t>where Yi&gt;</a:t>
            </a:r>
            <a:r>
              <a:rPr lang="en-GB" b="1" dirty="0" smtClean="0"/>
              <a:t>X</a:t>
            </a:r>
            <a:r>
              <a:rPr lang="en-GB" dirty="0" smtClean="0"/>
              <a:t>i)</a:t>
            </a:r>
          </a:p>
          <a:p>
            <a:r>
              <a:rPr lang="en-GB" dirty="0" smtClean="0"/>
              <a:t>C. Calculate Consistency for Sufficiency</a:t>
            </a:r>
          </a:p>
          <a:p>
            <a:pPr>
              <a:buNone/>
            </a:pPr>
            <a:r>
              <a:rPr lang="en-GB" dirty="0" smtClean="0"/>
              <a:t>          Calculate Distance for Sufficiency</a:t>
            </a:r>
          </a:p>
          <a:p>
            <a:r>
              <a:rPr lang="en-GB" dirty="0" smtClean="0"/>
              <a:t>D.  Output plots of the X and Y as fuzzy scores</a:t>
            </a:r>
          </a:p>
          <a:p>
            <a:pPr>
              <a:buNone/>
            </a:pPr>
            <a:r>
              <a:rPr lang="en-GB" dirty="0" smtClean="0"/>
              <a:t>           Output plots of the rescaled ZY by ZX, and a table of </a:t>
            </a:r>
            <a:r>
              <a:rPr lang="en-GB" dirty="0" err="1" smtClean="0"/>
              <a:t>Csuff</a:t>
            </a:r>
            <a:r>
              <a:rPr lang="en-GB" dirty="0" smtClean="0"/>
              <a:t>, </a:t>
            </a:r>
            <a:r>
              <a:rPr lang="en-GB" dirty="0" err="1" smtClean="0"/>
              <a:t>Dsuff</a:t>
            </a:r>
            <a:endParaRPr lang="en-GB" dirty="0" smtClean="0"/>
          </a:p>
          <a:p>
            <a:r>
              <a:rPr lang="en-GB" dirty="0" smtClean="0"/>
              <a:t>E.  Test for sensitivity to the parameters by looping around, changing either the damping factor or the measurement error.</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49</a:t>
            </a:fld>
            <a:endParaRPr lang="en-GB"/>
          </a:p>
        </p:txBody>
      </p:sp>
    </p:spTree>
    <p:extLst>
      <p:ext uri="{BB962C8B-B14F-4D97-AF65-F5344CB8AC3E}">
        <p14:creationId xmlns:p14="http://schemas.microsoft.com/office/powerpoint/2010/main" val="101414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Fuzzy Set QCA</a:t>
            </a:r>
            <a:endParaRPr lang="en-GB" dirty="0"/>
          </a:p>
        </p:txBody>
      </p:sp>
      <p:sp>
        <p:nvSpPr>
          <p:cNvPr id="3" name="Content Placeholder 2"/>
          <p:cNvSpPr>
            <a:spLocks noGrp="1"/>
          </p:cNvSpPr>
          <p:nvPr>
            <p:ph idx="1"/>
          </p:nvPr>
        </p:nvSpPr>
        <p:spPr/>
        <p:txBody>
          <a:bodyPr/>
          <a:lstStyle/>
          <a:p>
            <a:r>
              <a:rPr lang="en-US" altLang="en-US" dirty="0"/>
              <a:t>Fuzzy sets involve measuring the degree of membership of a case in a set. </a:t>
            </a:r>
          </a:p>
          <a:p>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5</a:t>
            </a:fld>
            <a:endParaRPr lang="en-GB"/>
          </a:p>
        </p:txBody>
      </p:sp>
    </p:spTree>
    <p:extLst>
      <p:ext uri="{BB962C8B-B14F-4D97-AF65-F5344CB8AC3E}">
        <p14:creationId xmlns:p14="http://schemas.microsoft.com/office/powerpoint/2010/main" val="24532900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Pseudo Code for Programs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 input the parameters that are scalars</a:t>
            </a:r>
          </a:p>
          <a:p>
            <a:pPr>
              <a:buNone/>
            </a:pPr>
            <a:r>
              <a:rPr lang="en-GB" dirty="0" smtClean="0"/>
              <a:t>            Input the data as a rectangle without missing values.</a:t>
            </a:r>
          </a:p>
          <a:p>
            <a:r>
              <a:rPr lang="en-GB" dirty="0" smtClean="0"/>
              <a:t>B. Label the permutations (</a:t>
            </a:r>
            <a:r>
              <a:rPr lang="en-GB" dirty="0" err="1" smtClean="0"/>
              <a:t>ie</a:t>
            </a:r>
            <a:r>
              <a:rPr lang="en-GB" dirty="0" smtClean="0"/>
              <a:t> X configurations), calculate fuzzy </a:t>
            </a:r>
            <a:r>
              <a:rPr lang="en-GB" b="1" dirty="0" smtClean="0"/>
              <a:t>X</a:t>
            </a:r>
            <a:r>
              <a:rPr lang="en-GB" dirty="0" smtClean="0"/>
              <a:t> = min(</a:t>
            </a:r>
            <a:r>
              <a:rPr lang="en-GB" b="1" dirty="0" err="1" smtClean="0"/>
              <a:t>X</a:t>
            </a:r>
            <a:r>
              <a:rPr lang="en-GB" dirty="0" err="1" smtClean="0"/>
              <a:t>k</a:t>
            </a:r>
            <a:r>
              <a:rPr lang="en-GB" dirty="0" smtClean="0"/>
              <a:t>) for each configuration, count the length of Y and the Number of instances in each X configuration (N in set for </a:t>
            </a:r>
            <a:r>
              <a:rPr lang="en-GB" b="1" dirty="0" smtClean="0"/>
              <a:t>X </a:t>
            </a:r>
            <a:r>
              <a:rPr lang="en-GB" dirty="0" smtClean="0"/>
              <a:t>where Yi&gt;</a:t>
            </a:r>
            <a:r>
              <a:rPr lang="en-GB" b="1" dirty="0" smtClean="0"/>
              <a:t>X</a:t>
            </a:r>
            <a:r>
              <a:rPr lang="en-GB" dirty="0" smtClean="0"/>
              <a:t>i)</a:t>
            </a:r>
          </a:p>
          <a:p>
            <a:r>
              <a:rPr lang="en-GB" dirty="0" smtClean="0"/>
              <a:t>C. Calculate Consistency for Sufficiency</a:t>
            </a:r>
          </a:p>
          <a:p>
            <a:pPr>
              <a:buNone/>
            </a:pPr>
            <a:r>
              <a:rPr lang="en-GB" dirty="0" smtClean="0"/>
              <a:t>          Calculate Distance for Sufficiency</a:t>
            </a:r>
          </a:p>
          <a:p>
            <a:r>
              <a:rPr lang="en-GB" dirty="0" smtClean="0"/>
              <a:t>D.  Output plots of the X and Y as fuzzy scores</a:t>
            </a:r>
          </a:p>
          <a:p>
            <a:pPr>
              <a:buNone/>
            </a:pPr>
            <a:r>
              <a:rPr lang="en-GB" dirty="0" smtClean="0"/>
              <a:t>           Output plots of the rescaled ZY by ZX, and a table of </a:t>
            </a:r>
            <a:r>
              <a:rPr lang="en-GB" dirty="0" err="1" smtClean="0"/>
              <a:t>Csuff</a:t>
            </a:r>
            <a:r>
              <a:rPr lang="en-GB" dirty="0" smtClean="0"/>
              <a:t>, </a:t>
            </a:r>
            <a:r>
              <a:rPr lang="en-GB" dirty="0" err="1" smtClean="0"/>
              <a:t>Dsuff</a:t>
            </a:r>
            <a:endParaRPr lang="en-GB" dirty="0" smtClean="0"/>
          </a:p>
          <a:p>
            <a:r>
              <a:rPr lang="en-GB" dirty="0" smtClean="0"/>
              <a:t>E.  Test for sensitivity to the parameters by looping around, changing either the damping factor or the measurement error.</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50</a:t>
            </a:fld>
            <a:endParaRPr lang="en-GB"/>
          </a:p>
        </p:txBody>
      </p:sp>
    </p:spTree>
    <p:extLst>
      <p:ext uri="{BB962C8B-B14F-4D97-AF65-F5344CB8AC3E}">
        <p14:creationId xmlns:p14="http://schemas.microsoft.com/office/powerpoint/2010/main" val="4006050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If not a random sample, but purposive sampling, then it’s unlikely that you should use a statistical test in an inferential framework.  Use </a:t>
            </a:r>
            <a:r>
              <a:rPr lang="en-GB" dirty="0" err="1" smtClean="0"/>
              <a:t>Ragin’s</a:t>
            </a:r>
            <a:r>
              <a:rPr lang="en-GB" dirty="0" smtClean="0"/>
              <a:t> Consistency measure.</a:t>
            </a:r>
          </a:p>
          <a:p>
            <a:r>
              <a:rPr lang="en-GB" dirty="0" smtClean="0"/>
              <a:t>If it’s a random sample, use both measures – </a:t>
            </a:r>
            <a:r>
              <a:rPr lang="en-GB" dirty="0" err="1" smtClean="0"/>
              <a:t>Ragin’s</a:t>
            </a:r>
            <a:r>
              <a:rPr lang="en-GB" dirty="0" smtClean="0"/>
              <a:t> Consistency and the F test that </a:t>
            </a:r>
            <a:r>
              <a:rPr lang="en-GB" dirty="0" err="1" smtClean="0"/>
              <a:t>Eliason</a:t>
            </a:r>
            <a:r>
              <a:rPr lang="en-GB" dirty="0" smtClean="0"/>
              <a:t> </a:t>
            </a:r>
            <a:r>
              <a:rPr lang="en-GB" dirty="0" smtClean="0">
                <a:sym typeface="Symbol"/>
              </a:rPr>
              <a:t>and Stryker </a:t>
            </a:r>
            <a:r>
              <a:rPr lang="en-GB" dirty="0" smtClean="0"/>
              <a:t>( 2003, 2009) developed.</a:t>
            </a:r>
          </a:p>
          <a:p>
            <a:r>
              <a:rPr lang="en-GB" dirty="0" smtClean="0"/>
              <a:t>If it’s a whole population, you may use both, again, because there won’t be a bias. But there could be measurement error or inter-</a:t>
            </a:r>
            <a:r>
              <a:rPr lang="en-GB" dirty="0" err="1" smtClean="0"/>
              <a:t>rater</a:t>
            </a:r>
            <a:r>
              <a:rPr lang="en-GB" dirty="0" smtClean="0"/>
              <a:t> disagreement. Thus overall I accept </a:t>
            </a:r>
            <a:r>
              <a:rPr lang="en-GB" dirty="0" err="1" smtClean="0"/>
              <a:t>Eliason</a:t>
            </a:r>
            <a:r>
              <a:rPr lang="en-GB" dirty="0" smtClean="0"/>
              <a:t> &amp; Stryker’s argument.</a:t>
            </a:r>
            <a:endParaRPr lang="en-GB" dirty="0"/>
          </a:p>
        </p:txBody>
      </p:sp>
      <p:sp>
        <p:nvSpPr>
          <p:cNvPr id="4" name="Slide Number Placeholder 3"/>
          <p:cNvSpPr>
            <a:spLocks noGrp="1"/>
          </p:cNvSpPr>
          <p:nvPr>
            <p:ph type="sldNum" sz="quarter" idx="12"/>
          </p:nvPr>
        </p:nvSpPr>
        <p:spPr/>
        <p:txBody>
          <a:bodyPr/>
          <a:lstStyle/>
          <a:p>
            <a:fld id="{DC365D31-8BAE-4B58-BE5B-77FAB7A0C81B}" type="slidenum">
              <a:rPr lang="en-GB" smtClean="0"/>
              <a:pPr/>
              <a:t>51</a:t>
            </a:fld>
            <a:endParaRPr lang="en-GB"/>
          </a:p>
        </p:txBody>
      </p:sp>
    </p:spTree>
    <p:extLst>
      <p:ext uri="{BB962C8B-B14F-4D97-AF65-F5344CB8AC3E}">
        <p14:creationId xmlns:p14="http://schemas.microsoft.com/office/powerpoint/2010/main" val="454632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DC365D31-8BAE-4B58-BE5B-77FAB7A0C81B}" type="slidenum">
              <a:rPr lang="en-GB" smtClean="0"/>
              <a:pPr/>
              <a:t>52</a:t>
            </a:fld>
            <a:endParaRPr lang="en-GB"/>
          </a:p>
        </p:txBody>
      </p:sp>
    </p:spTree>
    <p:extLst>
      <p:ext uri="{BB962C8B-B14F-4D97-AF65-F5344CB8AC3E}">
        <p14:creationId xmlns:p14="http://schemas.microsoft.com/office/powerpoint/2010/main" val="344135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CA8BAB46-DFC4-4DB1-9EFC-08C57D561C39}" type="slidenum">
              <a:rPr kumimoji="0" lang="en-GB" altLang="en-US" sz="1400"/>
              <a:pPr>
                <a:spcBef>
                  <a:spcPct val="50000"/>
                </a:spcBef>
                <a:buFontTx/>
                <a:buNone/>
              </a:pPr>
              <a:t>6</a:t>
            </a:fld>
            <a:endParaRPr kumimoji="0" lang="en-GB" altLang="en-US" sz="1400"/>
          </a:p>
        </p:txBody>
      </p:sp>
      <p:sp>
        <p:nvSpPr>
          <p:cNvPr id="12291" name="Rectangle 2"/>
          <p:cNvSpPr>
            <a:spLocks noGrp="1" noChangeArrowheads="1"/>
          </p:cNvSpPr>
          <p:nvPr>
            <p:ph type="title"/>
          </p:nvPr>
        </p:nvSpPr>
        <p:spPr/>
        <p:txBody>
          <a:bodyPr/>
          <a:lstStyle/>
          <a:p>
            <a:pPr eaLnBrk="1" hangingPunct="1"/>
            <a:r>
              <a:rPr lang="en-GB" altLang="en-US" sz="4000" dirty="0" smtClean="0"/>
              <a:t>How </a:t>
            </a:r>
            <a:r>
              <a:rPr lang="en-GB" altLang="en-US" sz="4000" dirty="0" smtClean="0"/>
              <a:t>QCA Data Are Organised</a:t>
            </a:r>
          </a:p>
        </p:txBody>
      </p:sp>
      <p:sp>
        <p:nvSpPr>
          <p:cNvPr id="12292" name="Rectangle 3"/>
          <p:cNvSpPr>
            <a:spLocks noGrp="1" noChangeArrowheads="1"/>
          </p:cNvSpPr>
          <p:nvPr>
            <p:ph type="body" idx="1"/>
          </p:nvPr>
        </p:nvSpPr>
        <p:spPr/>
        <p:txBody>
          <a:bodyPr/>
          <a:lstStyle/>
          <a:p>
            <a:pPr eaLnBrk="1" hangingPunct="1">
              <a:lnSpc>
                <a:spcPct val="90000"/>
              </a:lnSpc>
            </a:pPr>
            <a:r>
              <a:rPr lang="en-GB" altLang="en-US" dirty="0" smtClean="0"/>
              <a:t>The Truth Table.</a:t>
            </a:r>
          </a:p>
          <a:p>
            <a:pPr lvl="1" eaLnBrk="1" hangingPunct="1">
              <a:lnSpc>
                <a:spcPct val="90000"/>
              </a:lnSpc>
            </a:pPr>
            <a:r>
              <a:rPr lang="en-GB" altLang="en-US" dirty="0" smtClean="0"/>
              <a:t>Crisp-Set Truth Table.  All 0s and 1s.</a:t>
            </a:r>
          </a:p>
          <a:p>
            <a:pPr lvl="1" eaLnBrk="1" hangingPunct="1">
              <a:lnSpc>
                <a:spcPct val="90000"/>
              </a:lnSpc>
            </a:pPr>
            <a:r>
              <a:rPr lang="en-GB" altLang="en-US" dirty="0" smtClean="0"/>
              <a:t>If any column is fuzzy, the whole thing is fuzzy.</a:t>
            </a:r>
          </a:p>
          <a:p>
            <a:pPr lvl="1" eaLnBrk="1" hangingPunct="1">
              <a:lnSpc>
                <a:spcPct val="90000"/>
              </a:lnSpc>
            </a:pPr>
            <a:r>
              <a:rPr lang="en-GB" altLang="en-US" dirty="0" smtClean="0"/>
              <a:t>One column can be used to count cases which are of the same overall configuration.</a:t>
            </a:r>
          </a:p>
          <a:p>
            <a:pPr lvl="1" eaLnBrk="1" hangingPunct="1">
              <a:lnSpc>
                <a:spcPct val="90000"/>
              </a:lnSpc>
            </a:pPr>
            <a:r>
              <a:rPr lang="en-GB" altLang="en-US" dirty="0" smtClean="0"/>
              <a:t>One column is set aside as the ‘outcome’.</a:t>
            </a:r>
          </a:p>
          <a:p>
            <a:pPr eaLnBrk="1" hangingPunct="1">
              <a:lnSpc>
                <a:spcPct val="90000"/>
              </a:lnSpc>
            </a:pPr>
            <a:r>
              <a:rPr lang="en-GB" altLang="en-US" dirty="0" smtClean="0"/>
              <a:t>The NVIVO Approach.</a:t>
            </a:r>
          </a:p>
          <a:p>
            <a:pPr lvl="1" eaLnBrk="1" hangingPunct="1">
              <a:lnSpc>
                <a:spcPct val="90000"/>
              </a:lnSpc>
            </a:pPr>
            <a:r>
              <a:rPr lang="en-GB" altLang="en-US" dirty="0" smtClean="0"/>
              <a:t>The “casebook” in NVIVO.</a:t>
            </a:r>
          </a:p>
          <a:p>
            <a:pPr lvl="1" eaLnBrk="1" hangingPunct="1">
              <a:lnSpc>
                <a:spcPct val="90000"/>
              </a:lnSpc>
            </a:pPr>
            <a:r>
              <a:rPr lang="en-GB" altLang="en-US" dirty="0" smtClean="0"/>
              <a:t>The concept of multilevel cases.</a:t>
            </a:r>
          </a:p>
        </p:txBody>
      </p:sp>
    </p:spTree>
    <p:extLst>
      <p:ext uri="{BB962C8B-B14F-4D97-AF65-F5344CB8AC3E}">
        <p14:creationId xmlns:p14="http://schemas.microsoft.com/office/powerpoint/2010/main" val="5437138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B20C798B-5346-4831-AF34-3997BA5B7917}" type="slidenum">
              <a:rPr kumimoji="0" lang="en-GB" altLang="en-US" sz="1400"/>
              <a:pPr>
                <a:spcBef>
                  <a:spcPct val="50000"/>
                </a:spcBef>
                <a:buFontTx/>
                <a:buNone/>
              </a:pPr>
              <a:t>7</a:t>
            </a:fld>
            <a:endParaRPr kumimoji="0" lang="en-GB" altLang="en-US" sz="1400"/>
          </a:p>
        </p:txBody>
      </p:sp>
      <p:sp>
        <p:nvSpPr>
          <p:cNvPr id="13315" name="Rectangle 2"/>
          <p:cNvSpPr>
            <a:spLocks noGrp="1" noChangeArrowheads="1"/>
          </p:cNvSpPr>
          <p:nvPr>
            <p:ph type="title"/>
          </p:nvPr>
        </p:nvSpPr>
        <p:spPr>
          <a:xfrm>
            <a:off x="457200" y="274638"/>
            <a:ext cx="8229600" cy="1570186"/>
          </a:xfrm>
        </p:spPr>
        <p:txBody>
          <a:bodyPr>
            <a:normAutofit fontScale="90000"/>
          </a:bodyPr>
          <a:lstStyle/>
          <a:p>
            <a:r>
              <a:rPr lang="en-GB" sz="3600" b="1" dirty="0"/>
              <a:t>2 Empirical measure of </a:t>
            </a:r>
            <a:r>
              <a:rPr lang="en-GB" sz="3600" b="1" dirty="0" err="1"/>
              <a:t>Csuff</a:t>
            </a:r>
            <a:r>
              <a:rPr lang="en-GB" sz="3600" b="1" dirty="0"/>
              <a:t> (consistency)</a:t>
            </a:r>
            <a:br>
              <a:rPr lang="en-GB" sz="3600" b="1" dirty="0"/>
            </a:br>
            <a:r>
              <a:rPr lang="en-GB" altLang="en-US" sz="4000" dirty="0" smtClean="0"/>
              <a:t> </a:t>
            </a:r>
            <a:r>
              <a:rPr lang="en-GB" altLang="en-US" sz="4000" dirty="0" smtClean="0"/>
              <a:t>An Example. Cress and Snow ethnographic research in USA</a:t>
            </a:r>
          </a:p>
        </p:txBody>
      </p:sp>
      <p:sp>
        <p:nvSpPr>
          <p:cNvPr id="13316" name="Rectangle 3"/>
          <p:cNvSpPr>
            <a:spLocks noGrp="1" noChangeArrowheads="1"/>
          </p:cNvSpPr>
          <p:nvPr>
            <p:ph type="body" idx="1"/>
          </p:nvPr>
        </p:nvSpPr>
        <p:spPr>
          <a:xfrm>
            <a:off x="467544" y="2132856"/>
            <a:ext cx="8229600" cy="4525963"/>
          </a:xfrm>
        </p:spPr>
        <p:txBody>
          <a:bodyPr/>
          <a:lstStyle/>
          <a:p>
            <a:pPr eaLnBrk="1" hangingPunct="1">
              <a:lnSpc>
                <a:spcPct val="80000"/>
              </a:lnSpc>
            </a:pPr>
            <a:r>
              <a:rPr lang="en-US" altLang="en-US" sz="2000" dirty="0" smtClean="0"/>
              <a:t>In 2000 the </a:t>
            </a:r>
            <a:r>
              <a:rPr lang="en-US" altLang="en-US" sz="2000" i="1" dirty="0" smtClean="0"/>
              <a:t>American Journal of Sociology </a:t>
            </a:r>
            <a:r>
              <a:rPr lang="en-US" altLang="en-US" sz="2000" dirty="0" smtClean="0"/>
              <a:t>published a QCA article which has become a standard reference work.  </a:t>
            </a:r>
          </a:p>
          <a:p>
            <a:pPr eaLnBrk="1" hangingPunct="1">
              <a:lnSpc>
                <a:spcPct val="80000"/>
              </a:lnSpc>
            </a:pPr>
            <a:r>
              <a:rPr lang="en-US" altLang="en-US" sz="2000" dirty="0" smtClean="0"/>
              <a:t>The topic is the </a:t>
            </a:r>
            <a:r>
              <a:rPr lang="en-US" altLang="en-US" sz="2000" dirty="0" err="1" smtClean="0"/>
              <a:t>mobilisation</a:t>
            </a:r>
            <a:r>
              <a:rPr lang="en-US" altLang="en-US" sz="2000" dirty="0" smtClean="0"/>
              <a:t> of resources to help homeless people in USA.  </a:t>
            </a:r>
          </a:p>
          <a:p>
            <a:pPr eaLnBrk="1" hangingPunct="1">
              <a:lnSpc>
                <a:spcPct val="80000"/>
              </a:lnSpc>
            </a:pPr>
            <a:r>
              <a:rPr lang="en-US" altLang="en-US" sz="2000" dirty="0" smtClean="0"/>
              <a:t>Their paper uses QCA very creatively by first of all noting (from their literature review) that four outcomes, not one, need to be taken into account.  R1 R2 R3 R4 take up four columns of the data table. </a:t>
            </a:r>
          </a:p>
          <a:p>
            <a:pPr eaLnBrk="1" hangingPunct="1">
              <a:lnSpc>
                <a:spcPct val="80000"/>
              </a:lnSpc>
            </a:pPr>
            <a:r>
              <a:rPr lang="en-US" altLang="en-US" sz="2000" dirty="0" smtClean="0"/>
              <a:t>These outcomes are qualitatively compiled based on a series of ethnographic interactions with homelessness activists, homeless people, politicians and officials in 17 US cities. From the 17 cities of their research work, 8 were chosen for this paper’s QCA analysis.  Among these 8 cities, 15 cases of Social Movement </a:t>
            </a:r>
            <a:r>
              <a:rPr lang="en-US" altLang="en-US" sz="2000" dirty="0" err="1" smtClean="0"/>
              <a:t>Organisations</a:t>
            </a:r>
            <a:r>
              <a:rPr lang="en-US" altLang="en-US" sz="2000" dirty="0" smtClean="0"/>
              <a:t> cover homelessness.  </a:t>
            </a:r>
          </a:p>
          <a:p>
            <a:pPr eaLnBrk="1" hangingPunct="1">
              <a:lnSpc>
                <a:spcPct val="80000"/>
              </a:lnSpc>
            </a:pPr>
            <a:r>
              <a:rPr lang="en-US" altLang="en-US" sz="2000" dirty="0" smtClean="0"/>
              <a:t>The crisp-set QCA  data table has 4 outcomes, 15 cases (rows), and about 8 causal factors. (12 columns in total)</a:t>
            </a:r>
            <a:endParaRPr lang="en-GB" altLang="en-US" sz="2000" dirty="0" smtClean="0"/>
          </a:p>
        </p:txBody>
      </p:sp>
    </p:spTree>
    <p:extLst>
      <p:ext uri="{BB962C8B-B14F-4D97-AF65-F5344CB8AC3E}">
        <p14:creationId xmlns:p14="http://schemas.microsoft.com/office/powerpoint/2010/main" val="2057661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25F76AEB-7F88-4123-8741-D3C42CAD650B}" type="slidenum">
              <a:rPr kumimoji="0" lang="en-GB" altLang="en-US" sz="1400"/>
              <a:pPr>
                <a:spcBef>
                  <a:spcPct val="50000"/>
                </a:spcBef>
                <a:buFontTx/>
                <a:buNone/>
              </a:pPr>
              <a:t>8</a:t>
            </a:fld>
            <a:endParaRPr kumimoji="0" lang="en-GB" altLang="en-US" sz="1400"/>
          </a:p>
        </p:txBody>
      </p:sp>
      <p:sp>
        <p:nvSpPr>
          <p:cNvPr id="17411" name="Rectangle 2"/>
          <p:cNvSpPr>
            <a:spLocks noGrp="1" noChangeArrowheads="1"/>
          </p:cNvSpPr>
          <p:nvPr>
            <p:ph type="title"/>
          </p:nvPr>
        </p:nvSpPr>
        <p:spPr/>
        <p:txBody>
          <a:bodyPr>
            <a:normAutofit fontScale="90000"/>
          </a:bodyPr>
          <a:lstStyle/>
          <a:p>
            <a:pPr eaLnBrk="1" hangingPunct="1"/>
            <a:r>
              <a:rPr lang="en-GB" altLang="en-US" sz="4000" smtClean="0"/>
              <a:t>Snow and Cress’s Findings Used Crisp Sets</a:t>
            </a:r>
          </a:p>
        </p:txBody>
      </p:sp>
      <p:sp>
        <p:nvSpPr>
          <p:cNvPr id="17412" name="Line 3"/>
          <p:cNvSpPr>
            <a:spLocks noChangeShapeType="1"/>
          </p:cNvSpPr>
          <p:nvPr/>
        </p:nvSpPr>
        <p:spPr bwMode="auto">
          <a:xfrm flipV="1">
            <a:off x="2195513" y="2060575"/>
            <a:ext cx="0" cy="30972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3" name="Line 4"/>
          <p:cNvSpPr>
            <a:spLocks noChangeShapeType="1"/>
          </p:cNvSpPr>
          <p:nvPr/>
        </p:nvSpPr>
        <p:spPr bwMode="auto">
          <a:xfrm>
            <a:off x="2195513" y="5157788"/>
            <a:ext cx="38893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4" name="Oval 5"/>
          <p:cNvSpPr>
            <a:spLocks noChangeArrowheads="1"/>
          </p:cNvSpPr>
          <p:nvPr/>
        </p:nvSpPr>
        <p:spPr bwMode="auto">
          <a:xfrm>
            <a:off x="2124075" y="5084763"/>
            <a:ext cx="144463"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endParaRPr kumimoji="0" lang="en-US" altLang="en-US" sz="1800"/>
          </a:p>
        </p:txBody>
      </p:sp>
      <p:sp>
        <p:nvSpPr>
          <p:cNvPr id="17415" name="Line 6"/>
          <p:cNvSpPr>
            <a:spLocks noChangeShapeType="1"/>
          </p:cNvSpPr>
          <p:nvPr/>
        </p:nvSpPr>
        <p:spPr bwMode="auto">
          <a:xfrm>
            <a:off x="2195513" y="2133600"/>
            <a:ext cx="3889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6" name="Line 7"/>
          <p:cNvSpPr>
            <a:spLocks noChangeShapeType="1"/>
          </p:cNvSpPr>
          <p:nvPr/>
        </p:nvSpPr>
        <p:spPr bwMode="auto">
          <a:xfrm>
            <a:off x="6084888" y="2133600"/>
            <a:ext cx="0" cy="3024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7417" name="Oval 8"/>
          <p:cNvSpPr>
            <a:spLocks noChangeArrowheads="1"/>
          </p:cNvSpPr>
          <p:nvPr/>
        </p:nvSpPr>
        <p:spPr bwMode="auto">
          <a:xfrm>
            <a:off x="5940425" y="2060575"/>
            <a:ext cx="144463"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endParaRPr kumimoji="0" lang="en-US" altLang="en-US" sz="1800"/>
          </a:p>
        </p:txBody>
      </p:sp>
      <p:sp>
        <p:nvSpPr>
          <p:cNvPr id="17418" name="Oval 9"/>
          <p:cNvSpPr>
            <a:spLocks noChangeArrowheads="1"/>
          </p:cNvSpPr>
          <p:nvPr/>
        </p:nvSpPr>
        <p:spPr bwMode="auto">
          <a:xfrm>
            <a:off x="5940425" y="5084763"/>
            <a:ext cx="215900" cy="1444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X</a:t>
            </a:r>
          </a:p>
        </p:txBody>
      </p:sp>
      <p:sp>
        <p:nvSpPr>
          <p:cNvPr id="17419" name="Oval 10"/>
          <p:cNvSpPr>
            <a:spLocks noChangeArrowheads="1"/>
          </p:cNvSpPr>
          <p:nvPr/>
        </p:nvSpPr>
        <p:spPr bwMode="auto">
          <a:xfrm>
            <a:off x="2051050" y="2060575"/>
            <a:ext cx="217488" cy="1444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0"/>
              </a:spcBef>
              <a:buFontTx/>
              <a:buNone/>
            </a:pPr>
            <a:endParaRPr kumimoji="0" lang="en-US" altLang="en-US" sz="1800"/>
          </a:p>
        </p:txBody>
      </p:sp>
      <p:sp>
        <p:nvSpPr>
          <p:cNvPr id="17420" name="Oval 11"/>
          <p:cNvSpPr>
            <a:spLocks noChangeArrowheads="1"/>
          </p:cNvSpPr>
          <p:nvPr/>
        </p:nvSpPr>
        <p:spPr bwMode="auto">
          <a:xfrm>
            <a:off x="1692275" y="5229225"/>
            <a:ext cx="792163"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Few (4)</a:t>
            </a:r>
          </a:p>
        </p:txBody>
      </p:sp>
      <p:sp>
        <p:nvSpPr>
          <p:cNvPr id="17421" name="Oval 12"/>
          <p:cNvSpPr>
            <a:spLocks noChangeArrowheads="1"/>
          </p:cNvSpPr>
          <p:nvPr/>
        </p:nvSpPr>
        <p:spPr bwMode="auto">
          <a:xfrm>
            <a:off x="1619250" y="1844675"/>
            <a:ext cx="792163"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None</a:t>
            </a:r>
          </a:p>
        </p:txBody>
      </p:sp>
      <p:sp>
        <p:nvSpPr>
          <p:cNvPr id="17422" name="Oval 13"/>
          <p:cNvSpPr>
            <a:spLocks noChangeArrowheads="1"/>
          </p:cNvSpPr>
          <p:nvPr/>
        </p:nvSpPr>
        <p:spPr bwMode="auto">
          <a:xfrm>
            <a:off x="5795963" y="1844675"/>
            <a:ext cx="792162"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 Several (7)</a:t>
            </a:r>
          </a:p>
        </p:txBody>
      </p:sp>
      <p:sp>
        <p:nvSpPr>
          <p:cNvPr id="17423" name="Oval 14"/>
          <p:cNvSpPr>
            <a:spLocks noChangeArrowheads="1"/>
          </p:cNvSpPr>
          <p:nvPr/>
        </p:nvSpPr>
        <p:spPr bwMode="auto">
          <a:xfrm>
            <a:off x="5940425" y="5157788"/>
            <a:ext cx="792163" cy="28733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Several (4) Cases</a:t>
            </a:r>
          </a:p>
        </p:txBody>
      </p:sp>
      <p:sp>
        <p:nvSpPr>
          <p:cNvPr id="17424" name="Rectangle 15"/>
          <p:cNvSpPr>
            <a:spLocks noChangeArrowheads="1"/>
          </p:cNvSpPr>
          <p:nvPr/>
        </p:nvSpPr>
        <p:spPr bwMode="auto">
          <a:xfrm>
            <a:off x="1116013" y="5661025"/>
            <a:ext cx="61928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0                                               1</a:t>
            </a:r>
          </a:p>
        </p:txBody>
      </p:sp>
      <p:sp>
        <p:nvSpPr>
          <p:cNvPr id="17425" name="Rectangle 16"/>
          <p:cNvSpPr>
            <a:spLocks noChangeArrowheads="1"/>
          </p:cNvSpPr>
          <p:nvPr/>
        </p:nvSpPr>
        <p:spPr bwMode="auto">
          <a:xfrm rot="-5400000">
            <a:off x="-2016919" y="3653632"/>
            <a:ext cx="61928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lgn="ctr">
              <a:spcBef>
                <a:spcPct val="0"/>
              </a:spcBef>
              <a:buFontTx/>
              <a:buNone/>
            </a:pPr>
            <a:r>
              <a:rPr kumimoji="0" lang="en-GB" altLang="en-US" sz="1800">
                <a:latin typeface="Verdana" pitchFamily="34" charset="0"/>
              </a:rPr>
              <a:t>0                                 1</a:t>
            </a:r>
          </a:p>
        </p:txBody>
      </p:sp>
      <p:sp>
        <p:nvSpPr>
          <p:cNvPr id="17426" name="Text Box 17"/>
          <p:cNvSpPr txBox="1">
            <a:spLocks noChangeArrowheads="1"/>
          </p:cNvSpPr>
          <p:nvPr/>
        </p:nvSpPr>
        <p:spPr bwMode="auto">
          <a:xfrm>
            <a:off x="2484438" y="5300663"/>
            <a:ext cx="38877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r>
              <a:rPr kumimoji="0" lang="en-GB" altLang="en-US" sz="2400" b="1">
                <a:latin typeface="Verdana" pitchFamily="34" charset="0"/>
              </a:rPr>
              <a:t>Making a Detailed Prognosis of Homelessness and SMO Viability</a:t>
            </a:r>
          </a:p>
        </p:txBody>
      </p:sp>
      <p:sp>
        <p:nvSpPr>
          <p:cNvPr id="17427" name="Text Box 18"/>
          <p:cNvSpPr txBox="1">
            <a:spLocks noChangeArrowheads="1"/>
          </p:cNvSpPr>
          <p:nvPr/>
        </p:nvSpPr>
        <p:spPr bwMode="auto">
          <a:xfrm>
            <a:off x="179388" y="3357563"/>
            <a:ext cx="1727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r>
              <a:rPr kumimoji="0" lang="en-GB" altLang="en-US" sz="2400" b="1">
                <a:latin typeface="Verdana" pitchFamily="34" charset="0"/>
              </a:rPr>
              <a:t>Rights for Homeless People</a:t>
            </a:r>
          </a:p>
        </p:txBody>
      </p:sp>
      <p:sp>
        <p:nvSpPr>
          <p:cNvPr id="17428" name="Text Box 19"/>
          <p:cNvSpPr txBox="1">
            <a:spLocks noChangeArrowheads="1"/>
          </p:cNvSpPr>
          <p:nvPr/>
        </p:nvSpPr>
        <p:spPr bwMode="auto">
          <a:xfrm>
            <a:off x="6876257" y="1341438"/>
            <a:ext cx="2016224" cy="2062103"/>
          </a:xfrm>
          <a:prstGeom prst="rect">
            <a:avLst/>
          </a:prstGeom>
          <a:ln/>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eaLnBrk="1" hangingPunct="1">
              <a:spcBef>
                <a:spcPct val="50000"/>
              </a:spcBef>
              <a:buFontTx/>
              <a:buNone/>
            </a:pPr>
            <a:r>
              <a:rPr kumimoji="0" lang="en-GB" altLang="en-US" sz="1800" dirty="0"/>
              <a:t>‘Rights’ was one of the four outcomes, R1. </a:t>
            </a:r>
            <a:r>
              <a:rPr kumimoji="0" lang="en-GB" altLang="en-US" sz="1800" dirty="0" smtClean="0"/>
              <a:t>This </a:t>
            </a:r>
            <a:r>
              <a:rPr kumimoji="0" lang="en-GB" altLang="en-US" sz="1800" dirty="0"/>
              <a:t>diagram illustrates </a:t>
            </a:r>
            <a:r>
              <a:rPr kumimoji="0" lang="en-GB" altLang="en-US" sz="2800" b="1" i="1" dirty="0">
                <a:solidFill>
                  <a:schemeClr val="accent4">
                    <a:lumMod val="75000"/>
                  </a:schemeClr>
                </a:solidFill>
                <a:latin typeface="Arial" panose="020B0604020202020204" pitchFamily="34" charset="0"/>
                <a:cs typeface="Arial" panose="020B0604020202020204" pitchFamily="34" charset="0"/>
              </a:rPr>
              <a:t>necessary cause.</a:t>
            </a:r>
          </a:p>
        </p:txBody>
      </p:sp>
    </p:spTree>
    <p:extLst>
      <p:ext uri="{BB962C8B-B14F-4D97-AF65-F5344CB8AC3E}">
        <p14:creationId xmlns:p14="http://schemas.microsoft.com/office/powerpoint/2010/main" val="3219013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defRPr>
            </a:lvl1pPr>
            <a:lvl2pPr marL="742950" indent="-285750" eaLnBrk="0" hangingPunct="0">
              <a:spcBef>
                <a:spcPct val="20000"/>
              </a:spcBef>
              <a:buChar char="–"/>
              <a:defRPr kumimoji="1" sz="2800">
                <a:solidFill>
                  <a:schemeClr val="tx1"/>
                </a:solidFill>
                <a:latin typeface="Times New Roman" pitchFamily="18" charset="0"/>
              </a:defRPr>
            </a:lvl2pPr>
            <a:lvl3pPr marL="1143000" indent="-228600" eaLnBrk="0" hangingPunct="0">
              <a:spcBef>
                <a:spcPct val="20000"/>
              </a:spcBef>
              <a:buChar char="•"/>
              <a:defRPr kumimoji="1" sz="2400">
                <a:solidFill>
                  <a:schemeClr val="tx1"/>
                </a:solidFill>
                <a:latin typeface="Times New Roman" pitchFamily="18" charset="0"/>
              </a:defRPr>
            </a:lvl3pPr>
            <a:lvl4pPr marL="1600200" indent="-228600" eaLnBrk="0" hangingPunct="0">
              <a:spcBef>
                <a:spcPct val="20000"/>
              </a:spcBef>
              <a:buChar char="–"/>
              <a:defRPr kumimoji="1" sz="2000">
                <a:solidFill>
                  <a:schemeClr val="tx1"/>
                </a:solidFill>
                <a:latin typeface="Times New Roman" pitchFamily="18" charset="0"/>
              </a:defRPr>
            </a:lvl4pPr>
            <a:lvl5pPr marL="2057400" indent="-228600" eaLnBrk="0" hangingPunct="0">
              <a:spcBef>
                <a:spcPct val="20000"/>
              </a:spcBef>
              <a:buChar char="•"/>
              <a:defRPr kumimoji="1" sz="2000">
                <a:solidFill>
                  <a:schemeClr val="tx1"/>
                </a:solidFill>
                <a:latin typeface="Times New Roman"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defRPr>
            </a:lvl9pPr>
          </a:lstStyle>
          <a:p>
            <a:pPr>
              <a:spcBef>
                <a:spcPct val="50000"/>
              </a:spcBef>
              <a:buFontTx/>
              <a:buNone/>
            </a:pPr>
            <a:fld id="{8062157F-EB98-464C-A3ED-C436D9D55F37}" type="slidenum">
              <a:rPr kumimoji="0" lang="en-GB" altLang="en-US" sz="1400"/>
              <a:pPr>
                <a:spcBef>
                  <a:spcPct val="50000"/>
                </a:spcBef>
                <a:buFontTx/>
                <a:buNone/>
              </a:pPr>
              <a:t>9</a:t>
            </a:fld>
            <a:endParaRPr kumimoji="0" lang="en-GB" altLang="en-US" sz="1400"/>
          </a:p>
        </p:txBody>
      </p:sp>
      <p:sp>
        <p:nvSpPr>
          <p:cNvPr id="18435" name="Rectangle 2"/>
          <p:cNvSpPr>
            <a:spLocks noGrp="1" noChangeArrowheads="1"/>
          </p:cNvSpPr>
          <p:nvPr>
            <p:ph type="title"/>
          </p:nvPr>
        </p:nvSpPr>
        <p:spPr/>
        <p:txBody>
          <a:bodyPr/>
          <a:lstStyle/>
          <a:p>
            <a:pPr eaLnBrk="1" hangingPunct="1"/>
            <a:r>
              <a:rPr lang="en-GB" altLang="en-US" sz="4000" smtClean="0"/>
              <a:t>Snow and Cress’s Findings in Words</a:t>
            </a:r>
          </a:p>
        </p:txBody>
      </p:sp>
      <p:sp>
        <p:nvSpPr>
          <p:cNvPr id="18436" name="Rectangle 4"/>
          <p:cNvSpPr>
            <a:spLocks noGrp="1" noChangeArrowheads="1"/>
          </p:cNvSpPr>
          <p:nvPr>
            <p:ph type="body" idx="1"/>
          </p:nvPr>
        </p:nvSpPr>
        <p:spPr/>
        <p:txBody>
          <a:bodyPr/>
          <a:lstStyle/>
          <a:p>
            <a:pPr eaLnBrk="1" hangingPunct="1"/>
            <a:r>
              <a:rPr lang="en-GB" altLang="en-US" sz="2800" dirty="0" smtClean="0"/>
              <a:t>There was no single pathway for a single outcome</a:t>
            </a:r>
          </a:p>
          <a:p>
            <a:pPr eaLnBrk="1" hangingPunct="1"/>
            <a:r>
              <a:rPr lang="en-GB" altLang="en-US" sz="2800" dirty="0" smtClean="0"/>
              <a:t>There was no general or universal causal pathway for the whole set of positive outcomes.</a:t>
            </a:r>
          </a:p>
          <a:p>
            <a:pPr eaLnBrk="1" hangingPunct="1"/>
            <a:r>
              <a:rPr lang="en-GB" altLang="en-US" sz="2800" dirty="0" smtClean="0"/>
              <a:t>See the paper for a summary of findings.</a:t>
            </a:r>
          </a:p>
          <a:p>
            <a:pPr eaLnBrk="1" hangingPunct="1"/>
            <a:r>
              <a:rPr lang="en-GB" altLang="en-US" sz="2800" dirty="0" smtClean="0"/>
              <a:t>Detailed study of each pathway was carried out, reporting on ethnographic, observational (shadowing, buddying) methods.</a:t>
            </a:r>
          </a:p>
          <a:p>
            <a:pPr eaLnBrk="1" hangingPunct="1"/>
            <a:r>
              <a:rPr lang="en-GB" altLang="en-US" sz="2800" dirty="0" smtClean="0"/>
              <a:t>In this paper we offer software to measure the impact of X1 X2 X3 X4 X5 X6 on either Y1 Y2 Y3 or Y4.</a:t>
            </a:r>
          </a:p>
        </p:txBody>
      </p:sp>
    </p:spTree>
    <p:extLst>
      <p:ext uri="{BB962C8B-B14F-4D97-AF65-F5344CB8AC3E}">
        <p14:creationId xmlns:p14="http://schemas.microsoft.com/office/powerpoint/2010/main" val="41276297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1854</TotalTime>
  <Words>4657</Words>
  <Application>Microsoft Office PowerPoint</Application>
  <PresentationFormat>On-screen Show (4:3)</PresentationFormat>
  <Paragraphs>592</Paragraphs>
  <Slides>52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Office Theme</vt:lpstr>
      <vt:lpstr>Equation</vt:lpstr>
      <vt:lpstr>QCA and Fuzzy Set Goodness –of-Fit Tests          by Wendy Olsen</vt:lpstr>
      <vt:lpstr>Contents of Presentation</vt:lpstr>
      <vt:lpstr>1 Defining our terms and conceptual framework</vt:lpstr>
      <vt:lpstr>A Conjunctural Logic Reflects The Nature Of The World</vt:lpstr>
      <vt:lpstr>Fuzzy Set QCA</vt:lpstr>
      <vt:lpstr>How QCA Data Are Organised</vt:lpstr>
      <vt:lpstr>2 Empirical measure of Csuff (consistency)  An Example. Cress and Snow ethnographic research in USA</vt:lpstr>
      <vt:lpstr>Snow and Cress’s Findings Used Crisp Sets</vt:lpstr>
      <vt:lpstr>Snow and Cress’s Findings in Words</vt:lpstr>
      <vt:lpstr>Eliason &amp; Strycker 2009 offered a test of fit to a hypothesis, e.g. that X is sufficient for Y.</vt:lpstr>
      <vt:lpstr>A WARNING ABOUT COMPLETENESS OF CAUSAL MODELS</vt:lpstr>
      <vt:lpstr>Appendix: A Fuzzy Set Interim Truth Table (Olsen, 2009)</vt:lpstr>
      <vt:lpstr>3 Empirical measure of Goodness-of-fit (F) First set of decisions.</vt:lpstr>
      <vt:lpstr>PowerPoint Presentation</vt:lpstr>
      <vt:lpstr>Visualising the Csuff Criterian</vt:lpstr>
      <vt:lpstr>Fuzzy Set Measure of Distance</vt:lpstr>
      <vt:lpstr>Next set of decisions.</vt:lpstr>
      <vt:lpstr>Next Activity (Stryker &amp; Eliason):  </vt:lpstr>
      <vt:lpstr>A transformation</vt:lpstr>
      <vt:lpstr>Eliason &amp; Strycker Tricks</vt:lpstr>
      <vt:lpstr>Strycker’s descriptive measure of consistency:  (1-D)*(zy-zx)2</vt:lpstr>
      <vt:lpstr>Reminder:  what sufficiency means.</vt:lpstr>
      <vt:lpstr>Eliason and Strycker say it’s got measurement error.</vt:lpstr>
      <vt:lpstr>Ragin gave a Z score with a p value</vt:lpstr>
      <vt:lpstr>Strycker and Eliason 2009</vt:lpstr>
      <vt:lpstr>This particular F Statistic</vt:lpstr>
      <vt:lpstr>Stryker and Eliason allow for 0.1 average deviation at the middle of the fuzzy set space</vt:lpstr>
      <vt:lpstr>Another illustration of Eliason &amp; Stryker’s concept of measurement error</vt:lpstr>
      <vt:lpstr>FAR LEFT:  Avg. Error=0.  MIDDLE: Avg Error=E(i) = 0.1  FAR RIGHT:  Avg. Error=0.</vt:lpstr>
      <vt:lpstr>Calculations of the denominator</vt:lpstr>
      <vt:lpstr>What is the total distance in the numerator of the F?</vt:lpstr>
      <vt:lpstr>Real data illustrations</vt:lpstr>
      <vt:lpstr>Cress &amp; Snow (2000) Homeless Organisations Data</vt:lpstr>
      <vt:lpstr>Indian village people’s resistance to the landlord-employer’s dictates</vt:lpstr>
      <vt:lpstr>Conclusions</vt:lpstr>
      <vt:lpstr>Ragin gave a Z score with a p value</vt:lpstr>
      <vt:lpstr>Eliason and Stryker 2009</vt:lpstr>
      <vt:lpstr>This particular F Statistic</vt:lpstr>
      <vt:lpstr>Eliason and Stryker (2003, 2009) allow for 0.1 average deviation at the middle of the fuzzy set space</vt:lpstr>
      <vt:lpstr>Another illustration of Eliason &amp; Stryker’s concept of measurement error</vt:lpstr>
      <vt:lpstr>FAR LEFT:  Avg. Error=0.  MIDDLE: Avg Error=E(i) = 0.1  FAR RIGHT:  Avg. Error=0.</vt:lpstr>
      <vt:lpstr>What is the total distance in the numerator of the F?</vt:lpstr>
      <vt:lpstr>Calculations of the denominator</vt:lpstr>
      <vt:lpstr>Illustration 1 for Sufficiency</vt:lpstr>
      <vt:lpstr>Illustration 2 for Sufficiency Testing</vt:lpstr>
      <vt:lpstr>Here is the formula and some variant descriptions of the denominator of the F test in Eliason and Stryker (2009)</vt:lpstr>
      <vt:lpstr>Real data illustration</vt:lpstr>
      <vt:lpstr>Pseudo Code for Programs</vt:lpstr>
      <vt:lpstr>Pseudo Code for Programs With Bootstrap</vt:lpstr>
      <vt:lpstr>Pseudo Code for Programs</vt:lpstr>
      <vt:lpstr>Conclusions</vt:lpstr>
      <vt:lpstr>References</vt:lpstr>
    </vt:vector>
  </TitlesOfParts>
  <Company>University of Manchester [work-at-home copy]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Eliason &amp; Strycker 2009 Tests of fit to a hypothesis, and Some fault lines in such tests</dc:title>
  <dc:creator>Wendy</dc:creator>
  <cp:lastModifiedBy>Wendy Olsen</cp:lastModifiedBy>
  <cp:revision>46</cp:revision>
  <dcterms:created xsi:type="dcterms:W3CDTF">2016-01-06T13:33:58Z</dcterms:created>
  <dcterms:modified xsi:type="dcterms:W3CDTF">2016-06-30T12:39:40Z</dcterms:modified>
</cp:coreProperties>
</file>