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handoutMasterIdLst>
    <p:handoutMasterId r:id="rId55"/>
  </p:handoutMasterIdLst>
  <p:sldIdLst>
    <p:sldId id="290" r:id="rId2"/>
    <p:sldId id="291" r:id="rId3"/>
    <p:sldId id="280" r:id="rId4"/>
    <p:sldId id="281" r:id="rId5"/>
    <p:sldId id="282" r:id="rId6"/>
    <p:sldId id="308" r:id="rId7"/>
    <p:sldId id="283" r:id="rId8"/>
    <p:sldId id="284" r:id="rId9"/>
    <p:sldId id="285" r:id="rId10"/>
    <p:sldId id="256" r:id="rId11"/>
    <p:sldId id="278" r:id="rId12"/>
    <p:sldId id="286" r:id="rId13"/>
    <p:sldId id="257" r:id="rId14"/>
    <p:sldId id="287" r:id="rId15"/>
    <p:sldId id="288" r:id="rId16"/>
    <p:sldId id="289" r:id="rId17"/>
    <p:sldId id="325" r:id="rId18"/>
    <p:sldId id="326" r:id="rId19"/>
    <p:sldId id="258" r:id="rId20"/>
    <p:sldId id="321" r:id="rId21"/>
    <p:sldId id="322" r:id="rId22"/>
    <p:sldId id="323" r:id="rId23"/>
    <p:sldId id="259" r:id="rId24"/>
    <p:sldId id="268" r:id="rId25"/>
    <p:sldId id="265" r:id="rId26"/>
    <p:sldId id="260" r:id="rId27"/>
    <p:sldId id="317" r:id="rId28"/>
    <p:sldId id="318" r:id="rId29"/>
    <p:sldId id="319" r:id="rId30"/>
    <p:sldId id="261" r:id="rId31"/>
    <p:sldId id="262" r:id="rId32"/>
    <p:sldId id="273" r:id="rId33"/>
    <p:sldId id="311" r:id="rId34"/>
    <p:sldId id="266" r:id="rId35"/>
    <p:sldId id="267" r:id="rId36"/>
    <p:sldId id="315" r:id="rId37"/>
    <p:sldId id="274" r:id="rId38"/>
    <p:sldId id="276" r:id="rId39"/>
    <p:sldId id="277" r:id="rId40"/>
    <p:sldId id="316" r:id="rId41"/>
    <p:sldId id="327" r:id="rId42"/>
    <p:sldId id="328" r:id="rId43"/>
    <p:sldId id="329" r:id="rId44"/>
    <p:sldId id="320" r:id="rId45"/>
    <p:sldId id="309" r:id="rId46"/>
    <p:sldId id="310" r:id="rId47"/>
    <p:sldId id="292" r:id="rId48"/>
    <p:sldId id="293" r:id="rId49"/>
    <p:sldId id="304" r:id="rId50"/>
    <p:sldId id="305" r:id="rId51"/>
    <p:sldId id="275" r:id="rId52"/>
    <p:sldId id="324" r:id="rId53"/>
  </p:sldIdLst>
  <p:sldSz cx="9144000" cy="6858000" type="screen4x3"/>
  <p:notesSz cx="9601200" cy="7315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920" autoAdjust="0"/>
    <p:restoredTop sz="94660"/>
  </p:normalViewPr>
  <p:slideViewPr>
    <p:cSldViewPr>
      <p:cViewPr varScale="1">
        <p:scale>
          <a:sx n="66" d="100"/>
          <a:sy n="66" d="100"/>
        </p:scale>
        <p:origin x="-1456" y="-5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55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oleObject" Target="file:///C:\Users\Wendy\Documents\a_NewWork2014to2016\ResearchTemps\QCA\ShowLabelledScatter.5.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Wendy\Documents\a_NewWork2014to2016\ResearchTemps\QCA\ShowLabelledScatter.5.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scatterChart>
        <c:scatterStyle val="lineMarker"/>
        <c:varyColors val="0"/>
        <c:ser>
          <c:idx val="0"/>
          <c:order val="0"/>
          <c:tx>
            <c:strRef>
              <c:f>FixZScoreDiagonal!$E$5</c:f>
              <c:strCache>
                <c:ptCount val="1"/>
                <c:pt idx="0">
                  <c:v>zy</c:v>
                </c:pt>
              </c:strCache>
            </c:strRef>
          </c:tx>
          <c:spPr>
            <a:ln w="28575">
              <a:noFill/>
            </a:ln>
          </c:spPr>
          <c:dLbls>
            <c:dLbl>
              <c:idx val="2"/>
              <c:layout>
                <c:manualLayout>
                  <c:x val="-8.3333333333333471E-3"/>
                  <c:y val="9.7222222222222265E-2"/>
                </c:manualLayout>
              </c:layout>
              <c:showLegendKey val="0"/>
              <c:showVal val="1"/>
              <c:showCatName val="1"/>
              <c:showSerName val="0"/>
              <c:showPercent val="0"/>
              <c:showBubbleSize val="0"/>
            </c:dLbl>
            <c:showLegendKey val="0"/>
            <c:showVal val="0"/>
            <c:showCatName val="0"/>
            <c:showSerName val="0"/>
            <c:showPercent val="0"/>
            <c:showBubbleSize val="0"/>
          </c:dLbls>
          <c:xVal>
            <c:numRef>
              <c:f>FixZScoreDiagonal!$G$6:$G$15</c:f>
              <c:numCache>
                <c:formatCode>0.00</c:formatCode>
                <c:ptCount val="10"/>
                <c:pt idx="0">
                  <c:v>0.6934444639808045</c:v>
                </c:pt>
                <c:pt idx="1">
                  <c:v>0.6934444639808045</c:v>
                </c:pt>
                <c:pt idx="2">
                  <c:v>0.28553595575680157</c:v>
                </c:pt>
                <c:pt idx="3">
                  <c:v>-0.12237255246720093</c:v>
                </c:pt>
                <c:pt idx="4">
                  <c:v>-0.12237255246720093</c:v>
                </c:pt>
                <c:pt idx="5">
                  <c:v>-1.7540065853632119</c:v>
                </c:pt>
                <c:pt idx="6">
                  <c:v>-1.7540065853632119</c:v>
                </c:pt>
                <c:pt idx="7">
                  <c:v>-0.12237255246720093</c:v>
                </c:pt>
                <c:pt idx="8">
                  <c:v>1.5092614804288094</c:v>
                </c:pt>
                <c:pt idx="9">
                  <c:v>0.6934444639808045</c:v>
                </c:pt>
              </c:numCache>
            </c:numRef>
          </c:xVal>
          <c:yVal>
            <c:numRef>
              <c:f>FixZScoreDiagonal!$E$6:$E$15</c:f>
              <c:numCache>
                <c:formatCode>0.00</c:formatCode>
                <c:ptCount val="10"/>
                <c:pt idx="0">
                  <c:v>0.81449093657963112</c:v>
                </c:pt>
                <c:pt idx="1">
                  <c:v>0.50122519174131119</c:v>
                </c:pt>
                <c:pt idx="2">
                  <c:v>-0.12530629793532794</c:v>
                </c:pt>
                <c:pt idx="3">
                  <c:v>-2.3181665118035637</c:v>
                </c:pt>
                <c:pt idx="4">
                  <c:v>-1.3783692772886058</c:v>
                </c:pt>
                <c:pt idx="5">
                  <c:v>-0.12530629793532794</c:v>
                </c:pt>
                <c:pt idx="6">
                  <c:v>0.81449093657963112</c:v>
                </c:pt>
                <c:pt idx="7">
                  <c:v>0.50122519174131119</c:v>
                </c:pt>
                <c:pt idx="8">
                  <c:v>0.65785806416047143</c:v>
                </c:pt>
                <c:pt idx="9">
                  <c:v>0.65785806416047143</c:v>
                </c:pt>
              </c:numCache>
            </c:numRef>
          </c:yVal>
          <c:smooth val="0"/>
        </c:ser>
        <c:dLbls>
          <c:showLegendKey val="0"/>
          <c:showVal val="0"/>
          <c:showCatName val="0"/>
          <c:showSerName val="0"/>
          <c:showPercent val="0"/>
          <c:showBubbleSize val="0"/>
        </c:dLbls>
        <c:axId val="78665216"/>
        <c:axId val="78666752"/>
      </c:scatterChart>
      <c:valAx>
        <c:axId val="78665216"/>
        <c:scaling>
          <c:orientation val="minMax"/>
        </c:scaling>
        <c:delete val="0"/>
        <c:axPos val="b"/>
        <c:numFmt formatCode="0.00" sourceLinked="1"/>
        <c:majorTickMark val="out"/>
        <c:minorTickMark val="none"/>
        <c:tickLblPos val="nextTo"/>
        <c:crossAx val="78666752"/>
        <c:crosses val="autoZero"/>
        <c:crossBetween val="midCat"/>
      </c:valAx>
      <c:valAx>
        <c:axId val="78666752"/>
        <c:scaling>
          <c:orientation val="minMax"/>
        </c:scaling>
        <c:delete val="0"/>
        <c:axPos val="l"/>
        <c:majorGridlines/>
        <c:numFmt formatCode="0.00" sourceLinked="1"/>
        <c:majorTickMark val="out"/>
        <c:minorTickMark val="none"/>
        <c:tickLblPos val="nextTo"/>
        <c:crossAx val="78665216"/>
        <c:crosses val="autoZero"/>
        <c:crossBetween val="midCat"/>
      </c:valAx>
    </c:plotArea>
    <c:legend>
      <c:legendPos val="r"/>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scatterChart>
        <c:scatterStyle val="lineMarker"/>
        <c:varyColors val="0"/>
        <c:ser>
          <c:idx val="0"/>
          <c:order val="0"/>
          <c:tx>
            <c:strRef>
              <c:f>FixZScoreDiagonal!$C$5</c:f>
              <c:strCache>
                <c:ptCount val="1"/>
                <c:pt idx="0">
                  <c:v>Y</c:v>
                </c:pt>
              </c:strCache>
            </c:strRef>
          </c:tx>
          <c:spPr>
            <a:ln w="28575">
              <a:noFill/>
            </a:ln>
          </c:spPr>
          <c:dLbls>
            <c:dLbl>
              <c:idx val="2"/>
              <c:layout/>
              <c:showLegendKey val="0"/>
              <c:showVal val="1"/>
              <c:showCatName val="1"/>
              <c:showSerName val="0"/>
              <c:showPercent val="0"/>
              <c:showBubbleSize val="0"/>
            </c:dLbl>
            <c:showLegendKey val="0"/>
            <c:showVal val="0"/>
            <c:showCatName val="0"/>
            <c:showSerName val="0"/>
            <c:showPercent val="0"/>
            <c:showBubbleSize val="0"/>
          </c:dLbls>
          <c:xVal>
            <c:numRef>
              <c:f>FixZScoreDiagonal!$B$6:$B$15</c:f>
              <c:numCache>
                <c:formatCode>General</c:formatCode>
                <c:ptCount val="10"/>
                <c:pt idx="0">
                  <c:v>0.70000000000000018</c:v>
                </c:pt>
                <c:pt idx="1">
                  <c:v>0.70000000000000018</c:v>
                </c:pt>
                <c:pt idx="2">
                  <c:v>0.6000000000000002</c:v>
                </c:pt>
                <c:pt idx="3">
                  <c:v>0.5</c:v>
                </c:pt>
                <c:pt idx="4">
                  <c:v>0.5</c:v>
                </c:pt>
                <c:pt idx="5">
                  <c:v>0.1</c:v>
                </c:pt>
                <c:pt idx="6">
                  <c:v>0.1</c:v>
                </c:pt>
                <c:pt idx="7">
                  <c:v>0.5</c:v>
                </c:pt>
                <c:pt idx="8">
                  <c:v>0.9</c:v>
                </c:pt>
                <c:pt idx="9">
                  <c:v>0.70000000000000018</c:v>
                </c:pt>
              </c:numCache>
            </c:numRef>
          </c:xVal>
          <c:yVal>
            <c:numRef>
              <c:f>FixZScoreDiagonal!$C$6:$C$15</c:f>
              <c:numCache>
                <c:formatCode>General</c:formatCode>
                <c:ptCount val="10"/>
                <c:pt idx="0">
                  <c:v>1</c:v>
                </c:pt>
                <c:pt idx="1">
                  <c:v>0.9</c:v>
                </c:pt>
                <c:pt idx="2">
                  <c:v>0.70000000000000018</c:v>
                </c:pt>
                <c:pt idx="3">
                  <c:v>0</c:v>
                </c:pt>
                <c:pt idx="4">
                  <c:v>0.3000000000000001</c:v>
                </c:pt>
                <c:pt idx="5">
                  <c:v>0.70000000000000018</c:v>
                </c:pt>
                <c:pt idx="6">
                  <c:v>1</c:v>
                </c:pt>
                <c:pt idx="7">
                  <c:v>0.9</c:v>
                </c:pt>
                <c:pt idx="8">
                  <c:v>0.95000000000000018</c:v>
                </c:pt>
                <c:pt idx="9">
                  <c:v>0.95000000000000018</c:v>
                </c:pt>
              </c:numCache>
            </c:numRef>
          </c:yVal>
          <c:smooth val="0"/>
        </c:ser>
        <c:dLbls>
          <c:showLegendKey val="0"/>
          <c:showVal val="0"/>
          <c:showCatName val="0"/>
          <c:showSerName val="0"/>
          <c:showPercent val="0"/>
          <c:showBubbleSize val="0"/>
        </c:dLbls>
        <c:axId val="83841024"/>
        <c:axId val="83842560"/>
      </c:scatterChart>
      <c:valAx>
        <c:axId val="83841024"/>
        <c:scaling>
          <c:orientation val="minMax"/>
        </c:scaling>
        <c:delete val="0"/>
        <c:axPos val="b"/>
        <c:numFmt formatCode="General" sourceLinked="1"/>
        <c:majorTickMark val="out"/>
        <c:minorTickMark val="none"/>
        <c:tickLblPos val="nextTo"/>
        <c:crossAx val="83842560"/>
        <c:crosses val="autoZero"/>
        <c:crossBetween val="midCat"/>
      </c:valAx>
      <c:valAx>
        <c:axId val="83842560"/>
        <c:scaling>
          <c:orientation val="minMax"/>
        </c:scaling>
        <c:delete val="0"/>
        <c:axPos val="l"/>
        <c:majorGridlines/>
        <c:numFmt formatCode="General" sourceLinked="1"/>
        <c:majorTickMark val="out"/>
        <c:minorTickMark val="none"/>
        <c:tickLblPos val="nextTo"/>
        <c:crossAx val="83841024"/>
        <c:crosses val="autoZero"/>
        <c:crossBetween val="midCat"/>
      </c:valAx>
    </c:plotArea>
    <c:legend>
      <c:legendPos val="r"/>
      <c:layout/>
      <c:overlay val="0"/>
    </c:legend>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1567" cy="36576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437392" y="0"/>
            <a:ext cx="4161567" cy="365760"/>
          </a:xfrm>
          <a:prstGeom prst="rect">
            <a:avLst/>
          </a:prstGeom>
        </p:spPr>
        <p:txBody>
          <a:bodyPr vert="horz" lIns="91440" tIns="45720" rIns="91440" bIns="45720" rtlCol="0"/>
          <a:lstStyle>
            <a:lvl1pPr algn="r">
              <a:defRPr sz="1200"/>
            </a:lvl1pPr>
          </a:lstStyle>
          <a:p>
            <a:fld id="{D825945A-ECAF-4DB8-9F47-56A93B095F09}" type="datetimeFigureOut">
              <a:rPr lang="en-GB" smtClean="0"/>
              <a:t>05/07/2016</a:t>
            </a:fld>
            <a:endParaRPr lang="en-GB"/>
          </a:p>
        </p:txBody>
      </p:sp>
      <p:sp>
        <p:nvSpPr>
          <p:cNvPr id="4" name="Footer Placeholder 3"/>
          <p:cNvSpPr>
            <a:spLocks noGrp="1"/>
          </p:cNvSpPr>
          <p:nvPr>
            <p:ph type="ftr" sz="quarter" idx="2"/>
          </p:nvPr>
        </p:nvSpPr>
        <p:spPr>
          <a:xfrm>
            <a:off x="0" y="6948265"/>
            <a:ext cx="4161567" cy="36576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437392" y="6948265"/>
            <a:ext cx="4161567" cy="365760"/>
          </a:xfrm>
          <a:prstGeom prst="rect">
            <a:avLst/>
          </a:prstGeom>
        </p:spPr>
        <p:txBody>
          <a:bodyPr vert="horz" lIns="91440" tIns="45720" rIns="91440" bIns="45720" rtlCol="0" anchor="b"/>
          <a:lstStyle>
            <a:lvl1pPr algn="r">
              <a:defRPr sz="1200"/>
            </a:lvl1pPr>
          </a:lstStyle>
          <a:p>
            <a:fld id="{9A1ECEBF-7661-400A-8060-769D57CD1890}" type="slidenum">
              <a:rPr lang="en-GB" smtClean="0"/>
              <a:t>‹#›</a:t>
            </a:fld>
            <a:endParaRPr lang="en-GB"/>
          </a:p>
        </p:txBody>
      </p:sp>
    </p:spTree>
    <p:extLst>
      <p:ext uri="{BB962C8B-B14F-4D97-AF65-F5344CB8AC3E}">
        <p14:creationId xmlns:p14="http://schemas.microsoft.com/office/powerpoint/2010/main" val="537496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159530" cy="366112"/>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439384" y="1"/>
            <a:ext cx="4159530" cy="366112"/>
          </a:xfrm>
          <a:prstGeom prst="rect">
            <a:avLst/>
          </a:prstGeom>
        </p:spPr>
        <p:txBody>
          <a:bodyPr vert="horz" lIns="91440" tIns="45720" rIns="91440" bIns="45720" rtlCol="0"/>
          <a:lstStyle>
            <a:lvl1pPr algn="r">
              <a:defRPr sz="1200"/>
            </a:lvl1pPr>
          </a:lstStyle>
          <a:p>
            <a:fld id="{619CE2A9-1018-4C1F-81C5-0E493F63CCA3}" type="datetimeFigureOut">
              <a:rPr lang="en-GB" smtClean="0"/>
              <a:t>05/07/2016</a:t>
            </a:fld>
            <a:endParaRPr lang="en-GB"/>
          </a:p>
        </p:txBody>
      </p:sp>
      <p:sp>
        <p:nvSpPr>
          <p:cNvPr id="4" name="Slide Image Placeholder 3"/>
          <p:cNvSpPr>
            <a:spLocks noGrp="1" noRot="1" noChangeAspect="1"/>
          </p:cNvSpPr>
          <p:nvPr>
            <p:ph type="sldImg" idx="2"/>
          </p:nvPr>
        </p:nvSpPr>
        <p:spPr>
          <a:xfrm>
            <a:off x="2971800" y="547688"/>
            <a:ext cx="3657600" cy="274478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59892" y="3474545"/>
            <a:ext cx="7681418" cy="329148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6947915"/>
            <a:ext cx="4159530" cy="366112"/>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439384" y="6947915"/>
            <a:ext cx="4159530" cy="366112"/>
          </a:xfrm>
          <a:prstGeom prst="rect">
            <a:avLst/>
          </a:prstGeom>
        </p:spPr>
        <p:txBody>
          <a:bodyPr vert="horz" lIns="91440" tIns="45720" rIns="91440" bIns="45720" rtlCol="0" anchor="b"/>
          <a:lstStyle>
            <a:lvl1pPr algn="r">
              <a:defRPr sz="1200"/>
            </a:lvl1pPr>
          </a:lstStyle>
          <a:p>
            <a:fld id="{AF4671D5-B75B-47B3-9C68-58DF8429D285}" type="slidenum">
              <a:rPr lang="en-GB" smtClean="0"/>
              <a:t>‹#›</a:t>
            </a:fld>
            <a:endParaRPr lang="en-GB"/>
          </a:p>
        </p:txBody>
      </p:sp>
    </p:spTree>
    <p:extLst>
      <p:ext uri="{BB962C8B-B14F-4D97-AF65-F5344CB8AC3E}">
        <p14:creationId xmlns:p14="http://schemas.microsoft.com/office/powerpoint/2010/main" val="1399968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66E02239-A788-4260-83E5-FFEC4EE55F3B}" type="datetime1">
              <a:rPr lang="en-GB" smtClean="0"/>
              <a:t>05/07/2016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365D31-8BAE-4B58-BE5B-77FAB7A0C81B}"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5BF4B56-0071-4081-8E2D-393539E535B0}" type="datetime1">
              <a:rPr lang="en-GB" smtClean="0"/>
              <a:t>05/07/2016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365D31-8BAE-4B58-BE5B-77FAB7A0C81B}"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4602C4C-035A-47D4-9FE7-E8819A5C6B32}" type="datetime1">
              <a:rPr lang="en-GB" smtClean="0"/>
              <a:t>05/07/2016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365D31-8BAE-4B58-BE5B-77FAB7A0C81B}" type="slidenum">
              <a:rPr lang="en-GB" smtClean="0"/>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GB"/>
          </a:p>
        </p:txBody>
      </p:sp>
      <p:sp>
        <p:nvSpPr>
          <p:cNvPr id="3" name="Table Placeholder 2"/>
          <p:cNvSpPr>
            <a:spLocks noGrp="1"/>
          </p:cNvSpPr>
          <p:nvPr>
            <p:ph type="tbl" idx="1"/>
          </p:nvPr>
        </p:nvSpPr>
        <p:spPr>
          <a:xfrm>
            <a:off x="685800" y="1981200"/>
            <a:ext cx="7772400" cy="4114800"/>
          </a:xfrm>
        </p:spPr>
        <p:txBody>
          <a:bodyPr/>
          <a:lstStyle/>
          <a:p>
            <a:pPr lvl="0"/>
            <a:endParaRPr lang="en-GB" noProof="0" smtClean="0"/>
          </a:p>
        </p:txBody>
      </p:sp>
      <p:sp>
        <p:nvSpPr>
          <p:cNvPr id="4" name="Rectangle 8"/>
          <p:cNvSpPr>
            <a:spLocks noGrp="1" noChangeArrowheads="1"/>
          </p:cNvSpPr>
          <p:nvPr>
            <p:ph type="dt" sz="half" idx="10"/>
          </p:nvPr>
        </p:nvSpPr>
        <p:spPr>
          <a:ln/>
        </p:spPr>
        <p:txBody>
          <a:bodyPr/>
          <a:lstStyle>
            <a:lvl1pPr>
              <a:defRPr/>
            </a:lvl1pPr>
          </a:lstStyle>
          <a:p>
            <a:endParaRPr lang="en-GB" altLang="en-US"/>
          </a:p>
        </p:txBody>
      </p:sp>
      <p:sp>
        <p:nvSpPr>
          <p:cNvPr id="5" name="Rectangle 9"/>
          <p:cNvSpPr>
            <a:spLocks noGrp="1" noChangeArrowheads="1"/>
          </p:cNvSpPr>
          <p:nvPr>
            <p:ph type="ftr" sz="quarter" idx="11"/>
          </p:nvPr>
        </p:nvSpPr>
        <p:spPr>
          <a:ln/>
        </p:spPr>
        <p:txBody>
          <a:bodyPr/>
          <a:lstStyle>
            <a:lvl1pPr>
              <a:defRPr/>
            </a:lvl1pPr>
          </a:lstStyle>
          <a:p>
            <a:endParaRPr lang="en-GB" altLang="en-US"/>
          </a:p>
        </p:txBody>
      </p:sp>
      <p:sp>
        <p:nvSpPr>
          <p:cNvPr id="6" name="Rectangle 10"/>
          <p:cNvSpPr>
            <a:spLocks noGrp="1" noChangeArrowheads="1"/>
          </p:cNvSpPr>
          <p:nvPr>
            <p:ph type="sldNum" sz="quarter" idx="12"/>
          </p:nvPr>
        </p:nvSpPr>
        <p:spPr>
          <a:ln/>
        </p:spPr>
        <p:txBody>
          <a:bodyPr/>
          <a:lstStyle>
            <a:lvl1pPr>
              <a:defRPr/>
            </a:lvl1pPr>
          </a:lstStyle>
          <a:p>
            <a:fld id="{C6BB8E4C-AAF0-4A6B-909F-25CC623E968C}" type="slidenum">
              <a:rPr lang="en-GB" altLang="en-US"/>
              <a:pPr/>
              <a:t>‹#›</a:t>
            </a:fld>
            <a:endParaRPr lang="en-GB" altLang="en-US"/>
          </a:p>
        </p:txBody>
      </p:sp>
    </p:spTree>
    <p:extLst>
      <p:ext uri="{BB962C8B-B14F-4D97-AF65-F5344CB8AC3E}">
        <p14:creationId xmlns:p14="http://schemas.microsoft.com/office/powerpoint/2010/main" val="753480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5EB79DE-5F5B-490D-A289-C30B2F729347}" type="datetime1">
              <a:rPr lang="en-GB" smtClean="0"/>
              <a:t>05/07/2016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365D31-8BAE-4B58-BE5B-77FAB7A0C81B}"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F9DAF9-6923-4CC4-A51B-513D43B2A16C}" type="datetime1">
              <a:rPr lang="en-GB" smtClean="0"/>
              <a:t>05/07/2016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365D31-8BAE-4B58-BE5B-77FAB7A0C81B}"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AC78C900-9AB7-419F-9D52-10ED7F5F8F87}" type="datetime1">
              <a:rPr lang="en-GB" smtClean="0"/>
              <a:t>05/07/2016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C365D31-8BAE-4B58-BE5B-77FAB7A0C81B}"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97223783-86F0-482F-80F1-AEB5522C1602}" type="datetime1">
              <a:rPr lang="en-GB" smtClean="0"/>
              <a:t>05/07/2016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C365D31-8BAE-4B58-BE5B-77FAB7A0C81B}"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89BCB1AC-A221-401B-9FDA-BB7542927F2A}" type="datetime1">
              <a:rPr lang="en-GB" smtClean="0"/>
              <a:t>05/07/2016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C365D31-8BAE-4B58-BE5B-77FAB7A0C81B}"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1C3903-C4C0-4364-8E3B-8D84F5A5575B}" type="datetime1">
              <a:rPr lang="en-GB" smtClean="0"/>
              <a:t>05/07/2016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C365D31-8BAE-4B58-BE5B-77FAB7A0C81B}"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82C2DD-8E6F-43F2-B9B1-FB873A977EA8}" type="datetime1">
              <a:rPr lang="en-GB" smtClean="0"/>
              <a:t>05/07/2016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C365D31-8BAE-4B58-BE5B-77FAB7A0C81B}"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3AD135-5ECF-45AA-8A47-B18665894D4F}" type="datetime1">
              <a:rPr lang="en-GB" smtClean="0"/>
              <a:t>05/07/2016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C365D31-8BAE-4B58-BE5B-77FAB7A0C81B}"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EDF330-7049-4BF8-BDC0-90B5F65E8DC8}" type="datetime1">
              <a:rPr lang="en-GB" smtClean="0"/>
              <a:t>05/07/2016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365D31-8BAE-4B58-BE5B-77FAB7A0C81B}"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ompasss.org/" TargetMode="External"/><Relationship Id="rId2" Type="http://schemas.openxmlformats.org/officeDocument/2006/relationships/hyperlink" Target="https://www.facebook.com/groups/mixednetwork/" TargetMode="External"/><Relationship Id="rId1" Type="http://schemas.openxmlformats.org/officeDocument/2006/relationships/slideLayout" Target="../slideLayouts/slideLayout2.xml"/><Relationship Id="rId6" Type="http://schemas.openxmlformats.org/officeDocument/2006/relationships/image" Target="../media/image3.gif"/><Relationship Id="rId5" Type="http://schemas.openxmlformats.org/officeDocument/2006/relationships/image" Target="../media/image2.jpe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slide" Target="slide7.xml"/><Relationship Id="rId1" Type="http://schemas.openxmlformats.org/officeDocument/2006/relationships/slideLayout" Target="../slideLayouts/slideLayout2.xml"/><Relationship Id="rId6" Type="http://schemas.openxmlformats.org/officeDocument/2006/relationships/slide" Target="slide45.xml"/><Relationship Id="rId5" Type="http://schemas.openxmlformats.org/officeDocument/2006/relationships/slide" Target="slide44.xml"/><Relationship Id="rId4" Type="http://schemas.openxmlformats.org/officeDocument/2006/relationships/slide" Target="slide3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r-forge.r-project.org/scm/viewvc.php/pkg/QCA3/R/fsgof.R?view=markup&amp;root=asrr"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www.compasss.org/" TargetMode="External"/><Relationship Id="rId2" Type="http://schemas.openxmlformats.org/officeDocument/2006/relationships/hyperlink" Target="http://course-data.ccsr.ac.uk/qca"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5">
              <a:lumMod val="20000"/>
              <a:lumOff val="80000"/>
            </a:schemeClr>
          </a:solidFill>
        </p:spPr>
        <p:txBody>
          <a:bodyPr>
            <a:normAutofit fontScale="90000"/>
          </a:bodyPr>
          <a:lstStyle/>
          <a:p>
            <a:r>
              <a:rPr lang="en-GB" sz="4000" b="1" dirty="0" smtClean="0">
                <a:solidFill>
                  <a:srgbClr val="FF0000"/>
                </a:solidFill>
              </a:rPr>
              <a:t>QCA and Fuzzy Set Goodness–of-Fit Tests  </a:t>
            </a:r>
            <a:r>
              <a:rPr lang="en-GB" dirty="0" smtClean="0"/>
              <a:t>        by Wendy Olsen</a:t>
            </a:r>
            <a:endParaRPr lang="en-GB" dirty="0"/>
          </a:p>
        </p:txBody>
      </p:sp>
      <p:sp>
        <p:nvSpPr>
          <p:cNvPr id="3" name="Content Placeholder 2"/>
          <p:cNvSpPr>
            <a:spLocks noGrp="1"/>
          </p:cNvSpPr>
          <p:nvPr>
            <p:ph idx="1"/>
          </p:nvPr>
        </p:nvSpPr>
        <p:spPr/>
        <p:txBody>
          <a:bodyPr>
            <a:normAutofit fontScale="85000" lnSpcReduction="10000"/>
          </a:bodyPr>
          <a:lstStyle/>
          <a:p>
            <a:r>
              <a:rPr lang="en-GB" dirty="0"/>
              <a:t>Thanks to John </a:t>
            </a:r>
            <a:r>
              <a:rPr lang="en-GB" dirty="0" err="1"/>
              <a:t>McLoughlin</a:t>
            </a:r>
            <a:r>
              <a:rPr lang="en-GB" dirty="0"/>
              <a:t> for programming help in Python.</a:t>
            </a:r>
          </a:p>
          <a:p>
            <a:r>
              <a:rPr lang="en-GB" dirty="0"/>
              <a:t>Funded by </a:t>
            </a:r>
            <a:r>
              <a:rPr lang="en-GB" b="1" dirty="0"/>
              <a:t>British </a:t>
            </a:r>
            <a:r>
              <a:rPr lang="en-GB" b="1" dirty="0" smtClean="0"/>
              <a:t>Academy: </a:t>
            </a:r>
            <a:r>
              <a:rPr lang="en-GB" b="1" dirty="0"/>
              <a:t>Innovation in Global Labour Research Using Deep Linkage and Mixed Methods </a:t>
            </a:r>
            <a:endParaRPr lang="en-GB" b="1" dirty="0" smtClean="0"/>
          </a:p>
          <a:p>
            <a:r>
              <a:rPr lang="en-GB" dirty="0"/>
              <a:t>See also </a:t>
            </a:r>
            <a:r>
              <a:rPr lang="en-GB" dirty="0">
                <a:hlinkClick r:id="rId2"/>
              </a:rPr>
              <a:t>https://www.facebook.com/groups/mixednetwork</a:t>
            </a:r>
            <a:r>
              <a:rPr lang="en-GB" dirty="0" smtClean="0">
                <a:hlinkClick r:id="rId2"/>
              </a:rPr>
              <a:t>/</a:t>
            </a:r>
            <a:endParaRPr lang="en-GB" dirty="0" smtClean="0"/>
          </a:p>
          <a:p>
            <a:r>
              <a:rPr lang="en-GB" dirty="0" smtClean="0"/>
              <a:t>Integrated Mixed Methods Network</a:t>
            </a:r>
          </a:p>
          <a:p>
            <a:r>
              <a:rPr lang="en-GB" dirty="0" smtClean="0"/>
              <a:t>And </a:t>
            </a:r>
            <a:r>
              <a:rPr lang="en-GB" dirty="0" smtClean="0">
                <a:hlinkClick r:id="rId3"/>
              </a:rPr>
              <a:t>www.compasss.org</a:t>
            </a:r>
            <a:endParaRPr lang="en-GB" dirty="0" smtClean="0"/>
          </a:p>
          <a:p>
            <a:r>
              <a:rPr lang="en-GB" dirty="0" smtClean="0"/>
              <a:t>And JISCMAIL  QUAL-COMPARE (185 members)</a:t>
            </a:r>
            <a:endParaRPr lang="en-GB" dirty="0"/>
          </a:p>
          <a:p>
            <a:endParaRPr lang="en-GB" dirty="0"/>
          </a:p>
        </p:txBody>
      </p:sp>
      <p:sp>
        <p:nvSpPr>
          <p:cNvPr id="4" name="Slide Number Placeholder 3"/>
          <p:cNvSpPr>
            <a:spLocks noGrp="1"/>
          </p:cNvSpPr>
          <p:nvPr>
            <p:ph type="sldNum" sz="quarter" idx="12"/>
          </p:nvPr>
        </p:nvSpPr>
        <p:spPr/>
        <p:txBody>
          <a:bodyPr/>
          <a:lstStyle/>
          <a:p>
            <a:fld id="{DC365D31-8BAE-4B58-BE5B-77FAB7A0C81B}" type="slidenum">
              <a:rPr lang="en-GB" smtClean="0"/>
              <a:pPr/>
              <a:t>1</a:t>
            </a:fld>
            <a:endParaRPr lang="en-GB"/>
          </a:p>
        </p:txBody>
      </p:sp>
      <p:pic>
        <p:nvPicPr>
          <p:cNvPr id="8194" name="Picture 2" descr="\\nask.man.ac.uk\home$\My Pictures\CMISTlogo.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3568" y="5733256"/>
            <a:ext cx="1558290" cy="933450"/>
          </a:xfrm>
          <a:prstGeom prst="rect">
            <a:avLst/>
          </a:prstGeom>
          <a:noFill/>
          <a:extLst>
            <a:ext uri="{909E8E84-426E-40DD-AFC4-6F175D3DCCD1}">
              <a14:hiddenFill xmlns:a14="http://schemas.microsoft.com/office/drawing/2010/main">
                <a:solidFill>
                  <a:srgbClr val="FFFFFF"/>
                </a:solidFill>
              </a14:hiddenFill>
            </a:ext>
          </a:extLst>
        </p:spPr>
      </p:pic>
      <p:pic>
        <p:nvPicPr>
          <p:cNvPr id="8195" name="Picture 3" descr="\\nask.man.ac.uk\home$\My Pictures\BritishAcademyLogo.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00093" y="3197676"/>
            <a:ext cx="1846609" cy="690602"/>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nask.man.ac.uk\home$\My Pictures\ManchesterSmallLogo.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80312" y="6093296"/>
            <a:ext cx="1005840" cy="43434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256276" y="5926811"/>
            <a:ext cx="4893374" cy="707886"/>
          </a:xfrm>
          <a:prstGeom prst="rect">
            <a:avLst/>
          </a:prstGeom>
          <a:solidFill>
            <a:srgbClr val="FFC000"/>
          </a:solid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000" b="1" cap="none" spc="0" dirty="0" smtClean="0">
                <a:ln w="11430"/>
                <a:solidFill>
                  <a:schemeClr val="accent4">
                    <a:lumMod val="75000"/>
                  </a:schemeClr>
                </a:solidFill>
                <a:effectLst>
                  <a:outerShdw blurRad="50800" dist="39000" dir="5460000" algn="tl">
                    <a:srgbClr val="000000">
                      <a:alpha val="38000"/>
                    </a:srgbClr>
                  </a:outerShdw>
                </a:effectLst>
              </a:rPr>
              <a:t>Research Methods Festival July 2016</a:t>
            </a:r>
          </a:p>
          <a:p>
            <a:pPr algn="ctr"/>
            <a:r>
              <a:rPr lang="en-US" sz="2000" b="1" dirty="0" smtClean="0">
                <a:ln w="11430"/>
                <a:solidFill>
                  <a:schemeClr val="accent4">
                    <a:lumMod val="75000"/>
                  </a:schemeClr>
                </a:solidFill>
                <a:effectLst>
                  <a:outerShdw blurRad="50800" dist="39000" dir="5460000" algn="tl">
                    <a:srgbClr val="000000">
                      <a:alpha val="38000"/>
                    </a:srgbClr>
                  </a:outerShdw>
                </a:effectLst>
              </a:rPr>
              <a:t>University of Bath</a:t>
            </a:r>
            <a:endParaRPr lang="en-US" sz="2000" b="1" cap="none" spc="0" dirty="0">
              <a:ln w="11430"/>
              <a:solidFill>
                <a:schemeClr val="accent4">
                  <a:lumMod val="75000"/>
                </a:schemeClr>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1387858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2852936"/>
            <a:ext cx="7772400" cy="2043658"/>
          </a:xfrm>
        </p:spPr>
        <p:txBody>
          <a:bodyPr>
            <a:normAutofit fontScale="90000"/>
          </a:bodyPr>
          <a:lstStyle/>
          <a:p>
            <a:r>
              <a:rPr lang="en-GB" dirty="0" err="1" smtClean="0"/>
              <a:t>Eliason</a:t>
            </a:r>
            <a:r>
              <a:rPr lang="en-GB" dirty="0" smtClean="0"/>
              <a:t> &amp; </a:t>
            </a:r>
            <a:r>
              <a:rPr lang="en-GB" dirty="0" smtClean="0"/>
              <a:t>Stryker </a:t>
            </a:r>
            <a:r>
              <a:rPr lang="en-GB" dirty="0" smtClean="0"/>
              <a:t>2009</a:t>
            </a:r>
            <a:br>
              <a:rPr lang="en-GB" dirty="0" smtClean="0"/>
            </a:br>
            <a:r>
              <a:rPr lang="en-GB" dirty="0" smtClean="0"/>
              <a:t>offered a test of fit to a hypothesis, e.g. that X is sufficient for Y.</a:t>
            </a:r>
            <a:endParaRPr lang="en-GB" dirty="0"/>
          </a:p>
        </p:txBody>
      </p:sp>
      <p:sp>
        <p:nvSpPr>
          <p:cNvPr id="3" name="Subtitle 2"/>
          <p:cNvSpPr>
            <a:spLocks noGrp="1"/>
          </p:cNvSpPr>
          <p:nvPr>
            <p:ph type="subTitle" idx="1"/>
          </p:nvPr>
        </p:nvSpPr>
        <p:spPr>
          <a:xfrm>
            <a:off x="1619672" y="4869160"/>
            <a:ext cx="6400800" cy="1752600"/>
          </a:xfrm>
        </p:spPr>
        <p:style>
          <a:lnRef idx="1">
            <a:schemeClr val="accent3"/>
          </a:lnRef>
          <a:fillRef idx="2">
            <a:schemeClr val="accent3"/>
          </a:fillRef>
          <a:effectRef idx="1">
            <a:schemeClr val="accent3"/>
          </a:effectRef>
          <a:fontRef idx="minor">
            <a:schemeClr val="dk1"/>
          </a:fontRef>
        </p:style>
        <p:txBody>
          <a:bodyPr>
            <a:normAutofit fontScale="70000" lnSpcReduction="20000"/>
          </a:bodyPr>
          <a:lstStyle/>
          <a:p>
            <a:r>
              <a:rPr lang="en-GB" dirty="0" smtClean="0">
                <a:solidFill>
                  <a:schemeClr val="accent4">
                    <a:lumMod val="75000"/>
                  </a:schemeClr>
                </a:solidFill>
              </a:rPr>
              <a:t>Do the case-study research first,</a:t>
            </a:r>
          </a:p>
          <a:p>
            <a:r>
              <a:rPr lang="en-GB" dirty="0" smtClean="0">
                <a:solidFill>
                  <a:schemeClr val="accent4">
                    <a:lumMod val="75000"/>
                  </a:schemeClr>
                </a:solidFill>
              </a:rPr>
              <a:t>Then crisp- or fuzzy-set QCA analysis,</a:t>
            </a:r>
          </a:p>
          <a:p>
            <a:r>
              <a:rPr lang="en-GB" dirty="0" smtClean="0">
                <a:solidFill>
                  <a:schemeClr val="accent4">
                    <a:lumMod val="75000"/>
                  </a:schemeClr>
                </a:solidFill>
              </a:rPr>
              <a:t>Then notice which are the causal pathways</a:t>
            </a:r>
          </a:p>
          <a:p>
            <a:r>
              <a:rPr lang="en-GB" dirty="0" smtClean="0">
                <a:solidFill>
                  <a:schemeClr val="accent4">
                    <a:lumMod val="75000"/>
                  </a:schemeClr>
                </a:solidFill>
              </a:rPr>
              <a:t>(A) Necessary causes (B) Sufficient pathways</a:t>
            </a:r>
          </a:p>
          <a:p>
            <a:r>
              <a:rPr lang="en-GB" dirty="0" smtClean="0">
                <a:solidFill>
                  <a:schemeClr val="accent4">
                    <a:lumMod val="75000"/>
                  </a:schemeClr>
                </a:solidFill>
              </a:rPr>
              <a:t>Thirdly statistical testing.</a:t>
            </a:r>
            <a:endParaRPr lang="en-GB" dirty="0">
              <a:solidFill>
                <a:schemeClr val="accent4">
                  <a:lumMod val="75000"/>
                </a:schemeClr>
              </a:solidFill>
            </a:endParaRPr>
          </a:p>
        </p:txBody>
      </p:sp>
      <p:sp>
        <p:nvSpPr>
          <p:cNvPr id="4" name="Slide Number Placeholder 3"/>
          <p:cNvSpPr>
            <a:spLocks noGrp="1"/>
          </p:cNvSpPr>
          <p:nvPr>
            <p:ph type="sldNum" sz="quarter" idx="12"/>
          </p:nvPr>
        </p:nvSpPr>
        <p:spPr/>
        <p:txBody>
          <a:bodyPr/>
          <a:lstStyle/>
          <a:p>
            <a:fld id="{DC365D31-8BAE-4B58-BE5B-77FAB7A0C81B}" type="slidenum">
              <a:rPr lang="en-GB" smtClean="0"/>
              <a:pPr/>
              <a:t>10</a:t>
            </a:fld>
            <a:endParaRPr lang="en-GB"/>
          </a:p>
        </p:txBody>
      </p:sp>
      <p:sp>
        <p:nvSpPr>
          <p:cNvPr id="5" name="Rectangle 4"/>
          <p:cNvSpPr/>
          <p:nvPr/>
        </p:nvSpPr>
        <p:spPr>
          <a:xfrm>
            <a:off x="251520" y="188640"/>
            <a:ext cx="8496944" cy="255454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GB" sz="4800" dirty="0"/>
              <a:t>3 Empirical measure of Goodness-of-fit (F</a:t>
            </a:r>
            <a:r>
              <a:rPr lang="en-GB" sz="4800" dirty="0" smtClean="0"/>
              <a:t>) </a:t>
            </a:r>
          </a:p>
          <a:p>
            <a:r>
              <a:rPr lang="en-GB" sz="3200" dirty="0" smtClean="0"/>
              <a:t>Based on </a:t>
            </a:r>
            <a:r>
              <a:rPr lang="en-GB" sz="3200" dirty="0" err="1" smtClean="0"/>
              <a:t>Eliason</a:t>
            </a:r>
            <a:r>
              <a:rPr lang="en-GB" sz="3200" dirty="0" smtClean="0"/>
              <a:t> </a:t>
            </a:r>
            <a:r>
              <a:rPr lang="en-GB" sz="3200" dirty="0"/>
              <a:t>S. &amp; Stryker R. 2009. Sociological Methods &amp; Research 38:102-146.</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A WARNING ABOUT COMPLETENESS OF CAUSAL MODELS</a:t>
            </a:r>
            <a:endParaRPr lang="en-GB" dirty="0"/>
          </a:p>
        </p:txBody>
      </p:sp>
      <p:sp>
        <p:nvSpPr>
          <p:cNvPr id="3" name="Content Placeholder 2"/>
          <p:cNvSpPr>
            <a:spLocks noGrp="1"/>
          </p:cNvSpPr>
          <p:nvPr>
            <p:ph idx="1"/>
          </p:nvPr>
        </p:nvSpPr>
        <p:spPr/>
        <p:txBody>
          <a:bodyPr>
            <a:normAutofit lnSpcReduction="10000"/>
          </a:bodyPr>
          <a:lstStyle/>
          <a:p>
            <a:r>
              <a:rPr lang="en-GB" dirty="0"/>
              <a:t>(A) Necessary causes (B) Sufficient pathways</a:t>
            </a:r>
          </a:p>
          <a:p>
            <a:endParaRPr lang="en-GB" dirty="0" smtClean="0"/>
          </a:p>
          <a:p>
            <a:r>
              <a:rPr lang="en-GB" dirty="0" smtClean="0"/>
              <a:t>You could practically remove the ‘necessary causes’ (call this X7 and X8) from the test for ‘sufficient causes’.</a:t>
            </a:r>
          </a:p>
          <a:p>
            <a:r>
              <a:rPr lang="en-GB" dirty="0" smtClean="0"/>
              <a:t>That’s because the necessary causal factor is practically present in every case. So it does not affect the measurement or testing of X being sufficient for Y.</a:t>
            </a:r>
            <a:endParaRPr lang="en-GB" dirty="0"/>
          </a:p>
        </p:txBody>
      </p:sp>
      <p:sp>
        <p:nvSpPr>
          <p:cNvPr id="4" name="Slide Number Placeholder 3"/>
          <p:cNvSpPr>
            <a:spLocks noGrp="1"/>
          </p:cNvSpPr>
          <p:nvPr>
            <p:ph type="sldNum" sz="quarter" idx="12"/>
          </p:nvPr>
        </p:nvSpPr>
        <p:spPr/>
        <p:txBody>
          <a:bodyPr/>
          <a:lstStyle/>
          <a:p>
            <a:fld id="{DC365D31-8BAE-4B58-BE5B-77FAB7A0C81B}" type="slidenum">
              <a:rPr lang="en-GB" smtClean="0"/>
              <a:pPr/>
              <a:t>11</a:t>
            </a:fld>
            <a:endParaRPr lang="en-GB"/>
          </a:p>
        </p:txBody>
      </p:sp>
    </p:spTree>
    <p:extLst>
      <p:ext uri="{BB962C8B-B14F-4D97-AF65-F5344CB8AC3E}">
        <p14:creationId xmlns:p14="http://schemas.microsoft.com/office/powerpoint/2010/main" val="1483495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p:spPr>
        <p:txBody>
          <a:bodyP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a:spcBef>
                <a:spcPct val="50000"/>
              </a:spcBef>
              <a:buFontTx/>
              <a:buNone/>
            </a:pPr>
            <a:fld id="{BE6586A3-685B-4D85-A7B4-E9DF820E8EA1}" type="slidenum">
              <a:rPr kumimoji="0" lang="en-GB" altLang="en-US" sz="1400"/>
              <a:pPr>
                <a:spcBef>
                  <a:spcPct val="50000"/>
                </a:spcBef>
                <a:buFontTx/>
                <a:buNone/>
              </a:pPr>
              <a:t>12</a:t>
            </a:fld>
            <a:endParaRPr kumimoji="0" lang="en-GB" altLang="en-US" sz="1400"/>
          </a:p>
        </p:txBody>
      </p:sp>
      <p:sp>
        <p:nvSpPr>
          <p:cNvPr id="30723" name="Rectangle 2"/>
          <p:cNvSpPr>
            <a:spLocks noGrp="1" noChangeArrowheads="1"/>
          </p:cNvSpPr>
          <p:nvPr>
            <p:ph type="title"/>
          </p:nvPr>
        </p:nvSpPr>
        <p:spPr>
          <a:xfrm>
            <a:off x="684213" y="404813"/>
            <a:ext cx="7772400" cy="1143000"/>
          </a:xfrm>
        </p:spPr>
        <p:style>
          <a:lnRef idx="1">
            <a:schemeClr val="accent3"/>
          </a:lnRef>
          <a:fillRef idx="2">
            <a:schemeClr val="accent3"/>
          </a:fillRef>
          <a:effectRef idx="1">
            <a:schemeClr val="accent3"/>
          </a:effectRef>
          <a:fontRef idx="minor">
            <a:schemeClr val="dk1"/>
          </a:fontRef>
        </p:style>
        <p:txBody>
          <a:bodyPr>
            <a:normAutofit fontScale="90000"/>
          </a:bodyPr>
          <a:lstStyle/>
          <a:p>
            <a:pPr eaLnBrk="1" hangingPunct="1"/>
            <a:r>
              <a:rPr lang="en-GB" altLang="en-US" sz="4000" dirty="0" smtClean="0"/>
              <a:t>Appendix: A Fuzzy Set Interim Truth Table (Olsen, 2009)</a:t>
            </a:r>
          </a:p>
        </p:txBody>
      </p:sp>
      <p:graphicFrame>
        <p:nvGraphicFramePr>
          <p:cNvPr id="18240" name="Group 832"/>
          <p:cNvGraphicFramePr>
            <a:graphicFrameLocks noGrp="1"/>
          </p:cNvGraphicFramePr>
          <p:nvPr>
            <p:ph idx="1"/>
          </p:nvPr>
        </p:nvGraphicFramePr>
        <p:xfrm>
          <a:off x="684213" y="1628775"/>
          <a:ext cx="7772400" cy="6473134"/>
        </p:xfrm>
        <a:graphic>
          <a:graphicData uri="http://schemas.openxmlformats.org/drawingml/2006/table">
            <a:tbl>
              <a:tblPr/>
              <a:tblGrid>
                <a:gridCol w="836612"/>
                <a:gridCol w="835025"/>
                <a:gridCol w="849313"/>
                <a:gridCol w="836612"/>
                <a:gridCol w="835025"/>
                <a:gridCol w="896938"/>
                <a:gridCol w="858837"/>
                <a:gridCol w="946150"/>
                <a:gridCol w="877888"/>
              </a:tblGrid>
              <a:tr h="51752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2400" b="0" i="0" u="none" strike="noStrike" cap="none" normalizeH="0" baseline="0" smtClean="0">
                          <a:ln>
                            <a:noFill/>
                          </a:ln>
                          <a:solidFill>
                            <a:schemeClr val="tx1"/>
                          </a:solidFill>
                          <a:effectLst/>
                          <a:latin typeface="Arial" pitchFamily="34" charset="0"/>
                        </a:rPr>
                        <a:t>Y </a:t>
                      </a: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2400" b="0" i="0" u="none" strike="noStrike" cap="none" normalizeH="0" baseline="0" smtClean="0">
                          <a:ln>
                            <a:noFill/>
                          </a:ln>
                          <a:solidFill>
                            <a:schemeClr val="tx1"/>
                          </a:solidFill>
                          <a:effectLst/>
                          <a:latin typeface="Arial" pitchFamily="34" charset="0"/>
                        </a:rPr>
                        <a:t>X1</a:t>
                      </a: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2400" b="0" i="0" u="none" strike="noStrike" cap="none" normalizeH="0" baseline="0" smtClean="0">
                          <a:ln>
                            <a:noFill/>
                          </a:ln>
                          <a:solidFill>
                            <a:schemeClr val="tx1"/>
                          </a:solidFill>
                          <a:effectLst/>
                          <a:latin typeface="Arial" pitchFamily="34" charset="0"/>
                        </a:rPr>
                        <a:t>X2</a:t>
                      </a: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2400" b="0" i="0" u="none" strike="noStrike" cap="none" normalizeH="0" baseline="0" smtClean="0">
                          <a:ln>
                            <a:noFill/>
                          </a:ln>
                          <a:solidFill>
                            <a:schemeClr val="tx1"/>
                          </a:solidFill>
                          <a:effectLst/>
                          <a:latin typeface="Arial" pitchFamily="34" charset="0"/>
                        </a:rPr>
                        <a:t>X3</a:t>
                      </a: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2400" b="0" i="0" u="none" strike="noStrike" cap="none" normalizeH="0" baseline="0" smtClean="0">
                          <a:ln>
                            <a:noFill/>
                          </a:ln>
                          <a:solidFill>
                            <a:schemeClr val="tx1"/>
                          </a:solidFill>
                          <a:effectLst/>
                          <a:latin typeface="Arial" pitchFamily="34" charset="0"/>
                        </a:rPr>
                        <a:t>X4</a:t>
                      </a: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2400" b="0" i="0" u="none" strike="noStrike" cap="none" normalizeH="0" baseline="0" smtClean="0">
                          <a:ln>
                            <a:noFill/>
                          </a:ln>
                          <a:solidFill>
                            <a:schemeClr val="tx1"/>
                          </a:solidFill>
                          <a:effectLst/>
                          <a:latin typeface="Arial" pitchFamily="34" charset="0"/>
                        </a:rPr>
                        <a:t>X5</a:t>
                      </a: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2400" b="0" i="0" u="none" strike="noStrike" cap="none" normalizeH="0" baseline="0" smtClean="0">
                          <a:ln>
                            <a:noFill/>
                          </a:ln>
                          <a:solidFill>
                            <a:schemeClr val="tx1"/>
                          </a:solidFill>
                          <a:effectLst/>
                          <a:latin typeface="Arial" pitchFamily="34" charset="0"/>
                        </a:rPr>
                        <a:t>X6</a:t>
                      </a: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1400" b="1" i="0" u="none" strike="noStrike" cap="none" normalizeH="0" baseline="0" smtClean="0">
                          <a:ln>
                            <a:noFill/>
                          </a:ln>
                          <a:solidFill>
                            <a:schemeClr val="tx1"/>
                          </a:solidFill>
                          <a:effectLst/>
                          <a:latin typeface="Arial" pitchFamily="34" charset="0"/>
                        </a:rPr>
                        <a:t>Number</a:t>
                      </a: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GB" altLang="en-US" sz="1400" b="1" i="0" u="none" strike="noStrike" cap="none" normalizeH="0" baseline="0" smtClean="0">
                          <a:ln>
                            <a:noFill/>
                          </a:ln>
                          <a:solidFill>
                            <a:schemeClr val="tx1"/>
                          </a:solidFill>
                          <a:effectLst/>
                          <a:latin typeface="Arial" pitchFamily="34" charset="0"/>
                        </a:rPr>
                        <a:t>Configuration</a:t>
                      </a:r>
                    </a:p>
                  </a:txBody>
                  <a:tcPr marT="45713" marB="45713" anchor="b" horzOverflow="overflow">
                    <a:lnL>
                      <a:noFill/>
                    </a:lnL>
                    <a:lnR>
                      <a:noFill/>
                    </a:lnR>
                    <a:lnT>
                      <a:noFill/>
                    </a:lnT>
                    <a:lnB>
                      <a:noFill/>
                    </a:lnB>
                    <a:lnTlToBr>
                      <a:noFill/>
                    </a:lnTlToBr>
                    <a:lnBlToTr>
                      <a:noFill/>
                    </a:lnBlToTr>
                    <a:noFill/>
                  </a:tcPr>
                </a:tc>
              </a:tr>
              <a:tr h="51752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Fuzzy</a:t>
                      </a:r>
                      <a:endParaRPr kumimoji="0" lang="en-GB" altLang="en-US" sz="2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Fuzzy</a:t>
                      </a:r>
                      <a:endParaRPr kumimoji="0" lang="en-GB" altLang="en-US" sz="2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Fuzzy</a:t>
                      </a:r>
                      <a:endParaRPr kumimoji="0" lang="en-GB" altLang="en-US" sz="2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Crisp</a:t>
                      </a:r>
                      <a:endParaRPr kumimoji="0" lang="en-GB" altLang="en-US" sz="2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Crisp</a:t>
                      </a:r>
                      <a:endParaRPr kumimoji="0" lang="en-GB" altLang="en-US" sz="2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Fuzzy</a:t>
                      </a:r>
                      <a:endParaRPr kumimoji="0" lang="en-GB" altLang="en-US" sz="2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Crisp</a:t>
                      </a:r>
                      <a:endParaRPr kumimoji="0" lang="en-GB" altLang="en-US" sz="2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1400" b="1" i="0" u="none" strike="noStrike" cap="none" normalizeH="0" baseline="0" smtClean="0">
                          <a:ln>
                            <a:noFill/>
                          </a:ln>
                          <a:solidFill>
                            <a:schemeClr val="tx1"/>
                          </a:solidFill>
                          <a:effectLst/>
                          <a:latin typeface="Arial" pitchFamily="34" charset="0"/>
                        </a:rPr>
                        <a:t>Of</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1400" b="1" i="0" u="none" strike="noStrike" cap="none" normalizeH="0" baseline="0" smtClean="0">
                          <a:ln>
                            <a:noFill/>
                          </a:ln>
                          <a:solidFill>
                            <a:schemeClr val="tx1"/>
                          </a:solidFill>
                          <a:effectLst/>
                          <a:latin typeface="Arial" pitchFamily="34" charset="0"/>
                        </a:rPr>
                        <a:t>Cases</a:t>
                      </a: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smtClean="0">
                        <a:ln>
                          <a:noFill/>
                        </a:ln>
                        <a:solidFill>
                          <a:schemeClr val="tx1"/>
                        </a:solidFill>
                        <a:effectLst/>
                        <a:latin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4</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2</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3</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2</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4</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3</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5</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6</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7</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8</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9</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4</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10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11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12</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13</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14</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2</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15</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4</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16</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17</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18</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517525">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r>
              <a:tr h="517525">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SUM: </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31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r>
            </a:tbl>
          </a:graphicData>
        </a:graphic>
      </p:graphicFrame>
    </p:spTree>
    <p:extLst>
      <p:ext uri="{BB962C8B-B14F-4D97-AF65-F5344CB8AC3E}">
        <p14:creationId xmlns:p14="http://schemas.microsoft.com/office/powerpoint/2010/main" val="3392151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3.1 </a:t>
            </a:r>
            <a:r>
              <a:rPr lang="en-GB" b="1" dirty="0"/>
              <a:t>Empirical measure of Goodness-of-fit (F)</a:t>
            </a:r>
            <a:br>
              <a:rPr lang="en-GB" b="1" dirty="0"/>
            </a:br>
            <a:r>
              <a:rPr lang="en-GB" dirty="0" smtClean="0"/>
              <a:t>A Basic measure, </a:t>
            </a:r>
            <a:r>
              <a:rPr lang="en-GB" dirty="0" err="1" smtClean="0"/>
              <a:t>C</a:t>
            </a:r>
            <a:r>
              <a:rPr lang="en-GB" baseline="-25000" dirty="0" err="1" smtClean="0"/>
              <a:t>suff</a:t>
            </a:r>
            <a:endParaRPr lang="en-GB" dirty="0"/>
          </a:p>
        </p:txBody>
      </p:sp>
      <p:sp>
        <p:nvSpPr>
          <p:cNvPr id="3" name="Content Placeholder 2"/>
          <p:cNvSpPr>
            <a:spLocks noGrp="1"/>
          </p:cNvSpPr>
          <p:nvPr>
            <p:ph idx="1"/>
          </p:nvPr>
        </p:nvSpPr>
        <p:spPr>
          <a:xfrm>
            <a:off x="467544" y="1759900"/>
            <a:ext cx="8507288" cy="5069160"/>
          </a:xfrm>
        </p:spPr>
        <p:txBody>
          <a:bodyPr>
            <a:normAutofit fontScale="77500" lnSpcReduction="20000"/>
          </a:bodyPr>
          <a:lstStyle/>
          <a:p>
            <a:pPr marL="0" indent="0">
              <a:buNone/>
            </a:pPr>
            <a:r>
              <a:rPr lang="en-GB" dirty="0" smtClean="0"/>
              <a:t>1.  Is there a random sample? If you, consider statistical methods of testing.  </a:t>
            </a:r>
            <a:r>
              <a:rPr lang="en-GB" i="1" u="sng" dirty="0" smtClean="0"/>
              <a:t>Sociological Methodology </a:t>
            </a:r>
            <a:r>
              <a:rPr lang="en-GB" i="1" dirty="0" smtClean="0"/>
              <a:t>2015 debated this question.</a:t>
            </a:r>
            <a:endParaRPr lang="en-GB" dirty="0" smtClean="0"/>
          </a:p>
          <a:p>
            <a:pPr marL="514350" indent="-514350">
              <a:buAutoNum type="arabicPeriod" startAt="2"/>
            </a:pPr>
            <a:r>
              <a:rPr lang="en-GB" dirty="0" smtClean="0"/>
              <a:t>Follow Rihoux and Ragin’s protocol.</a:t>
            </a:r>
          </a:p>
          <a:p>
            <a:pPr marL="400050" lvl="1" indent="0">
              <a:buNone/>
            </a:pPr>
            <a:r>
              <a:rPr lang="en-GB" dirty="0" smtClean="0"/>
              <a:t>2a) find what’s Necessary. 2b) then Sufficient. 2c) then Converses.</a:t>
            </a:r>
          </a:p>
          <a:p>
            <a:pPr marL="514350" indent="-514350">
              <a:buAutoNum type="arabicPeriod" startAt="2"/>
            </a:pPr>
            <a:r>
              <a:rPr lang="en-GB" dirty="0" smtClean="0"/>
              <a:t>For tests of sufficiency, you are now looking at joint membership in sets, known as X1</a:t>
            </a:r>
            <a:r>
              <a:rPr lang="en-GB" dirty="0" smtClean="0">
                <a:sym typeface="Symbol"/>
              </a:rPr>
              <a:t>X2 X3 = </a:t>
            </a:r>
            <a:r>
              <a:rPr lang="en-GB" b="1" dirty="0" smtClean="0">
                <a:sym typeface="Symbol"/>
              </a:rPr>
              <a:t>X</a:t>
            </a:r>
            <a:r>
              <a:rPr lang="en-GB" dirty="0" smtClean="0">
                <a:sym typeface="Symbol"/>
              </a:rPr>
              <a:t> etc.</a:t>
            </a:r>
          </a:p>
          <a:p>
            <a:pPr marL="1257300" lvl="2" indent="-457200">
              <a:buAutoNum type="alphaUcPeriod"/>
            </a:pPr>
            <a:r>
              <a:rPr lang="en-GB" dirty="0" smtClean="0">
                <a:sym typeface="Symbol"/>
              </a:rPr>
              <a:t>The sufficiency triangle is the upper left area.</a:t>
            </a:r>
          </a:p>
          <a:p>
            <a:pPr marL="1257300" lvl="2" indent="-457200">
              <a:buAutoNum type="alphaUcPeriod"/>
            </a:pPr>
            <a:r>
              <a:rPr lang="en-GB" dirty="0" smtClean="0">
                <a:sym typeface="Symbol"/>
              </a:rPr>
              <a:t>MIN(X1, X2, X3) is the same as </a:t>
            </a:r>
            <a:r>
              <a:rPr lang="en-GB" dirty="0"/>
              <a:t>X1</a:t>
            </a:r>
            <a:r>
              <a:rPr lang="en-GB" dirty="0">
                <a:sym typeface="Symbol"/>
              </a:rPr>
              <a:t>X2 </a:t>
            </a:r>
            <a:r>
              <a:rPr lang="en-GB" dirty="0" smtClean="0">
                <a:sym typeface="Symbol"/>
              </a:rPr>
              <a:t>X3.</a:t>
            </a:r>
          </a:p>
          <a:p>
            <a:pPr marL="800100" lvl="2" indent="0">
              <a:buNone/>
            </a:pPr>
            <a:r>
              <a:rPr lang="en-GB" dirty="0">
                <a:sym typeface="Symbol"/>
              </a:rPr>
              <a:t>C</a:t>
            </a:r>
            <a:r>
              <a:rPr lang="en-GB" dirty="0" smtClean="0">
                <a:sym typeface="Symbol"/>
              </a:rPr>
              <a:t>. </a:t>
            </a:r>
            <a:r>
              <a:rPr lang="en-GB" dirty="0" err="1" smtClean="0">
                <a:sym typeface="Symbol"/>
              </a:rPr>
              <a:t>Eliason</a:t>
            </a:r>
            <a:r>
              <a:rPr lang="en-GB" dirty="0" smtClean="0">
                <a:sym typeface="Symbol"/>
              </a:rPr>
              <a:t> and Stryker advise </a:t>
            </a:r>
            <a:r>
              <a:rPr lang="en-GB" dirty="0" smtClean="0">
                <a:sym typeface="Symbol"/>
              </a:rPr>
              <a:t>to recalibrate into normal distributions.</a:t>
            </a:r>
          </a:p>
          <a:p>
            <a:pPr marL="514350" indent="-514350">
              <a:buAutoNum type="arabicPeriod" startAt="2"/>
            </a:pPr>
            <a:r>
              <a:rPr lang="en-GB" dirty="0" smtClean="0"/>
              <a:t>You are now looking at individual X’s first, and then at configurations that embed these. Thus the </a:t>
            </a:r>
            <a:r>
              <a:rPr lang="en-GB" dirty="0" smtClean="0">
                <a:solidFill>
                  <a:srgbClr val="FF0000"/>
                </a:solidFill>
              </a:rPr>
              <a:t>effects are found to occur in combinations, known as configurations. </a:t>
            </a:r>
            <a:endParaRPr lang="en-GB" dirty="0">
              <a:solidFill>
                <a:srgbClr val="FF0000"/>
              </a:solidFill>
            </a:endParaRPr>
          </a:p>
        </p:txBody>
      </p:sp>
      <p:sp>
        <p:nvSpPr>
          <p:cNvPr id="4" name="Slide Number Placeholder 3"/>
          <p:cNvSpPr>
            <a:spLocks noGrp="1"/>
          </p:cNvSpPr>
          <p:nvPr>
            <p:ph type="sldNum" sz="quarter" idx="12"/>
          </p:nvPr>
        </p:nvSpPr>
        <p:spPr/>
        <p:txBody>
          <a:bodyPr/>
          <a:lstStyle/>
          <a:p>
            <a:fld id="{DC365D31-8BAE-4B58-BE5B-77FAB7A0C81B}" type="slidenum">
              <a:rPr lang="en-GB" smtClean="0"/>
              <a:pPr/>
              <a:t>13</a:t>
            </a:fld>
            <a:endParaRPr lang="en-GB"/>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0" indent="0">
              <a:buNone/>
            </a:pPr>
            <a:r>
              <a:rPr lang="en-GB" dirty="0" smtClean="0"/>
              <a:t>Rihoux </a:t>
            </a:r>
            <a:r>
              <a:rPr lang="en-GB" dirty="0"/>
              <a:t>and Ragin </a:t>
            </a:r>
            <a:r>
              <a:rPr lang="en-GB" dirty="0" smtClean="0"/>
              <a:t>offer this </a:t>
            </a:r>
            <a:r>
              <a:rPr lang="en-GB" dirty="0"/>
              <a:t>measure of goodness of </a:t>
            </a:r>
            <a:r>
              <a:rPr lang="en-GB" dirty="0" smtClean="0"/>
              <a:t>fit:</a:t>
            </a:r>
            <a:endParaRPr lang="en-GB" dirty="0"/>
          </a:p>
          <a:p>
            <a:pPr marL="0" indent="0">
              <a:buNone/>
            </a:pPr>
            <a:r>
              <a:rPr lang="en-GB" b="1" i="1" dirty="0" err="1" smtClean="0">
                <a:sym typeface="Symbol"/>
              </a:rPr>
              <a:t>C</a:t>
            </a:r>
            <a:r>
              <a:rPr lang="en-GB" b="1" i="1" baseline="-25000" dirty="0" err="1" smtClean="0">
                <a:sym typeface="Symbol"/>
              </a:rPr>
              <a:t>suff</a:t>
            </a:r>
            <a:r>
              <a:rPr lang="en-GB" b="1" i="1" baseline="-25000" dirty="0" smtClean="0">
                <a:sym typeface="Symbol"/>
              </a:rPr>
              <a:t>  </a:t>
            </a:r>
            <a:r>
              <a:rPr lang="en-GB" b="1" i="1" dirty="0" smtClean="0">
                <a:sym typeface="Symbol"/>
              </a:rPr>
              <a:t> = </a:t>
            </a:r>
            <a:r>
              <a:rPr lang="en-GB" b="1" dirty="0" smtClean="0"/>
              <a:t>   Consistency = Sum(X</a:t>
            </a:r>
            <a:r>
              <a:rPr lang="en-GB" b="1" dirty="0" smtClean="0">
                <a:sym typeface="Symbol"/>
              </a:rPr>
              <a:t> </a:t>
            </a:r>
            <a:r>
              <a:rPr lang="en-GB" b="1" dirty="0">
                <a:sym typeface="Symbol"/>
              </a:rPr>
              <a:t> Y) / Sum(X) </a:t>
            </a:r>
            <a:r>
              <a:rPr lang="en-GB" b="1" dirty="0" smtClean="0">
                <a:sym typeface="Symbol"/>
              </a:rPr>
              <a:t> Eq. 1</a:t>
            </a:r>
            <a:endParaRPr lang="en-GB" b="1" dirty="0" smtClean="0">
              <a:sym typeface="Symbol"/>
            </a:endParaRPr>
          </a:p>
          <a:p>
            <a:pPr marL="0" indent="0">
              <a:buNone/>
            </a:pPr>
            <a:endParaRPr lang="en-GB" dirty="0" smtClean="0">
              <a:sym typeface="Symbol"/>
            </a:endParaRPr>
          </a:p>
          <a:p>
            <a:pPr marL="0" indent="0">
              <a:buNone/>
            </a:pPr>
            <a:r>
              <a:rPr lang="en-GB" dirty="0" smtClean="0">
                <a:sym typeface="Symbol"/>
              </a:rPr>
              <a:t>You sum over the cases.</a:t>
            </a:r>
            <a:r>
              <a:rPr lang="en-GB" dirty="0">
                <a:sym typeface="Symbol"/>
              </a:rPr>
              <a:t> </a:t>
            </a:r>
            <a:r>
              <a:rPr lang="en-GB" dirty="0" smtClean="0">
                <a:sym typeface="Symbol"/>
              </a:rPr>
              <a:t>If Y&lt;</a:t>
            </a:r>
            <a:r>
              <a:rPr lang="en-GB" b="1" dirty="0" smtClean="0">
                <a:sym typeface="Symbol"/>
              </a:rPr>
              <a:t>X</a:t>
            </a:r>
            <a:r>
              <a:rPr lang="en-GB" dirty="0" smtClean="0">
                <a:sym typeface="Symbol"/>
              </a:rPr>
              <a:t> , then the numerator, </a:t>
            </a:r>
            <a:r>
              <a:rPr lang="en-GB" dirty="0" smtClean="0">
                <a:latin typeface="Times New Roman"/>
                <a:cs typeface="Times New Roman"/>
                <a:sym typeface="Symbol"/>
              </a:rPr>
              <a:t>∑</a:t>
            </a:r>
            <a:r>
              <a:rPr lang="en-GB" dirty="0" smtClean="0">
                <a:sym typeface="Symbol"/>
              </a:rPr>
              <a:t>Min(</a:t>
            </a:r>
            <a:r>
              <a:rPr lang="en-GB" b="1" dirty="0" smtClean="0">
                <a:sym typeface="Symbol"/>
              </a:rPr>
              <a:t>X</a:t>
            </a:r>
            <a:r>
              <a:rPr lang="en-GB" dirty="0">
                <a:sym typeface="Symbol"/>
              </a:rPr>
              <a:t>, Y</a:t>
            </a:r>
            <a:r>
              <a:rPr lang="en-GB" dirty="0" smtClean="0">
                <a:sym typeface="Symbol"/>
              </a:rPr>
              <a:t>), is less than the denominator.</a:t>
            </a:r>
          </a:p>
          <a:p>
            <a:pPr marL="0" indent="0">
              <a:buNone/>
            </a:pPr>
            <a:endParaRPr lang="en-GB" dirty="0" smtClean="0">
              <a:sym typeface="Symbol"/>
            </a:endParaRPr>
          </a:p>
          <a:p>
            <a:pPr marL="0" indent="0">
              <a:buNone/>
            </a:pPr>
            <a:r>
              <a:rPr lang="en-GB" dirty="0" smtClean="0">
                <a:sym typeface="Symbol"/>
              </a:rPr>
              <a:t>For patterns with many cases lying </a:t>
            </a:r>
            <a:r>
              <a:rPr lang="en-GB" dirty="0">
                <a:sym typeface="Symbol"/>
              </a:rPr>
              <a:t>in the Sufficiency Triangle, </a:t>
            </a:r>
            <a:r>
              <a:rPr lang="en-GB" dirty="0" err="1" smtClean="0">
                <a:sym typeface="Symbol"/>
              </a:rPr>
              <a:t>C</a:t>
            </a:r>
            <a:r>
              <a:rPr lang="en-GB" baseline="-25000" dirty="0" err="1" smtClean="0">
                <a:sym typeface="Symbol"/>
              </a:rPr>
              <a:t>suff</a:t>
            </a:r>
            <a:r>
              <a:rPr lang="en-GB" dirty="0" smtClean="0">
                <a:sym typeface="Symbol"/>
              </a:rPr>
              <a:t> is </a:t>
            </a:r>
            <a:r>
              <a:rPr lang="en-GB" dirty="0">
                <a:sym typeface="Symbol"/>
              </a:rPr>
              <a:t>=1 or close to 1.  The </a:t>
            </a:r>
            <a:r>
              <a:rPr lang="en-GB" dirty="0" err="1">
                <a:sym typeface="Symbol"/>
              </a:rPr>
              <a:t>cutoff</a:t>
            </a:r>
            <a:r>
              <a:rPr lang="en-GB" dirty="0">
                <a:sym typeface="Symbol"/>
              </a:rPr>
              <a:t> point recommended by Ragin is 0.8, or 0.75.  </a:t>
            </a:r>
            <a:endParaRPr lang="en-GB" dirty="0" smtClean="0">
              <a:sym typeface="Symbol"/>
            </a:endParaRPr>
          </a:p>
          <a:p>
            <a:endParaRPr lang="en-GB" dirty="0"/>
          </a:p>
        </p:txBody>
      </p:sp>
      <p:sp>
        <p:nvSpPr>
          <p:cNvPr id="4" name="Slide Number Placeholder 3"/>
          <p:cNvSpPr>
            <a:spLocks noGrp="1"/>
          </p:cNvSpPr>
          <p:nvPr>
            <p:ph type="sldNum" sz="quarter" idx="12"/>
          </p:nvPr>
        </p:nvSpPr>
        <p:spPr/>
        <p:txBody>
          <a:bodyPr/>
          <a:lstStyle/>
          <a:p>
            <a:fld id="{DC365D31-8BAE-4B58-BE5B-77FAB7A0C81B}" type="slidenum">
              <a:rPr lang="en-GB" smtClean="0"/>
              <a:pPr/>
              <a:t>14</a:t>
            </a:fld>
            <a:endParaRPr lang="en-GB"/>
          </a:p>
        </p:txBody>
      </p:sp>
    </p:spTree>
    <p:extLst>
      <p:ext uri="{BB962C8B-B14F-4D97-AF65-F5344CB8AC3E}">
        <p14:creationId xmlns:p14="http://schemas.microsoft.com/office/powerpoint/2010/main" val="1315578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Visualising the </a:t>
            </a:r>
            <a:r>
              <a:rPr lang="en-GB" dirty="0" err="1" smtClean="0"/>
              <a:t>Csuff</a:t>
            </a:r>
            <a:r>
              <a:rPr lang="en-GB" dirty="0" smtClean="0"/>
              <a:t> </a:t>
            </a:r>
            <a:r>
              <a:rPr lang="en-GB" dirty="0" err="1" smtClean="0"/>
              <a:t>Criterian</a:t>
            </a:r>
            <a:endParaRPr lang="en-GB" dirty="0"/>
          </a:p>
        </p:txBody>
      </p:sp>
      <p:sp>
        <p:nvSpPr>
          <p:cNvPr id="3" name="Content Placeholder 2"/>
          <p:cNvSpPr>
            <a:spLocks noGrp="1"/>
          </p:cNvSpPr>
          <p:nvPr>
            <p:ph idx="1"/>
          </p:nvPr>
        </p:nvSpPr>
        <p:spPr/>
        <p:txBody>
          <a:bodyPr/>
          <a:lstStyle/>
          <a:p>
            <a:r>
              <a:rPr lang="en-GB" dirty="0" smtClean="0"/>
              <a:t>The Consistency measure depends on the slopes of the lines that reach each point in the lower triangle.  So it uses the vertical distances to the Diagonal in a crucial way.</a:t>
            </a:r>
            <a:endParaRPr lang="en-GB" dirty="0"/>
          </a:p>
        </p:txBody>
      </p:sp>
      <p:sp>
        <p:nvSpPr>
          <p:cNvPr id="4" name="Slide Number Placeholder 3"/>
          <p:cNvSpPr>
            <a:spLocks noGrp="1"/>
          </p:cNvSpPr>
          <p:nvPr>
            <p:ph type="sldNum" sz="quarter" idx="12"/>
          </p:nvPr>
        </p:nvSpPr>
        <p:spPr/>
        <p:txBody>
          <a:bodyPr/>
          <a:lstStyle/>
          <a:p>
            <a:fld id="{DC365D31-8BAE-4B58-BE5B-77FAB7A0C81B}" type="slidenum">
              <a:rPr lang="en-GB" smtClean="0"/>
              <a:pPr/>
              <a:t>15</a:t>
            </a:fld>
            <a:endParaRPr lang="en-GB"/>
          </a:p>
        </p:txBody>
      </p:sp>
      <p:grpSp>
        <p:nvGrpSpPr>
          <p:cNvPr id="8" name="Group 7"/>
          <p:cNvGrpSpPr/>
          <p:nvPr/>
        </p:nvGrpSpPr>
        <p:grpSpPr>
          <a:xfrm>
            <a:off x="1403648" y="4149080"/>
            <a:ext cx="2592288" cy="2592288"/>
            <a:chOff x="1403648" y="4149080"/>
            <a:chExt cx="2592288" cy="2592288"/>
          </a:xfrm>
        </p:grpSpPr>
        <p:sp>
          <p:nvSpPr>
            <p:cNvPr id="5" name="Rectangle 4"/>
            <p:cNvSpPr/>
            <p:nvPr/>
          </p:nvSpPr>
          <p:spPr>
            <a:xfrm>
              <a:off x="1403648" y="4149080"/>
              <a:ext cx="2592288" cy="259228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cxnSp>
          <p:nvCxnSpPr>
            <p:cNvPr id="7" name="Straight Connector 6"/>
            <p:cNvCxnSpPr/>
            <p:nvPr/>
          </p:nvCxnSpPr>
          <p:spPr>
            <a:xfrm flipV="1">
              <a:off x="1403648" y="4149080"/>
              <a:ext cx="2592288" cy="25922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6" name="TextBox 5"/>
          <p:cNvSpPr txBox="1"/>
          <p:nvPr/>
        </p:nvSpPr>
        <p:spPr>
          <a:xfrm>
            <a:off x="1403648" y="4365104"/>
            <a:ext cx="1080120" cy="584775"/>
          </a:xfrm>
          <a:prstGeom prst="rect">
            <a:avLst/>
          </a:prstGeom>
          <a:noFill/>
        </p:spPr>
        <p:txBody>
          <a:bodyPr wrap="square" rtlCol="0">
            <a:spAutoFit/>
          </a:bodyPr>
          <a:lstStyle/>
          <a:p>
            <a:r>
              <a:rPr lang="en-GB" sz="3200" dirty="0" smtClean="0"/>
              <a:t>S</a:t>
            </a:r>
            <a:endParaRPr lang="en-GB" sz="3200" dirty="0"/>
          </a:p>
        </p:txBody>
      </p:sp>
      <p:sp>
        <p:nvSpPr>
          <p:cNvPr id="9" name="TextBox 8"/>
          <p:cNvSpPr txBox="1"/>
          <p:nvPr/>
        </p:nvSpPr>
        <p:spPr>
          <a:xfrm>
            <a:off x="3131840" y="5661248"/>
            <a:ext cx="648072" cy="584775"/>
          </a:xfrm>
          <a:prstGeom prst="rect">
            <a:avLst/>
          </a:prstGeom>
          <a:noFill/>
        </p:spPr>
        <p:txBody>
          <a:bodyPr wrap="square" rtlCol="0">
            <a:spAutoFit/>
          </a:bodyPr>
          <a:lstStyle/>
          <a:p>
            <a:r>
              <a:rPr lang="en-GB" sz="3200" dirty="0" smtClean="0"/>
              <a:t>N</a:t>
            </a:r>
            <a:endParaRPr lang="en-GB" sz="3200" dirty="0"/>
          </a:p>
        </p:txBody>
      </p:sp>
    </p:spTree>
    <p:extLst>
      <p:ext uri="{BB962C8B-B14F-4D97-AF65-F5344CB8AC3E}">
        <p14:creationId xmlns:p14="http://schemas.microsoft.com/office/powerpoint/2010/main" val="508530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Fuzzy Set Measure of Fit, </a:t>
            </a:r>
            <a:r>
              <a:rPr lang="en-GB" dirty="0" err="1" smtClean="0"/>
              <a:t>C</a:t>
            </a:r>
            <a:r>
              <a:rPr lang="en-GB" baseline="-25000" dirty="0" err="1" smtClean="0"/>
              <a:t>suff</a:t>
            </a:r>
            <a:endParaRPr lang="en-GB" dirty="0"/>
          </a:p>
        </p:txBody>
      </p:sp>
      <p:sp>
        <p:nvSpPr>
          <p:cNvPr id="3" name="Content Placeholder 2"/>
          <p:cNvSpPr>
            <a:spLocks noGrp="1"/>
          </p:cNvSpPr>
          <p:nvPr>
            <p:ph idx="1"/>
          </p:nvPr>
        </p:nvSpPr>
        <p:spPr>
          <a:xfrm>
            <a:off x="457200" y="1600200"/>
            <a:ext cx="8291264" cy="4708981"/>
          </a:xfrm>
        </p:spPr>
        <p:txBody>
          <a:bodyPr>
            <a:normAutofit fontScale="92500" lnSpcReduction="20000"/>
          </a:bodyPr>
          <a:lstStyle/>
          <a:p>
            <a:r>
              <a:rPr lang="en-GB" dirty="0" smtClean="0"/>
              <a:t>Point A adds 1 unit to the numerator and denominator of </a:t>
            </a:r>
            <a:r>
              <a:rPr lang="en-GB" dirty="0" err="1" smtClean="0"/>
              <a:t>Csuff</a:t>
            </a:r>
            <a:r>
              <a:rPr lang="en-GB" dirty="0" smtClean="0"/>
              <a:t>.  At Point B, the Y value is less than X.  So it only adds to the denominator.</a:t>
            </a:r>
          </a:p>
          <a:p>
            <a:r>
              <a:rPr lang="en-GB" dirty="0" smtClean="0"/>
              <a:t>Notice the fuzzy set space {0,0} to {1,1}.  This conceptual space is not Euclidean.</a:t>
            </a:r>
          </a:p>
          <a:p>
            <a:pPr lvl="8"/>
            <a:r>
              <a:rPr lang="en-GB" dirty="0" smtClean="0"/>
              <a:t>A point represents a case.</a:t>
            </a:r>
          </a:p>
          <a:p>
            <a:pPr lvl="8"/>
            <a:r>
              <a:rPr lang="en-GB" dirty="0" smtClean="0"/>
              <a:t>From B to the diagonal is a non-zero distance. </a:t>
            </a:r>
            <a:r>
              <a:rPr lang="en-GB" sz="2600" dirty="0" err="1" smtClean="0">
                <a:solidFill>
                  <a:srgbClr val="FF0000"/>
                </a:solidFill>
              </a:rPr>
              <a:t>C</a:t>
            </a:r>
            <a:r>
              <a:rPr lang="en-GB" sz="2600" baseline="-25000" dirty="0" err="1" smtClean="0">
                <a:solidFill>
                  <a:srgbClr val="FF0000"/>
                </a:solidFill>
              </a:rPr>
              <a:t>suff</a:t>
            </a:r>
            <a:r>
              <a:rPr lang="en-GB" sz="2600" dirty="0" smtClean="0">
                <a:solidFill>
                  <a:srgbClr val="FF0000"/>
                </a:solidFill>
              </a:rPr>
              <a:t> &lt; 1 because of B.</a:t>
            </a:r>
            <a:endParaRPr lang="en-GB" dirty="0" smtClean="0">
              <a:solidFill>
                <a:srgbClr val="FF0000"/>
              </a:solidFill>
            </a:endParaRPr>
          </a:p>
          <a:p>
            <a:pPr lvl="8"/>
            <a:endParaRPr lang="en-GB" dirty="0"/>
          </a:p>
          <a:p>
            <a:pPr lvl="8"/>
            <a:r>
              <a:rPr lang="en-GB" dirty="0"/>
              <a:t>Suppose </a:t>
            </a:r>
            <a:r>
              <a:rPr lang="en-GB" dirty="0" smtClean="0"/>
              <a:t>C </a:t>
            </a:r>
            <a:r>
              <a:rPr lang="en-GB" dirty="0"/>
              <a:t>is a case at (1,0)</a:t>
            </a:r>
          </a:p>
          <a:p>
            <a:pPr lvl="8"/>
            <a:r>
              <a:rPr lang="en-GB" dirty="0"/>
              <a:t>From </a:t>
            </a:r>
            <a:r>
              <a:rPr lang="en-GB" dirty="0" smtClean="0"/>
              <a:t>C </a:t>
            </a:r>
            <a:r>
              <a:rPr lang="en-GB" dirty="0"/>
              <a:t>to the Diagonal is </a:t>
            </a:r>
            <a:r>
              <a:rPr lang="en-GB" dirty="0" smtClean="0"/>
              <a:t>1 unit! Huge.</a:t>
            </a:r>
            <a:endParaRPr lang="en-GB" dirty="0"/>
          </a:p>
          <a:p>
            <a:pPr lvl="8"/>
            <a:r>
              <a:rPr lang="en-GB" dirty="0" smtClean="0"/>
              <a:t>Suppose D is a case at (0,0)</a:t>
            </a:r>
          </a:p>
          <a:p>
            <a:pPr lvl="8"/>
            <a:r>
              <a:rPr lang="en-GB" dirty="0" smtClean="0"/>
              <a:t>From D to the Diagonal is distance 0.</a:t>
            </a:r>
          </a:p>
          <a:p>
            <a:pPr lvl="8"/>
            <a:r>
              <a:rPr lang="en-GB" dirty="0" smtClean="0"/>
              <a:t>D counts as ‘in’ the triangle S.</a:t>
            </a:r>
            <a:endParaRPr lang="en-GB" dirty="0"/>
          </a:p>
        </p:txBody>
      </p:sp>
      <p:sp>
        <p:nvSpPr>
          <p:cNvPr id="4" name="Slide Number Placeholder 3"/>
          <p:cNvSpPr>
            <a:spLocks noGrp="1"/>
          </p:cNvSpPr>
          <p:nvPr>
            <p:ph type="sldNum" sz="quarter" idx="12"/>
          </p:nvPr>
        </p:nvSpPr>
        <p:spPr/>
        <p:txBody>
          <a:bodyPr/>
          <a:lstStyle/>
          <a:p>
            <a:fld id="{DC365D31-8BAE-4B58-BE5B-77FAB7A0C81B}" type="slidenum">
              <a:rPr lang="en-GB" smtClean="0"/>
              <a:pPr/>
              <a:t>16</a:t>
            </a:fld>
            <a:endParaRPr lang="en-GB"/>
          </a:p>
        </p:txBody>
      </p:sp>
      <p:grpSp>
        <p:nvGrpSpPr>
          <p:cNvPr id="19" name="Group 18"/>
          <p:cNvGrpSpPr/>
          <p:nvPr/>
        </p:nvGrpSpPr>
        <p:grpSpPr>
          <a:xfrm>
            <a:off x="827584" y="3532227"/>
            <a:ext cx="2592288" cy="2592288"/>
            <a:chOff x="827584" y="2602356"/>
            <a:chExt cx="2592288" cy="2592288"/>
          </a:xfrm>
        </p:grpSpPr>
        <p:grpSp>
          <p:nvGrpSpPr>
            <p:cNvPr id="6" name="Group 5"/>
            <p:cNvGrpSpPr/>
            <p:nvPr/>
          </p:nvGrpSpPr>
          <p:grpSpPr>
            <a:xfrm>
              <a:off x="827584" y="2602356"/>
              <a:ext cx="2592288" cy="2592288"/>
              <a:chOff x="1403648" y="4149080"/>
              <a:chExt cx="2592288" cy="2592288"/>
            </a:xfrm>
          </p:grpSpPr>
          <p:sp>
            <p:nvSpPr>
              <p:cNvPr id="7" name="Rectangle 6"/>
              <p:cNvSpPr/>
              <p:nvPr/>
            </p:nvSpPr>
            <p:spPr>
              <a:xfrm>
                <a:off x="1403648" y="4149080"/>
                <a:ext cx="2592288" cy="259228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cxnSp>
            <p:nvCxnSpPr>
              <p:cNvPr id="8" name="Straight Connector 7"/>
              <p:cNvCxnSpPr/>
              <p:nvPr/>
            </p:nvCxnSpPr>
            <p:spPr>
              <a:xfrm flipV="1">
                <a:off x="1403648" y="4149080"/>
                <a:ext cx="2592288" cy="2592288"/>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0" name="Straight Connector 9"/>
            <p:cNvCxnSpPr/>
            <p:nvPr/>
          </p:nvCxnSpPr>
          <p:spPr>
            <a:xfrm flipV="1">
              <a:off x="2616540" y="3970508"/>
              <a:ext cx="0" cy="12241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331640" y="3356992"/>
              <a:ext cx="0" cy="1800200"/>
            </a:xfrm>
            <a:prstGeom prst="line">
              <a:avLst/>
            </a:prstGeom>
          </p:spPr>
          <p:style>
            <a:lnRef idx="1">
              <a:schemeClr val="accent1"/>
            </a:lnRef>
            <a:fillRef idx="0">
              <a:schemeClr val="accent1"/>
            </a:fillRef>
            <a:effectRef idx="0">
              <a:schemeClr val="accent1"/>
            </a:effectRef>
            <a:fontRef idx="minor">
              <a:schemeClr val="tx1"/>
            </a:fontRef>
          </p:style>
        </p:cxnSp>
        <p:sp>
          <p:nvSpPr>
            <p:cNvPr id="14" name="5-Point Star 13"/>
            <p:cNvSpPr/>
            <p:nvPr/>
          </p:nvSpPr>
          <p:spPr>
            <a:xfrm>
              <a:off x="1310818" y="3298892"/>
              <a:ext cx="45719" cy="7200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5-Point Star 15"/>
            <p:cNvSpPr/>
            <p:nvPr/>
          </p:nvSpPr>
          <p:spPr>
            <a:xfrm>
              <a:off x="2593680" y="3898500"/>
              <a:ext cx="45719" cy="7200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7" name="TextBox 16"/>
          <p:cNvSpPr txBox="1"/>
          <p:nvPr/>
        </p:nvSpPr>
        <p:spPr>
          <a:xfrm>
            <a:off x="1492902" y="3934196"/>
            <a:ext cx="72008" cy="369332"/>
          </a:xfrm>
          <a:prstGeom prst="rect">
            <a:avLst/>
          </a:prstGeom>
          <a:noFill/>
        </p:spPr>
        <p:txBody>
          <a:bodyPr wrap="square" rtlCol="0">
            <a:spAutoFit/>
          </a:bodyPr>
          <a:lstStyle/>
          <a:p>
            <a:r>
              <a:rPr lang="en-GB" dirty="0" smtClean="0"/>
              <a:t>A</a:t>
            </a:r>
            <a:endParaRPr lang="en-GB" dirty="0"/>
          </a:p>
        </p:txBody>
      </p:sp>
      <p:sp>
        <p:nvSpPr>
          <p:cNvPr id="18" name="TextBox 17"/>
          <p:cNvSpPr txBox="1"/>
          <p:nvPr/>
        </p:nvSpPr>
        <p:spPr>
          <a:xfrm>
            <a:off x="2771800" y="4643705"/>
            <a:ext cx="144016" cy="369332"/>
          </a:xfrm>
          <a:prstGeom prst="rect">
            <a:avLst/>
          </a:prstGeom>
          <a:noFill/>
        </p:spPr>
        <p:txBody>
          <a:bodyPr wrap="square" rtlCol="0">
            <a:spAutoFit/>
          </a:bodyPr>
          <a:lstStyle/>
          <a:p>
            <a:r>
              <a:rPr lang="en-GB" dirty="0" smtClean="0"/>
              <a:t>B</a:t>
            </a:r>
            <a:endParaRPr lang="en-GB" dirty="0"/>
          </a:p>
        </p:txBody>
      </p:sp>
      <p:sp>
        <p:nvSpPr>
          <p:cNvPr id="5" name="TextBox 4"/>
          <p:cNvSpPr txBox="1"/>
          <p:nvPr/>
        </p:nvSpPr>
        <p:spPr>
          <a:xfrm>
            <a:off x="3167844" y="6124515"/>
            <a:ext cx="504056" cy="369332"/>
          </a:xfrm>
          <a:prstGeom prst="rect">
            <a:avLst/>
          </a:prstGeom>
          <a:noFill/>
        </p:spPr>
        <p:txBody>
          <a:bodyPr wrap="square" rtlCol="0">
            <a:spAutoFit/>
          </a:bodyPr>
          <a:lstStyle/>
          <a:p>
            <a:r>
              <a:rPr lang="en-GB" dirty="0" smtClean="0"/>
              <a:t>C</a:t>
            </a:r>
            <a:endParaRPr lang="en-GB" dirty="0"/>
          </a:p>
        </p:txBody>
      </p:sp>
      <p:sp>
        <p:nvSpPr>
          <p:cNvPr id="9" name="TextBox 8"/>
          <p:cNvSpPr txBox="1"/>
          <p:nvPr/>
        </p:nvSpPr>
        <p:spPr>
          <a:xfrm>
            <a:off x="719572" y="6088041"/>
            <a:ext cx="216024" cy="369332"/>
          </a:xfrm>
          <a:prstGeom prst="rect">
            <a:avLst/>
          </a:prstGeom>
          <a:noFill/>
        </p:spPr>
        <p:txBody>
          <a:bodyPr wrap="square" rtlCol="0">
            <a:spAutoFit/>
          </a:bodyPr>
          <a:lstStyle/>
          <a:p>
            <a:r>
              <a:rPr lang="en-GB" dirty="0" smtClean="0"/>
              <a:t>D</a:t>
            </a:r>
            <a:endParaRPr lang="en-GB" dirty="0"/>
          </a:p>
        </p:txBody>
      </p:sp>
    </p:spTree>
    <p:extLst>
      <p:ext uri="{BB962C8B-B14F-4D97-AF65-F5344CB8AC3E}">
        <p14:creationId xmlns:p14="http://schemas.microsoft.com/office/powerpoint/2010/main" val="2151025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b="1" dirty="0" smtClean="0"/>
              <a:t>Sufficiency of low availability of early childhood education for high level of social inequality</a:t>
            </a:r>
            <a:endParaRPr lang="en-GB" sz="2800" dirty="0"/>
          </a:p>
        </p:txBody>
      </p:sp>
      <p:pic>
        <p:nvPicPr>
          <p:cNvPr id="4" name="Picture 3"/>
          <p:cNvPicPr/>
          <p:nvPr/>
        </p:nvPicPr>
        <p:blipFill>
          <a:blip r:embed="rId2" cstate="print"/>
          <a:srcRect/>
          <a:stretch>
            <a:fillRect/>
          </a:stretch>
        </p:blipFill>
        <p:spPr bwMode="auto">
          <a:xfrm>
            <a:off x="539552" y="1412776"/>
            <a:ext cx="7920880" cy="5112568"/>
          </a:xfrm>
          <a:prstGeom prst="rect">
            <a:avLst/>
          </a:prstGeom>
          <a:noFill/>
          <a:ln w="9525">
            <a:noFill/>
            <a:miter lim="800000"/>
            <a:headEnd/>
            <a:tailEnd/>
          </a:ln>
        </p:spPr>
      </p:pic>
      <p:sp>
        <p:nvSpPr>
          <p:cNvPr id="5" name="Isosceles Triangle 4"/>
          <p:cNvSpPr/>
          <p:nvPr/>
        </p:nvSpPr>
        <p:spPr>
          <a:xfrm rot="10800000">
            <a:off x="1403648" y="1700808"/>
            <a:ext cx="6768752" cy="4032448"/>
          </a:xfrm>
          <a:prstGeom prst="triangle">
            <a:avLst>
              <a:gd name="adj" fmla="val 99792"/>
            </a:avLst>
          </a:prstGeom>
          <a:solidFill>
            <a:schemeClr val="lt1">
              <a:alpha val="0"/>
            </a:schemeClr>
          </a:solidFill>
          <a:ln w="63500"/>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6" name="Rounded Rectangular Callout 5"/>
          <p:cNvSpPr/>
          <p:nvPr/>
        </p:nvSpPr>
        <p:spPr>
          <a:xfrm>
            <a:off x="5292080" y="3717032"/>
            <a:ext cx="3456384" cy="1656184"/>
          </a:xfrm>
          <a:prstGeom prst="wedgeRoundRectCallout">
            <a:avLst>
              <a:gd name="adj1" fmla="val -11472"/>
              <a:gd name="adj2" fmla="val -112458"/>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smtClean="0"/>
              <a:t>High scores in Y are usually caused by high scores in X, but low scores in X can also cause high scores in Y</a:t>
            </a:r>
            <a:endParaRPr lang="en-GB" dirty="0"/>
          </a:p>
        </p:txBody>
      </p:sp>
      <p:sp>
        <p:nvSpPr>
          <p:cNvPr id="3" name="TextBox 2"/>
          <p:cNvSpPr txBox="1"/>
          <p:nvPr/>
        </p:nvSpPr>
        <p:spPr>
          <a:xfrm>
            <a:off x="251520" y="6165304"/>
            <a:ext cx="7776864" cy="646331"/>
          </a:xfrm>
          <a:prstGeom prst="rect">
            <a:avLst/>
          </a:prstGeom>
          <a:noFill/>
        </p:spPr>
        <p:txBody>
          <a:bodyPr wrap="square" rtlCol="0">
            <a:spAutoFit/>
          </a:bodyPr>
          <a:lstStyle/>
          <a:p>
            <a:r>
              <a:rPr lang="en-GB" dirty="0" smtClean="0"/>
              <a:t>Thanks Patricio Troncoso-Ruiz.  He helped prepare these data for re-use.  See our </a:t>
            </a:r>
            <a:r>
              <a:rPr lang="en-GB" dirty="0" err="1" smtClean="0"/>
              <a:t>Github</a:t>
            </a:r>
            <a:r>
              <a:rPr lang="en-GB" dirty="0" smtClean="0"/>
              <a:t> area, to do this estimate yourself!  </a:t>
            </a:r>
            <a:endParaRPr lang="en-GB" dirty="0"/>
          </a:p>
        </p:txBody>
      </p:sp>
    </p:spTree>
    <p:extLst>
      <p:ext uri="{BB962C8B-B14F-4D97-AF65-F5344CB8AC3E}">
        <p14:creationId xmlns:p14="http://schemas.microsoft.com/office/powerpoint/2010/main" val="4269788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74638"/>
            <a:ext cx="8579296" cy="1143000"/>
          </a:xfrm>
        </p:spPr>
        <p:txBody>
          <a:bodyPr>
            <a:normAutofit fontScale="90000"/>
          </a:bodyPr>
          <a:lstStyle/>
          <a:p>
            <a:r>
              <a:rPr lang="en-GB" dirty="0" smtClean="0"/>
              <a:t>A German-Regions Education Illustration</a:t>
            </a:r>
            <a:br>
              <a:rPr lang="en-GB" dirty="0" smtClean="0"/>
            </a:br>
            <a:r>
              <a:rPr lang="en-GB" dirty="0" smtClean="0"/>
              <a:t> </a:t>
            </a:r>
            <a:r>
              <a:rPr lang="en-GB" sz="3600" dirty="0" smtClean="0"/>
              <a:t>Using our Python Freeware Program</a:t>
            </a:r>
            <a:endParaRPr lang="en-GB" sz="3600" dirty="0"/>
          </a:p>
        </p:txBody>
      </p:sp>
      <p:sp>
        <p:nvSpPr>
          <p:cNvPr id="4" name="Slide Number Placeholder 3"/>
          <p:cNvSpPr>
            <a:spLocks noGrp="1"/>
          </p:cNvSpPr>
          <p:nvPr>
            <p:ph type="sldNum" sz="quarter" idx="12"/>
          </p:nvPr>
        </p:nvSpPr>
        <p:spPr/>
        <p:txBody>
          <a:bodyPr/>
          <a:lstStyle/>
          <a:p>
            <a:fld id="{DC365D31-8BAE-4B58-BE5B-77FAB7A0C81B}" type="slidenum">
              <a:rPr lang="en-GB" smtClean="0"/>
              <a:pPr/>
              <a:t>18</a:t>
            </a:fld>
            <a:endParaRPr lang="en-GB"/>
          </a:p>
        </p:txBody>
      </p:sp>
      <p:pic>
        <p:nvPicPr>
          <p:cNvPr id="8194" name="Picture 2" descr="C:\fsgof\germaned1\DX1Y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39752" y="1630933"/>
            <a:ext cx="3603851" cy="360385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p:cNvGraphicFramePr>
            <a:graphicFrameLocks noGrp="1"/>
          </p:cNvGraphicFramePr>
          <p:nvPr>
            <p:extLst>
              <p:ext uri="{D42A27DB-BD31-4B8C-83A1-F6EECF244321}">
                <p14:modId xmlns:p14="http://schemas.microsoft.com/office/powerpoint/2010/main" val="2193682097"/>
              </p:ext>
            </p:extLst>
          </p:nvPr>
        </p:nvGraphicFramePr>
        <p:xfrm>
          <a:off x="6084168" y="1916832"/>
          <a:ext cx="2664297" cy="4518660"/>
        </p:xfrm>
        <a:graphic>
          <a:graphicData uri="http://schemas.openxmlformats.org/drawingml/2006/table">
            <a:tbl>
              <a:tblPr/>
              <a:tblGrid>
                <a:gridCol w="888099"/>
                <a:gridCol w="888099"/>
                <a:gridCol w="888099"/>
              </a:tblGrid>
              <a:tr h="468304">
                <a:tc>
                  <a:txBody>
                    <a:bodyPr/>
                    <a:lstStyle/>
                    <a:p>
                      <a:pPr algn="l" fontAlgn="b"/>
                      <a:r>
                        <a:rPr lang="en-GB" sz="1600" b="0" i="0" u="none" strike="noStrike" dirty="0" err="1">
                          <a:solidFill>
                            <a:srgbClr val="000000"/>
                          </a:solidFill>
                          <a:effectLst/>
                          <a:latin typeface="Calibri"/>
                        </a:rPr>
                        <a:t>caseid</a:t>
                      </a:r>
                      <a:endParaRPr lang="en-GB" sz="1600" b="0" i="0" u="none" strike="noStrike" dirty="0">
                        <a:solidFill>
                          <a:srgbClr val="000000"/>
                        </a:solidFill>
                        <a:effectLst/>
                        <a:latin typeface="Calibri"/>
                      </a:endParaRPr>
                    </a:p>
                  </a:txBody>
                  <a:tcPr marL="7620" marR="7620" marT="7620" marB="0" anchor="b">
                    <a:lnL>
                      <a:noFill/>
                    </a:lnL>
                    <a:lnR>
                      <a:noFill/>
                    </a:lnR>
                    <a:lnT>
                      <a:noFill/>
                    </a:lnT>
                    <a:lnB>
                      <a:noFill/>
                    </a:lnB>
                  </a:tcPr>
                </a:tc>
                <a:tc>
                  <a:txBody>
                    <a:bodyPr/>
                    <a:lstStyle/>
                    <a:p>
                      <a:pPr algn="l" fontAlgn="b"/>
                      <a:r>
                        <a:rPr lang="en-GB" sz="1600" b="0" i="0" u="none" strike="noStrike" dirty="0" smtClean="0">
                          <a:solidFill>
                            <a:srgbClr val="000000"/>
                          </a:solidFill>
                          <a:effectLst/>
                          <a:latin typeface="Calibri"/>
                        </a:rPr>
                        <a:t>Late Education </a:t>
                      </a:r>
                      <a:endParaRPr lang="en-GB" sz="1600" b="0" i="0" u="none" strike="noStrike" dirty="0">
                        <a:solidFill>
                          <a:srgbClr val="000000"/>
                        </a:solidFill>
                        <a:effectLst/>
                        <a:latin typeface="Calibri"/>
                      </a:endParaRPr>
                    </a:p>
                  </a:txBody>
                  <a:tcPr marL="7620" marR="7620" marT="7620" marB="0" anchor="b">
                    <a:lnL>
                      <a:noFill/>
                    </a:lnL>
                    <a:lnR>
                      <a:noFill/>
                    </a:lnR>
                    <a:lnT>
                      <a:noFill/>
                    </a:lnT>
                    <a:lnB>
                      <a:noFill/>
                    </a:lnB>
                  </a:tcPr>
                </a:tc>
                <a:tc>
                  <a:txBody>
                    <a:bodyPr/>
                    <a:lstStyle/>
                    <a:p>
                      <a:pPr algn="l" fontAlgn="b"/>
                      <a:r>
                        <a:rPr lang="en-GB" sz="1600" b="0" i="0" u="none" strike="noStrike" dirty="0" smtClean="0">
                          <a:solidFill>
                            <a:srgbClr val="000000"/>
                          </a:solidFill>
                          <a:effectLst/>
                          <a:latin typeface="Calibri"/>
                        </a:rPr>
                        <a:t>Social Inequality</a:t>
                      </a:r>
                      <a:endParaRPr lang="en-GB" sz="1600" b="0" i="0" u="none" strike="noStrike" dirty="0">
                        <a:solidFill>
                          <a:srgbClr val="000000"/>
                        </a:solidFill>
                        <a:effectLst/>
                        <a:latin typeface="Calibri"/>
                      </a:endParaRPr>
                    </a:p>
                  </a:txBody>
                  <a:tcPr marL="7620" marR="7620" marT="7620" marB="0" anchor="b">
                    <a:lnL>
                      <a:noFill/>
                    </a:lnL>
                    <a:lnR>
                      <a:noFill/>
                    </a:lnR>
                    <a:lnT>
                      <a:noFill/>
                    </a:lnT>
                    <a:lnB>
                      <a:noFill/>
                    </a:lnB>
                  </a:tcPr>
                </a:tc>
              </a:tr>
              <a:tr h="249762">
                <a:tc>
                  <a:txBody>
                    <a:bodyPr/>
                    <a:lstStyle/>
                    <a:p>
                      <a:pPr algn="l" fontAlgn="b"/>
                      <a:r>
                        <a:rPr lang="en-GB" sz="1600" b="0" i="0" u="none" strike="noStrike">
                          <a:solidFill>
                            <a:srgbClr val="000000"/>
                          </a:solidFill>
                          <a:effectLst/>
                          <a:latin typeface="Calibri"/>
                        </a:rPr>
                        <a:t>SH</a:t>
                      </a:r>
                    </a:p>
                  </a:txBody>
                  <a:tcPr marL="7620" marR="7620" marT="7620" marB="0" anchor="b">
                    <a:lnL>
                      <a:noFill/>
                    </a:lnL>
                    <a:lnR>
                      <a:noFill/>
                    </a:lnR>
                    <a:lnT>
                      <a:noFill/>
                    </a:lnT>
                    <a:lnB>
                      <a:noFill/>
                    </a:lnB>
                  </a:tcPr>
                </a:tc>
                <a:tc>
                  <a:txBody>
                    <a:bodyPr/>
                    <a:lstStyle/>
                    <a:p>
                      <a:pPr algn="r" fontAlgn="b"/>
                      <a:r>
                        <a:rPr lang="en-GB" sz="1600" b="0" i="0" u="none" strike="noStrike">
                          <a:solidFill>
                            <a:srgbClr val="000000"/>
                          </a:solidFill>
                          <a:effectLst/>
                          <a:latin typeface="Calibri"/>
                        </a:rPr>
                        <a:t>0.2</a:t>
                      </a:r>
                    </a:p>
                  </a:txBody>
                  <a:tcPr marL="7620" marR="7620" marT="7620" marB="0" anchor="b">
                    <a:lnL>
                      <a:noFill/>
                    </a:lnL>
                    <a:lnR>
                      <a:noFill/>
                    </a:lnR>
                    <a:lnT>
                      <a:noFill/>
                    </a:lnT>
                    <a:lnB>
                      <a:noFill/>
                    </a:lnB>
                  </a:tcPr>
                </a:tc>
                <a:tc>
                  <a:txBody>
                    <a:bodyPr/>
                    <a:lstStyle/>
                    <a:p>
                      <a:pPr algn="r" fontAlgn="b"/>
                      <a:r>
                        <a:rPr lang="en-GB" sz="1600" b="0" i="0" u="none" strike="noStrike" dirty="0">
                          <a:solidFill>
                            <a:srgbClr val="000000"/>
                          </a:solidFill>
                          <a:effectLst/>
                          <a:latin typeface="Calibri"/>
                        </a:rPr>
                        <a:t>0.28</a:t>
                      </a:r>
                    </a:p>
                  </a:txBody>
                  <a:tcPr marL="7620" marR="7620" marT="7620" marB="0" anchor="b">
                    <a:lnL>
                      <a:noFill/>
                    </a:lnL>
                    <a:lnR>
                      <a:noFill/>
                    </a:lnR>
                    <a:lnT>
                      <a:noFill/>
                    </a:lnT>
                    <a:lnB>
                      <a:noFill/>
                    </a:lnB>
                  </a:tcPr>
                </a:tc>
              </a:tr>
              <a:tr h="249762">
                <a:tc>
                  <a:txBody>
                    <a:bodyPr/>
                    <a:lstStyle/>
                    <a:p>
                      <a:pPr algn="l" fontAlgn="b"/>
                      <a:r>
                        <a:rPr lang="en-GB" sz="1600" b="0" i="0" u="none" strike="noStrike">
                          <a:solidFill>
                            <a:srgbClr val="000000"/>
                          </a:solidFill>
                          <a:effectLst/>
                          <a:latin typeface="Calibri"/>
                        </a:rPr>
                        <a:t>HH</a:t>
                      </a:r>
                    </a:p>
                  </a:txBody>
                  <a:tcPr marL="7620" marR="7620" marT="7620" marB="0" anchor="b">
                    <a:lnL>
                      <a:noFill/>
                    </a:lnL>
                    <a:lnR>
                      <a:noFill/>
                    </a:lnR>
                    <a:lnT>
                      <a:noFill/>
                    </a:lnT>
                    <a:lnB>
                      <a:noFill/>
                    </a:lnB>
                  </a:tcPr>
                </a:tc>
                <a:tc>
                  <a:txBody>
                    <a:bodyPr/>
                    <a:lstStyle/>
                    <a:p>
                      <a:pPr algn="r" fontAlgn="b"/>
                      <a:r>
                        <a:rPr lang="en-GB" sz="16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r" fontAlgn="b"/>
                      <a:r>
                        <a:rPr lang="en-GB" sz="1600" b="0" i="0" u="none" strike="noStrike" dirty="0">
                          <a:solidFill>
                            <a:srgbClr val="000000"/>
                          </a:solidFill>
                          <a:effectLst/>
                          <a:latin typeface="Calibri"/>
                        </a:rPr>
                        <a:t>0.65</a:t>
                      </a:r>
                    </a:p>
                  </a:txBody>
                  <a:tcPr marL="7620" marR="7620" marT="7620" marB="0" anchor="b">
                    <a:lnL>
                      <a:noFill/>
                    </a:lnL>
                    <a:lnR>
                      <a:noFill/>
                    </a:lnR>
                    <a:lnT>
                      <a:noFill/>
                    </a:lnT>
                    <a:lnB>
                      <a:noFill/>
                    </a:lnB>
                  </a:tcPr>
                </a:tc>
              </a:tr>
              <a:tr h="249762">
                <a:tc>
                  <a:txBody>
                    <a:bodyPr/>
                    <a:lstStyle/>
                    <a:p>
                      <a:pPr algn="l" fontAlgn="b"/>
                      <a:r>
                        <a:rPr lang="en-GB" sz="1600" b="0" i="0" u="none" strike="noStrike">
                          <a:solidFill>
                            <a:srgbClr val="000000"/>
                          </a:solidFill>
                          <a:effectLst/>
                          <a:latin typeface="Calibri"/>
                        </a:rPr>
                        <a:t>NI</a:t>
                      </a:r>
                    </a:p>
                  </a:txBody>
                  <a:tcPr marL="7620" marR="7620" marT="7620" marB="0" anchor="b">
                    <a:lnL>
                      <a:noFill/>
                    </a:lnL>
                    <a:lnR>
                      <a:noFill/>
                    </a:lnR>
                    <a:lnT>
                      <a:noFill/>
                    </a:lnT>
                    <a:lnB>
                      <a:noFill/>
                    </a:lnB>
                  </a:tcPr>
                </a:tc>
                <a:tc>
                  <a:txBody>
                    <a:bodyPr/>
                    <a:lstStyle/>
                    <a:p>
                      <a:pPr algn="r" fontAlgn="b"/>
                      <a:r>
                        <a:rPr lang="en-GB" sz="1600" b="0" i="0" u="none" strike="noStrike">
                          <a:solidFill>
                            <a:srgbClr val="000000"/>
                          </a:solidFill>
                          <a:effectLst/>
                          <a:latin typeface="Calibri"/>
                        </a:rPr>
                        <a:t>0.22</a:t>
                      </a:r>
                    </a:p>
                  </a:txBody>
                  <a:tcPr marL="7620" marR="7620" marT="7620" marB="0" anchor="b">
                    <a:lnL>
                      <a:noFill/>
                    </a:lnL>
                    <a:lnR>
                      <a:noFill/>
                    </a:lnR>
                    <a:lnT>
                      <a:noFill/>
                    </a:lnT>
                    <a:lnB>
                      <a:noFill/>
                    </a:lnB>
                  </a:tcPr>
                </a:tc>
                <a:tc>
                  <a:txBody>
                    <a:bodyPr/>
                    <a:lstStyle/>
                    <a:p>
                      <a:pPr algn="r" fontAlgn="b"/>
                      <a:r>
                        <a:rPr lang="en-GB" sz="1600" b="0" i="0" u="none" strike="noStrike" dirty="0">
                          <a:solidFill>
                            <a:srgbClr val="000000"/>
                          </a:solidFill>
                          <a:effectLst/>
                          <a:latin typeface="Calibri"/>
                        </a:rPr>
                        <a:t>0.09</a:t>
                      </a:r>
                    </a:p>
                  </a:txBody>
                  <a:tcPr marL="7620" marR="7620" marT="7620" marB="0" anchor="b">
                    <a:lnL>
                      <a:noFill/>
                    </a:lnL>
                    <a:lnR>
                      <a:noFill/>
                    </a:lnR>
                    <a:lnT>
                      <a:noFill/>
                    </a:lnT>
                    <a:lnB>
                      <a:noFill/>
                    </a:lnB>
                  </a:tcPr>
                </a:tc>
              </a:tr>
              <a:tr h="249762">
                <a:tc>
                  <a:txBody>
                    <a:bodyPr/>
                    <a:lstStyle/>
                    <a:p>
                      <a:pPr algn="l" fontAlgn="b"/>
                      <a:r>
                        <a:rPr lang="en-GB" sz="1600" b="0" i="0" u="none" strike="noStrike">
                          <a:solidFill>
                            <a:srgbClr val="000000"/>
                          </a:solidFill>
                          <a:effectLst/>
                          <a:latin typeface="Calibri"/>
                        </a:rPr>
                        <a:t>HB</a:t>
                      </a:r>
                    </a:p>
                  </a:txBody>
                  <a:tcPr marL="7620" marR="7620" marT="7620" marB="0" anchor="b">
                    <a:lnL>
                      <a:noFill/>
                    </a:lnL>
                    <a:lnR>
                      <a:noFill/>
                    </a:lnR>
                    <a:lnT>
                      <a:noFill/>
                    </a:lnT>
                    <a:lnB>
                      <a:noFill/>
                    </a:lnB>
                  </a:tcPr>
                </a:tc>
                <a:tc>
                  <a:txBody>
                    <a:bodyPr/>
                    <a:lstStyle/>
                    <a:p>
                      <a:pPr algn="r" fontAlgn="b"/>
                      <a:r>
                        <a:rPr lang="en-GB" sz="1600" b="0" i="0" u="none" strike="noStrike">
                          <a:solidFill>
                            <a:srgbClr val="000000"/>
                          </a:solidFill>
                          <a:effectLst/>
                          <a:latin typeface="Calibri"/>
                        </a:rPr>
                        <a:t>0.24</a:t>
                      </a:r>
                    </a:p>
                  </a:txBody>
                  <a:tcPr marL="7620" marR="7620" marT="7620" marB="0" anchor="b">
                    <a:lnL>
                      <a:noFill/>
                    </a:lnL>
                    <a:lnR>
                      <a:noFill/>
                    </a:lnR>
                    <a:lnT>
                      <a:noFill/>
                    </a:lnT>
                    <a:lnB>
                      <a:noFill/>
                    </a:lnB>
                  </a:tcPr>
                </a:tc>
                <a:tc>
                  <a:txBody>
                    <a:bodyPr/>
                    <a:lstStyle/>
                    <a:p>
                      <a:pPr algn="r" fontAlgn="b"/>
                      <a:r>
                        <a:rPr lang="en-GB" sz="1600" b="0" i="0" u="none" strike="noStrike" dirty="0">
                          <a:solidFill>
                            <a:srgbClr val="000000"/>
                          </a:solidFill>
                          <a:effectLst/>
                          <a:latin typeface="Calibri"/>
                        </a:rPr>
                        <a:t>0.23</a:t>
                      </a:r>
                    </a:p>
                  </a:txBody>
                  <a:tcPr marL="7620" marR="7620" marT="7620" marB="0" anchor="b">
                    <a:lnL>
                      <a:noFill/>
                    </a:lnL>
                    <a:lnR>
                      <a:noFill/>
                    </a:lnR>
                    <a:lnT>
                      <a:noFill/>
                    </a:lnT>
                    <a:lnB>
                      <a:noFill/>
                    </a:lnB>
                  </a:tcPr>
                </a:tc>
              </a:tr>
              <a:tr h="249762">
                <a:tc>
                  <a:txBody>
                    <a:bodyPr/>
                    <a:lstStyle/>
                    <a:p>
                      <a:pPr algn="l" fontAlgn="b"/>
                      <a:r>
                        <a:rPr lang="en-GB" sz="1600" b="0" i="0" u="none" strike="noStrike">
                          <a:solidFill>
                            <a:srgbClr val="000000"/>
                          </a:solidFill>
                          <a:effectLst/>
                          <a:latin typeface="Calibri"/>
                        </a:rPr>
                        <a:t>NW</a:t>
                      </a:r>
                    </a:p>
                  </a:txBody>
                  <a:tcPr marL="7620" marR="7620" marT="7620" marB="0" anchor="b">
                    <a:lnL>
                      <a:noFill/>
                    </a:lnL>
                    <a:lnR>
                      <a:noFill/>
                    </a:lnR>
                    <a:lnT>
                      <a:noFill/>
                    </a:lnT>
                    <a:lnB>
                      <a:noFill/>
                    </a:lnB>
                  </a:tcPr>
                </a:tc>
                <a:tc>
                  <a:txBody>
                    <a:bodyPr/>
                    <a:lstStyle/>
                    <a:p>
                      <a:pPr algn="r" fontAlgn="b"/>
                      <a:r>
                        <a:rPr lang="en-GB" sz="1600" b="0" i="0" u="none" strike="noStrike">
                          <a:solidFill>
                            <a:srgbClr val="000000"/>
                          </a:solidFill>
                          <a:effectLst/>
                          <a:latin typeface="Calibri"/>
                        </a:rPr>
                        <a:t>0.65</a:t>
                      </a:r>
                    </a:p>
                  </a:txBody>
                  <a:tcPr marL="7620" marR="7620" marT="7620" marB="0" anchor="b">
                    <a:lnL>
                      <a:noFill/>
                    </a:lnL>
                    <a:lnR>
                      <a:noFill/>
                    </a:lnR>
                    <a:lnT>
                      <a:noFill/>
                    </a:lnT>
                    <a:lnB>
                      <a:noFill/>
                    </a:lnB>
                  </a:tcPr>
                </a:tc>
                <a:tc>
                  <a:txBody>
                    <a:bodyPr/>
                    <a:lstStyle/>
                    <a:p>
                      <a:pPr algn="r" fontAlgn="b"/>
                      <a:r>
                        <a:rPr lang="en-GB" sz="1600" b="0" i="0" u="none" strike="noStrike" dirty="0">
                          <a:solidFill>
                            <a:srgbClr val="000000"/>
                          </a:solidFill>
                          <a:effectLst/>
                          <a:latin typeface="Calibri"/>
                        </a:rPr>
                        <a:t>0.83</a:t>
                      </a:r>
                    </a:p>
                  </a:txBody>
                  <a:tcPr marL="7620" marR="7620" marT="7620" marB="0" anchor="b">
                    <a:lnL>
                      <a:noFill/>
                    </a:lnL>
                    <a:lnR>
                      <a:noFill/>
                    </a:lnR>
                    <a:lnT>
                      <a:noFill/>
                    </a:lnT>
                    <a:lnB>
                      <a:noFill/>
                    </a:lnB>
                  </a:tcPr>
                </a:tc>
              </a:tr>
              <a:tr h="249762">
                <a:tc>
                  <a:txBody>
                    <a:bodyPr/>
                    <a:lstStyle/>
                    <a:p>
                      <a:pPr algn="l" fontAlgn="b"/>
                      <a:r>
                        <a:rPr lang="en-GB" sz="1600" b="0" i="0" u="none" strike="noStrike">
                          <a:solidFill>
                            <a:srgbClr val="000000"/>
                          </a:solidFill>
                          <a:effectLst/>
                          <a:latin typeface="Calibri"/>
                        </a:rPr>
                        <a:t>HE</a:t>
                      </a:r>
                    </a:p>
                  </a:txBody>
                  <a:tcPr marL="7620" marR="7620" marT="7620" marB="0" anchor="b">
                    <a:lnL>
                      <a:noFill/>
                    </a:lnL>
                    <a:lnR>
                      <a:noFill/>
                    </a:lnR>
                    <a:lnT>
                      <a:noFill/>
                    </a:lnT>
                    <a:lnB>
                      <a:noFill/>
                    </a:lnB>
                  </a:tcPr>
                </a:tc>
                <a:tc>
                  <a:txBody>
                    <a:bodyPr/>
                    <a:lstStyle/>
                    <a:p>
                      <a:pPr algn="r" fontAlgn="b"/>
                      <a:r>
                        <a:rPr lang="en-GB" sz="1600" b="0" i="0" u="none" strike="noStrike">
                          <a:solidFill>
                            <a:srgbClr val="000000"/>
                          </a:solidFill>
                          <a:effectLst/>
                          <a:latin typeface="Calibri"/>
                        </a:rPr>
                        <a:t>0.43</a:t>
                      </a:r>
                    </a:p>
                  </a:txBody>
                  <a:tcPr marL="7620" marR="7620" marT="7620" marB="0" anchor="b">
                    <a:lnL>
                      <a:noFill/>
                    </a:lnL>
                    <a:lnR>
                      <a:noFill/>
                    </a:lnR>
                    <a:lnT>
                      <a:noFill/>
                    </a:lnT>
                    <a:lnB>
                      <a:noFill/>
                    </a:lnB>
                  </a:tcPr>
                </a:tc>
                <a:tc>
                  <a:txBody>
                    <a:bodyPr/>
                    <a:lstStyle/>
                    <a:p>
                      <a:pPr algn="r" fontAlgn="b"/>
                      <a:r>
                        <a:rPr lang="en-GB" sz="1600" b="0" i="0" u="none" strike="noStrike" dirty="0">
                          <a:solidFill>
                            <a:srgbClr val="000000"/>
                          </a:solidFill>
                          <a:effectLst/>
                          <a:latin typeface="Calibri"/>
                        </a:rPr>
                        <a:t>0.13</a:t>
                      </a:r>
                    </a:p>
                  </a:txBody>
                  <a:tcPr marL="7620" marR="7620" marT="7620" marB="0" anchor="b">
                    <a:lnL>
                      <a:noFill/>
                    </a:lnL>
                    <a:lnR>
                      <a:noFill/>
                    </a:lnR>
                    <a:lnT>
                      <a:noFill/>
                    </a:lnT>
                    <a:lnB>
                      <a:noFill/>
                    </a:lnB>
                  </a:tcPr>
                </a:tc>
              </a:tr>
              <a:tr h="249762">
                <a:tc>
                  <a:txBody>
                    <a:bodyPr/>
                    <a:lstStyle/>
                    <a:p>
                      <a:pPr algn="l" fontAlgn="b"/>
                      <a:r>
                        <a:rPr lang="en-GB" sz="1600" b="0" i="0" u="none" strike="noStrike">
                          <a:solidFill>
                            <a:srgbClr val="000000"/>
                          </a:solidFill>
                          <a:effectLst/>
                          <a:latin typeface="Calibri"/>
                        </a:rPr>
                        <a:t>RP</a:t>
                      </a:r>
                    </a:p>
                  </a:txBody>
                  <a:tcPr marL="7620" marR="7620" marT="7620" marB="0" anchor="b">
                    <a:lnL>
                      <a:noFill/>
                    </a:lnL>
                    <a:lnR>
                      <a:noFill/>
                    </a:lnR>
                    <a:lnT>
                      <a:noFill/>
                    </a:lnT>
                    <a:lnB>
                      <a:noFill/>
                    </a:lnB>
                  </a:tcPr>
                </a:tc>
                <a:tc>
                  <a:txBody>
                    <a:bodyPr/>
                    <a:lstStyle/>
                    <a:p>
                      <a:pPr algn="r" fontAlgn="b"/>
                      <a:r>
                        <a:rPr lang="en-GB" sz="1600" b="0" i="0" u="none" strike="noStrike">
                          <a:solidFill>
                            <a:srgbClr val="000000"/>
                          </a:solidFill>
                          <a:effectLst/>
                          <a:latin typeface="Calibri"/>
                        </a:rPr>
                        <a:t>0.83</a:t>
                      </a:r>
                    </a:p>
                  </a:txBody>
                  <a:tcPr marL="7620" marR="7620" marT="7620" marB="0" anchor="b">
                    <a:lnL>
                      <a:noFill/>
                    </a:lnL>
                    <a:lnR>
                      <a:noFill/>
                    </a:lnR>
                    <a:lnT>
                      <a:noFill/>
                    </a:lnT>
                    <a:lnB>
                      <a:noFill/>
                    </a:lnB>
                  </a:tcPr>
                </a:tc>
                <a:tc>
                  <a:txBody>
                    <a:bodyPr/>
                    <a:lstStyle/>
                    <a:p>
                      <a:pPr algn="r" fontAlgn="b"/>
                      <a:r>
                        <a:rPr lang="en-GB" sz="1600" b="0" i="0" u="none" strike="noStrike" dirty="0">
                          <a:solidFill>
                            <a:srgbClr val="000000"/>
                          </a:solidFill>
                          <a:effectLst/>
                          <a:latin typeface="Calibri"/>
                        </a:rPr>
                        <a:t>0.87</a:t>
                      </a:r>
                    </a:p>
                  </a:txBody>
                  <a:tcPr marL="7620" marR="7620" marT="7620" marB="0" anchor="b">
                    <a:lnL>
                      <a:noFill/>
                    </a:lnL>
                    <a:lnR>
                      <a:noFill/>
                    </a:lnR>
                    <a:lnT>
                      <a:noFill/>
                    </a:lnT>
                    <a:lnB>
                      <a:noFill/>
                    </a:lnB>
                  </a:tcPr>
                </a:tc>
              </a:tr>
              <a:tr h="249762">
                <a:tc>
                  <a:txBody>
                    <a:bodyPr/>
                    <a:lstStyle/>
                    <a:p>
                      <a:pPr algn="l" fontAlgn="b"/>
                      <a:r>
                        <a:rPr lang="en-GB" sz="1600" b="0" i="0" u="none" strike="noStrike">
                          <a:solidFill>
                            <a:srgbClr val="000000"/>
                          </a:solidFill>
                          <a:effectLst/>
                          <a:latin typeface="Calibri"/>
                        </a:rPr>
                        <a:t>BW</a:t>
                      </a:r>
                    </a:p>
                  </a:txBody>
                  <a:tcPr marL="7620" marR="7620" marT="7620" marB="0" anchor="b">
                    <a:lnL>
                      <a:noFill/>
                    </a:lnL>
                    <a:lnR>
                      <a:noFill/>
                    </a:lnR>
                    <a:lnT>
                      <a:noFill/>
                    </a:lnT>
                    <a:lnB>
                      <a:noFill/>
                    </a:lnB>
                  </a:tcPr>
                </a:tc>
                <a:tc>
                  <a:txBody>
                    <a:bodyPr/>
                    <a:lstStyle/>
                    <a:p>
                      <a:pPr algn="r" fontAlgn="b"/>
                      <a:r>
                        <a:rPr lang="en-GB" sz="1600" b="0" i="0" u="none" strike="noStrike">
                          <a:solidFill>
                            <a:srgbClr val="000000"/>
                          </a:solidFill>
                          <a:effectLst/>
                          <a:latin typeface="Calibri"/>
                        </a:rPr>
                        <a:t>0.71</a:t>
                      </a:r>
                    </a:p>
                  </a:txBody>
                  <a:tcPr marL="7620" marR="7620" marT="7620" marB="0" anchor="b">
                    <a:lnL>
                      <a:noFill/>
                    </a:lnL>
                    <a:lnR>
                      <a:noFill/>
                    </a:lnR>
                    <a:lnT>
                      <a:noFill/>
                    </a:lnT>
                    <a:lnB>
                      <a:noFill/>
                    </a:lnB>
                  </a:tcPr>
                </a:tc>
                <a:tc>
                  <a:txBody>
                    <a:bodyPr/>
                    <a:lstStyle/>
                    <a:p>
                      <a:pPr algn="r" fontAlgn="b"/>
                      <a:r>
                        <a:rPr lang="en-GB" sz="1600" b="0" i="0" u="none" strike="noStrike" dirty="0">
                          <a:solidFill>
                            <a:srgbClr val="000000"/>
                          </a:solidFill>
                          <a:effectLst/>
                          <a:latin typeface="Calibri"/>
                        </a:rPr>
                        <a:t>0.84</a:t>
                      </a:r>
                    </a:p>
                  </a:txBody>
                  <a:tcPr marL="7620" marR="7620" marT="7620" marB="0" anchor="b">
                    <a:lnL>
                      <a:noFill/>
                    </a:lnL>
                    <a:lnR>
                      <a:noFill/>
                    </a:lnR>
                    <a:lnT>
                      <a:noFill/>
                    </a:lnT>
                    <a:lnB>
                      <a:noFill/>
                    </a:lnB>
                  </a:tcPr>
                </a:tc>
              </a:tr>
              <a:tr h="249762">
                <a:tc>
                  <a:txBody>
                    <a:bodyPr/>
                    <a:lstStyle/>
                    <a:p>
                      <a:pPr algn="l" fontAlgn="b"/>
                      <a:r>
                        <a:rPr lang="en-GB" sz="1600" b="0" i="0" u="none" strike="noStrike">
                          <a:solidFill>
                            <a:srgbClr val="000000"/>
                          </a:solidFill>
                          <a:effectLst/>
                          <a:latin typeface="Calibri"/>
                        </a:rPr>
                        <a:t>BY</a:t>
                      </a:r>
                    </a:p>
                  </a:txBody>
                  <a:tcPr marL="7620" marR="7620" marT="7620" marB="0" anchor="b">
                    <a:lnL>
                      <a:noFill/>
                    </a:lnL>
                    <a:lnR>
                      <a:noFill/>
                    </a:lnR>
                    <a:lnT>
                      <a:noFill/>
                    </a:lnT>
                    <a:lnB>
                      <a:noFill/>
                    </a:lnB>
                  </a:tcPr>
                </a:tc>
                <a:tc>
                  <a:txBody>
                    <a:bodyPr/>
                    <a:lstStyle/>
                    <a:p>
                      <a:pPr algn="r" fontAlgn="b"/>
                      <a:r>
                        <a:rPr lang="en-GB" sz="1600" b="0" i="0" u="none" strike="noStrike">
                          <a:solidFill>
                            <a:srgbClr val="000000"/>
                          </a:solidFill>
                          <a:effectLst/>
                          <a:latin typeface="Calibri"/>
                        </a:rPr>
                        <a:t>0.92</a:t>
                      </a:r>
                    </a:p>
                  </a:txBody>
                  <a:tcPr marL="7620" marR="7620" marT="7620" marB="0" anchor="b">
                    <a:lnL>
                      <a:noFill/>
                    </a:lnL>
                    <a:lnR>
                      <a:noFill/>
                    </a:lnR>
                    <a:lnT>
                      <a:noFill/>
                    </a:lnT>
                    <a:lnB>
                      <a:noFill/>
                    </a:lnB>
                  </a:tcPr>
                </a:tc>
                <a:tc>
                  <a:txBody>
                    <a:bodyPr/>
                    <a:lstStyle/>
                    <a:p>
                      <a:pPr algn="r" fontAlgn="b"/>
                      <a:r>
                        <a:rPr lang="en-GB" sz="1600" b="0" i="0" u="none" strike="noStrike" dirty="0">
                          <a:solidFill>
                            <a:srgbClr val="000000"/>
                          </a:solidFill>
                          <a:effectLst/>
                          <a:latin typeface="Calibri"/>
                        </a:rPr>
                        <a:t>1</a:t>
                      </a:r>
                    </a:p>
                  </a:txBody>
                  <a:tcPr marL="7620" marR="7620" marT="7620" marB="0" anchor="b">
                    <a:lnL>
                      <a:noFill/>
                    </a:lnL>
                    <a:lnR>
                      <a:noFill/>
                    </a:lnR>
                    <a:lnT>
                      <a:noFill/>
                    </a:lnT>
                    <a:lnB>
                      <a:noFill/>
                    </a:lnB>
                  </a:tcPr>
                </a:tc>
              </a:tr>
              <a:tr h="249762">
                <a:tc>
                  <a:txBody>
                    <a:bodyPr/>
                    <a:lstStyle/>
                    <a:p>
                      <a:pPr algn="l" fontAlgn="b"/>
                      <a:r>
                        <a:rPr lang="en-GB" sz="1600" b="0" i="0" u="none" strike="noStrike">
                          <a:solidFill>
                            <a:srgbClr val="000000"/>
                          </a:solidFill>
                          <a:effectLst/>
                          <a:latin typeface="Calibri"/>
                        </a:rPr>
                        <a:t>SL</a:t>
                      </a:r>
                    </a:p>
                  </a:txBody>
                  <a:tcPr marL="7620" marR="7620" marT="7620" marB="0" anchor="b">
                    <a:lnL>
                      <a:noFill/>
                    </a:lnL>
                    <a:lnR>
                      <a:noFill/>
                    </a:lnR>
                    <a:lnT>
                      <a:noFill/>
                    </a:lnT>
                    <a:lnB>
                      <a:noFill/>
                    </a:lnB>
                  </a:tcPr>
                </a:tc>
                <a:tc>
                  <a:txBody>
                    <a:bodyPr/>
                    <a:lstStyle/>
                    <a:p>
                      <a:pPr algn="r" fontAlgn="b"/>
                      <a:r>
                        <a:rPr lang="en-GB" sz="1600" b="0" i="0" u="none" strike="noStrike">
                          <a:solidFill>
                            <a:srgbClr val="000000"/>
                          </a:solidFill>
                          <a:effectLst/>
                          <a:latin typeface="Calibri"/>
                        </a:rPr>
                        <a:t>0.83</a:t>
                      </a:r>
                    </a:p>
                  </a:txBody>
                  <a:tcPr marL="7620" marR="7620" marT="7620" marB="0" anchor="b">
                    <a:lnL>
                      <a:noFill/>
                    </a:lnL>
                    <a:lnR>
                      <a:noFill/>
                    </a:lnR>
                    <a:lnT>
                      <a:noFill/>
                    </a:lnT>
                    <a:lnB>
                      <a:noFill/>
                    </a:lnB>
                  </a:tcPr>
                </a:tc>
                <a:tc>
                  <a:txBody>
                    <a:bodyPr/>
                    <a:lstStyle/>
                    <a:p>
                      <a:pPr algn="r" fontAlgn="b"/>
                      <a:r>
                        <a:rPr lang="en-GB" sz="1600" b="0" i="0" u="none" strike="noStrike" dirty="0">
                          <a:solidFill>
                            <a:srgbClr val="000000"/>
                          </a:solidFill>
                          <a:effectLst/>
                          <a:latin typeface="Calibri"/>
                        </a:rPr>
                        <a:t>0.63</a:t>
                      </a:r>
                    </a:p>
                  </a:txBody>
                  <a:tcPr marL="7620" marR="7620" marT="7620" marB="0" anchor="b">
                    <a:lnL>
                      <a:noFill/>
                    </a:lnL>
                    <a:lnR>
                      <a:noFill/>
                    </a:lnR>
                    <a:lnT>
                      <a:noFill/>
                    </a:lnT>
                    <a:lnB>
                      <a:noFill/>
                    </a:lnB>
                  </a:tcPr>
                </a:tc>
              </a:tr>
              <a:tr h="249762">
                <a:tc>
                  <a:txBody>
                    <a:bodyPr/>
                    <a:lstStyle/>
                    <a:p>
                      <a:pPr algn="l" fontAlgn="b"/>
                      <a:r>
                        <a:rPr lang="en-GB" sz="1600" b="0" i="0" u="none" strike="noStrike">
                          <a:solidFill>
                            <a:srgbClr val="000000"/>
                          </a:solidFill>
                          <a:effectLst/>
                          <a:latin typeface="Calibri"/>
                        </a:rPr>
                        <a:t>BE</a:t>
                      </a:r>
                    </a:p>
                  </a:txBody>
                  <a:tcPr marL="7620" marR="7620" marT="7620" marB="0" anchor="b">
                    <a:lnL>
                      <a:noFill/>
                    </a:lnL>
                    <a:lnR>
                      <a:noFill/>
                    </a:lnR>
                    <a:lnT>
                      <a:noFill/>
                    </a:lnT>
                    <a:lnB>
                      <a:noFill/>
                    </a:lnB>
                  </a:tcPr>
                </a:tc>
                <a:tc>
                  <a:txBody>
                    <a:bodyPr/>
                    <a:lstStyle/>
                    <a:p>
                      <a:pPr algn="r" fontAlgn="b"/>
                      <a:r>
                        <a:rPr lang="en-GB" sz="16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r" fontAlgn="b"/>
                      <a:r>
                        <a:rPr lang="en-GB" sz="1600" b="0" i="0" u="none" strike="noStrike" dirty="0">
                          <a:solidFill>
                            <a:srgbClr val="000000"/>
                          </a:solidFill>
                          <a:effectLst/>
                          <a:latin typeface="Calibri"/>
                        </a:rPr>
                        <a:t>0.11</a:t>
                      </a:r>
                    </a:p>
                  </a:txBody>
                  <a:tcPr marL="7620" marR="7620" marT="7620" marB="0" anchor="b">
                    <a:lnL>
                      <a:noFill/>
                    </a:lnL>
                    <a:lnR>
                      <a:noFill/>
                    </a:lnR>
                    <a:lnT>
                      <a:noFill/>
                    </a:lnT>
                    <a:lnB>
                      <a:noFill/>
                    </a:lnB>
                  </a:tcPr>
                </a:tc>
              </a:tr>
              <a:tr h="249762">
                <a:tc>
                  <a:txBody>
                    <a:bodyPr/>
                    <a:lstStyle/>
                    <a:p>
                      <a:pPr algn="l" fontAlgn="b"/>
                      <a:r>
                        <a:rPr lang="en-GB" sz="1600" b="0" i="0" u="none" strike="noStrike">
                          <a:solidFill>
                            <a:srgbClr val="000000"/>
                          </a:solidFill>
                          <a:effectLst/>
                          <a:latin typeface="Calibri"/>
                        </a:rPr>
                        <a:t>BB</a:t>
                      </a:r>
                    </a:p>
                  </a:txBody>
                  <a:tcPr marL="7620" marR="7620" marT="7620" marB="0" anchor="b">
                    <a:lnL>
                      <a:noFill/>
                    </a:lnL>
                    <a:lnR>
                      <a:noFill/>
                    </a:lnR>
                    <a:lnT>
                      <a:noFill/>
                    </a:lnT>
                    <a:lnB>
                      <a:noFill/>
                    </a:lnB>
                  </a:tcPr>
                </a:tc>
                <a:tc>
                  <a:txBody>
                    <a:bodyPr/>
                    <a:lstStyle/>
                    <a:p>
                      <a:pPr algn="r" fontAlgn="b"/>
                      <a:r>
                        <a:rPr lang="en-GB" sz="1600" b="0" i="0" u="none" strike="noStrike">
                          <a:solidFill>
                            <a:srgbClr val="000000"/>
                          </a:solidFill>
                          <a:effectLst/>
                          <a:latin typeface="Calibri"/>
                        </a:rPr>
                        <a:t>0.04</a:t>
                      </a:r>
                    </a:p>
                  </a:txBody>
                  <a:tcPr marL="7620" marR="7620" marT="7620" marB="0" anchor="b">
                    <a:lnL>
                      <a:noFill/>
                    </a:lnL>
                    <a:lnR>
                      <a:noFill/>
                    </a:lnR>
                    <a:lnT>
                      <a:noFill/>
                    </a:lnT>
                    <a:lnB>
                      <a:noFill/>
                    </a:lnB>
                  </a:tcPr>
                </a:tc>
                <a:tc>
                  <a:txBody>
                    <a:bodyPr/>
                    <a:lstStyle/>
                    <a:p>
                      <a:pPr algn="r" fontAlgn="b"/>
                      <a:r>
                        <a:rPr lang="en-GB" sz="1600" b="0" i="0" u="none" strike="noStrike" dirty="0">
                          <a:solidFill>
                            <a:srgbClr val="000000"/>
                          </a:solidFill>
                          <a:effectLst/>
                          <a:latin typeface="Calibri"/>
                        </a:rPr>
                        <a:t>0</a:t>
                      </a:r>
                    </a:p>
                  </a:txBody>
                  <a:tcPr marL="7620" marR="7620" marT="7620" marB="0" anchor="b">
                    <a:lnL>
                      <a:noFill/>
                    </a:lnL>
                    <a:lnR>
                      <a:noFill/>
                    </a:lnR>
                    <a:lnT>
                      <a:noFill/>
                    </a:lnT>
                    <a:lnB>
                      <a:noFill/>
                    </a:lnB>
                  </a:tcPr>
                </a:tc>
              </a:tr>
              <a:tr h="249762">
                <a:tc>
                  <a:txBody>
                    <a:bodyPr/>
                    <a:lstStyle/>
                    <a:p>
                      <a:pPr algn="l" fontAlgn="b"/>
                      <a:r>
                        <a:rPr lang="en-GB" sz="1600" b="0" i="0" u="none" strike="noStrike">
                          <a:solidFill>
                            <a:srgbClr val="000000"/>
                          </a:solidFill>
                          <a:effectLst/>
                          <a:latin typeface="Calibri"/>
                        </a:rPr>
                        <a:t>MV</a:t>
                      </a:r>
                    </a:p>
                  </a:txBody>
                  <a:tcPr marL="7620" marR="7620" marT="7620" marB="0" anchor="b">
                    <a:lnL>
                      <a:noFill/>
                    </a:lnL>
                    <a:lnR>
                      <a:noFill/>
                    </a:lnR>
                    <a:lnT>
                      <a:noFill/>
                    </a:lnT>
                    <a:lnB>
                      <a:noFill/>
                    </a:lnB>
                  </a:tcPr>
                </a:tc>
                <a:tc>
                  <a:txBody>
                    <a:bodyPr/>
                    <a:lstStyle/>
                    <a:p>
                      <a:pPr algn="r" fontAlgn="b"/>
                      <a:r>
                        <a:rPr lang="en-GB" sz="1600" b="0" i="0" u="none" strike="noStrike">
                          <a:solidFill>
                            <a:srgbClr val="000000"/>
                          </a:solidFill>
                          <a:effectLst/>
                          <a:latin typeface="Calibri"/>
                        </a:rPr>
                        <a:t>0.14</a:t>
                      </a:r>
                    </a:p>
                  </a:txBody>
                  <a:tcPr marL="7620" marR="7620" marT="7620" marB="0" anchor="b">
                    <a:lnL>
                      <a:noFill/>
                    </a:lnL>
                    <a:lnR>
                      <a:noFill/>
                    </a:lnR>
                    <a:lnT>
                      <a:noFill/>
                    </a:lnT>
                    <a:lnB>
                      <a:noFill/>
                    </a:lnB>
                  </a:tcPr>
                </a:tc>
                <a:tc>
                  <a:txBody>
                    <a:bodyPr/>
                    <a:lstStyle/>
                    <a:p>
                      <a:pPr algn="r" fontAlgn="b"/>
                      <a:r>
                        <a:rPr lang="en-GB" sz="1600" b="0" i="0" u="none" strike="noStrike" dirty="0">
                          <a:solidFill>
                            <a:srgbClr val="000000"/>
                          </a:solidFill>
                          <a:effectLst/>
                          <a:latin typeface="Calibri"/>
                        </a:rPr>
                        <a:t>0.62</a:t>
                      </a:r>
                    </a:p>
                  </a:txBody>
                  <a:tcPr marL="7620" marR="7620" marT="7620" marB="0" anchor="b">
                    <a:lnL>
                      <a:noFill/>
                    </a:lnL>
                    <a:lnR>
                      <a:noFill/>
                    </a:lnR>
                    <a:lnT>
                      <a:noFill/>
                    </a:lnT>
                    <a:lnB>
                      <a:noFill/>
                    </a:lnB>
                  </a:tcPr>
                </a:tc>
              </a:tr>
              <a:tr h="249762">
                <a:tc>
                  <a:txBody>
                    <a:bodyPr/>
                    <a:lstStyle/>
                    <a:p>
                      <a:pPr algn="l" fontAlgn="b"/>
                      <a:r>
                        <a:rPr lang="en-GB" sz="1600" b="0" i="0" u="none" strike="noStrike">
                          <a:solidFill>
                            <a:srgbClr val="000000"/>
                          </a:solidFill>
                          <a:effectLst/>
                          <a:latin typeface="Calibri"/>
                        </a:rPr>
                        <a:t>SN</a:t>
                      </a:r>
                    </a:p>
                  </a:txBody>
                  <a:tcPr marL="7620" marR="7620" marT="7620" marB="0" anchor="b">
                    <a:lnL>
                      <a:noFill/>
                    </a:lnL>
                    <a:lnR>
                      <a:noFill/>
                    </a:lnR>
                    <a:lnT>
                      <a:noFill/>
                    </a:lnT>
                    <a:lnB>
                      <a:noFill/>
                    </a:lnB>
                  </a:tcPr>
                </a:tc>
                <a:tc>
                  <a:txBody>
                    <a:bodyPr/>
                    <a:lstStyle/>
                    <a:p>
                      <a:pPr algn="r" fontAlgn="b"/>
                      <a:r>
                        <a:rPr lang="en-GB" sz="1600" b="0" i="0" u="none" strike="noStrike">
                          <a:solidFill>
                            <a:srgbClr val="000000"/>
                          </a:solidFill>
                          <a:effectLst/>
                          <a:latin typeface="Calibri"/>
                        </a:rPr>
                        <a:t>0.11</a:t>
                      </a:r>
                    </a:p>
                  </a:txBody>
                  <a:tcPr marL="7620" marR="7620" marT="7620" marB="0" anchor="b">
                    <a:lnL>
                      <a:noFill/>
                    </a:lnL>
                    <a:lnR>
                      <a:noFill/>
                    </a:lnR>
                    <a:lnT>
                      <a:noFill/>
                    </a:lnT>
                    <a:lnB>
                      <a:noFill/>
                    </a:lnB>
                  </a:tcPr>
                </a:tc>
                <a:tc>
                  <a:txBody>
                    <a:bodyPr/>
                    <a:lstStyle/>
                    <a:p>
                      <a:pPr algn="r" fontAlgn="b"/>
                      <a:r>
                        <a:rPr lang="en-GB" sz="1600" b="0" i="0" u="none" strike="noStrike" dirty="0">
                          <a:solidFill>
                            <a:srgbClr val="000000"/>
                          </a:solidFill>
                          <a:effectLst/>
                          <a:latin typeface="Calibri"/>
                        </a:rPr>
                        <a:t>0.19</a:t>
                      </a:r>
                    </a:p>
                  </a:txBody>
                  <a:tcPr marL="7620" marR="7620" marT="7620" marB="0" anchor="b">
                    <a:lnL>
                      <a:noFill/>
                    </a:lnL>
                    <a:lnR>
                      <a:noFill/>
                    </a:lnR>
                    <a:lnT>
                      <a:noFill/>
                    </a:lnT>
                    <a:lnB>
                      <a:noFill/>
                    </a:lnB>
                  </a:tcPr>
                </a:tc>
              </a:tr>
              <a:tr h="249762">
                <a:tc>
                  <a:txBody>
                    <a:bodyPr/>
                    <a:lstStyle/>
                    <a:p>
                      <a:pPr algn="l" fontAlgn="b"/>
                      <a:r>
                        <a:rPr lang="en-GB" sz="1600" b="0" i="0" u="none" strike="noStrike">
                          <a:solidFill>
                            <a:srgbClr val="000000"/>
                          </a:solidFill>
                          <a:effectLst/>
                          <a:latin typeface="Calibri"/>
                        </a:rPr>
                        <a:t>ST</a:t>
                      </a:r>
                    </a:p>
                  </a:txBody>
                  <a:tcPr marL="7620" marR="7620" marT="7620" marB="0" anchor="b">
                    <a:lnL>
                      <a:noFill/>
                    </a:lnL>
                    <a:lnR>
                      <a:noFill/>
                    </a:lnR>
                    <a:lnT>
                      <a:noFill/>
                    </a:lnT>
                    <a:lnB>
                      <a:noFill/>
                    </a:lnB>
                  </a:tcPr>
                </a:tc>
                <a:tc>
                  <a:txBody>
                    <a:bodyPr/>
                    <a:lstStyle/>
                    <a:p>
                      <a:pPr algn="r" fontAlgn="b"/>
                      <a:r>
                        <a:rPr lang="en-GB" sz="1600" b="0" i="0" u="none" strike="noStrike">
                          <a:solidFill>
                            <a:srgbClr val="000000"/>
                          </a:solidFill>
                          <a:effectLst/>
                          <a:latin typeface="Calibri"/>
                        </a:rPr>
                        <a:t>0.12</a:t>
                      </a:r>
                    </a:p>
                  </a:txBody>
                  <a:tcPr marL="7620" marR="7620" marT="7620" marB="0" anchor="b">
                    <a:lnL>
                      <a:noFill/>
                    </a:lnL>
                    <a:lnR>
                      <a:noFill/>
                    </a:lnR>
                    <a:lnT>
                      <a:noFill/>
                    </a:lnT>
                    <a:lnB>
                      <a:noFill/>
                    </a:lnB>
                  </a:tcPr>
                </a:tc>
                <a:tc>
                  <a:txBody>
                    <a:bodyPr/>
                    <a:lstStyle/>
                    <a:p>
                      <a:pPr algn="r" fontAlgn="b"/>
                      <a:r>
                        <a:rPr lang="en-GB" sz="1600" b="0" i="0" u="none" strike="noStrike" dirty="0">
                          <a:solidFill>
                            <a:srgbClr val="000000"/>
                          </a:solidFill>
                          <a:effectLst/>
                          <a:latin typeface="Calibri"/>
                        </a:rPr>
                        <a:t>1</a:t>
                      </a:r>
                    </a:p>
                  </a:txBody>
                  <a:tcPr marL="7620" marR="7620" marT="7620" marB="0" anchor="b">
                    <a:lnL>
                      <a:noFill/>
                    </a:lnL>
                    <a:lnR>
                      <a:noFill/>
                    </a:lnR>
                    <a:lnT>
                      <a:noFill/>
                    </a:lnT>
                    <a:lnB>
                      <a:noFill/>
                    </a:lnB>
                  </a:tcPr>
                </a:tc>
              </a:tr>
              <a:tr h="249762">
                <a:tc>
                  <a:txBody>
                    <a:bodyPr/>
                    <a:lstStyle/>
                    <a:p>
                      <a:pPr algn="l" fontAlgn="b"/>
                      <a:r>
                        <a:rPr lang="en-GB" sz="1600" b="0" i="0" u="none" strike="noStrike" dirty="0">
                          <a:solidFill>
                            <a:srgbClr val="000000"/>
                          </a:solidFill>
                          <a:effectLst/>
                          <a:latin typeface="Calibri"/>
                        </a:rPr>
                        <a:t>TH</a:t>
                      </a:r>
                    </a:p>
                  </a:txBody>
                  <a:tcPr marL="7620" marR="7620" marT="7620" marB="0" anchor="b">
                    <a:lnL>
                      <a:noFill/>
                    </a:lnL>
                    <a:lnR>
                      <a:noFill/>
                    </a:lnR>
                    <a:lnT>
                      <a:noFill/>
                    </a:lnT>
                    <a:lnB>
                      <a:noFill/>
                    </a:lnB>
                  </a:tcPr>
                </a:tc>
                <a:tc>
                  <a:txBody>
                    <a:bodyPr/>
                    <a:lstStyle/>
                    <a:p>
                      <a:pPr algn="r" fontAlgn="b"/>
                      <a:r>
                        <a:rPr lang="en-GB" sz="1600" b="0" i="0" u="none" strike="noStrike">
                          <a:solidFill>
                            <a:srgbClr val="000000"/>
                          </a:solidFill>
                          <a:effectLst/>
                          <a:latin typeface="Calibri"/>
                        </a:rPr>
                        <a:t>0.06</a:t>
                      </a:r>
                    </a:p>
                  </a:txBody>
                  <a:tcPr marL="7620" marR="7620" marT="7620" marB="0" anchor="b">
                    <a:lnL>
                      <a:noFill/>
                    </a:lnL>
                    <a:lnR>
                      <a:noFill/>
                    </a:lnR>
                    <a:lnT>
                      <a:noFill/>
                    </a:lnT>
                    <a:lnB>
                      <a:noFill/>
                    </a:lnB>
                  </a:tcPr>
                </a:tc>
                <a:tc>
                  <a:txBody>
                    <a:bodyPr/>
                    <a:lstStyle/>
                    <a:p>
                      <a:pPr algn="r" fontAlgn="b"/>
                      <a:r>
                        <a:rPr lang="en-GB" sz="1600" b="0" i="0" u="none" strike="noStrike" dirty="0">
                          <a:solidFill>
                            <a:srgbClr val="000000"/>
                          </a:solidFill>
                          <a:effectLst/>
                          <a:latin typeface="Calibri"/>
                        </a:rPr>
                        <a:t>0.55</a:t>
                      </a:r>
                    </a:p>
                  </a:txBody>
                  <a:tcPr marL="7620" marR="7620" marT="7620" marB="0" anchor="b">
                    <a:lnL>
                      <a:noFill/>
                    </a:lnL>
                    <a:lnR>
                      <a:noFill/>
                    </a:lnR>
                    <a:lnT>
                      <a:noFill/>
                    </a:lnT>
                    <a:lnB>
                      <a:noFill/>
                    </a:lnB>
                  </a:tcPr>
                </a:tc>
              </a:tr>
            </a:tbl>
          </a:graphicData>
        </a:graphic>
      </p:graphicFrame>
      <p:sp>
        <p:nvSpPr>
          <p:cNvPr id="6" name="TextBox 5"/>
          <p:cNvSpPr txBox="1"/>
          <p:nvPr/>
        </p:nvSpPr>
        <p:spPr>
          <a:xfrm>
            <a:off x="827584" y="5013176"/>
            <a:ext cx="4536504" cy="1938992"/>
          </a:xfrm>
          <a:prstGeom prst="rect">
            <a:avLst/>
          </a:prstGeom>
          <a:noFill/>
        </p:spPr>
        <p:txBody>
          <a:bodyPr wrap="square" rtlCol="0">
            <a:spAutoFit/>
          </a:bodyPr>
          <a:lstStyle/>
          <a:p>
            <a:r>
              <a:rPr lang="en-GB" sz="2400" dirty="0" smtClean="0"/>
              <a:t>The pattern suggests that X is sufficient for Y with 5 exceptions.  The consistency </a:t>
            </a:r>
            <a:r>
              <a:rPr lang="en-GB" sz="2400" dirty="0" err="1" smtClean="0"/>
              <a:t>Csuff</a:t>
            </a:r>
            <a:r>
              <a:rPr lang="en-GB" sz="2400" dirty="0" smtClean="0"/>
              <a:t> is .876.  This meet’s Ragin and </a:t>
            </a:r>
            <a:r>
              <a:rPr lang="en-GB" sz="2400" dirty="0" err="1" smtClean="0"/>
              <a:t>Rihoux’s</a:t>
            </a:r>
            <a:r>
              <a:rPr lang="en-GB" sz="2400" dirty="0" smtClean="0"/>
              <a:t> criterion.</a:t>
            </a:r>
            <a:endParaRPr lang="en-GB" sz="2400" dirty="0"/>
          </a:p>
        </p:txBody>
      </p:sp>
      <p:sp>
        <p:nvSpPr>
          <p:cNvPr id="7" name="TextBox 6"/>
          <p:cNvSpPr txBox="1"/>
          <p:nvPr/>
        </p:nvSpPr>
        <p:spPr>
          <a:xfrm>
            <a:off x="395536" y="1988840"/>
            <a:ext cx="1224136" cy="1384995"/>
          </a:xfrm>
          <a:prstGeom prst="rect">
            <a:avLst/>
          </a:prstGeom>
          <a:solidFill>
            <a:schemeClr val="bg1">
              <a:lumMod val="95000"/>
            </a:schemeClr>
          </a:solidFill>
        </p:spPr>
        <p:txBody>
          <a:bodyPr wrap="square" rtlCol="0">
            <a:spAutoFit/>
          </a:bodyPr>
          <a:lstStyle/>
          <a:p>
            <a:r>
              <a:rPr lang="en-GB" sz="1400" dirty="0" err="1"/>
              <a:t>Freitag</a:t>
            </a:r>
            <a:r>
              <a:rPr lang="en-GB" sz="1400" dirty="0"/>
              <a:t>, M., &amp; </a:t>
            </a:r>
            <a:r>
              <a:rPr lang="en-GB" sz="1400" dirty="0" err="1"/>
              <a:t>Schlicht</a:t>
            </a:r>
            <a:r>
              <a:rPr lang="en-GB" sz="1400" dirty="0"/>
              <a:t>, R. (2009). Educational Federalism in </a:t>
            </a:r>
            <a:r>
              <a:rPr lang="en-GB" sz="1400" dirty="0" smtClean="0"/>
              <a:t>Germany</a:t>
            </a:r>
            <a:endParaRPr lang="en-GB" sz="1400" dirty="0"/>
          </a:p>
        </p:txBody>
      </p:sp>
    </p:spTree>
    <p:extLst>
      <p:ext uri="{BB962C8B-B14F-4D97-AF65-F5344CB8AC3E}">
        <p14:creationId xmlns:p14="http://schemas.microsoft.com/office/powerpoint/2010/main" val="4261847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A More Advanced Measure of Fit, </a:t>
            </a:r>
            <a:r>
              <a:rPr lang="en-GB" dirty="0" err="1" smtClean="0"/>
              <a:t>D</a:t>
            </a:r>
            <a:r>
              <a:rPr lang="en-GB" baseline="-25000" dirty="0" err="1" smtClean="0"/>
              <a:t>suff</a:t>
            </a:r>
            <a:endParaRPr lang="en-GB" baseline="-25000" dirty="0"/>
          </a:p>
        </p:txBody>
      </p:sp>
      <p:sp>
        <p:nvSpPr>
          <p:cNvPr id="3" name="Content Placeholder 2"/>
          <p:cNvSpPr>
            <a:spLocks noGrp="1"/>
          </p:cNvSpPr>
          <p:nvPr>
            <p:ph idx="1"/>
          </p:nvPr>
        </p:nvSpPr>
        <p:spPr/>
        <p:txBody>
          <a:bodyPr>
            <a:normAutofit fontScale="85000" lnSpcReduction="20000"/>
          </a:bodyPr>
          <a:lstStyle/>
          <a:p>
            <a:r>
              <a:rPr lang="en-GB" dirty="0" smtClean="0"/>
              <a:t>Will you consider that the fuzzy-set measurements could have measurement error?</a:t>
            </a:r>
          </a:p>
          <a:p>
            <a:pPr lvl="1"/>
            <a:r>
              <a:rPr lang="en-GB" dirty="0" smtClean="0"/>
              <a:t>If so:        frequentist discourse</a:t>
            </a:r>
          </a:p>
          <a:p>
            <a:pPr marL="0" indent="0">
              <a:buNone/>
            </a:pPr>
            <a:r>
              <a:rPr lang="en-GB" dirty="0" smtClean="0">
                <a:solidFill>
                  <a:srgbClr val="C00000"/>
                </a:solidFill>
              </a:rPr>
              <a:t>Ragin </a:t>
            </a:r>
            <a:r>
              <a:rPr lang="en-GB" dirty="0">
                <a:solidFill>
                  <a:srgbClr val="C00000"/>
                </a:solidFill>
              </a:rPr>
              <a:t>suggested softening the </a:t>
            </a:r>
            <a:r>
              <a:rPr lang="en-GB" dirty="0" err="1">
                <a:solidFill>
                  <a:srgbClr val="C00000"/>
                </a:solidFill>
              </a:rPr>
              <a:t>C</a:t>
            </a:r>
            <a:r>
              <a:rPr lang="en-GB" baseline="-25000" dirty="0" err="1">
                <a:solidFill>
                  <a:srgbClr val="C00000"/>
                </a:solidFill>
              </a:rPr>
              <a:t>suff</a:t>
            </a:r>
            <a:r>
              <a:rPr lang="en-GB" dirty="0">
                <a:solidFill>
                  <a:srgbClr val="C00000"/>
                </a:solidFill>
              </a:rPr>
              <a:t> criterion for this very reason</a:t>
            </a:r>
            <a:r>
              <a:rPr lang="en-GB" dirty="0" smtClean="0">
                <a:solidFill>
                  <a:srgbClr val="C00000"/>
                </a:solidFill>
              </a:rPr>
              <a:t>. See Ragin (2000).</a:t>
            </a:r>
          </a:p>
          <a:p>
            <a:pPr lvl="1"/>
            <a:r>
              <a:rPr lang="en-GB" dirty="0" smtClean="0"/>
              <a:t>If not:   qualitative and realist discourse.</a:t>
            </a:r>
          </a:p>
          <a:p>
            <a:r>
              <a:rPr lang="en-GB" dirty="0"/>
              <a:t> </a:t>
            </a:r>
            <a:r>
              <a:rPr lang="en-GB" dirty="0" smtClean="0"/>
              <a:t>A realist however </a:t>
            </a:r>
            <a:r>
              <a:rPr lang="en-GB" i="1" u="sng" dirty="0" smtClean="0"/>
              <a:t>can </a:t>
            </a:r>
            <a:r>
              <a:rPr lang="en-GB" dirty="0" smtClean="0"/>
              <a:t>also use the frequentist discourse.  Measurement error can be modelled.</a:t>
            </a:r>
          </a:p>
          <a:p>
            <a:pPr lvl="1"/>
            <a:r>
              <a:rPr lang="en-GB" dirty="0" smtClean="0"/>
              <a:t>If sampling cases:  then in a probabilistic way, as descriptive of the data.  We can reveal patterns in the population. </a:t>
            </a:r>
          </a:p>
          <a:p>
            <a:pPr lvl="1"/>
            <a:r>
              <a:rPr lang="en-GB" dirty="0" smtClean="0"/>
              <a:t>If not sampling cases:  then in a hypothetical way.</a:t>
            </a:r>
            <a:endParaRPr lang="en-GB" dirty="0"/>
          </a:p>
        </p:txBody>
      </p:sp>
      <p:sp>
        <p:nvSpPr>
          <p:cNvPr id="4" name="Slide Number Placeholder 3"/>
          <p:cNvSpPr>
            <a:spLocks noGrp="1"/>
          </p:cNvSpPr>
          <p:nvPr>
            <p:ph type="sldNum" sz="quarter" idx="12"/>
          </p:nvPr>
        </p:nvSpPr>
        <p:spPr/>
        <p:txBody>
          <a:bodyPr/>
          <a:lstStyle/>
          <a:p>
            <a:fld id="{DC365D31-8BAE-4B58-BE5B-77FAB7A0C81B}" type="slidenum">
              <a:rPr lang="en-GB" smtClean="0"/>
              <a:pPr/>
              <a:t>19</a:t>
            </a:fld>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lstStyle/>
          <a:p>
            <a:r>
              <a:rPr lang="en-GB" dirty="0" smtClean="0"/>
              <a:t>Contents of Presentation</a:t>
            </a:r>
            <a:endParaRPr lang="en-GB" dirty="0"/>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pPr marL="0" indent="0">
              <a:buNone/>
            </a:pPr>
            <a:r>
              <a:rPr lang="en-GB" dirty="0" smtClean="0"/>
              <a:t>1 Defining our terms and conceptual framework</a:t>
            </a:r>
          </a:p>
          <a:p>
            <a:pPr marL="0" indent="0">
              <a:buNone/>
            </a:pPr>
            <a:r>
              <a:rPr lang="en-GB" dirty="0" smtClean="0">
                <a:hlinkClick r:id="rId2" action="ppaction://hlinksldjump"/>
              </a:rPr>
              <a:t>2 Empirical measure of </a:t>
            </a:r>
            <a:r>
              <a:rPr lang="en-GB" dirty="0" err="1" smtClean="0">
                <a:hlinkClick r:id="rId2" action="ppaction://hlinksldjump"/>
              </a:rPr>
              <a:t>Csuff</a:t>
            </a:r>
            <a:r>
              <a:rPr lang="en-GB" dirty="0" smtClean="0">
                <a:hlinkClick r:id="rId2" action="ppaction://hlinksldjump"/>
              </a:rPr>
              <a:t> (consistency) (s.7)</a:t>
            </a:r>
            <a:endParaRPr lang="en-GB" dirty="0" smtClean="0"/>
          </a:p>
          <a:p>
            <a:pPr marL="0" indent="0">
              <a:buNone/>
            </a:pPr>
            <a:r>
              <a:rPr lang="en-GB" dirty="0" smtClean="0">
                <a:hlinkClick r:id="rId3" action="ppaction://hlinksldjump"/>
              </a:rPr>
              <a:t>3 Empirical measure of Goodness-of-fit (F) (s.10)</a:t>
            </a:r>
            <a:endParaRPr lang="en-GB" dirty="0" smtClean="0"/>
          </a:p>
          <a:p>
            <a:pPr marL="0" indent="0">
              <a:buNone/>
            </a:pPr>
            <a:r>
              <a:rPr lang="en-GB" b="1" dirty="0">
                <a:solidFill>
                  <a:srgbClr val="FF0000"/>
                </a:solidFill>
              </a:rPr>
              <a:t>See https://github.com/WendyOlsen/fsgof</a:t>
            </a:r>
            <a:endParaRPr lang="en-GB" b="1" dirty="0" smtClean="0">
              <a:solidFill>
                <a:srgbClr val="FF0000"/>
              </a:solidFill>
            </a:endParaRPr>
          </a:p>
          <a:p>
            <a:pPr marL="0" indent="0">
              <a:buNone/>
            </a:pPr>
            <a:r>
              <a:rPr lang="en-GB" dirty="0" smtClean="0">
                <a:hlinkClick r:id="rId4" action="ppaction://hlinksldjump"/>
              </a:rPr>
              <a:t>4 Empirical findings</a:t>
            </a:r>
            <a:endParaRPr lang="en-GB" dirty="0" smtClean="0"/>
          </a:p>
          <a:p>
            <a:pPr marL="0" indent="0">
              <a:buNone/>
            </a:pPr>
            <a:r>
              <a:rPr lang="en-GB" dirty="0" smtClean="0">
                <a:hlinkClick r:id="rId5" action="ppaction://hlinksldjump"/>
              </a:rPr>
              <a:t>5 Discussion</a:t>
            </a:r>
            <a:endParaRPr lang="en-GB" dirty="0" smtClean="0"/>
          </a:p>
          <a:p>
            <a:pPr marL="0" indent="0">
              <a:buNone/>
            </a:pPr>
            <a:r>
              <a:rPr lang="en-GB" dirty="0" smtClean="0">
                <a:hlinkClick r:id="rId6" action="ppaction://hlinksldjump"/>
              </a:rPr>
              <a:t>Appendices (data samples, pseudocode)</a:t>
            </a:r>
            <a:endParaRPr lang="en-GB" dirty="0" smtClean="0"/>
          </a:p>
        </p:txBody>
      </p:sp>
      <p:sp>
        <p:nvSpPr>
          <p:cNvPr id="4" name="Slide Number Placeholder 3"/>
          <p:cNvSpPr>
            <a:spLocks noGrp="1"/>
          </p:cNvSpPr>
          <p:nvPr>
            <p:ph type="sldNum" sz="quarter" idx="12"/>
          </p:nvPr>
        </p:nvSpPr>
        <p:spPr/>
        <p:txBody>
          <a:bodyPr/>
          <a:lstStyle/>
          <a:p>
            <a:fld id="{DC365D31-8BAE-4B58-BE5B-77FAB7A0C81B}" type="slidenum">
              <a:rPr lang="en-GB" smtClean="0"/>
              <a:pPr/>
              <a:t>2</a:t>
            </a:fld>
            <a:endParaRPr lang="en-GB"/>
          </a:p>
        </p:txBody>
      </p:sp>
    </p:spTree>
    <p:extLst>
      <p:ext uri="{BB962C8B-B14F-4D97-AF65-F5344CB8AC3E}">
        <p14:creationId xmlns:p14="http://schemas.microsoft.com/office/powerpoint/2010/main" val="32849806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98178"/>
          </a:xfrm>
        </p:spPr>
        <p:txBody>
          <a:bodyPr>
            <a:normAutofit fontScale="90000"/>
          </a:bodyPr>
          <a:lstStyle/>
          <a:p>
            <a:r>
              <a:rPr lang="en-GB" dirty="0" smtClean="0"/>
              <a:t>Stryker and </a:t>
            </a:r>
            <a:r>
              <a:rPr lang="en-GB" dirty="0" err="1" smtClean="0"/>
              <a:t>Eliason</a:t>
            </a:r>
            <a:r>
              <a:rPr lang="en-GB" dirty="0" smtClean="0"/>
              <a:t> allow for 0.1 average deviation at the middle of the fuzzy set space</a:t>
            </a:r>
            <a:endParaRPr lang="en-GB" dirty="0"/>
          </a:p>
        </p:txBody>
      </p:sp>
      <p:sp>
        <p:nvSpPr>
          <p:cNvPr id="4" name="Rectangle 3"/>
          <p:cNvSpPr/>
          <p:nvPr/>
        </p:nvSpPr>
        <p:spPr>
          <a:xfrm>
            <a:off x="1403648" y="2564904"/>
            <a:ext cx="3096344" cy="309634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Straight Connector 5"/>
          <p:cNvCxnSpPr/>
          <p:nvPr/>
        </p:nvCxnSpPr>
        <p:spPr>
          <a:xfrm flipV="1">
            <a:off x="1403648" y="2564904"/>
            <a:ext cx="3096344" cy="3096344"/>
          </a:xfrm>
          <a:prstGeom prst="line">
            <a:avLst/>
          </a:prstGeom>
        </p:spPr>
        <p:style>
          <a:lnRef idx="1">
            <a:schemeClr val="accent1"/>
          </a:lnRef>
          <a:fillRef idx="0">
            <a:schemeClr val="accent1"/>
          </a:fillRef>
          <a:effectRef idx="0">
            <a:schemeClr val="accent1"/>
          </a:effectRef>
          <a:fontRef idx="minor">
            <a:schemeClr val="tx1"/>
          </a:fontRef>
        </p:style>
      </p:cxnSp>
      <p:sp>
        <p:nvSpPr>
          <p:cNvPr id="10" name="Freeform 9"/>
          <p:cNvSpPr/>
          <p:nvPr/>
        </p:nvSpPr>
        <p:spPr>
          <a:xfrm>
            <a:off x="1409700" y="2565400"/>
            <a:ext cx="3098800" cy="3086100"/>
          </a:xfrm>
          <a:custGeom>
            <a:avLst/>
            <a:gdLst>
              <a:gd name="connsiteX0" fmla="*/ 0 w 3098800"/>
              <a:gd name="connsiteY0" fmla="*/ 3086100 h 3086100"/>
              <a:gd name="connsiteX1" fmla="*/ 1206500 w 3098800"/>
              <a:gd name="connsiteY1" fmla="*/ 2171700 h 3086100"/>
              <a:gd name="connsiteX2" fmla="*/ 1866900 w 3098800"/>
              <a:gd name="connsiteY2" fmla="*/ 1600200 h 3086100"/>
              <a:gd name="connsiteX3" fmla="*/ 2527300 w 3098800"/>
              <a:gd name="connsiteY3" fmla="*/ 876300 h 3086100"/>
              <a:gd name="connsiteX4" fmla="*/ 2933700 w 3098800"/>
              <a:gd name="connsiteY4" fmla="*/ 266700 h 3086100"/>
              <a:gd name="connsiteX5" fmla="*/ 3098800 w 3098800"/>
              <a:gd name="connsiteY5" fmla="*/ 0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8800" h="3086100">
                <a:moveTo>
                  <a:pt x="0" y="3086100"/>
                </a:moveTo>
                <a:cubicBezTo>
                  <a:pt x="447675" y="2752725"/>
                  <a:pt x="895350" y="2419350"/>
                  <a:pt x="1206500" y="2171700"/>
                </a:cubicBezTo>
                <a:cubicBezTo>
                  <a:pt x="1517650" y="1924050"/>
                  <a:pt x="1646767" y="1816100"/>
                  <a:pt x="1866900" y="1600200"/>
                </a:cubicBezTo>
                <a:cubicBezTo>
                  <a:pt x="2087033" y="1384300"/>
                  <a:pt x="2349500" y="1098550"/>
                  <a:pt x="2527300" y="876300"/>
                </a:cubicBezTo>
                <a:cubicBezTo>
                  <a:pt x="2705100" y="654050"/>
                  <a:pt x="2838450" y="412750"/>
                  <a:pt x="2933700" y="266700"/>
                </a:cubicBezTo>
                <a:cubicBezTo>
                  <a:pt x="3028950" y="120650"/>
                  <a:pt x="3063875" y="60325"/>
                  <a:pt x="3098800" y="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1" name="Content Placeholder 10"/>
          <p:cNvSpPr>
            <a:spLocks noGrp="1"/>
          </p:cNvSpPr>
          <p:nvPr>
            <p:ph idx="1"/>
          </p:nvPr>
        </p:nvSpPr>
        <p:spPr>
          <a:xfrm>
            <a:off x="1475656" y="2564904"/>
            <a:ext cx="2952328" cy="3024336"/>
          </a:xfrm>
          <a:custGeom>
            <a:avLst/>
            <a:gdLst>
              <a:gd name="connsiteX0" fmla="*/ 0 w 3098800"/>
              <a:gd name="connsiteY0" fmla="*/ 3086100 h 3086100"/>
              <a:gd name="connsiteX1" fmla="*/ 1206500 w 3098800"/>
              <a:gd name="connsiteY1" fmla="*/ 2171700 h 3086100"/>
              <a:gd name="connsiteX2" fmla="*/ 1866900 w 3098800"/>
              <a:gd name="connsiteY2" fmla="*/ 1600200 h 3086100"/>
              <a:gd name="connsiteX3" fmla="*/ 2527300 w 3098800"/>
              <a:gd name="connsiteY3" fmla="*/ 876300 h 3086100"/>
              <a:gd name="connsiteX4" fmla="*/ 2933700 w 3098800"/>
              <a:gd name="connsiteY4" fmla="*/ 266700 h 3086100"/>
              <a:gd name="connsiteX5" fmla="*/ 3098800 w 3098800"/>
              <a:gd name="connsiteY5" fmla="*/ 0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8800" h="3086100">
                <a:moveTo>
                  <a:pt x="0" y="3086100"/>
                </a:moveTo>
                <a:cubicBezTo>
                  <a:pt x="447675" y="2752725"/>
                  <a:pt x="895350" y="2419350"/>
                  <a:pt x="1206500" y="2171700"/>
                </a:cubicBezTo>
                <a:cubicBezTo>
                  <a:pt x="1517650" y="1924050"/>
                  <a:pt x="1646767" y="1816100"/>
                  <a:pt x="1866900" y="1600200"/>
                </a:cubicBezTo>
                <a:cubicBezTo>
                  <a:pt x="2087033" y="1384300"/>
                  <a:pt x="2349500" y="1098550"/>
                  <a:pt x="2527300" y="876300"/>
                </a:cubicBezTo>
                <a:cubicBezTo>
                  <a:pt x="2705100" y="654050"/>
                  <a:pt x="2838450" y="412750"/>
                  <a:pt x="2933700" y="266700"/>
                </a:cubicBezTo>
                <a:cubicBezTo>
                  <a:pt x="3028950" y="120650"/>
                  <a:pt x="3063875" y="60325"/>
                  <a:pt x="3098800" y="0"/>
                </a:cubicBezTo>
              </a:path>
            </a:pathLst>
          </a:custGeom>
          <a:scene3d>
            <a:camera prst="orthographicFront">
              <a:rot lat="0" lon="0" rev="10799999"/>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buNone/>
            </a:pPr>
            <a:r>
              <a:rPr lang="en-GB" dirty="0" smtClean="0"/>
              <a:t> </a:t>
            </a:r>
            <a:endParaRPr lang="en-GB" dirty="0"/>
          </a:p>
        </p:txBody>
      </p:sp>
      <p:sp>
        <p:nvSpPr>
          <p:cNvPr id="13" name="Title 1"/>
          <p:cNvSpPr txBox="1">
            <a:spLocks/>
          </p:cNvSpPr>
          <p:nvPr/>
        </p:nvSpPr>
        <p:spPr>
          <a:xfrm>
            <a:off x="5148064" y="2276872"/>
            <a:ext cx="3621088" cy="3802434"/>
          </a:xfrm>
          <a:prstGeom prst="rect">
            <a:avLst/>
          </a:prstGeom>
        </p:spPr>
        <p:txBody>
          <a:bodyPr vert="horz" lIns="91440" tIns="45720" rIns="91440" bIns="45720" rtlCol="0" anchor="ctr">
            <a:normAutofit fontScale="6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0" i="0" u="none" strike="noStrike" kern="1200" cap="none" spc="0" normalizeH="0" baseline="0" noProof="0" dirty="0" smtClean="0">
                <a:ln>
                  <a:noFill/>
                </a:ln>
                <a:solidFill>
                  <a:schemeClr val="tx1"/>
                </a:solidFill>
                <a:effectLst/>
                <a:uLnTx/>
                <a:uFillTx/>
                <a:latin typeface="+mj-lt"/>
                <a:ea typeface="+mj-ea"/>
                <a:cs typeface="+mj-cs"/>
              </a:rPr>
              <a:t>The basis for this is that there could be error in any point in the graph, </a:t>
            </a:r>
            <a:r>
              <a:rPr kumimoji="0" lang="en-GB" sz="4400" b="0" i="0" u="none" strike="noStrike" kern="1200" cap="none" spc="0" normalizeH="0" baseline="0" noProof="0" dirty="0" err="1" smtClean="0">
                <a:ln>
                  <a:noFill/>
                </a:ln>
                <a:solidFill>
                  <a:schemeClr val="tx1"/>
                </a:solidFill>
                <a:effectLst/>
                <a:uLnTx/>
                <a:uFillTx/>
                <a:latin typeface="+mj-lt"/>
                <a:ea typeface="+mj-ea"/>
                <a:cs typeface="+mj-cs"/>
              </a:rPr>
              <a:t>ie</a:t>
            </a:r>
            <a:r>
              <a:rPr kumimoji="0" lang="en-GB" sz="4400" b="0" i="0" u="none" strike="noStrike" kern="1200" cap="none" spc="0" normalizeH="0" baseline="0" noProof="0" dirty="0" smtClean="0">
                <a:ln>
                  <a:noFill/>
                </a:ln>
                <a:solidFill>
                  <a:schemeClr val="tx1"/>
                </a:solidFill>
                <a:effectLst/>
                <a:uLnTx/>
                <a:uFillTx/>
                <a:latin typeface="+mj-lt"/>
                <a:ea typeface="+mj-ea"/>
                <a:cs typeface="+mj-cs"/>
              </a:rPr>
              <a:t> any case could have measurement error.  They mention this could arise from inter-</a:t>
            </a:r>
            <a:r>
              <a:rPr kumimoji="0" lang="en-GB" sz="4400" b="0" i="0" u="none" strike="noStrike" kern="1200" cap="none" spc="0" normalizeH="0" baseline="0" noProof="0" dirty="0" err="1" smtClean="0">
                <a:ln>
                  <a:noFill/>
                </a:ln>
                <a:solidFill>
                  <a:schemeClr val="tx1"/>
                </a:solidFill>
                <a:effectLst/>
                <a:uLnTx/>
                <a:uFillTx/>
                <a:latin typeface="+mj-lt"/>
                <a:ea typeface="+mj-ea"/>
                <a:cs typeface="+mj-cs"/>
              </a:rPr>
              <a:t>rater</a:t>
            </a:r>
            <a:r>
              <a:rPr kumimoji="0" lang="en-GB" sz="4400" b="0" i="0" u="none" strike="noStrike" kern="1200" cap="none" spc="0" normalizeH="0" baseline="0" noProof="0" dirty="0" smtClean="0">
                <a:ln>
                  <a:noFill/>
                </a:ln>
                <a:solidFill>
                  <a:schemeClr val="tx1"/>
                </a:solidFill>
                <a:effectLst/>
                <a:uLnTx/>
                <a:uFillTx/>
                <a:latin typeface="+mj-lt"/>
                <a:ea typeface="+mj-ea"/>
                <a:cs typeface="+mj-cs"/>
              </a:rPr>
              <a:t> disagreement or from not</a:t>
            </a:r>
            <a:r>
              <a:rPr kumimoji="0" lang="en-GB" sz="4400" b="0" i="0" u="none" strike="noStrike" kern="1200" cap="none" spc="0" normalizeH="0" noProof="0" dirty="0" smtClean="0">
                <a:ln>
                  <a:noFill/>
                </a:ln>
                <a:solidFill>
                  <a:schemeClr val="tx1"/>
                </a:solidFill>
                <a:effectLst/>
                <a:uLnTx/>
                <a:uFillTx/>
                <a:latin typeface="+mj-lt"/>
                <a:ea typeface="+mj-ea"/>
                <a:cs typeface="+mj-cs"/>
              </a:rPr>
              <a:t> having a firm basis for the fuzzy set membership score.</a:t>
            </a: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8" name="Slide Number Placeholder 7"/>
          <p:cNvSpPr>
            <a:spLocks noGrp="1"/>
          </p:cNvSpPr>
          <p:nvPr>
            <p:ph type="sldNum" sz="quarter" idx="12"/>
          </p:nvPr>
        </p:nvSpPr>
        <p:spPr/>
        <p:txBody>
          <a:bodyPr/>
          <a:lstStyle/>
          <a:p>
            <a:fld id="{DC365D31-8BAE-4B58-BE5B-77FAB7A0C81B}" type="slidenum">
              <a:rPr lang="en-GB" smtClean="0"/>
              <a:pPr/>
              <a:t>20</a:t>
            </a:fld>
            <a:endParaRPr lang="en-GB"/>
          </a:p>
        </p:txBody>
      </p:sp>
    </p:spTree>
    <p:extLst>
      <p:ext uri="{BB962C8B-B14F-4D97-AF65-F5344CB8AC3E}">
        <p14:creationId xmlns:p14="http://schemas.microsoft.com/office/powerpoint/2010/main" val="35131914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86210"/>
          </a:xfrm>
        </p:spPr>
        <p:txBody>
          <a:bodyPr>
            <a:normAutofit fontScale="90000"/>
          </a:bodyPr>
          <a:lstStyle/>
          <a:p>
            <a:r>
              <a:rPr lang="en-GB" dirty="0" smtClean="0"/>
              <a:t>Another illustration of </a:t>
            </a:r>
            <a:r>
              <a:rPr lang="en-GB" dirty="0" err="1" smtClean="0"/>
              <a:t>Eliason</a:t>
            </a:r>
            <a:r>
              <a:rPr lang="en-GB" dirty="0" smtClean="0"/>
              <a:t> &amp; Stryker’s concept of measurement error</a:t>
            </a:r>
            <a:endParaRPr lang="en-GB" dirty="0"/>
          </a:p>
        </p:txBody>
      </p:sp>
      <p:sp>
        <p:nvSpPr>
          <p:cNvPr id="4" name="Rectangle 3"/>
          <p:cNvSpPr/>
          <p:nvPr/>
        </p:nvSpPr>
        <p:spPr>
          <a:xfrm>
            <a:off x="1403648" y="2564904"/>
            <a:ext cx="3096344" cy="309634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Straight Connector 4"/>
          <p:cNvCxnSpPr/>
          <p:nvPr/>
        </p:nvCxnSpPr>
        <p:spPr>
          <a:xfrm flipV="1">
            <a:off x="1403648" y="2564904"/>
            <a:ext cx="3096344" cy="3096344"/>
          </a:xfrm>
          <a:prstGeom prst="line">
            <a:avLst/>
          </a:prstGeom>
        </p:spPr>
        <p:style>
          <a:lnRef idx="1">
            <a:schemeClr val="accent1"/>
          </a:lnRef>
          <a:fillRef idx="0">
            <a:schemeClr val="accent1"/>
          </a:fillRef>
          <a:effectRef idx="0">
            <a:schemeClr val="accent1"/>
          </a:effectRef>
          <a:fontRef idx="minor">
            <a:schemeClr val="tx1"/>
          </a:fontRef>
        </p:style>
      </p:cxnSp>
      <p:sp>
        <p:nvSpPr>
          <p:cNvPr id="6" name="Freeform 5"/>
          <p:cNvSpPr/>
          <p:nvPr/>
        </p:nvSpPr>
        <p:spPr>
          <a:xfrm>
            <a:off x="1409700" y="2565400"/>
            <a:ext cx="3098800" cy="3086100"/>
          </a:xfrm>
          <a:custGeom>
            <a:avLst/>
            <a:gdLst>
              <a:gd name="connsiteX0" fmla="*/ 0 w 3098800"/>
              <a:gd name="connsiteY0" fmla="*/ 3086100 h 3086100"/>
              <a:gd name="connsiteX1" fmla="*/ 1206500 w 3098800"/>
              <a:gd name="connsiteY1" fmla="*/ 2171700 h 3086100"/>
              <a:gd name="connsiteX2" fmla="*/ 1866900 w 3098800"/>
              <a:gd name="connsiteY2" fmla="*/ 1600200 h 3086100"/>
              <a:gd name="connsiteX3" fmla="*/ 2527300 w 3098800"/>
              <a:gd name="connsiteY3" fmla="*/ 876300 h 3086100"/>
              <a:gd name="connsiteX4" fmla="*/ 2933700 w 3098800"/>
              <a:gd name="connsiteY4" fmla="*/ 266700 h 3086100"/>
              <a:gd name="connsiteX5" fmla="*/ 3098800 w 3098800"/>
              <a:gd name="connsiteY5" fmla="*/ 0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8800" h="3086100">
                <a:moveTo>
                  <a:pt x="0" y="3086100"/>
                </a:moveTo>
                <a:cubicBezTo>
                  <a:pt x="447675" y="2752725"/>
                  <a:pt x="895350" y="2419350"/>
                  <a:pt x="1206500" y="2171700"/>
                </a:cubicBezTo>
                <a:cubicBezTo>
                  <a:pt x="1517650" y="1924050"/>
                  <a:pt x="1646767" y="1816100"/>
                  <a:pt x="1866900" y="1600200"/>
                </a:cubicBezTo>
                <a:cubicBezTo>
                  <a:pt x="2087033" y="1384300"/>
                  <a:pt x="2349500" y="1098550"/>
                  <a:pt x="2527300" y="876300"/>
                </a:cubicBezTo>
                <a:cubicBezTo>
                  <a:pt x="2705100" y="654050"/>
                  <a:pt x="2838450" y="412750"/>
                  <a:pt x="2933700" y="266700"/>
                </a:cubicBezTo>
                <a:cubicBezTo>
                  <a:pt x="3028950" y="120650"/>
                  <a:pt x="3063875" y="60325"/>
                  <a:pt x="3098800" y="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 name="Content Placeholder 10"/>
          <p:cNvSpPr>
            <a:spLocks noGrp="1"/>
          </p:cNvSpPr>
          <p:nvPr>
            <p:ph idx="1"/>
          </p:nvPr>
        </p:nvSpPr>
        <p:spPr>
          <a:xfrm>
            <a:off x="1475656" y="2564904"/>
            <a:ext cx="2952328" cy="3024336"/>
          </a:xfrm>
          <a:custGeom>
            <a:avLst/>
            <a:gdLst>
              <a:gd name="connsiteX0" fmla="*/ 0 w 3098800"/>
              <a:gd name="connsiteY0" fmla="*/ 3086100 h 3086100"/>
              <a:gd name="connsiteX1" fmla="*/ 1206500 w 3098800"/>
              <a:gd name="connsiteY1" fmla="*/ 2171700 h 3086100"/>
              <a:gd name="connsiteX2" fmla="*/ 1866900 w 3098800"/>
              <a:gd name="connsiteY2" fmla="*/ 1600200 h 3086100"/>
              <a:gd name="connsiteX3" fmla="*/ 2527300 w 3098800"/>
              <a:gd name="connsiteY3" fmla="*/ 876300 h 3086100"/>
              <a:gd name="connsiteX4" fmla="*/ 2933700 w 3098800"/>
              <a:gd name="connsiteY4" fmla="*/ 266700 h 3086100"/>
              <a:gd name="connsiteX5" fmla="*/ 3098800 w 3098800"/>
              <a:gd name="connsiteY5" fmla="*/ 0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8800" h="3086100">
                <a:moveTo>
                  <a:pt x="0" y="3086100"/>
                </a:moveTo>
                <a:cubicBezTo>
                  <a:pt x="447675" y="2752725"/>
                  <a:pt x="895350" y="2419350"/>
                  <a:pt x="1206500" y="2171700"/>
                </a:cubicBezTo>
                <a:cubicBezTo>
                  <a:pt x="1517650" y="1924050"/>
                  <a:pt x="1646767" y="1816100"/>
                  <a:pt x="1866900" y="1600200"/>
                </a:cubicBezTo>
                <a:cubicBezTo>
                  <a:pt x="2087033" y="1384300"/>
                  <a:pt x="2349500" y="1098550"/>
                  <a:pt x="2527300" y="876300"/>
                </a:cubicBezTo>
                <a:cubicBezTo>
                  <a:pt x="2705100" y="654050"/>
                  <a:pt x="2838450" y="412750"/>
                  <a:pt x="2933700" y="266700"/>
                </a:cubicBezTo>
                <a:cubicBezTo>
                  <a:pt x="3028950" y="120650"/>
                  <a:pt x="3063875" y="60325"/>
                  <a:pt x="3098800" y="0"/>
                </a:cubicBezTo>
              </a:path>
            </a:pathLst>
          </a:custGeom>
          <a:scene3d>
            <a:camera prst="orthographicFront">
              <a:rot lat="0" lon="0" rev="10799999"/>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buNone/>
            </a:pPr>
            <a:r>
              <a:rPr lang="en-GB" dirty="0" smtClean="0"/>
              <a:t> </a:t>
            </a:r>
            <a:endParaRPr lang="en-GB" dirty="0"/>
          </a:p>
        </p:txBody>
      </p:sp>
      <p:sp>
        <p:nvSpPr>
          <p:cNvPr id="8" name="Flowchart: Connector 7"/>
          <p:cNvSpPr/>
          <p:nvPr/>
        </p:nvSpPr>
        <p:spPr>
          <a:xfrm>
            <a:off x="1619672" y="3717032"/>
            <a:ext cx="72008" cy="9716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Flowchart: Connector 8"/>
          <p:cNvSpPr/>
          <p:nvPr/>
        </p:nvSpPr>
        <p:spPr>
          <a:xfrm>
            <a:off x="1835696" y="2996952"/>
            <a:ext cx="72008" cy="9716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Flowchart: Connector 9"/>
          <p:cNvSpPr/>
          <p:nvPr/>
        </p:nvSpPr>
        <p:spPr>
          <a:xfrm>
            <a:off x="2051720" y="3933056"/>
            <a:ext cx="72008" cy="9716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lowchart: Connector 10"/>
          <p:cNvSpPr/>
          <p:nvPr/>
        </p:nvSpPr>
        <p:spPr>
          <a:xfrm>
            <a:off x="1475656" y="5229200"/>
            <a:ext cx="72008" cy="9716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Flowchart: Connector 11"/>
          <p:cNvSpPr/>
          <p:nvPr/>
        </p:nvSpPr>
        <p:spPr>
          <a:xfrm>
            <a:off x="2229272" y="4326632"/>
            <a:ext cx="72008" cy="9716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Flowchart: Connector 13"/>
          <p:cNvSpPr/>
          <p:nvPr/>
        </p:nvSpPr>
        <p:spPr>
          <a:xfrm>
            <a:off x="2060104" y="3941440"/>
            <a:ext cx="72008" cy="9716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Flowchart: Connector 14"/>
          <p:cNvSpPr/>
          <p:nvPr/>
        </p:nvSpPr>
        <p:spPr>
          <a:xfrm>
            <a:off x="2204120" y="4085456"/>
            <a:ext cx="72008" cy="9716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Flowchart: Connector 15"/>
          <p:cNvSpPr/>
          <p:nvPr/>
        </p:nvSpPr>
        <p:spPr>
          <a:xfrm>
            <a:off x="2212504" y="4093840"/>
            <a:ext cx="72008" cy="9716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Flowchart: Connector 16"/>
          <p:cNvSpPr/>
          <p:nvPr/>
        </p:nvSpPr>
        <p:spPr>
          <a:xfrm>
            <a:off x="2356520" y="4237856"/>
            <a:ext cx="72008" cy="9716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Flowchart: Connector 19"/>
          <p:cNvSpPr/>
          <p:nvPr/>
        </p:nvSpPr>
        <p:spPr>
          <a:xfrm>
            <a:off x="2843808" y="3789040"/>
            <a:ext cx="72008" cy="9716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Flowchart: Connector 20"/>
          <p:cNvSpPr/>
          <p:nvPr/>
        </p:nvSpPr>
        <p:spPr>
          <a:xfrm>
            <a:off x="2987824" y="4221088"/>
            <a:ext cx="72008" cy="9716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Slide Number Placeholder 17"/>
          <p:cNvSpPr>
            <a:spLocks noGrp="1"/>
          </p:cNvSpPr>
          <p:nvPr>
            <p:ph type="sldNum" sz="quarter" idx="12"/>
          </p:nvPr>
        </p:nvSpPr>
        <p:spPr/>
        <p:txBody>
          <a:bodyPr/>
          <a:lstStyle/>
          <a:p>
            <a:fld id="{DC365D31-8BAE-4B58-BE5B-77FAB7A0C81B}" type="slidenum">
              <a:rPr lang="en-GB" smtClean="0"/>
              <a:pPr/>
              <a:t>21</a:t>
            </a:fld>
            <a:endParaRPr lang="en-GB"/>
          </a:p>
        </p:txBody>
      </p:sp>
    </p:spTree>
    <p:extLst>
      <p:ext uri="{BB962C8B-B14F-4D97-AF65-F5344CB8AC3E}">
        <p14:creationId xmlns:p14="http://schemas.microsoft.com/office/powerpoint/2010/main" val="2839565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68760"/>
            <a:ext cx="8686800" cy="1143000"/>
          </a:xfrm>
        </p:spPr>
        <p:txBody>
          <a:bodyPr>
            <a:normAutofit/>
          </a:bodyPr>
          <a:lstStyle/>
          <a:p>
            <a:r>
              <a:rPr lang="en-GB" sz="2000" dirty="0" smtClean="0"/>
              <a:t>FAR LEFT:  Avg. Error=0.  MIDDLE: </a:t>
            </a:r>
            <a:r>
              <a:rPr lang="en-GB" sz="2000" dirty="0" err="1" smtClean="0"/>
              <a:t>Avg</a:t>
            </a:r>
            <a:r>
              <a:rPr lang="en-GB" sz="2000" dirty="0" smtClean="0"/>
              <a:t> Error=E(</a:t>
            </a:r>
            <a:r>
              <a:rPr lang="en-GB" sz="2000" dirty="0">
                <a:sym typeface="Symbol"/>
              </a:rPr>
              <a:t></a:t>
            </a:r>
            <a:r>
              <a:rPr lang="en-GB" sz="2000" baseline="-25000" dirty="0" err="1" smtClean="0">
                <a:sym typeface="Symbol"/>
              </a:rPr>
              <a:t>i</a:t>
            </a:r>
            <a:r>
              <a:rPr lang="en-GB" sz="2000" dirty="0" smtClean="0">
                <a:sym typeface="Symbol"/>
              </a:rPr>
              <a:t>) = </a:t>
            </a:r>
            <a:r>
              <a:rPr lang="en-GB" sz="2000" dirty="0" smtClean="0"/>
              <a:t>0.1          .</a:t>
            </a:r>
            <a:br>
              <a:rPr lang="en-GB" sz="2000" dirty="0" smtClean="0"/>
            </a:br>
            <a:r>
              <a:rPr lang="en-GB" sz="2000" dirty="0" smtClean="0"/>
              <a:t>			FAR RIGHT:  Avg. Error=0.</a:t>
            </a:r>
            <a:endParaRPr lang="en-GB" sz="2000" dirty="0"/>
          </a:p>
        </p:txBody>
      </p:sp>
      <p:sp>
        <p:nvSpPr>
          <p:cNvPr id="4" name="Rectangle 3"/>
          <p:cNvSpPr/>
          <p:nvPr/>
        </p:nvSpPr>
        <p:spPr>
          <a:xfrm>
            <a:off x="1403648" y="2564904"/>
            <a:ext cx="3096344" cy="309634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Straight Connector 4"/>
          <p:cNvCxnSpPr/>
          <p:nvPr/>
        </p:nvCxnSpPr>
        <p:spPr>
          <a:xfrm flipV="1">
            <a:off x="1403648" y="2564904"/>
            <a:ext cx="3096344" cy="3096344"/>
          </a:xfrm>
          <a:prstGeom prst="line">
            <a:avLst/>
          </a:prstGeom>
        </p:spPr>
        <p:style>
          <a:lnRef idx="1">
            <a:schemeClr val="accent1"/>
          </a:lnRef>
          <a:fillRef idx="0">
            <a:schemeClr val="accent1"/>
          </a:fillRef>
          <a:effectRef idx="0">
            <a:schemeClr val="accent1"/>
          </a:effectRef>
          <a:fontRef idx="minor">
            <a:schemeClr val="tx1"/>
          </a:fontRef>
        </p:style>
      </p:cxnSp>
      <p:sp>
        <p:nvSpPr>
          <p:cNvPr id="6" name="Freeform 5"/>
          <p:cNvSpPr/>
          <p:nvPr/>
        </p:nvSpPr>
        <p:spPr>
          <a:xfrm>
            <a:off x="1409700" y="2565400"/>
            <a:ext cx="3098800" cy="3086100"/>
          </a:xfrm>
          <a:custGeom>
            <a:avLst/>
            <a:gdLst>
              <a:gd name="connsiteX0" fmla="*/ 0 w 3098800"/>
              <a:gd name="connsiteY0" fmla="*/ 3086100 h 3086100"/>
              <a:gd name="connsiteX1" fmla="*/ 1206500 w 3098800"/>
              <a:gd name="connsiteY1" fmla="*/ 2171700 h 3086100"/>
              <a:gd name="connsiteX2" fmla="*/ 1866900 w 3098800"/>
              <a:gd name="connsiteY2" fmla="*/ 1600200 h 3086100"/>
              <a:gd name="connsiteX3" fmla="*/ 2527300 w 3098800"/>
              <a:gd name="connsiteY3" fmla="*/ 876300 h 3086100"/>
              <a:gd name="connsiteX4" fmla="*/ 2933700 w 3098800"/>
              <a:gd name="connsiteY4" fmla="*/ 266700 h 3086100"/>
              <a:gd name="connsiteX5" fmla="*/ 3098800 w 3098800"/>
              <a:gd name="connsiteY5" fmla="*/ 0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8800" h="3086100">
                <a:moveTo>
                  <a:pt x="0" y="3086100"/>
                </a:moveTo>
                <a:cubicBezTo>
                  <a:pt x="447675" y="2752725"/>
                  <a:pt x="895350" y="2419350"/>
                  <a:pt x="1206500" y="2171700"/>
                </a:cubicBezTo>
                <a:cubicBezTo>
                  <a:pt x="1517650" y="1924050"/>
                  <a:pt x="1646767" y="1816100"/>
                  <a:pt x="1866900" y="1600200"/>
                </a:cubicBezTo>
                <a:cubicBezTo>
                  <a:pt x="2087033" y="1384300"/>
                  <a:pt x="2349500" y="1098550"/>
                  <a:pt x="2527300" y="876300"/>
                </a:cubicBezTo>
                <a:cubicBezTo>
                  <a:pt x="2705100" y="654050"/>
                  <a:pt x="2838450" y="412750"/>
                  <a:pt x="2933700" y="266700"/>
                </a:cubicBezTo>
                <a:cubicBezTo>
                  <a:pt x="3028950" y="120650"/>
                  <a:pt x="3063875" y="60325"/>
                  <a:pt x="3098800" y="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 name="Content Placeholder 10"/>
          <p:cNvSpPr>
            <a:spLocks noGrp="1"/>
          </p:cNvSpPr>
          <p:nvPr>
            <p:ph idx="1"/>
          </p:nvPr>
        </p:nvSpPr>
        <p:spPr>
          <a:xfrm>
            <a:off x="1475656" y="2564904"/>
            <a:ext cx="2952328" cy="3024336"/>
          </a:xfrm>
          <a:custGeom>
            <a:avLst/>
            <a:gdLst>
              <a:gd name="connsiteX0" fmla="*/ 0 w 3098800"/>
              <a:gd name="connsiteY0" fmla="*/ 3086100 h 3086100"/>
              <a:gd name="connsiteX1" fmla="*/ 1206500 w 3098800"/>
              <a:gd name="connsiteY1" fmla="*/ 2171700 h 3086100"/>
              <a:gd name="connsiteX2" fmla="*/ 1866900 w 3098800"/>
              <a:gd name="connsiteY2" fmla="*/ 1600200 h 3086100"/>
              <a:gd name="connsiteX3" fmla="*/ 2527300 w 3098800"/>
              <a:gd name="connsiteY3" fmla="*/ 876300 h 3086100"/>
              <a:gd name="connsiteX4" fmla="*/ 2933700 w 3098800"/>
              <a:gd name="connsiteY4" fmla="*/ 266700 h 3086100"/>
              <a:gd name="connsiteX5" fmla="*/ 3098800 w 3098800"/>
              <a:gd name="connsiteY5" fmla="*/ 0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8800" h="3086100">
                <a:moveTo>
                  <a:pt x="0" y="3086100"/>
                </a:moveTo>
                <a:cubicBezTo>
                  <a:pt x="447675" y="2752725"/>
                  <a:pt x="895350" y="2419350"/>
                  <a:pt x="1206500" y="2171700"/>
                </a:cubicBezTo>
                <a:cubicBezTo>
                  <a:pt x="1517650" y="1924050"/>
                  <a:pt x="1646767" y="1816100"/>
                  <a:pt x="1866900" y="1600200"/>
                </a:cubicBezTo>
                <a:cubicBezTo>
                  <a:pt x="2087033" y="1384300"/>
                  <a:pt x="2349500" y="1098550"/>
                  <a:pt x="2527300" y="876300"/>
                </a:cubicBezTo>
                <a:cubicBezTo>
                  <a:pt x="2705100" y="654050"/>
                  <a:pt x="2838450" y="412750"/>
                  <a:pt x="2933700" y="266700"/>
                </a:cubicBezTo>
                <a:cubicBezTo>
                  <a:pt x="3028950" y="120650"/>
                  <a:pt x="3063875" y="60325"/>
                  <a:pt x="3098800" y="0"/>
                </a:cubicBezTo>
              </a:path>
            </a:pathLst>
          </a:custGeom>
          <a:scene3d>
            <a:camera prst="orthographicFront">
              <a:rot lat="0" lon="0" rev="10799999"/>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buNone/>
            </a:pPr>
            <a:r>
              <a:rPr lang="en-GB" dirty="0" smtClean="0"/>
              <a:t> </a:t>
            </a:r>
            <a:endParaRPr lang="en-GB" dirty="0"/>
          </a:p>
        </p:txBody>
      </p:sp>
      <p:sp>
        <p:nvSpPr>
          <p:cNvPr id="10" name="Flowchart: Connector 9"/>
          <p:cNvSpPr/>
          <p:nvPr/>
        </p:nvSpPr>
        <p:spPr>
          <a:xfrm>
            <a:off x="2051720" y="3933056"/>
            <a:ext cx="72008" cy="9716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Flowchart: Connector 11"/>
          <p:cNvSpPr/>
          <p:nvPr/>
        </p:nvSpPr>
        <p:spPr>
          <a:xfrm>
            <a:off x="2229272" y="4326632"/>
            <a:ext cx="72008" cy="9716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8-Point Star 12"/>
          <p:cNvSpPr/>
          <p:nvPr/>
        </p:nvSpPr>
        <p:spPr>
          <a:xfrm>
            <a:off x="2627784" y="3645024"/>
            <a:ext cx="576064" cy="410344"/>
          </a:xfrm>
          <a:prstGeom prst="star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8-Point Star 13"/>
          <p:cNvSpPr/>
          <p:nvPr/>
        </p:nvSpPr>
        <p:spPr>
          <a:xfrm>
            <a:off x="3203848" y="3861048"/>
            <a:ext cx="432048" cy="410344"/>
          </a:xfrm>
          <a:prstGeom prst="star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8-Point Star 14"/>
          <p:cNvSpPr/>
          <p:nvPr/>
        </p:nvSpPr>
        <p:spPr>
          <a:xfrm>
            <a:off x="2123728" y="4221088"/>
            <a:ext cx="288032" cy="338336"/>
          </a:xfrm>
          <a:prstGeom prst="star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8-Point Star 15"/>
          <p:cNvSpPr/>
          <p:nvPr/>
        </p:nvSpPr>
        <p:spPr>
          <a:xfrm>
            <a:off x="1907704" y="4293096"/>
            <a:ext cx="216024" cy="194320"/>
          </a:xfrm>
          <a:prstGeom prst="star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8-Point Star 16"/>
          <p:cNvSpPr/>
          <p:nvPr/>
        </p:nvSpPr>
        <p:spPr>
          <a:xfrm>
            <a:off x="1691680" y="2996952"/>
            <a:ext cx="144016" cy="194320"/>
          </a:xfrm>
          <a:prstGeom prst="star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8-Point Star 17"/>
          <p:cNvSpPr/>
          <p:nvPr/>
        </p:nvSpPr>
        <p:spPr>
          <a:xfrm>
            <a:off x="1979712" y="3861048"/>
            <a:ext cx="288032" cy="338336"/>
          </a:xfrm>
          <a:prstGeom prst="star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8-Point Star 18"/>
          <p:cNvSpPr/>
          <p:nvPr/>
        </p:nvSpPr>
        <p:spPr>
          <a:xfrm>
            <a:off x="1403648" y="4941168"/>
            <a:ext cx="144016" cy="194320"/>
          </a:xfrm>
          <a:prstGeom prst="star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2483768" y="587727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X</a:t>
            </a:r>
            <a:r>
              <a:rPr lang="en-GB" baseline="-25000" dirty="0" smtClean="0"/>
              <a:t>i</a:t>
            </a:r>
            <a:r>
              <a:rPr lang="en-GB" dirty="0" smtClean="0"/>
              <a:t> + </a:t>
            </a:r>
            <a:r>
              <a:rPr lang="en-GB" dirty="0">
                <a:sym typeface="Symbol"/>
              </a:rPr>
              <a:t></a:t>
            </a:r>
            <a:r>
              <a:rPr lang="en-GB" baseline="-25000" dirty="0" err="1" smtClean="0">
                <a:sym typeface="Symbol"/>
              </a:rPr>
              <a:t>i</a:t>
            </a:r>
            <a:endParaRPr lang="en-GB" baseline="-25000" dirty="0"/>
          </a:p>
        </p:txBody>
      </p:sp>
      <p:sp>
        <p:nvSpPr>
          <p:cNvPr id="21" name="Rectangle 20"/>
          <p:cNvSpPr/>
          <p:nvPr/>
        </p:nvSpPr>
        <p:spPr>
          <a:xfrm>
            <a:off x="0" y="371703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Y</a:t>
            </a:r>
            <a:r>
              <a:rPr lang="en-GB" baseline="-25000" dirty="0" smtClean="0"/>
              <a:t>i</a:t>
            </a:r>
            <a:r>
              <a:rPr lang="en-GB" dirty="0" smtClean="0"/>
              <a:t> + </a:t>
            </a:r>
            <a:r>
              <a:rPr lang="en-GB" dirty="0">
                <a:sym typeface="Symbol"/>
              </a:rPr>
              <a:t></a:t>
            </a:r>
            <a:r>
              <a:rPr lang="en-GB" baseline="-25000" dirty="0" err="1">
                <a:sym typeface="Symbol"/>
              </a:rPr>
              <a:t>i</a:t>
            </a:r>
            <a:endParaRPr lang="en-GB" baseline="-25000" dirty="0"/>
          </a:p>
        </p:txBody>
      </p:sp>
      <p:sp>
        <p:nvSpPr>
          <p:cNvPr id="22" name="Title 1"/>
          <p:cNvSpPr txBox="1">
            <a:spLocks/>
          </p:cNvSpPr>
          <p:nvPr/>
        </p:nvSpPr>
        <p:spPr>
          <a:xfrm>
            <a:off x="4860032" y="2420888"/>
            <a:ext cx="3600400" cy="396044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2200" b="0" i="0" u="none" strike="noStrike" kern="1200" cap="none" spc="0" normalizeH="0" baseline="0" noProof="0" dirty="0" smtClean="0">
                <a:ln>
                  <a:noFill/>
                </a:ln>
                <a:solidFill>
                  <a:schemeClr val="tx1"/>
                </a:solidFill>
                <a:effectLst/>
                <a:uLnTx/>
                <a:uFillTx/>
                <a:latin typeface="+mj-lt"/>
                <a:ea typeface="+mj-ea"/>
                <a:cs typeface="+mj-cs"/>
              </a:rPr>
              <a:t>TOP:  Avg. Error=0.  </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en-GB" sz="2200" dirty="0" smtClean="0">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GB" sz="2200" b="0" i="0" u="none" strike="noStrike" kern="1200" cap="none" spc="0" normalizeH="0" baseline="0" noProof="0" dirty="0" smtClean="0">
              <a:ln>
                <a:noFill/>
              </a:ln>
              <a:solidFill>
                <a:schemeClr val="tx1"/>
              </a:solidFill>
              <a:effectLst/>
              <a:uLnTx/>
              <a:uFillTx/>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GB" sz="2200" dirty="0" smtClean="0">
              <a:latin typeface="+mj-lt"/>
              <a:ea typeface="+mj-ea"/>
              <a:cs typeface="+mj-cs"/>
            </a:endParaRPr>
          </a:p>
          <a:p>
            <a:pPr lvl="0" algn="ctr">
              <a:spcBef>
                <a:spcPct val="0"/>
              </a:spcBef>
              <a:defRPr/>
            </a:pPr>
            <a:r>
              <a:rPr kumimoji="0" lang="en-GB" sz="2200" b="0" i="0" u="none" strike="noStrike" kern="1200" cap="none" spc="0" normalizeH="0" baseline="0" noProof="0" dirty="0" smtClean="0">
                <a:ln>
                  <a:noFill/>
                </a:ln>
                <a:solidFill>
                  <a:schemeClr val="tx1"/>
                </a:solidFill>
                <a:effectLst/>
                <a:uLnTx/>
                <a:uFillTx/>
                <a:latin typeface="+mj-lt"/>
                <a:ea typeface="+mj-ea"/>
                <a:cs typeface="+mj-cs"/>
              </a:rPr>
              <a:t>MIDDLE: </a:t>
            </a:r>
            <a:r>
              <a:rPr kumimoji="0" lang="en-GB" sz="2200" b="0" i="0" u="none" strike="noStrike" kern="1200" cap="none" spc="0" normalizeH="0" baseline="0" noProof="0" dirty="0" err="1" smtClean="0">
                <a:ln>
                  <a:noFill/>
                </a:ln>
                <a:solidFill>
                  <a:schemeClr val="tx1"/>
                </a:solidFill>
                <a:effectLst/>
                <a:uLnTx/>
                <a:uFillTx/>
                <a:latin typeface="+mj-lt"/>
                <a:ea typeface="+mj-ea"/>
                <a:cs typeface="+mj-cs"/>
              </a:rPr>
              <a:t>Avg</a:t>
            </a:r>
            <a:r>
              <a:rPr kumimoji="0" lang="en-GB" sz="2200" b="0" i="0" u="none" strike="noStrike" kern="1200" cap="none" spc="0" normalizeH="0" baseline="0" noProof="0" dirty="0" smtClean="0">
                <a:ln>
                  <a:noFill/>
                </a:ln>
                <a:solidFill>
                  <a:schemeClr val="tx1"/>
                </a:solidFill>
                <a:effectLst/>
                <a:uLnTx/>
                <a:uFillTx/>
                <a:latin typeface="+mj-lt"/>
                <a:ea typeface="+mj-ea"/>
                <a:cs typeface="+mj-cs"/>
              </a:rPr>
              <a:t> Error=E(</a:t>
            </a:r>
            <a:r>
              <a:rPr lang="en-GB" sz="2400" dirty="0">
                <a:sym typeface="Symbol"/>
              </a:rPr>
              <a:t></a:t>
            </a:r>
            <a:r>
              <a:rPr lang="en-GB" sz="2400" baseline="-25000" dirty="0" err="1">
                <a:sym typeface="Symbol"/>
              </a:rPr>
              <a:t>i</a:t>
            </a:r>
            <a:r>
              <a:rPr lang="en-GB" sz="2400" baseline="-25000" dirty="0">
                <a:sym typeface="Symbol"/>
              </a:rPr>
              <a:t> </a:t>
            </a:r>
            <a:r>
              <a:rPr kumimoji="0" lang="en-GB" sz="2200" b="0" i="0" u="none" strike="noStrike" kern="1200" cap="none" spc="0" normalizeH="0" noProof="0" dirty="0" smtClean="0">
                <a:ln>
                  <a:noFill/>
                </a:ln>
                <a:solidFill>
                  <a:schemeClr val="tx1"/>
                </a:solidFill>
                <a:effectLst/>
                <a:uLnTx/>
                <a:uFillTx/>
                <a:latin typeface="+mj-lt"/>
                <a:ea typeface="+mj-ea"/>
                <a:cs typeface="+mj-cs"/>
                <a:sym typeface="Symbol"/>
              </a:rPr>
              <a:t>)</a:t>
            </a:r>
            <a:r>
              <a:rPr kumimoji="0" lang="en-GB" sz="2200" b="0" i="0" u="none" strike="noStrike" kern="1200" cap="none" spc="0" normalizeH="0" baseline="0" noProof="0" dirty="0" smtClean="0">
                <a:ln>
                  <a:noFill/>
                </a:ln>
                <a:solidFill>
                  <a:schemeClr val="tx1"/>
                </a:solidFill>
                <a:effectLst/>
                <a:uLnTx/>
                <a:uFillTx/>
                <a:latin typeface="+mj-lt"/>
                <a:ea typeface="+mj-ea"/>
                <a:cs typeface="+mj-cs"/>
                <a:sym typeface="Symbol"/>
              </a:rPr>
              <a:t> = </a:t>
            </a:r>
            <a:r>
              <a:rPr kumimoji="0" lang="en-GB" sz="2200" b="0" i="0" u="none" strike="noStrike" kern="1200" cap="none" spc="0" normalizeH="0" baseline="0" noProof="0" dirty="0" smtClean="0">
                <a:ln>
                  <a:noFill/>
                </a:ln>
                <a:solidFill>
                  <a:schemeClr val="tx1"/>
                </a:solidFill>
                <a:effectLst/>
                <a:uLnTx/>
                <a:uFillTx/>
                <a:latin typeface="+mj-lt"/>
                <a:ea typeface="+mj-ea"/>
                <a:cs typeface="+mj-cs"/>
              </a:rPr>
              <a:t>1</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en-GB" sz="2200" dirty="0" smtClean="0">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GB" sz="2200" b="0" i="0" u="none" strike="noStrike" kern="1200" cap="none" spc="0" normalizeH="0" baseline="0" noProof="0" dirty="0" smtClean="0">
              <a:ln>
                <a:noFill/>
              </a:ln>
              <a:solidFill>
                <a:schemeClr val="tx1"/>
              </a:solidFill>
              <a:effectLst/>
              <a:uLnTx/>
              <a:uFillTx/>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GB" sz="2200" b="0" i="0" u="none" strike="noStrike" kern="1200" cap="none" spc="0" normalizeH="0" baseline="0" noProof="0" dirty="0" smtClean="0">
              <a:ln>
                <a:noFill/>
              </a:ln>
              <a:solidFill>
                <a:schemeClr val="tx1"/>
              </a:solidFill>
              <a:effectLst/>
              <a:uLnTx/>
              <a:uFillTx/>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2200" b="0" i="0" u="none" strike="noStrike" kern="1200" cap="none" spc="0" normalizeH="0" baseline="0" noProof="0" dirty="0" smtClean="0">
                <a:ln>
                  <a:noFill/>
                </a:ln>
                <a:solidFill>
                  <a:schemeClr val="tx1"/>
                </a:solidFill>
                <a:effectLst/>
                <a:uLnTx/>
                <a:uFillTx/>
                <a:latin typeface="+mj-lt"/>
                <a:ea typeface="+mj-ea"/>
                <a:cs typeface="+mj-cs"/>
              </a:rPr>
              <a:t>BOTTOM:  Avg. Error=0.</a:t>
            </a:r>
            <a:endParaRPr kumimoji="0" lang="en-GB" sz="2200" b="0" i="0" u="none" strike="noStrike" kern="1200" cap="none" spc="0" normalizeH="0" baseline="0" noProof="0" dirty="0">
              <a:ln>
                <a:noFill/>
              </a:ln>
              <a:solidFill>
                <a:schemeClr val="tx1"/>
              </a:solidFill>
              <a:effectLst/>
              <a:uLnTx/>
              <a:uFillTx/>
              <a:latin typeface="+mj-lt"/>
              <a:ea typeface="+mj-ea"/>
              <a:cs typeface="+mj-cs"/>
            </a:endParaRPr>
          </a:p>
        </p:txBody>
      </p:sp>
      <p:sp>
        <p:nvSpPr>
          <p:cNvPr id="23" name="8-Point Star 22"/>
          <p:cNvSpPr/>
          <p:nvPr/>
        </p:nvSpPr>
        <p:spPr>
          <a:xfrm>
            <a:off x="2132112" y="4013448"/>
            <a:ext cx="288032" cy="338336"/>
          </a:xfrm>
          <a:prstGeom prst="star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8-Point Star 23"/>
          <p:cNvSpPr/>
          <p:nvPr/>
        </p:nvSpPr>
        <p:spPr>
          <a:xfrm>
            <a:off x="1547664" y="3645024"/>
            <a:ext cx="144016" cy="194320"/>
          </a:xfrm>
          <a:prstGeom prst="star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Slide Number Placeholder 24"/>
          <p:cNvSpPr>
            <a:spLocks noGrp="1"/>
          </p:cNvSpPr>
          <p:nvPr>
            <p:ph type="sldNum" sz="quarter" idx="12"/>
          </p:nvPr>
        </p:nvSpPr>
        <p:spPr/>
        <p:txBody>
          <a:bodyPr/>
          <a:lstStyle/>
          <a:p>
            <a:fld id="{DC365D31-8BAE-4B58-BE5B-77FAB7A0C81B}" type="slidenum">
              <a:rPr lang="en-GB" smtClean="0"/>
              <a:pPr/>
              <a:t>22</a:t>
            </a:fld>
            <a:endParaRPr lang="en-GB"/>
          </a:p>
        </p:txBody>
      </p:sp>
      <p:sp>
        <p:nvSpPr>
          <p:cNvPr id="3" name="TextBox 2"/>
          <p:cNvSpPr txBox="1"/>
          <p:nvPr/>
        </p:nvSpPr>
        <p:spPr>
          <a:xfrm>
            <a:off x="611560" y="188640"/>
            <a:ext cx="8064896" cy="830997"/>
          </a:xfrm>
          <a:prstGeom prst="rect">
            <a:avLst/>
          </a:prstGeom>
          <a:noFill/>
        </p:spPr>
        <p:txBody>
          <a:bodyPr wrap="square" rtlCol="0">
            <a:spAutoFit/>
          </a:bodyPr>
          <a:lstStyle/>
          <a:p>
            <a:r>
              <a:rPr lang="en-GB" sz="2400" dirty="0" smtClean="0"/>
              <a:t>How to Set up Random Errors for Bootstrap Programme to get a credible interval around </a:t>
            </a:r>
            <a:r>
              <a:rPr lang="en-GB" sz="2400" dirty="0" err="1" smtClean="0"/>
              <a:t>C</a:t>
            </a:r>
            <a:r>
              <a:rPr lang="en-GB" sz="2400" baseline="-25000" dirty="0" err="1" smtClean="0"/>
              <a:t>suff</a:t>
            </a:r>
            <a:r>
              <a:rPr lang="en-GB" sz="2400" dirty="0" smtClean="0"/>
              <a:t> and </a:t>
            </a:r>
            <a:r>
              <a:rPr lang="en-GB" sz="2400" dirty="0" err="1" smtClean="0"/>
              <a:t>D</a:t>
            </a:r>
            <a:r>
              <a:rPr lang="en-GB" sz="2400" baseline="-25000" dirty="0" err="1" smtClean="0"/>
              <a:t>suff</a:t>
            </a:r>
            <a:r>
              <a:rPr lang="en-GB" sz="2400" baseline="-25000" dirty="0" smtClean="0"/>
              <a:t>     </a:t>
            </a:r>
            <a:r>
              <a:rPr lang="en-GB" sz="2400" dirty="0" smtClean="0">
                <a:solidFill>
                  <a:srgbClr val="FF0000"/>
                </a:solidFill>
              </a:rPr>
              <a:t>See also Appendix Code.</a:t>
            </a:r>
            <a:endParaRPr lang="en-GB" sz="2400" baseline="-25000" dirty="0">
              <a:solidFill>
                <a:srgbClr val="FF0000"/>
              </a:solidFill>
            </a:endParaRPr>
          </a:p>
        </p:txBody>
      </p:sp>
    </p:spTree>
    <p:extLst>
      <p:ext uri="{BB962C8B-B14F-4D97-AF65-F5344CB8AC3E}">
        <p14:creationId xmlns:p14="http://schemas.microsoft.com/office/powerpoint/2010/main" val="23237420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Next Activity </a:t>
            </a:r>
            <a:r>
              <a:rPr lang="en-GB" sz="3100" dirty="0" smtClean="0">
                <a:solidFill>
                  <a:schemeClr val="tx1">
                    <a:lumMod val="65000"/>
                    <a:lumOff val="35000"/>
                  </a:schemeClr>
                </a:solidFill>
              </a:rPr>
              <a:t>(You may emulate this in any programming environment):  </a:t>
            </a:r>
            <a:endParaRPr lang="en-GB" dirty="0">
              <a:solidFill>
                <a:schemeClr val="tx1">
                  <a:lumMod val="65000"/>
                  <a:lumOff val="35000"/>
                </a:schemeClr>
              </a:solidFill>
            </a:endParaRPr>
          </a:p>
        </p:txBody>
      </p:sp>
      <p:sp>
        <p:nvSpPr>
          <p:cNvPr id="3" name="Content Placeholder 2"/>
          <p:cNvSpPr>
            <a:spLocks noGrp="1"/>
          </p:cNvSpPr>
          <p:nvPr>
            <p:ph idx="1"/>
          </p:nvPr>
        </p:nvSpPr>
        <p:spPr/>
        <p:style>
          <a:lnRef idx="1">
            <a:schemeClr val="accent6"/>
          </a:lnRef>
          <a:fillRef idx="2">
            <a:schemeClr val="accent6"/>
          </a:fillRef>
          <a:effectRef idx="1">
            <a:schemeClr val="accent6"/>
          </a:effectRef>
          <a:fontRef idx="minor">
            <a:schemeClr val="dk1"/>
          </a:fontRef>
        </p:style>
        <p:txBody>
          <a:bodyPr>
            <a:normAutofit fontScale="92500" lnSpcReduction="10000"/>
          </a:bodyPr>
          <a:lstStyle/>
          <a:p>
            <a:r>
              <a:rPr lang="en-GB" dirty="0" smtClean="0"/>
              <a:t>Create </a:t>
            </a:r>
            <a:r>
              <a:rPr lang="en-GB" dirty="0" err="1" smtClean="0"/>
              <a:t>gaussian</a:t>
            </a:r>
            <a:r>
              <a:rPr lang="en-GB" dirty="0" smtClean="0"/>
              <a:t> variables for the configuration X = X1</a:t>
            </a:r>
            <a:r>
              <a:rPr lang="en-GB" dirty="0" smtClean="0">
                <a:sym typeface="Symbol"/>
              </a:rPr>
              <a:t>X2 X3  and for Y.</a:t>
            </a:r>
          </a:p>
          <a:p>
            <a:r>
              <a:rPr lang="en-GB" dirty="0" smtClean="0">
                <a:sym typeface="Symbol"/>
              </a:rPr>
              <a:t>Using STATA, Python, R, SPSS, or Excel, calculate the D value:  is the case in the sufficiency triangle, or not? </a:t>
            </a:r>
          </a:p>
          <a:p>
            <a:r>
              <a:rPr lang="en-GB" dirty="0" smtClean="0">
                <a:sym typeface="Symbol"/>
              </a:rPr>
              <a:t>-- if so, then D=1.  If not, then D=0.</a:t>
            </a:r>
          </a:p>
          <a:p>
            <a:r>
              <a:rPr lang="en-GB" sz="2800" dirty="0" smtClean="0">
                <a:solidFill>
                  <a:srgbClr val="FF0000"/>
                </a:solidFill>
                <a:sym typeface="Symbol"/>
              </a:rPr>
              <a:t>--Multiple (1-D) by the distance up to the “diagonal”. (1-0) is used to retain Distances.</a:t>
            </a:r>
          </a:p>
          <a:p>
            <a:r>
              <a:rPr lang="en-GB" dirty="0" smtClean="0">
                <a:sym typeface="Symbol"/>
              </a:rPr>
              <a:t>--The ‘diagonal’ in Fuzzy Set space is being moved to a new diagonal line in </a:t>
            </a:r>
            <a:r>
              <a:rPr lang="en-GB" dirty="0" err="1" smtClean="0">
                <a:sym typeface="Symbol"/>
              </a:rPr>
              <a:t>Zx-Zy</a:t>
            </a:r>
            <a:r>
              <a:rPr lang="en-GB" dirty="0" smtClean="0">
                <a:sym typeface="Symbol"/>
              </a:rPr>
              <a:t> space.</a:t>
            </a:r>
            <a:endParaRPr lang="en-GB" dirty="0"/>
          </a:p>
        </p:txBody>
      </p:sp>
      <p:sp>
        <p:nvSpPr>
          <p:cNvPr id="4" name="Slide Number Placeholder 3"/>
          <p:cNvSpPr>
            <a:spLocks noGrp="1"/>
          </p:cNvSpPr>
          <p:nvPr>
            <p:ph type="sldNum" sz="quarter" idx="12"/>
          </p:nvPr>
        </p:nvSpPr>
        <p:spPr/>
        <p:txBody>
          <a:bodyPr/>
          <a:lstStyle/>
          <a:p>
            <a:fld id="{DC365D31-8BAE-4B58-BE5B-77FAB7A0C81B}" type="slidenum">
              <a:rPr lang="en-GB" smtClean="0"/>
              <a:pPr/>
              <a:t>23</a:t>
            </a:fld>
            <a:endParaRPr lang="en-GB"/>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635896" y="2636912"/>
            <a:ext cx="5400600" cy="3960440"/>
          </a:xfrm>
          <a:prstGeom prst="round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GB" dirty="0" smtClean="0"/>
              <a:t>A transformation</a:t>
            </a:r>
            <a:endParaRPr lang="en-GB" dirty="0"/>
          </a:p>
        </p:txBody>
      </p:sp>
      <p:sp>
        <p:nvSpPr>
          <p:cNvPr id="3" name="Content Placeholder 2"/>
          <p:cNvSpPr>
            <a:spLocks noGrp="1"/>
          </p:cNvSpPr>
          <p:nvPr>
            <p:ph idx="1"/>
          </p:nvPr>
        </p:nvSpPr>
        <p:spPr/>
        <p:txBody>
          <a:bodyPr/>
          <a:lstStyle/>
          <a:p>
            <a:r>
              <a:rPr lang="en-GB" dirty="0" smtClean="0"/>
              <a:t>Here some data is shown in the fuzzy set space (left) and the Z score space (right)</a:t>
            </a:r>
            <a:endParaRPr lang="en-GB" dirty="0"/>
          </a:p>
        </p:txBody>
      </p:sp>
      <p:graphicFrame>
        <p:nvGraphicFramePr>
          <p:cNvPr id="4" name="Chart 3"/>
          <p:cNvGraphicFramePr/>
          <p:nvPr/>
        </p:nvGraphicFramePr>
        <p:xfrm>
          <a:off x="3893493" y="2660154"/>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p:nvPr/>
        </p:nvGraphicFramePr>
        <p:xfrm>
          <a:off x="683568" y="2564904"/>
          <a:ext cx="2943225" cy="2286000"/>
        </p:xfrm>
        <a:graphic>
          <a:graphicData uri="http://schemas.openxmlformats.org/drawingml/2006/chart">
            <c:chart xmlns:c="http://schemas.openxmlformats.org/drawingml/2006/chart" xmlns:r="http://schemas.openxmlformats.org/officeDocument/2006/relationships" r:id="rId3"/>
          </a:graphicData>
        </a:graphic>
      </p:graphicFrame>
      <p:sp>
        <p:nvSpPr>
          <p:cNvPr id="6" name="Slide Number Placeholder 5"/>
          <p:cNvSpPr>
            <a:spLocks noGrp="1"/>
          </p:cNvSpPr>
          <p:nvPr>
            <p:ph type="sldNum" sz="quarter" idx="12"/>
          </p:nvPr>
        </p:nvSpPr>
        <p:spPr/>
        <p:txBody>
          <a:bodyPr/>
          <a:lstStyle/>
          <a:p>
            <a:fld id="{DC365D31-8BAE-4B58-BE5B-77FAB7A0C81B}" type="slidenum">
              <a:rPr lang="en-GB" smtClean="0"/>
              <a:pPr/>
              <a:t>24</a:t>
            </a:fld>
            <a:endParaRPr lang="en-GB"/>
          </a:p>
        </p:txBody>
      </p:sp>
      <p:sp>
        <p:nvSpPr>
          <p:cNvPr id="9" name="TextBox 8"/>
          <p:cNvSpPr txBox="1"/>
          <p:nvPr/>
        </p:nvSpPr>
        <p:spPr>
          <a:xfrm>
            <a:off x="3995936" y="5589240"/>
            <a:ext cx="4320480" cy="923330"/>
          </a:xfrm>
          <a:prstGeom prst="rect">
            <a:avLst/>
          </a:prstGeom>
          <a:noFill/>
        </p:spPr>
        <p:txBody>
          <a:bodyPr wrap="square" rtlCol="0">
            <a:spAutoFit/>
          </a:bodyPr>
          <a:lstStyle/>
          <a:p>
            <a:r>
              <a:rPr lang="en-GB" dirty="0" smtClean="0"/>
              <a:t>We are now working in a Euclidean space.  Here the sum of distances works using the usual measures, e.g. Pythagorean theorem.</a:t>
            </a:r>
            <a:endParaRPr lang="en-GB" dirty="0"/>
          </a:p>
        </p:txBody>
      </p:sp>
      <p:sp>
        <p:nvSpPr>
          <p:cNvPr id="7" name="Rounded Rectangle 6"/>
          <p:cNvSpPr/>
          <p:nvPr/>
        </p:nvSpPr>
        <p:spPr>
          <a:xfrm>
            <a:off x="107504" y="5914449"/>
            <a:ext cx="3168352" cy="7496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But we also added the Damper and the Measurement Error, and used </a:t>
            </a:r>
            <a:r>
              <a:rPr lang="en-GB" dirty="0" err="1" smtClean="0"/>
              <a:t>InvCumNormal</a:t>
            </a:r>
            <a:endParaRPr lang="en-GB"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Eliason</a:t>
            </a:r>
            <a:r>
              <a:rPr lang="en-GB" dirty="0" smtClean="0"/>
              <a:t> &amp; </a:t>
            </a:r>
            <a:r>
              <a:rPr lang="en-GB" dirty="0" smtClean="0"/>
              <a:t>Stryker </a:t>
            </a:r>
            <a:r>
              <a:rPr lang="en-GB" dirty="0" smtClean="0"/>
              <a:t>Tricks</a:t>
            </a:r>
            <a:endParaRPr lang="en-GB" dirty="0"/>
          </a:p>
        </p:txBody>
      </p:sp>
      <p:sp>
        <p:nvSpPr>
          <p:cNvPr id="3" name="Content Placeholder 2"/>
          <p:cNvSpPr>
            <a:spLocks noGrp="1"/>
          </p:cNvSpPr>
          <p:nvPr>
            <p:ph idx="1"/>
          </p:nvPr>
        </p:nvSpPr>
        <p:spPr/>
        <p:style>
          <a:lnRef idx="1">
            <a:schemeClr val="accent6"/>
          </a:lnRef>
          <a:fillRef idx="2">
            <a:schemeClr val="accent6"/>
          </a:fillRef>
          <a:effectRef idx="1">
            <a:schemeClr val="accent6"/>
          </a:effectRef>
          <a:fontRef idx="minor">
            <a:schemeClr val="dk1"/>
          </a:fontRef>
        </p:style>
        <p:txBody>
          <a:bodyPr>
            <a:normAutofit fontScale="70000" lnSpcReduction="20000"/>
          </a:bodyPr>
          <a:lstStyle/>
          <a:p>
            <a:r>
              <a:rPr lang="en-GB" dirty="0" smtClean="0"/>
              <a:t>Trick A:  they convert the fuzzy set membership scores into normal distribution scores (Z-scores).  To do this manually, you could subtract the mean and divide by the standard deviation.</a:t>
            </a:r>
          </a:p>
          <a:p>
            <a:r>
              <a:rPr lang="en-GB" dirty="0" smtClean="0"/>
              <a:t>In a programme we use the inverse cumulative normal distribution to read off from Z score range the Z value that corresponds to this fuzzy set membership score. The X axis is read as a cumulative probability.  Those cases with X&lt;0.5 get a Z value &lt;0, and those on the right get a larger Z value.</a:t>
            </a:r>
          </a:p>
          <a:p>
            <a:endParaRPr lang="en-GB" dirty="0" smtClean="0"/>
          </a:p>
          <a:p>
            <a:r>
              <a:rPr lang="en-GB" dirty="0" smtClean="0"/>
              <a:t>Trick B:  they measure the distance from a case (</a:t>
            </a:r>
            <a:r>
              <a:rPr lang="en-GB" dirty="0" err="1" smtClean="0"/>
              <a:t>Zx</a:t>
            </a:r>
            <a:r>
              <a:rPr lang="en-GB" dirty="0" smtClean="0"/>
              <a:t>, </a:t>
            </a:r>
            <a:r>
              <a:rPr lang="en-GB" dirty="0" err="1" smtClean="0"/>
              <a:t>Zy</a:t>
            </a:r>
            <a:r>
              <a:rPr lang="en-GB" dirty="0" smtClean="0"/>
              <a:t>) to the diagonal line where x=y, and they note that </a:t>
            </a:r>
            <a:r>
              <a:rPr lang="en-GB" dirty="0" smtClean="0">
                <a:sym typeface="Symbol"/>
              </a:rPr>
              <a:t>(y-x)</a:t>
            </a:r>
            <a:r>
              <a:rPr lang="en-GB" baseline="30000" dirty="0" smtClean="0">
                <a:sym typeface="Symbol"/>
              </a:rPr>
              <a:t>2</a:t>
            </a:r>
            <a:r>
              <a:rPr lang="en-GB" dirty="0" smtClean="0">
                <a:sym typeface="Symbol"/>
              </a:rPr>
              <a:t> gives this distance. </a:t>
            </a:r>
          </a:p>
          <a:p>
            <a:r>
              <a:rPr lang="en-GB" dirty="0" smtClean="0">
                <a:sym typeface="Symbol"/>
              </a:rPr>
              <a:t>Sum up these distances to get a measure of how far the cases </a:t>
            </a:r>
            <a:r>
              <a:rPr lang="en-GB" dirty="0" err="1" smtClean="0">
                <a:sym typeface="Symbol"/>
              </a:rPr>
              <a:t>disconform</a:t>
            </a:r>
            <a:r>
              <a:rPr lang="en-GB" dirty="0" smtClean="0">
                <a:sym typeface="Symbol"/>
              </a:rPr>
              <a:t> to the </a:t>
            </a:r>
            <a:r>
              <a:rPr lang="en-GB" dirty="0" err="1" smtClean="0">
                <a:sym typeface="Symbol"/>
              </a:rPr>
              <a:t>Suff</a:t>
            </a:r>
            <a:r>
              <a:rPr lang="en-GB" dirty="0" smtClean="0">
                <a:sym typeface="Symbol"/>
              </a:rPr>
              <a:t> hypothesis.  The sum is called </a:t>
            </a:r>
            <a:r>
              <a:rPr lang="en-GB" b="1" dirty="0" err="1" smtClean="0">
                <a:sym typeface="Symbol"/>
              </a:rPr>
              <a:t>D</a:t>
            </a:r>
            <a:r>
              <a:rPr lang="en-GB" b="1" baseline="-25000" dirty="0" err="1" smtClean="0">
                <a:sym typeface="Symbol"/>
              </a:rPr>
              <a:t>suff</a:t>
            </a:r>
            <a:r>
              <a:rPr lang="en-GB" dirty="0" smtClean="0">
                <a:sym typeface="Symbol"/>
              </a:rPr>
              <a:t>.</a:t>
            </a:r>
            <a:endParaRPr lang="en-GB" dirty="0"/>
          </a:p>
        </p:txBody>
      </p:sp>
      <p:sp>
        <p:nvSpPr>
          <p:cNvPr id="5" name="Slide Number Placeholder 4"/>
          <p:cNvSpPr>
            <a:spLocks noGrp="1"/>
          </p:cNvSpPr>
          <p:nvPr>
            <p:ph type="sldNum" sz="quarter" idx="12"/>
          </p:nvPr>
        </p:nvSpPr>
        <p:spPr/>
        <p:txBody>
          <a:bodyPr/>
          <a:lstStyle/>
          <a:p>
            <a:fld id="{DC365D31-8BAE-4B58-BE5B-77FAB7A0C81B}" type="slidenum">
              <a:rPr lang="en-GB" smtClean="0"/>
              <a:pPr/>
              <a:t>25</a:t>
            </a:fld>
            <a:endParaRPr lang="en-GB"/>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3.2 Empirical estimate of distance:  </a:t>
            </a:r>
            <a:r>
              <a:rPr lang="en-GB" dirty="0" smtClean="0"/>
              <a:t>Stryker’s </a:t>
            </a:r>
            <a:r>
              <a:rPr lang="en-GB" dirty="0" smtClean="0"/>
              <a:t>measure:  (1-D)*(</a:t>
            </a:r>
            <a:r>
              <a:rPr lang="en-GB" dirty="0" err="1" smtClean="0"/>
              <a:t>zy-zx</a:t>
            </a:r>
            <a:r>
              <a:rPr lang="en-GB" dirty="0" smtClean="0"/>
              <a:t>)</a:t>
            </a:r>
            <a:r>
              <a:rPr lang="en-GB" baseline="30000" dirty="0" smtClean="0"/>
              <a:t>2</a:t>
            </a:r>
            <a:endParaRPr lang="en-GB" baseline="30000" dirty="0"/>
          </a:p>
        </p:txBody>
      </p:sp>
      <p:sp>
        <p:nvSpPr>
          <p:cNvPr id="3" name="Content Placeholder 2"/>
          <p:cNvSpPr>
            <a:spLocks noGrp="1"/>
          </p:cNvSpPr>
          <p:nvPr>
            <p:ph idx="1"/>
          </p:nvPr>
        </p:nvSpPr>
        <p:spPr/>
        <p:style>
          <a:lnRef idx="1">
            <a:schemeClr val="accent6"/>
          </a:lnRef>
          <a:fillRef idx="2">
            <a:schemeClr val="accent6"/>
          </a:fillRef>
          <a:effectRef idx="1">
            <a:schemeClr val="accent6"/>
          </a:effectRef>
          <a:fontRef idx="minor">
            <a:schemeClr val="dk1"/>
          </a:fontRef>
        </p:style>
        <p:txBody>
          <a:bodyPr>
            <a:normAutofit fontScale="62500" lnSpcReduction="20000"/>
          </a:bodyPr>
          <a:lstStyle/>
          <a:p>
            <a:r>
              <a:rPr lang="en-GB" dirty="0" smtClean="0"/>
              <a:t>D is 1 if the case lies in the upper </a:t>
            </a:r>
            <a:r>
              <a:rPr lang="en-GB" dirty="0" err="1" smtClean="0"/>
              <a:t>lefthand</a:t>
            </a:r>
            <a:r>
              <a:rPr lang="en-GB" dirty="0" smtClean="0"/>
              <a:t> triangle.</a:t>
            </a:r>
          </a:p>
          <a:p>
            <a:r>
              <a:rPr lang="en-GB" dirty="0" smtClean="0"/>
              <a:t>D is 0 otherwise.</a:t>
            </a:r>
          </a:p>
          <a:p>
            <a:r>
              <a:rPr lang="en-GB" dirty="0" smtClean="0"/>
              <a:t>In PYTHON language: </a:t>
            </a:r>
          </a:p>
          <a:p>
            <a:pPr marL="0" indent="0">
              <a:buNone/>
            </a:pPr>
            <a:r>
              <a:rPr lang="en-GB" dirty="0" smtClean="0"/>
              <a:t>if </a:t>
            </a:r>
            <a:r>
              <a:rPr lang="en-GB" dirty="0"/>
              <a:t>( </a:t>
            </a:r>
            <a:r>
              <a:rPr lang="en-GB" dirty="0" err="1"/>
              <a:t>ylist</a:t>
            </a:r>
            <a:r>
              <a:rPr lang="en-GB" dirty="0"/>
              <a:t>[ XL ] &gt; </a:t>
            </a:r>
            <a:r>
              <a:rPr lang="en-GB" dirty="0" err="1"/>
              <a:t>xlist</a:t>
            </a:r>
            <a:r>
              <a:rPr lang="en-GB" dirty="0"/>
              <a:t>[ XL ] </a:t>
            </a:r>
            <a:r>
              <a:rPr lang="en-GB" dirty="0" smtClean="0"/>
              <a:t>):</a:t>
            </a:r>
            <a:r>
              <a:rPr lang="en-GB" dirty="0"/>
              <a:t>	d = 1	</a:t>
            </a:r>
            <a:r>
              <a:rPr lang="en-GB" dirty="0" smtClean="0"/>
              <a:t>else:  </a:t>
            </a:r>
            <a:r>
              <a:rPr lang="en-GB" dirty="0"/>
              <a:t>	d = </a:t>
            </a:r>
            <a:r>
              <a:rPr lang="en-GB" dirty="0" smtClean="0"/>
              <a:t>0</a:t>
            </a:r>
          </a:p>
          <a:p>
            <a:pPr marL="0" indent="0">
              <a:buNone/>
            </a:pPr>
            <a:endParaRPr lang="en-GB" dirty="0" smtClean="0"/>
          </a:p>
          <a:p>
            <a:r>
              <a:rPr lang="en-GB" dirty="0" smtClean="0"/>
              <a:t>Sum up the </a:t>
            </a:r>
            <a:r>
              <a:rPr lang="en-GB" b="1" dirty="0" err="1" smtClean="0"/>
              <a:t>D</a:t>
            </a:r>
            <a:r>
              <a:rPr lang="en-GB" b="1" baseline="-25000" dirty="0" err="1" smtClean="0"/>
              <a:t>suff</a:t>
            </a:r>
            <a:r>
              <a:rPr lang="en-GB" dirty="0" smtClean="0"/>
              <a:t> measure for all the cases in the group below the diagonal.</a:t>
            </a:r>
          </a:p>
          <a:p>
            <a:pPr marL="0" indent="0">
              <a:buNone/>
            </a:pPr>
            <a:r>
              <a:rPr lang="en-GB" i="1" u="sng" dirty="0" smtClean="0"/>
              <a:t>(If D=1 we multiply the distance by 1-D so that it is cancelled out.)</a:t>
            </a:r>
          </a:p>
          <a:p>
            <a:pPr marL="0" indent="0">
              <a:buNone/>
            </a:pPr>
            <a:endParaRPr lang="en-GB" i="1" u="sng" dirty="0" smtClean="0"/>
          </a:p>
          <a:p>
            <a:r>
              <a:rPr lang="en-GB" dirty="0" smtClean="0"/>
              <a:t>For example, if N=30 and 20 are above the diagonal, we are adding up 10 items to give the </a:t>
            </a:r>
            <a:r>
              <a:rPr lang="en-GB" dirty="0" err="1" smtClean="0"/>
              <a:t>Dsuff</a:t>
            </a:r>
            <a:r>
              <a:rPr lang="en-GB" dirty="0" smtClean="0"/>
              <a:t> measure.   </a:t>
            </a:r>
            <a:r>
              <a:rPr lang="en-GB" b="1" dirty="0" err="1" smtClean="0"/>
              <a:t>D</a:t>
            </a:r>
            <a:r>
              <a:rPr lang="en-GB" b="1" baseline="-25000" dirty="0" err="1" smtClean="0"/>
              <a:t>suff</a:t>
            </a:r>
            <a:r>
              <a:rPr lang="en-GB" b="1" dirty="0" err="1" smtClean="0"/>
              <a:t>i</a:t>
            </a:r>
            <a:r>
              <a:rPr lang="en-GB" b="1" dirty="0"/>
              <a:t> </a:t>
            </a:r>
            <a:r>
              <a:rPr lang="en-GB" b="1" dirty="0" smtClean="0"/>
              <a:t> </a:t>
            </a:r>
            <a:r>
              <a:rPr lang="en-GB" dirty="0" smtClean="0"/>
              <a:t> is zero where D=1.</a:t>
            </a:r>
          </a:p>
          <a:p>
            <a:endParaRPr lang="en-GB" dirty="0"/>
          </a:p>
          <a:p>
            <a:pPr marL="0" indent="0">
              <a:buNone/>
            </a:pPr>
            <a:r>
              <a:rPr lang="en-GB" i="1" u="sng" dirty="0" smtClean="0"/>
              <a:t>(NOTE: Also, if </a:t>
            </a:r>
            <a:r>
              <a:rPr lang="en-GB" b="1" i="1" u="sng" dirty="0" smtClean="0"/>
              <a:t>X</a:t>
            </a:r>
            <a:r>
              <a:rPr lang="en-GB" i="1" u="sng" dirty="0" smtClean="0"/>
              <a:t>=0 for certain cases in a configuration, then cases should add nothing! !  !!)     (By implication, if </a:t>
            </a:r>
            <a:r>
              <a:rPr lang="en-GB" b="1" i="1" u="sng" dirty="0" smtClean="0"/>
              <a:t>X </a:t>
            </a:r>
            <a:r>
              <a:rPr lang="en-GB" i="1" u="sng" dirty="0" smtClean="0"/>
              <a:t>is 0 for all cases, then that configuration is not causal on Y.)</a:t>
            </a:r>
          </a:p>
        </p:txBody>
      </p:sp>
      <p:sp>
        <p:nvSpPr>
          <p:cNvPr id="4" name="Slide Number Placeholder 3"/>
          <p:cNvSpPr>
            <a:spLocks noGrp="1"/>
          </p:cNvSpPr>
          <p:nvPr>
            <p:ph type="sldNum" sz="quarter" idx="12"/>
          </p:nvPr>
        </p:nvSpPr>
        <p:spPr/>
        <p:txBody>
          <a:bodyPr/>
          <a:lstStyle/>
          <a:p>
            <a:fld id="{DC365D31-8BAE-4B58-BE5B-77FAB7A0C81B}" type="slidenum">
              <a:rPr lang="en-GB" smtClean="0"/>
              <a:pPr/>
              <a:t>26</a:t>
            </a:fld>
            <a:endParaRPr lang="en-GB"/>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Exploring the F Test for Sufficiency</a:t>
            </a:r>
            <a:endParaRPr lang="en-GB" dirty="0"/>
          </a:p>
        </p:txBody>
      </p:sp>
      <p:sp>
        <p:nvSpPr>
          <p:cNvPr id="3" name="Content Placeholder 2"/>
          <p:cNvSpPr>
            <a:spLocks noGrp="1"/>
          </p:cNvSpPr>
          <p:nvPr>
            <p:ph idx="1"/>
          </p:nvPr>
        </p:nvSpPr>
        <p:spPr>
          <a:xfrm>
            <a:off x="395536" y="1124744"/>
            <a:ext cx="8363272" cy="792088"/>
          </a:xfrm>
        </p:spPr>
        <p:txBody>
          <a:bodyPr>
            <a:normAutofit fontScale="92500" lnSpcReduction="10000"/>
          </a:bodyPr>
          <a:lstStyle/>
          <a:p>
            <a:r>
              <a:rPr lang="en-GB" sz="2600" dirty="0" smtClean="0"/>
              <a:t>When </a:t>
            </a:r>
            <a:r>
              <a:rPr lang="en-GB" sz="2600" dirty="0" err="1" smtClean="0"/>
              <a:t>Dsuff</a:t>
            </a:r>
            <a:r>
              <a:rPr lang="en-GB" sz="2600" dirty="0" smtClean="0"/>
              <a:t> is large, the evidence for a large F causes us to reject the null hypothesis of sufficiency of X for Y.</a:t>
            </a:r>
          </a:p>
          <a:p>
            <a:endParaRPr lang="en-GB" dirty="0"/>
          </a:p>
        </p:txBody>
      </p:sp>
      <p:sp>
        <p:nvSpPr>
          <p:cNvPr id="4" name="Slide Number Placeholder 3"/>
          <p:cNvSpPr>
            <a:spLocks noGrp="1"/>
          </p:cNvSpPr>
          <p:nvPr>
            <p:ph type="sldNum" sz="quarter" idx="12"/>
          </p:nvPr>
        </p:nvSpPr>
        <p:spPr/>
        <p:txBody>
          <a:bodyPr/>
          <a:lstStyle/>
          <a:p>
            <a:fld id="{DC365D31-8BAE-4B58-BE5B-77FAB7A0C81B}" type="slidenum">
              <a:rPr lang="en-GB" smtClean="0"/>
              <a:pPr/>
              <a:t>27</a:t>
            </a:fld>
            <a:endParaRPr lang="en-GB"/>
          </a:p>
        </p:txBody>
      </p:sp>
      <p:grpSp>
        <p:nvGrpSpPr>
          <p:cNvPr id="5" name="Group 4"/>
          <p:cNvGrpSpPr/>
          <p:nvPr/>
        </p:nvGrpSpPr>
        <p:grpSpPr>
          <a:xfrm>
            <a:off x="971600" y="1988840"/>
            <a:ext cx="3744416" cy="3744416"/>
            <a:chOff x="971600" y="1988840"/>
            <a:chExt cx="3744416" cy="3744416"/>
          </a:xfrm>
        </p:grpSpPr>
        <p:sp>
          <p:nvSpPr>
            <p:cNvPr id="6" name="Rectangle 5"/>
            <p:cNvSpPr/>
            <p:nvPr/>
          </p:nvSpPr>
          <p:spPr>
            <a:xfrm>
              <a:off x="971600" y="1988840"/>
              <a:ext cx="3744416" cy="374441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cxnSp>
          <p:nvCxnSpPr>
            <p:cNvPr id="8" name="Straight Connector 7"/>
            <p:cNvCxnSpPr/>
            <p:nvPr/>
          </p:nvCxnSpPr>
          <p:spPr>
            <a:xfrm flipV="1">
              <a:off x="971600" y="2060848"/>
              <a:ext cx="3672408" cy="3672408"/>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115616" y="1988840"/>
              <a:ext cx="3168352" cy="1477328"/>
            </a:xfrm>
            <a:prstGeom prst="rect">
              <a:avLst/>
            </a:prstGeom>
            <a:noFill/>
          </p:spPr>
          <p:txBody>
            <a:bodyPr wrap="square" rtlCol="0">
              <a:spAutoFit/>
            </a:bodyPr>
            <a:lstStyle/>
            <a:p>
              <a:r>
                <a:rPr lang="en-GB" dirty="0" smtClean="0"/>
                <a:t>Null hypothesis:  all Y’s are at least equal to the corresponding X. </a:t>
              </a:r>
            </a:p>
            <a:p>
              <a:r>
                <a:rPr lang="en-GB" dirty="0" smtClean="0"/>
                <a:t>They fall in </a:t>
              </a:r>
            </a:p>
            <a:p>
              <a:r>
                <a:rPr lang="en-GB" dirty="0" smtClean="0"/>
                <a:t>this triangle.</a:t>
              </a:r>
              <a:endParaRPr lang="en-GB" dirty="0"/>
            </a:p>
          </p:txBody>
        </p:sp>
      </p:grpSp>
      <p:sp>
        <p:nvSpPr>
          <p:cNvPr id="10" name="TextBox 9"/>
          <p:cNvSpPr txBox="1"/>
          <p:nvPr/>
        </p:nvSpPr>
        <p:spPr>
          <a:xfrm>
            <a:off x="2987824" y="3933056"/>
            <a:ext cx="1728192" cy="1754326"/>
          </a:xfrm>
          <a:prstGeom prst="rect">
            <a:avLst/>
          </a:prstGeom>
          <a:noFill/>
        </p:spPr>
        <p:txBody>
          <a:bodyPr wrap="square" rtlCol="0">
            <a:spAutoFit/>
          </a:bodyPr>
          <a:lstStyle/>
          <a:p>
            <a:r>
              <a:rPr lang="en-GB" dirty="0" smtClean="0"/>
              <a:t>Alternative hypothesis:  The </a:t>
            </a:r>
            <a:r>
              <a:rPr lang="en-GB" dirty="0" err="1" smtClean="0"/>
              <a:t>Dsuff</a:t>
            </a:r>
            <a:r>
              <a:rPr lang="en-GB" dirty="0" smtClean="0"/>
              <a:t> measures the Y’s lying below the Y=X line</a:t>
            </a:r>
            <a:endParaRPr lang="en-GB" dirty="0"/>
          </a:p>
        </p:txBody>
      </p:sp>
      <p:sp>
        <p:nvSpPr>
          <p:cNvPr id="11" name="TextBox 10"/>
          <p:cNvSpPr txBox="1"/>
          <p:nvPr/>
        </p:nvSpPr>
        <p:spPr>
          <a:xfrm>
            <a:off x="7668344" y="1556792"/>
            <a:ext cx="1296144" cy="2862322"/>
          </a:xfrm>
          <a:prstGeom prst="rect">
            <a:avLst/>
          </a:prstGeom>
          <a:solidFill>
            <a:schemeClr val="accent3">
              <a:lumMod val="20000"/>
              <a:lumOff val="80000"/>
            </a:schemeClr>
          </a:solidFill>
        </p:spPr>
        <p:txBody>
          <a:bodyPr wrap="square" rtlCol="0">
            <a:spAutoFit/>
          </a:bodyPr>
          <a:lstStyle/>
          <a:p>
            <a:r>
              <a:rPr lang="en-GB" dirty="0" smtClean="0"/>
              <a:t>Standard F test</a:t>
            </a:r>
          </a:p>
          <a:p>
            <a:endParaRPr lang="en-GB" dirty="0" smtClean="0"/>
          </a:p>
          <a:p>
            <a:r>
              <a:rPr lang="en-GB" dirty="0" smtClean="0"/>
              <a:t>Variance explained</a:t>
            </a:r>
          </a:p>
          <a:p>
            <a:r>
              <a:rPr lang="en-GB" dirty="0" smtClean="0"/>
              <a:t>________</a:t>
            </a:r>
          </a:p>
          <a:p>
            <a:r>
              <a:rPr lang="en-GB" dirty="0" smtClean="0"/>
              <a:t>Variance that would exist if random</a:t>
            </a:r>
            <a:endParaRPr lang="en-GB" dirty="0"/>
          </a:p>
        </p:txBody>
      </p:sp>
      <p:sp>
        <p:nvSpPr>
          <p:cNvPr id="12" name="TextBox 11"/>
          <p:cNvSpPr txBox="1"/>
          <p:nvPr/>
        </p:nvSpPr>
        <p:spPr>
          <a:xfrm>
            <a:off x="5796136" y="3164681"/>
            <a:ext cx="1368152" cy="3416320"/>
          </a:xfrm>
          <a:prstGeom prst="rect">
            <a:avLst/>
          </a:prstGeom>
          <a:solidFill>
            <a:schemeClr val="accent6">
              <a:lumMod val="20000"/>
              <a:lumOff val="80000"/>
            </a:schemeClr>
          </a:solidFill>
        </p:spPr>
        <p:txBody>
          <a:bodyPr wrap="square" rtlCol="0">
            <a:spAutoFit/>
          </a:bodyPr>
          <a:lstStyle/>
          <a:p>
            <a:r>
              <a:rPr lang="en-GB" dirty="0" smtClean="0"/>
              <a:t>“Sheldon Stryker F test”</a:t>
            </a:r>
          </a:p>
          <a:p>
            <a:endParaRPr lang="en-GB" dirty="0" smtClean="0"/>
          </a:p>
          <a:p>
            <a:r>
              <a:rPr lang="en-GB" dirty="0" smtClean="0"/>
              <a:t>Empirical Distance </a:t>
            </a:r>
            <a:r>
              <a:rPr lang="en-GB" dirty="0" err="1" smtClean="0"/>
              <a:t>Dsuff</a:t>
            </a:r>
            <a:r>
              <a:rPr lang="en-GB" dirty="0" smtClean="0"/>
              <a:t>/df1</a:t>
            </a:r>
          </a:p>
          <a:p>
            <a:r>
              <a:rPr lang="en-GB" dirty="0" smtClean="0"/>
              <a:t>________</a:t>
            </a:r>
          </a:p>
          <a:p>
            <a:r>
              <a:rPr lang="en-GB" dirty="0" smtClean="0"/>
              <a:t>E(Distance </a:t>
            </a:r>
            <a:r>
              <a:rPr lang="en-GB" dirty="0" smtClean="0"/>
              <a:t>(minimum) under </a:t>
            </a:r>
            <a:r>
              <a:rPr lang="en-GB" dirty="0" smtClean="0"/>
              <a:t>Sufficiency) </a:t>
            </a:r>
            <a:endParaRPr lang="en-GB" dirty="0"/>
          </a:p>
        </p:txBody>
      </p:sp>
      <p:sp>
        <p:nvSpPr>
          <p:cNvPr id="13" name="TextBox 12"/>
          <p:cNvSpPr txBox="1"/>
          <p:nvPr/>
        </p:nvSpPr>
        <p:spPr>
          <a:xfrm>
            <a:off x="7452320" y="5013176"/>
            <a:ext cx="1224136" cy="1169551"/>
          </a:xfrm>
          <a:prstGeom prst="rect">
            <a:avLst/>
          </a:prstGeom>
          <a:solidFill>
            <a:schemeClr val="accent6">
              <a:lumMod val="20000"/>
              <a:lumOff val="80000"/>
            </a:schemeClr>
          </a:solidFill>
        </p:spPr>
        <p:txBody>
          <a:bodyPr wrap="square" rtlCol="0">
            <a:spAutoFit/>
          </a:bodyPr>
          <a:lstStyle/>
          <a:p>
            <a:r>
              <a:rPr lang="en-GB" sz="1400" dirty="0" smtClean="0"/>
              <a:t>Df1 is the count of the cases that lie on or below the Y=X line.</a:t>
            </a:r>
            <a:endParaRPr lang="en-GB" sz="1400" dirty="0"/>
          </a:p>
        </p:txBody>
      </p:sp>
      <p:cxnSp>
        <p:nvCxnSpPr>
          <p:cNvPr id="15" name="Straight Arrow Connector 14"/>
          <p:cNvCxnSpPr/>
          <p:nvPr/>
        </p:nvCxnSpPr>
        <p:spPr>
          <a:xfrm>
            <a:off x="6804248" y="5157192"/>
            <a:ext cx="720080"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716016" y="1988840"/>
            <a:ext cx="936104" cy="2154436"/>
          </a:xfrm>
          <a:prstGeom prst="rect">
            <a:avLst/>
          </a:prstGeom>
          <a:noFill/>
        </p:spPr>
        <p:txBody>
          <a:bodyPr wrap="square" rtlCol="0">
            <a:spAutoFit/>
          </a:bodyPr>
          <a:lstStyle/>
          <a:p>
            <a:r>
              <a:rPr lang="en-GB" sz="1200" dirty="0" smtClean="0"/>
              <a:t>Under the null hypothesis, Y=X, and only the error counts  </a:t>
            </a:r>
            <a:r>
              <a:rPr lang="en-GB" sz="1600" dirty="0" smtClean="0"/>
              <a:t>(observe </a:t>
            </a:r>
            <a:r>
              <a:rPr lang="en-GB" sz="1600" dirty="0" err="1" smtClean="0"/>
              <a:t>e</a:t>
            </a:r>
            <a:r>
              <a:rPr lang="en-GB" sz="1600" baseline="-25000" dirty="0" err="1" smtClean="0"/>
              <a:t>i</a:t>
            </a:r>
            <a:r>
              <a:rPr lang="en-GB" sz="1600" dirty="0" smtClean="0"/>
              <a:t>)</a:t>
            </a:r>
          </a:p>
          <a:p>
            <a:endParaRPr lang="en-GB" dirty="0"/>
          </a:p>
        </p:txBody>
      </p:sp>
      <p:sp>
        <p:nvSpPr>
          <p:cNvPr id="7" name="TextBox 6"/>
          <p:cNvSpPr txBox="1"/>
          <p:nvPr/>
        </p:nvSpPr>
        <p:spPr>
          <a:xfrm>
            <a:off x="255858" y="2987953"/>
            <a:ext cx="715742" cy="523220"/>
          </a:xfrm>
          <a:prstGeom prst="rect">
            <a:avLst/>
          </a:prstGeom>
          <a:noFill/>
        </p:spPr>
        <p:txBody>
          <a:bodyPr wrap="square" rtlCol="0">
            <a:spAutoFit/>
          </a:bodyPr>
          <a:lstStyle/>
          <a:p>
            <a:r>
              <a:rPr lang="en-GB" sz="2800" dirty="0" smtClean="0"/>
              <a:t>ZY</a:t>
            </a:r>
            <a:endParaRPr lang="en-GB" sz="2800" dirty="0"/>
          </a:p>
        </p:txBody>
      </p:sp>
      <p:sp>
        <p:nvSpPr>
          <p:cNvPr id="18" name="TextBox 17"/>
          <p:cNvSpPr txBox="1"/>
          <p:nvPr/>
        </p:nvSpPr>
        <p:spPr>
          <a:xfrm>
            <a:off x="2865576" y="5921117"/>
            <a:ext cx="715742" cy="523220"/>
          </a:xfrm>
          <a:prstGeom prst="rect">
            <a:avLst/>
          </a:prstGeom>
          <a:noFill/>
        </p:spPr>
        <p:txBody>
          <a:bodyPr wrap="square" rtlCol="0">
            <a:spAutoFit/>
          </a:bodyPr>
          <a:lstStyle/>
          <a:p>
            <a:r>
              <a:rPr lang="en-GB" sz="2800" dirty="0" smtClean="0"/>
              <a:t>ZX</a:t>
            </a:r>
            <a:endParaRPr lang="en-GB" sz="2800" dirty="0"/>
          </a:p>
        </p:txBody>
      </p:sp>
    </p:spTree>
    <p:extLst>
      <p:ext uri="{BB962C8B-B14F-4D97-AF65-F5344CB8AC3E}">
        <p14:creationId xmlns:p14="http://schemas.microsoft.com/office/powerpoint/2010/main" val="11782311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Exploring Sufficiency Testing</a:t>
            </a:r>
            <a:endParaRPr lang="en-GB" dirty="0"/>
          </a:p>
        </p:txBody>
      </p:sp>
      <p:sp>
        <p:nvSpPr>
          <p:cNvPr id="3" name="Content Placeholder 2"/>
          <p:cNvSpPr>
            <a:spLocks noGrp="1"/>
          </p:cNvSpPr>
          <p:nvPr>
            <p:ph idx="1"/>
          </p:nvPr>
        </p:nvSpPr>
        <p:spPr/>
        <p:txBody>
          <a:bodyPr>
            <a:normAutofit fontScale="70000" lnSpcReduction="20000"/>
          </a:bodyPr>
          <a:lstStyle/>
          <a:p>
            <a:r>
              <a:rPr lang="en-GB" dirty="0" smtClean="0"/>
              <a:t>If the mean of Y and the mean of X give a point low down in the diagram, we tend to get a low Consistency level, depending on the </a:t>
            </a:r>
            <a:r>
              <a:rPr lang="en-GB" dirty="0" err="1" smtClean="0"/>
              <a:t>skewness</a:t>
            </a:r>
            <a:r>
              <a:rPr lang="en-GB" dirty="0" smtClean="0"/>
              <a:t> of the two </a:t>
            </a:r>
            <a:r>
              <a:rPr lang="en-GB" dirty="0" err="1" smtClean="0"/>
              <a:t>variates</a:t>
            </a:r>
            <a:r>
              <a:rPr lang="en-GB" dirty="0" smtClean="0"/>
              <a:t>.</a:t>
            </a:r>
          </a:p>
          <a:p>
            <a:r>
              <a:rPr lang="en-GB" dirty="0" smtClean="0"/>
              <a:t>If the mean of Y and mean of X give a point high up in the diagram, the </a:t>
            </a:r>
            <a:r>
              <a:rPr lang="en-GB" dirty="0" err="1" smtClean="0"/>
              <a:t>Csuff</a:t>
            </a:r>
            <a:r>
              <a:rPr lang="en-GB" dirty="0" smtClean="0"/>
              <a:t> tends toward being large, and the </a:t>
            </a:r>
            <a:r>
              <a:rPr lang="en-GB" dirty="0" err="1" smtClean="0"/>
              <a:t>Dsuff</a:t>
            </a:r>
            <a:r>
              <a:rPr lang="en-GB" dirty="0" smtClean="0"/>
              <a:t> tends toward being small.  </a:t>
            </a:r>
          </a:p>
          <a:p>
            <a:r>
              <a:rPr lang="en-GB" dirty="0" smtClean="0"/>
              <a:t>When </a:t>
            </a:r>
            <a:r>
              <a:rPr lang="en-GB" dirty="0" err="1"/>
              <a:t>D</a:t>
            </a:r>
            <a:r>
              <a:rPr lang="en-GB" dirty="0" err="1" smtClean="0"/>
              <a:t>suff</a:t>
            </a:r>
            <a:r>
              <a:rPr lang="en-GB" dirty="0" smtClean="0"/>
              <a:t> is small, there’s no need to reject the null hypothesis of </a:t>
            </a:r>
            <a:r>
              <a:rPr lang="en-GB" b="1" dirty="0" smtClean="0"/>
              <a:t>X </a:t>
            </a:r>
            <a:r>
              <a:rPr lang="en-GB" dirty="0" smtClean="0"/>
              <a:t>is sufficient for Y.</a:t>
            </a:r>
          </a:p>
          <a:p>
            <a:r>
              <a:rPr lang="en-GB" i="1" dirty="0" smtClean="0">
                <a:solidFill>
                  <a:schemeClr val="accent4">
                    <a:lumMod val="75000"/>
                  </a:schemeClr>
                </a:solidFill>
              </a:rPr>
              <a:t>A  “</a:t>
            </a:r>
            <a:r>
              <a:rPr lang="en-GB" i="1" dirty="0" err="1" smtClean="0">
                <a:solidFill>
                  <a:schemeClr val="accent4">
                    <a:lumMod val="75000"/>
                  </a:schemeClr>
                </a:solidFill>
              </a:rPr>
              <a:t>Csuff</a:t>
            </a:r>
            <a:r>
              <a:rPr lang="en-GB" i="1" dirty="0" smtClean="0">
                <a:solidFill>
                  <a:schemeClr val="accent4">
                    <a:lumMod val="75000"/>
                  </a:schemeClr>
                </a:solidFill>
              </a:rPr>
              <a:t> large” can be tested using the idea that the credible interval must not include 0.8.</a:t>
            </a:r>
          </a:p>
          <a:p>
            <a:r>
              <a:rPr lang="en-GB" dirty="0" smtClean="0">
                <a:solidFill>
                  <a:schemeClr val="accent6">
                    <a:lumMod val="50000"/>
                  </a:schemeClr>
                </a:solidFill>
              </a:rPr>
              <a:t>B  “</a:t>
            </a:r>
            <a:r>
              <a:rPr lang="en-GB" dirty="0" err="1" smtClean="0">
                <a:solidFill>
                  <a:schemeClr val="accent6">
                    <a:lumMod val="50000"/>
                  </a:schemeClr>
                </a:solidFill>
              </a:rPr>
              <a:t>Dsuff</a:t>
            </a:r>
            <a:r>
              <a:rPr lang="en-GB" dirty="0" smtClean="0">
                <a:solidFill>
                  <a:schemeClr val="accent6">
                    <a:lumMod val="50000"/>
                  </a:schemeClr>
                </a:solidFill>
              </a:rPr>
              <a:t> small” can be tested using the F test claim that F is greater than the F </a:t>
            </a:r>
            <a:r>
              <a:rPr lang="en-GB" dirty="0" err="1" smtClean="0">
                <a:solidFill>
                  <a:schemeClr val="accent6">
                    <a:lumMod val="50000"/>
                  </a:schemeClr>
                </a:solidFill>
              </a:rPr>
              <a:t>cutoff</a:t>
            </a:r>
            <a:r>
              <a:rPr lang="en-GB" dirty="0" smtClean="0">
                <a:solidFill>
                  <a:schemeClr val="accent6">
                    <a:lumMod val="50000"/>
                  </a:schemeClr>
                </a:solidFill>
              </a:rPr>
              <a:t>. [OR that the </a:t>
            </a:r>
            <a:r>
              <a:rPr lang="en-GB" dirty="0" err="1" smtClean="0">
                <a:solidFill>
                  <a:schemeClr val="accent6">
                    <a:lumMod val="50000"/>
                  </a:schemeClr>
                </a:solidFill>
              </a:rPr>
              <a:t>c.i</a:t>
            </a:r>
            <a:r>
              <a:rPr lang="en-GB" dirty="0" smtClean="0">
                <a:solidFill>
                  <a:schemeClr val="accent6">
                    <a:lumMod val="50000"/>
                  </a:schemeClr>
                </a:solidFill>
              </a:rPr>
              <a:t>. for </a:t>
            </a:r>
            <a:r>
              <a:rPr lang="en-GB" dirty="0" err="1" smtClean="0">
                <a:solidFill>
                  <a:schemeClr val="accent6">
                    <a:lumMod val="50000"/>
                  </a:schemeClr>
                </a:solidFill>
              </a:rPr>
              <a:t>Dsuff</a:t>
            </a:r>
            <a:r>
              <a:rPr lang="en-GB" dirty="0" smtClean="0">
                <a:solidFill>
                  <a:schemeClr val="accent6">
                    <a:lumMod val="50000"/>
                  </a:schemeClr>
                </a:solidFill>
              </a:rPr>
              <a:t> is small</a:t>
            </a:r>
            <a:r>
              <a:rPr lang="en-GB" dirty="0" smtClean="0"/>
              <a:t>. </a:t>
            </a:r>
          </a:p>
          <a:p>
            <a:pPr lvl="1"/>
            <a:r>
              <a:rPr lang="en-GB" dirty="0" smtClean="0">
                <a:solidFill>
                  <a:srgbClr val="FF0000"/>
                </a:solidFill>
              </a:rPr>
              <a:t>C  We do not have a </a:t>
            </a:r>
            <a:r>
              <a:rPr lang="en-GB" dirty="0" err="1" smtClean="0">
                <a:solidFill>
                  <a:srgbClr val="FF0000"/>
                </a:solidFill>
              </a:rPr>
              <a:t>cutoff</a:t>
            </a:r>
            <a:r>
              <a:rPr lang="en-GB" dirty="0" smtClean="0">
                <a:solidFill>
                  <a:srgbClr val="FF0000"/>
                </a:solidFill>
              </a:rPr>
              <a:t> criterion for </a:t>
            </a:r>
            <a:r>
              <a:rPr lang="en-GB" dirty="0" err="1" smtClean="0">
                <a:solidFill>
                  <a:srgbClr val="FF0000"/>
                </a:solidFill>
              </a:rPr>
              <a:t>Dsuff</a:t>
            </a:r>
            <a:r>
              <a:rPr lang="en-GB" dirty="0" smtClean="0">
                <a:solidFill>
                  <a:srgbClr val="FF0000"/>
                </a:solidFill>
              </a:rPr>
              <a:t>. Further research may suggest such a criterion value. The issue of measurement error must be taken into account, as well as the spread of X along the X axis.]</a:t>
            </a:r>
            <a:endParaRPr lang="en-GB" dirty="0">
              <a:solidFill>
                <a:srgbClr val="FF0000"/>
              </a:solidFill>
            </a:endParaRPr>
          </a:p>
        </p:txBody>
      </p:sp>
      <p:sp>
        <p:nvSpPr>
          <p:cNvPr id="4" name="Slide Number Placeholder 3"/>
          <p:cNvSpPr>
            <a:spLocks noGrp="1"/>
          </p:cNvSpPr>
          <p:nvPr>
            <p:ph type="sldNum" sz="quarter" idx="12"/>
          </p:nvPr>
        </p:nvSpPr>
        <p:spPr/>
        <p:txBody>
          <a:bodyPr/>
          <a:lstStyle/>
          <a:p>
            <a:fld id="{DC365D31-8BAE-4B58-BE5B-77FAB7A0C81B}" type="slidenum">
              <a:rPr lang="en-GB" smtClean="0"/>
              <a:pPr/>
              <a:t>28</a:t>
            </a:fld>
            <a:endParaRPr lang="en-GB"/>
          </a:p>
        </p:txBody>
      </p:sp>
    </p:spTree>
    <p:extLst>
      <p:ext uri="{BB962C8B-B14F-4D97-AF65-F5344CB8AC3E}">
        <p14:creationId xmlns:p14="http://schemas.microsoft.com/office/powerpoint/2010/main" val="15249055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9154"/>
            <a:ext cx="8229600" cy="1671654"/>
          </a:xfrm>
        </p:spPr>
        <p:txBody>
          <a:bodyPr>
            <a:normAutofit fontScale="90000"/>
          </a:bodyPr>
          <a:lstStyle/>
          <a:p>
            <a:r>
              <a:rPr lang="en-GB" dirty="0" smtClean="0"/>
              <a:t>Here is the formula and a description of the denominator </a:t>
            </a:r>
            <a:br>
              <a:rPr lang="en-GB" dirty="0" smtClean="0"/>
            </a:br>
            <a:r>
              <a:rPr lang="en-GB" sz="2700" dirty="0" smtClean="0"/>
              <a:t>of the F test in </a:t>
            </a:r>
            <a:r>
              <a:rPr lang="en-GB" sz="2700" dirty="0" err="1" smtClean="0"/>
              <a:t>Eliason</a:t>
            </a:r>
            <a:r>
              <a:rPr lang="en-GB" sz="2700" dirty="0" smtClean="0"/>
              <a:t> </a:t>
            </a:r>
            <a:r>
              <a:rPr lang="en-GB" sz="2400" dirty="0" smtClean="0">
                <a:sym typeface="Symbol"/>
              </a:rPr>
              <a:t>and Stryker </a:t>
            </a:r>
            <a:r>
              <a:rPr lang="en-GB" sz="2700" dirty="0" smtClean="0"/>
              <a:t>(2009)</a:t>
            </a:r>
            <a:endParaRPr lang="en-GB"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70000" lnSpcReduction="20000"/>
              </a:bodyPr>
              <a:lstStyle/>
              <a:p>
                <a:pPr marL="0" indent="0">
                  <a:buNone/>
                </a:pPr>
                <a:endParaRPr lang="en-GB" dirty="0" smtClean="0"/>
              </a:p>
              <a:p>
                <a:pPr marL="0" indent="0">
                  <a:buNone/>
                </a:pPr>
                <a:r>
                  <a:rPr lang="en-GB" dirty="0" smtClean="0"/>
                  <a:t>F = </a:t>
                </a:r>
                <a14:m>
                  <m:oMath xmlns:m="http://schemas.openxmlformats.org/officeDocument/2006/math">
                    <m:f>
                      <m:fPr>
                        <m:ctrlPr>
                          <a:rPr lang="en-GB" i="1" smtClean="0">
                            <a:latin typeface="Cambria Math"/>
                          </a:rPr>
                        </m:ctrlPr>
                      </m:fPr>
                      <m:num>
                        <m:r>
                          <a:rPr lang="en-GB" b="0" i="1" smtClean="0">
                            <a:latin typeface="Cambria Math"/>
                          </a:rPr>
                          <m:t>𝑆𝑆𝐷</m:t>
                        </m:r>
                        <m:r>
                          <a:rPr lang="en-GB" b="0" i="1" smtClean="0">
                            <a:latin typeface="Cambria Math"/>
                          </a:rPr>
                          <m:t>/</m:t>
                        </m:r>
                        <m:r>
                          <a:rPr lang="en-GB" b="0" i="1" smtClean="0">
                            <a:latin typeface="Cambria Math"/>
                          </a:rPr>
                          <m:t>𝐷𝐹</m:t>
                        </m:r>
                        <m:r>
                          <a:rPr lang="en-GB" b="0" i="1" smtClean="0">
                            <a:latin typeface="Cambria Math"/>
                          </a:rPr>
                          <m:t>1</m:t>
                        </m:r>
                      </m:num>
                      <m:den>
                        <m:r>
                          <a:rPr lang="en-GB" b="0" i="1" smtClean="0">
                            <a:latin typeface="Cambria Math"/>
                          </a:rPr>
                          <m:t>𝐸𝑀𝑆𝐷</m:t>
                        </m:r>
                      </m:den>
                    </m:f>
                  </m:oMath>
                </a14:m>
                <a:r>
                  <a:rPr lang="en-GB" dirty="0" smtClean="0"/>
                  <a:t> = </a:t>
                </a:r>
                <a14:m>
                  <m:oMath xmlns:m="http://schemas.openxmlformats.org/officeDocument/2006/math">
                    <m:f>
                      <m:fPr>
                        <m:ctrlPr>
                          <a:rPr lang="en-GB" i="1" smtClean="0">
                            <a:latin typeface="Cambria Math"/>
                          </a:rPr>
                        </m:ctrlPr>
                      </m:fPr>
                      <m:num>
                        <m:r>
                          <a:rPr lang="en-GB" b="0" i="1" smtClean="0">
                            <a:latin typeface="Cambria Math"/>
                          </a:rPr>
                          <m:t>𝐷</m:t>
                        </m:r>
                        <m:r>
                          <a:rPr lang="en-GB" b="0" i="1" baseline="-25000" smtClean="0">
                            <a:latin typeface="Cambria Math"/>
                          </a:rPr>
                          <m:t>𝑠𝑢𝑓𝑓</m:t>
                        </m:r>
                        <m:r>
                          <a:rPr lang="en-GB" b="0" i="1" smtClean="0">
                            <a:latin typeface="Cambria Math"/>
                          </a:rPr>
                          <m:t>/</m:t>
                        </m:r>
                        <m:r>
                          <a:rPr lang="en-GB" b="0" i="1" smtClean="0">
                            <a:latin typeface="Cambria Math"/>
                          </a:rPr>
                          <m:t>𝐷𝐹</m:t>
                        </m:r>
                        <m:r>
                          <a:rPr lang="en-GB" b="0" i="1" smtClean="0">
                            <a:latin typeface="Cambria Math"/>
                          </a:rPr>
                          <m:t>1</m:t>
                        </m:r>
                      </m:num>
                      <m:den>
                        <m:r>
                          <a:rPr lang="en-GB" b="0" i="1" smtClean="0">
                            <a:latin typeface="Cambria Math"/>
                          </a:rPr>
                          <m:t>𝑀𝑖𝑛𝑖𝑚𝑢𝑚</m:t>
                        </m:r>
                        <m:r>
                          <a:rPr lang="en-GB" b="0" i="1" smtClean="0">
                            <a:latin typeface="Cambria Math"/>
                          </a:rPr>
                          <m:t> </m:t>
                        </m:r>
                        <m:r>
                          <a:rPr lang="en-GB" b="0" i="1" smtClean="0">
                            <a:latin typeface="Cambria Math"/>
                          </a:rPr>
                          <m:t>𝐸𝑥𝑝𝑒𝑐𝑡𝑒𝑑</m:t>
                        </m:r>
                        <m:r>
                          <a:rPr lang="en-GB" b="0" i="1" smtClean="0">
                            <a:latin typeface="Cambria Math"/>
                          </a:rPr>
                          <m:t> </m:t>
                        </m:r>
                        <m:r>
                          <a:rPr lang="en-GB" b="0" i="1" smtClean="0">
                            <a:latin typeface="Cambria Math"/>
                          </a:rPr>
                          <m:t>𝐷𝑖𝑠𝑡𝑎𝑛𝑐𝑒</m:t>
                        </m:r>
                        <m:r>
                          <a:rPr lang="en-GB" b="0" i="1" smtClean="0">
                            <a:latin typeface="Cambria Math"/>
                          </a:rPr>
                          <m:t> </m:t>
                        </m:r>
                        <m:r>
                          <a:rPr lang="en-GB" b="0" i="1" smtClean="0">
                            <a:latin typeface="Cambria Math"/>
                          </a:rPr>
                          <m:t>𝑖𝑓</m:t>
                        </m:r>
                        <m:r>
                          <a:rPr lang="en-GB" b="0" i="1" smtClean="0">
                            <a:latin typeface="Cambria Math"/>
                          </a:rPr>
                          <m:t> </m:t>
                        </m:r>
                        <m:r>
                          <a:rPr lang="en-GB" b="0" i="1" smtClean="0">
                            <a:latin typeface="Cambria Math"/>
                          </a:rPr>
                          <m:t>𝐻</m:t>
                        </m:r>
                        <m:r>
                          <a:rPr lang="en-GB" b="0" i="1" baseline="-25000" smtClean="0">
                            <a:latin typeface="Cambria Math"/>
                          </a:rPr>
                          <m:t>0 </m:t>
                        </m:r>
                        <m:r>
                          <a:rPr lang="en-GB" b="0" i="1" smtClean="0">
                            <a:latin typeface="Cambria Math"/>
                          </a:rPr>
                          <m:t>𝑖𝑠</m:t>
                        </m:r>
                        <m:r>
                          <a:rPr lang="en-GB" b="0" i="1" smtClean="0">
                            <a:latin typeface="Cambria Math"/>
                          </a:rPr>
                          <m:t> </m:t>
                        </m:r>
                        <m:r>
                          <a:rPr lang="en-GB" b="0" i="1" smtClean="0">
                            <a:latin typeface="Cambria Math"/>
                          </a:rPr>
                          <m:t>𝑡𝑟𝑢𝑒</m:t>
                        </m:r>
                      </m:den>
                    </m:f>
                  </m:oMath>
                </a14:m>
                <a:r>
                  <a:rPr lang="en-GB" dirty="0" smtClean="0"/>
                  <a:t>    Eq. 2</a:t>
                </a:r>
                <a:endParaRPr lang="en-GB" dirty="0" smtClean="0"/>
              </a:p>
              <a:p>
                <a:r>
                  <a:rPr lang="en-GB" dirty="0" smtClean="0"/>
                  <a:t>At the top is the distance for all the points, summed up, and standardised by DF1 (the N in the lower triangle). </a:t>
                </a:r>
              </a:p>
              <a:p>
                <a:r>
                  <a:rPr lang="en-GB" dirty="0" smtClean="0"/>
                  <a:t>At the bottom is the distance </a:t>
                </a:r>
                <a:r>
                  <a:rPr lang="en-GB" dirty="0" smtClean="0">
                    <a:solidFill>
                      <a:srgbClr val="FF0000"/>
                    </a:solidFill>
                  </a:rPr>
                  <a:t>if the sufficiency of X for Y were found in the data</a:t>
                </a:r>
                <a:r>
                  <a:rPr lang="en-GB" dirty="0" smtClean="0"/>
                  <a:t> (without measurement error, this disappears as 0).</a:t>
                </a:r>
              </a:p>
              <a:p>
                <a:r>
                  <a:rPr lang="en-GB" dirty="0" smtClean="0"/>
                  <a:t>At the bottom, it is not a unique distance, because many patterns are consistent with this.</a:t>
                </a:r>
              </a:p>
              <a:p>
                <a:pPr marL="0" indent="0">
                  <a:buNone/>
                </a:pPr>
                <a:r>
                  <a:rPr lang="en-GB" sz="3900" dirty="0" smtClean="0"/>
                  <a:t> The ‘minimum </a:t>
                </a:r>
                <a:r>
                  <a:rPr lang="en-GB" sz="3900" dirty="0" smtClean="0"/>
                  <a:t>distance under the null H’</a:t>
                </a:r>
              </a:p>
              <a:p>
                <a:pPr marL="0" indent="0">
                  <a:buNone/>
                </a:pPr>
                <a:r>
                  <a:rPr lang="en-GB" sz="3900" b="1" dirty="0" smtClean="0"/>
                  <a:t>  min(</a:t>
                </a:r>
                <a:r>
                  <a:rPr lang="en-GB" sz="3900" b="1" dirty="0" err="1" smtClean="0"/>
                  <a:t>D</a:t>
                </a:r>
                <a:r>
                  <a:rPr lang="en-GB" sz="3900" b="1" baseline="-25000" dirty="0" err="1" smtClean="0"/>
                  <a:t>null</a:t>
                </a:r>
                <a:r>
                  <a:rPr lang="en-GB" sz="3900" b="1" dirty="0" smtClean="0"/>
                  <a:t>) = min(E{</a:t>
                </a:r>
                <a:r>
                  <a:rPr lang="en-GB" sz="3900" b="1" dirty="0" err="1" smtClean="0"/>
                  <a:t>D</a:t>
                </a:r>
                <a:r>
                  <a:rPr lang="en-GB" sz="3900" b="1" baseline="-25000" dirty="0" err="1" smtClean="0"/>
                  <a:t>suff</a:t>
                </a:r>
                <a:r>
                  <a:rPr lang="en-GB" sz="3900" b="1" dirty="0" err="1" smtClean="0"/>
                  <a:t>|causal</a:t>
                </a:r>
                <a:r>
                  <a:rPr lang="en-GB" sz="3900" b="1" dirty="0" smtClean="0"/>
                  <a:t> sufficiency is true} / N</a:t>
                </a:r>
                <a:r>
                  <a:rPr lang="en-GB" sz="3900" dirty="0" smtClean="0"/>
                  <a:t>    </a:t>
                </a:r>
              </a:p>
              <a:p>
                <a:pPr marL="0" indent="0" algn="r">
                  <a:buNone/>
                </a:pPr>
                <a:r>
                  <a:rPr lang="en-GB" sz="3900" dirty="0"/>
                  <a:t> Eq. 3</a:t>
                </a:r>
                <a:endParaRPr lang="en-GB" sz="3900" dirty="0"/>
              </a:p>
              <a:p>
                <a:pPr marL="0" indent="0">
                  <a:buNone/>
                </a:pPr>
                <a:r>
                  <a:rPr lang="en-GB" dirty="0" smtClean="0"/>
                  <a:t>(</a:t>
                </a:r>
                <a:r>
                  <a:rPr lang="en-GB" dirty="0" err="1" smtClean="0"/>
                  <a:t>Eliason</a:t>
                </a:r>
                <a:r>
                  <a:rPr lang="en-GB" dirty="0" smtClean="0"/>
                  <a:t> &amp; Stryker, 2009, 115)</a:t>
                </a:r>
                <a:endParaRPr lang="en-GB"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889" r="-1407"/>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DC365D31-8BAE-4B58-BE5B-77FAB7A0C81B}" type="slidenum">
              <a:rPr lang="en-GB" smtClean="0"/>
              <a:pPr/>
              <a:t>29</a:t>
            </a:fld>
            <a:endParaRPr lang="en-GB"/>
          </a:p>
        </p:txBody>
      </p:sp>
    </p:spTree>
    <p:extLst>
      <p:ext uri="{BB962C8B-B14F-4D97-AF65-F5344CB8AC3E}">
        <p14:creationId xmlns:p14="http://schemas.microsoft.com/office/powerpoint/2010/main" val="2108620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pPr marL="0" indent="0"/>
            <a:r>
              <a:rPr lang="en-GB" dirty="0"/>
              <a:t>1 Defining our terms and conceptual framework</a:t>
            </a:r>
          </a:p>
        </p:txBody>
      </p:sp>
      <p:sp>
        <p:nvSpPr>
          <p:cNvPr id="3" name="Content Placeholder 2"/>
          <p:cNvSpPr>
            <a:spLocks noGrp="1"/>
          </p:cNvSpPr>
          <p:nvPr>
            <p:ph idx="1"/>
          </p:nvPr>
        </p:nvSpPr>
        <p:spPr/>
        <p:txBody>
          <a:bodyPr>
            <a:normAutofit fontScale="92500" lnSpcReduction="20000"/>
          </a:bodyPr>
          <a:lstStyle/>
          <a:p>
            <a:r>
              <a:rPr lang="en-US" altLang="en-US" dirty="0" smtClean="0"/>
              <a:t>QCA=Qualitative Comparative Analysis</a:t>
            </a:r>
          </a:p>
          <a:p>
            <a:r>
              <a:rPr lang="en-US" altLang="en-US" dirty="0" smtClean="0"/>
              <a:t>QCA and fuzzy set comparative analysis </a:t>
            </a:r>
            <a:r>
              <a:rPr lang="en-US" altLang="en-US" dirty="0"/>
              <a:t>is a set of systematic ways of studying </a:t>
            </a:r>
            <a:r>
              <a:rPr lang="en-US" altLang="en-US" dirty="0" smtClean="0"/>
              <a:t>causality.</a:t>
            </a:r>
          </a:p>
          <a:p>
            <a:r>
              <a:rPr lang="en-US" altLang="en-US" dirty="0" smtClean="0"/>
              <a:t>We make a simple </a:t>
            </a:r>
            <a:r>
              <a:rPr lang="en-US" altLang="en-US" dirty="0"/>
              <a:t>data table of binary or ordinal variables. </a:t>
            </a:r>
            <a:endParaRPr lang="en-US" altLang="en-US" dirty="0" smtClean="0"/>
          </a:p>
          <a:p>
            <a:r>
              <a:rPr lang="en-US" altLang="en-US" dirty="0" smtClean="0"/>
              <a:t>QCA </a:t>
            </a:r>
            <a:r>
              <a:rPr lang="en-US" altLang="en-US" dirty="0"/>
              <a:t>helps discern necessary causality as well as sufficient </a:t>
            </a:r>
            <a:r>
              <a:rPr lang="en-US" altLang="en-US" dirty="0" smtClean="0"/>
              <a:t>causality.</a:t>
            </a:r>
          </a:p>
          <a:p>
            <a:r>
              <a:rPr lang="en-US" altLang="en-US" dirty="0" smtClean="0"/>
              <a:t>Any Sample Size, or whole population.</a:t>
            </a:r>
          </a:p>
          <a:p>
            <a:r>
              <a:rPr lang="en-US" altLang="en-US" dirty="0" smtClean="0"/>
              <a:t>QCA </a:t>
            </a:r>
            <a:r>
              <a:rPr lang="en-US" altLang="en-US" dirty="0"/>
              <a:t>offers  formal methods for analyzing </a:t>
            </a:r>
            <a:r>
              <a:rPr lang="en-US" altLang="en-US" dirty="0" smtClean="0"/>
              <a:t>contingency.</a:t>
            </a:r>
            <a:endParaRPr lang="en-GB" altLang="en-US" dirty="0"/>
          </a:p>
          <a:p>
            <a:endParaRPr lang="en-GB" dirty="0"/>
          </a:p>
        </p:txBody>
      </p:sp>
      <p:sp>
        <p:nvSpPr>
          <p:cNvPr id="4" name="Slide Number Placeholder 3"/>
          <p:cNvSpPr>
            <a:spLocks noGrp="1"/>
          </p:cNvSpPr>
          <p:nvPr>
            <p:ph type="sldNum" sz="quarter" idx="12"/>
          </p:nvPr>
        </p:nvSpPr>
        <p:spPr/>
        <p:txBody>
          <a:bodyPr/>
          <a:lstStyle/>
          <a:p>
            <a:fld id="{DC365D31-8BAE-4B58-BE5B-77FAB7A0C81B}" type="slidenum">
              <a:rPr lang="en-GB" smtClean="0"/>
              <a:pPr/>
              <a:t>3</a:t>
            </a:fld>
            <a:endParaRPr lang="en-GB"/>
          </a:p>
        </p:txBody>
      </p:sp>
    </p:spTree>
    <p:extLst>
      <p:ext uri="{BB962C8B-B14F-4D97-AF65-F5344CB8AC3E}">
        <p14:creationId xmlns:p14="http://schemas.microsoft.com/office/powerpoint/2010/main" val="10149026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Reminder:  what sufficiency means.</a:t>
            </a:r>
            <a:endParaRPr lang="en-GB" dirty="0"/>
          </a:p>
        </p:txBody>
      </p:sp>
      <p:sp>
        <p:nvSpPr>
          <p:cNvPr id="3" name="Content Placeholder 2"/>
          <p:cNvSpPr>
            <a:spLocks noGrp="1"/>
          </p:cNvSpPr>
          <p:nvPr>
            <p:ph idx="1"/>
          </p:nvPr>
        </p:nvSpPr>
        <p:spPr/>
        <p:txBody>
          <a:bodyPr/>
          <a:lstStyle/>
          <a:p>
            <a:r>
              <a:rPr lang="en-GB" dirty="0" smtClean="0"/>
              <a:t>If X is sufficient for Y,</a:t>
            </a:r>
          </a:p>
          <a:p>
            <a:endParaRPr lang="en-GB" dirty="0"/>
          </a:p>
          <a:p>
            <a:r>
              <a:rPr lang="en-GB" dirty="0" smtClean="0"/>
              <a:t>Then </a:t>
            </a:r>
            <a:r>
              <a:rPr lang="en-GB" dirty="0" smtClean="0">
                <a:solidFill>
                  <a:schemeClr val="accent2">
                    <a:lumMod val="75000"/>
                  </a:schemeClr>
                </a:solidFill>
              </a:rPr>
              <a:t>whenever X is non-zero, Y will be =X or greater.</a:t>
            </a:r>
          </a:p>
          <a:p>
            <a:endParaRPr lang="en-GB" dirty="0"/>
          </a:p>
          <a:p>
            <a:r>
              <a:rPr lang="en-GB" dirty="0" smtClean="0"/>
              <a:t>Thus if X is 0, it is an irrelevant case for consistency in this sense.</a:t>
            </a:r>
            <a:endParaRPr lang="en-GB" dirty="0"/>
          </a:p>
        </p:txBody>
      </p:sp>
      <p:sp>
        <p:nvSpPr>
          <p:cNvPr id="4" name="Slide Number Placeholder 3"/>
          <p:cNvSpPr>
            <a:spLocks noGrp="1"/>
          </p:cNvSpPr>
          <p:nvPr>
            <p:ph type="sldNum" sz="quarter" idx="12"/>
          </p:nvPr>
        </p:nvSpPr>
        <p:spPr/>
        <p:txBody>
          <a:bodyPr/>
          <a:lstStyle/>
          <a:p>
            <a:fld id="{DC365D31-8BAE-4B58-BE5B-77FAB7A0C81B}" type="slidenum">
              <a:rPr lang="en-GB" smtClean="0"/>
              <a:pPr/>
              <a:t>30</a:t>
            </a:fld>
            <a:endParaRPr lang="en-GB"/>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r>
              <a:rPr lang="en-GB" dirty="0" err="1" smtClean="0"/>
              <a:t>Eliason</a:t>
            </a:r>
            <a:r>
              <a:rPr lang="en-GB" dirty="0" smtClean="0"/>
              <a:t> and </a:t>
            </a:r>
            <a:r>
              <a:rPr lang="en-GB" dirty="0" smtClean="0"/>
              <a:t>Stryker </a:t>
            </a:r>
            <a:r>
              <a:rPr lang="en-GB" dirty="0" smtClean="0"/>
              <a:t>say to consider measurement error.</a:t>
            </a:r>
            <a:endParaRPr lang="en-GB" dirty="0"/>
          </a:p>
        </p:txBody>
      </p:sp>
      <p:sp>
        <p:nvSpPr>
          <p:cNvPr id="3" name="Content Placeholder 2"/>
          <p:cNvSpPr>
            <a:spLocks noGrp="1"/>
          </p:cNvSpPr>
          <p:nvPr>
            <p:ph idx="1"/>
          </p:nvPr>
        </p:nvSpPr>
        <p:spPr>
          <a:xfrm>
            <a:off x="457200" y="1600200"/>
            <a:ext cx="8229600" cy="4925144"/>
          </a:xfrm>
        </p:spPr>
        <p:txBody>
          <a:bodyPr>
            <a:normAutofit fontScale="92500" lnSpcReduction="20000"/>
          </a:bodyPr>
          <a:lstStyle/>
          <a:p>
            <a:r>
              <a:rPr lang="en-GB" dirty="0" smtClean="0"/>
              <a:t>If the ZY and ZX are considered to be stochastic, then they may have both sampling error and measurement error.  The idea of error here is that the sample may not give a perfect idea of the population.  Then the true relationship cannot be known perfectly.</a:t>
            </a:r>
          </a:p>
          <a:p>
            <a:r>
              <a:rPr lang="en-GB" dirty="0" smtClean="0"/>
              <a:t>Probability theory helps us know something about the pattern, and provides a ‘confidence level’.</a:t>
            </a:r>
          </a:p>
          <a:p>
            <a:r>
              <a:rPr lang="en-GB" dirty="0" smtClean="0"/>
              <a:t>P values are 100% - the conf. level</a:t>
            </a:r>
          </a:p>
          <a:p>
            <a:r>
              <a:rPr lang="en-GB" dirty="0" smtClean="0"/>
              <a:t>E.g. 5% if the conf. level is 95% over repeat samples. Hence the rule P&lt;0.05 to ‘reject’.</a:t>
            </a:r>
            <a:endParaRPr lang="en-GB" dirty="0"/>
          </a:p>
        </p:txBody>
      </p:sp>
      <p:sp>
        <p:nvSpPr>
          <p:cNvPr id="4" name="Slide Number Placeholder 3"/>
          <p:cNvSpPr>
            <a:spLocks noGrp="1"/>
          </p:cNvSpPr>
          <p:nvPr>
            <p:ph type="sldNum" sz="quarter" idx="12"/>
          </p:nvPr>
        </p:nvSpPr>
        <p:spPr/>
        <p:txBody>
          <a:bodyPr/>
          <a:lstStyle/>
          <a:p>
            <a:fld id="{DC365D31-8BAE-4B58-BE5B-77FAB7A0C81B}" type="slidenum">
              <a:rPr lang="en-GB" smtClean="0"/>
              <a:pPr/>
              <a:t>31</a:t>
            </a:fld>
            <a:endParaRPr lang="en-GB"/>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What is the total distance in the numerator of the F?</a:t>
            </a:r>
            <a:endParaRPr lang="en-GB" dirty="0"/>
          </a:p>
        </p:txBody>
      </p:sp>
      <p:sp>
        <p:nvSpPr>
          <p:cNvPr id="3" name="Content Placeholder 2"/>
          <p:cNvSpPr>
            <a:spLocks noGrp="1"/>
          </p:cNvSpPr>
          <p:nvPr>
            <p:ph idx="1"/>
          </p:nvPr>
        </p:nvSpPr>
        <p:spPr/>
        <p:txBody>
          <a:bodyPr/>
          <a:lstStyle/>
          <a:p>
            <a:r>
              <a:rPr lang="en-GB" dirty="0" smtClean="0"/>
              <a:t>It’s the sum of the individual distances from the point to the diagonal line, each squared before they’re added up.</a:t>
            </a:r>
          </a:p>
          <a:p>
            <a:endParaRPr lang="en-GB" dirty="0" smtClean="0"/>
          </a:p>
          <a:p>
            <a:r>
              <a:rPr lang="en-GB" dirty="0" smtClean="0"/>
              <a:t>The formula uses </a:t>
            </a:r>
            <a:r>
              <a:rPr lang="en-GB" dirty="0" err="1" smtClean="0"/>
              <a:t>D</a:t>
            </a:r>
            <a:r>
              <a:rPr lang="en-GB" baseline="-25000" dirty="0" err="1" smtClean="0"/>
              <a:t>suff</a:t>
            </a:r>
            <a:endParaRPr lang="en-GB" baseline="-25000" dirty="0" smtClean="0"/>
          </a:p>
          <a:p>
            <a:pPr marL="0" indent="0">
              <a:buNone/>
            </a:pPr>
            <a:r>
              <a:rPr lang="el-GR" sz="4800" dirty="0" smtClean="0">
                <a:latin typeface="Courier New"/>
                <a:cs typeface="Courier New"/>
              </a:rPr>
              <a:t>Σ</a:t>
            </a:r>
            <a:r>
              <a:rPr lang="en-GB" sz="4800" dirty="0" smtClean="0"/>
              <a:t>(1-D)(ZY – ZX)</a:t>
            </a:r>
            <a:r>
              <a:rPr lang="en-GB" sz="4800" baseline="30000" dirty="0" smtClean="0"/>
              <a:t>2 </a:t>
            </a:r>
            <a:r>
              <a:rPr lang="en-GB" sz="4800" baseline="30000" dirty="0" smtClean="0"/>
              <a:t> </a:t>
            </a:r>
            <a:r>
              <a:rPr lang="en-GB" sz="3600" dirty="0" smtClean="0"/>
              <a:t>Eq. 4</a:t>
            </a:r>
            <a:r>
              <a:rPr lang="en-GB" sz="3600" baseline="30000" dirty="0" smtClean="0"/>
              <a:t> </a:t>
            </a:r>
            <a:endParaRPr lang="en-GB" sz="3600" baseline="30000" dirty="0"/>
          </a:p>
        </p:txBody>
      </p:sp>
      <p:sp>
        <p:nvSpPr>
          <p:cNvPr id="4" name="Slide Number Placeholder 3"/>
          <p:cNvSpPr>
            <a:spLocks noGrp="1"/>
          </p:cNvSpPr>
          <p:nvPr>
            <p:ph type="sldNum" sz="quarter" idx="12"/>
          </p:nvPr>
        </p:nvSpPr>
        <p:spPr/>
        <p:txBody>
          <a:bodyPr/>
          <a:lstStyle/>
          <a:p>
            <a:fld id="{DC365D31-8BAE-4B58-BE5B-77FAB7A0C81B}" type="slidenum">
              <a:rPr lang="en-GB" smtClean="0"/>
              <a:pPr/>
              <a:t>32</a:t>
            </a:fld>
            <a:endParaRPr lang="en-GB"/>
          </a:p>
        </p:txBody>
      </p:sp>
      <p:grpSp>
        <p:nvGrpSpPr>
          <p:cNvPr id="5" name="Group 4"/>
          <p:cNvGrpSpPr/>
          <p:nvPr/>
        </p:nvGrpSpPr>
        <p:grpSpPr>
          <a:xfrm>
            <a:off x="5652120" y="3212976"/>
            <a:ext cx="3240360" cy="3240360"/>
            <a:chOff x="971600" y="1988840"/>
            <a:chExt cx="3744416" cy="3744416"/>
          </a:xfrm>
        </p:grpSpPr>
        <p:sp>
          <p:nvSpPr>
            <p:cNvPr id="6" name="Rectangle 5"/>
            <p:cNvSpPr/>
            <p:nvPr/>
          </p:nvSpPr>
          <p:spPr>
            <a:xfrm>
              <a:off x="971600" y="1988840"/>
              <a:ext cx="3744416" cy="374441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cxnSp>
          <p:nvCxnSpPr>
            <p:cNvPr id="7" name="Straight Connector 6"/>
            <p:cNvCxnSpPr/>
            <p:nvPr/>
          </p:nvCxnSpPr>
          <p:spPr>
            <a:xfrm flipV="1">
              <a:off x="971600" y="2060848"/>
              <a:ext cx="3672408" cy="3672408"/>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115616" y="1988840"/>
              <a:ext cx="3168352" cy="2027221"/>
            </a:xfrm>
            <a:prstGeom prst="rect">
              <a:avLst/>
            </a:prstGeom>
            <a:noFill/>
          </p:spPr>
          <p:txBody>
            <a:bodyPr wrap="square" rtlCol="0">
              <a:spAutoFit/>
            </a:bodyPr>
            <a:lstStyle/>
            <a:p>
              <a:r>
                <a:rPr lang="en-GB" dirty="0" smtClean="0"/>
                <a:t>Null hypothesis:  all Y’s are predicted to be in </a:t>
              </a:r>
            </a:p>
            <a:p>
              <a:r>
                <a:rPr lang="en-GB" dirty="0"/>
                <a:t>t</a:t>
              </a:r>
              <a:r>
                <a:rPr lang="en-GB" dirty="0" smtClean="0"/>
                <a:t>his triangle, given each actual X, </a:t>
              </a:r>
              <a:r>
                <a:rPr lang="en-GB" b="1" dirty="0" smtClean="0">
                  <a:solidFill>
                    <a:srgbClr val="C00000"/>
                  </a:solidFill>
                </a:rPr>
                <a:t>except for </a:t>
              </a:r>
            </a:p>
            <a:p>
              <a:r>
                <a:rPr lang="en-GB" b="1" dirty="0" smtClean="0">
                  <a:solidFill>
                    <a:srgbClr val="C00000"/>
                  </a:solidFill>
                </a:rPr>
                <a:t>the measure-</a:t>
              </a:r>
            </a:p>
            <a:p>
              <a:r>
                <a:rPr lang="en-GB" b="1" dirty="0" err="1" smtClean="0">
                  <a:solidFill>
                    <a:srgbClr val="C00000"/>
                  </a:solidFill>
                </a:rPr>
                <a:t>ment</a:t>
              </a:r>
              <a:r>
                <a:rPr lang="en-GB" b="1" dirty="0" smtClean="0">
                  <a:solidFill>
                    <a:srgbClr val="C00000"/>
                  </a:solidFill>
                </a:rPr>
                <a:t> error.</a:t>
              </a:r>
              <a:endParaRPr lang="en-GB" b="1" dirty="0">
                <a:solidFill>
                  <a:srgbClr val="C00000"/>
                </a:solidFill>
              </a:endParaRPr>
            </a:p>
          </p:txBody>
        </p:sp>
      </p:grpSp>
      <p:cxnSp>
        <p:nvCxnSpPr>
          <p:cNvPr id="10" name="Straight Connector 9"/>
          <p:cNvCxnSpPr/>
          <p:nvPr/>
        </p:nvCxnSpPr>
        <p:spPr>
          <a:xfrm flipV="1">
            <a:off x="8244408" y="4941168"/>
            <a:ext cx="0" cy="1512168"/>
          </a:xfrm>
          <a:prstGeom prst="line">
            <a:avLst/>
          </a:prstGeom>
        </p:spPr>
        <p:style>
          <a:lnRef idx="1">
            <a:schemeClr val="accent1"/>
          </a:lnRef>
          <a:fillRef idx="0">
            <a:schemeClr val="accent1"/>
          </a:fillRef>
          <a:effectRef idx="0">
            <a:schemeClr val="accent1"/>
          </a:effectRef>
          <a:fontRef idx="minor">
            <a:schemeClr val="tx1"/>
          </a:fontRef>
        </p:style>
      </p:cxnSp>
      <p:sp>
        <p:nvSpPr>
          <p:cNvPr id="11" name="5-Point Star 10"/>
          <p:cNvSpPr/>
          <p:nvPr/>
        </p:nvSpPr>
        <p:spPr>
          <a:xfrm>
            <a:off x="8185544" y="4794728"/>
            <a:ext cx="117727" cy="13916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5" name="Straight Connector 14"/>
          <p:cNvCxnSpPr/>
          <p:nvPr/>
        </p:nvCxnSpPr>
        <p:spPr>
          <a:xfrm>
            <a:off x="8244408" y="3852204"/>
            <a:ext cx="0" cy="872940"/>
          </a:xfrm>
          <a:prstGeom prst="line">
            <a:avLst/>
          </a:prstGeom>
          <a:ln w="22225" cmpd="dbl"/>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216136" y="3938888"/>
            <a:ext cx="820360" cy="461665"/>
          </a:xfrm>
          <a:prstGeom prst="rect">
            <a:avLst/>
          </a:prstGeom>
          <a:noFill/>
        </p:spPr>
        <p:txBody>
          <a:bodyPr wrap="square" rtlCol="0">
            <a:spAutoFit/>
          </a:bodyPr>
          <a:lstStyle/>
          <a:p>
            <a:r>
              <a:rPr lang="en-GB" sz="2400" dirty="0" err="1"/>
              <a:t>y</a:t>
            </a:r>
            <a:r>
              <a:rPr lang="en-GB" sz="2400" baseline="-25000" dirty="0" err="1" smtClean="0"/>
              <a:t>i</a:t>
            </a:r>
            <a:r>
              <a:rPr lang="en-GB" sz="2400" dirty="0" smtClean="0"/>
              <a:t>-x</a:t>
            </a:r>
            <a:r>
              <a:rPr lang="en-GB" sz="2400" baseline="-25000" dirty="0" smtClean="0"/>
              <a:t>i</a:t>
            </a:r>
            <a:endParaRPr lang="en-GB" sz="2400" baseline="-25000" dirty="0"/>
          </a:p>
        </p:txBody>
      </p:sp>
      <p:sp>
        <p:nvSpPr>
          <p:cNvPr id="18" name="TextBox 17"/>
          <p:cNvSpPr txBox="1"/>
          <p:nvPr/>
        </p:nvSpPr>
        <p:spPr>
          <a:xfrm>
            <a:off x="8360152" y="5466419"/>
            <a:ext cx="445193" cy="461665"/>
          </a:xfrm>
          <a:prstGeom prst="rect">
            <a:avLst/>
          </a:prstGeom>
          <a:noFill/>
        </p:spPr>
        <p:txBody>
          <a:bodyPr wrap="square" rtlCol="0">
            <a:spAutoFit/>
          </a:bodyPr>
          <a:lstStyle/>
          <a:p>
            <a:r>
              <a:rPr lang="en-GB" sz="2400" dirty="0" err="1" smtClean="0"/>
              <a:t>y</a:t>
            </a:r>
            <a:r>
              <a:rPr lang="en-GB" sz="2400" baseline="-25000" dirty="0" err="1" smtClean="0"/>
              <a:t>i</a:t>
            </a:r>
            <a:r>
              <a:rPr lang="en-GB" sz="2400" baseline="30000" dirty="0" err="1" smtClean="0"/>
              <a:t>t</a:t>
            </a:r>
            <a:endParaRPr lang="en-GB" sz="2400" baseline="30000" dirty="0"/>
          </a:p>
        </p:txBody>
      </p:sp>
      <p:cxnSp>
        <p:nvCxnSpPr>
          <p:cNvPr id="20" name="Straight Connector 19"/>
          <p:cNvCxnSpPr/>
          <p:nvPr/>
        </p:nvCxnSpPr>
        <p:spPr>
          <a:xfrm>
            <a:off x="8244408" y="4941168"/>
            <a:ext cx="0" cy="432048"/>
          </a:xfrm>
          <a:prstGeom prst="line">
            <a:avLst/>
          </a:prstGeom>
          <a:ln w="25400" cmpd="sng">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372017" y="4911551"/>
            <a:ext cx="445193" cy="461665"/>
          </a:xfrm>
          <a:prstGeom prst="rect">
            <a:avLst/>
          </a:prstGeom>
          <a:noFill/>
        </p:spPr>
        <p:txBody>
          <a:bodyPr wrap="square" rtlCol="0">
            <a:spAutoFit/>
          </a:bodyPr>
          <a:lstStyle/>
          <a:p>
            <a:r>
              <a:rPr lang="en-GB" sz="2400" dirty="0" err="1" smtClean="0"/>
              <a:t>e</a:t>
            </a:r>
            <a:r>
              <a:rPr lang="en-GB" sz="2400" baseline="-25000" dirty="0" err="1" smtClean="0"/>
              <a:t>i</a:t>
            </a:r>
            <a:endParaRPr lang="en-GB" sz="2400" baseline="300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 statistic</a:t>
            </a:r>
            <a:endParaRPr lang="en-GB" dirty="0"/>
          </a:p>
        </p:txBody>
      </p:sp>
      <p:sp>
        <p:nvSpPr>
          <p:cNvPr id="3" name="Content Placeholder 2"/>
          <p:cNvSpPr>
            <a:spLocks noGrp="1"/>
          </p:cNvSpPr>
          <p:nvPr>
            <p:ph idx="1"/>
          </p:nvPr>
        </p:nvSpPr>
        <p:spPr>
          <a:solidFill>
            <a:schemeClr val="accent4">
              <a:lumMod val="20000"/>
              <a:lumOff val="80000"/>
            </a:schemeClr>
          </a:solidFill>
        </p:spPr>
        <p:txBody>
          <a:bodyPr>
            <a:normAutofit fontScale="92500"/>
          </a:bodyPr>
          <a:lstStyle/>
          <a:p>
            <a:pPr marL="0" indent="0">
              <a:buNone/>
            </a:pPr>
            <a:r>
              <a:rPr lang="en-GB" dirty="0" smtClean="0"/>
              <a:t>A ratio of two </a:t>
            </a:r>
            <a:r>
              <a:rPr lang="en-GB" dirty="0" err="1" smtClean="0"/>
              <a:t>r.v.s</a:t>
            </a:r>
            <a:r>
              <a:rPr lang="en-GB" dirty="0" smtClean="0"/>
              <a:t> follows an F distribution if both </a:t>
            </a:r>
            <a:r>
              <a:rPr lang="en-GB" dirty="0" err="1" smtClean="0"/>
              <a:t>r.v.s</a:t>
            </a:r>
            <a:r>
              <a:rPr lang="en-GB" dirty="0" smtClean="0"/>
              <a:t> follow chi-squared distribution.</a:t>
            </a:r>
          </a:p>
          <a:p>
            <a:pPr marL="0" indent="0">
              <a:buNone/>
            </a:pPr>
            <a:r>
              <a:rPr lang="en-GB" dirty="0" smtClean="0"/>
              <a:t>We see this in ANOVA and in the F test of Regression:  If F is large, P is near 0 and we reject the null hypothesis, because the numerator exceeds the denominator more than it would by chance.</a:t>
            </a:r>
          </a:p>
          <a:p>
            <a:pPr marL="0" indent="0">
              <a:buNone/>
            </a:pPr>
            <a:r>
              <a:rPr lang="en-GB" dirty="0" smtClean="0"/>
              <a:t>For our F statistic, </a:t>
            </a:r>
            <a:r>
              <a:rPr lang="en-GB" b="1" dirty="0" smtClean="0"/>
              <a:t>the H</a:t>
            </a:r>
            <a:r>
              <a:rPr lang="en-GB" b="1" baseline="-25000" dirty="0" smtClean="0"/>
              <a:t>0</a:t>
            </a:r>
            <a:r>
              <a:rPr lang="en-GB" b="1" dirty="0" smtClean="0"/>
              <a:t> is:  X is </a:t>
            </a:r>
            <a:r>
              <a:rPr lang="en-GB" b="1" u="sng" dirty="0" smtClean="0"/>
              <a:t>sufficient </a:t>
            </a:r>
            <a:r>
              <a:rPr lang="en-GB" b="1" dirty="0" smtClean="0"/>
              <a:t>for Y.</a:t>
            </a:r>
          </a:p>
          <a:p>
            <a:pPr marL="0" indent="0">
              <a:buNone/>
            </a:pPr>
            <a:r>
              <a:rPr lang="en-GB" b="1" dirty="0" smtClean="0"/>
              <a:t>Rejecting H</a:t>
            </a:r>
            <a:r>
              <a:rPr lang="en-GB" b="1" baseline="-25000" dirty="0" smtClean="0"/>
              <a:t>0</a:t>
            </a:r>
            <a:r>
              <a:rPr lang="en-GB" b="1" dirty="0" smtClean="0"/>
              <a:t> means we have X is NOT sufficient for Y.  “Accepting” H</a:t>
            </a:r>
            <a:r>
              <a:rPr lang="en-GB" b="1" baseline="-25000" dirty="0" smtClean="0"/>
              <a:t>0</a:t>
            </a:r>
            <a:r>
              <a:rPr lang="en-GB" b="1" dirty="0" smtClean="0"/>
              <a:t> means we have </a:t>
            </a:r>
            <a:r>
              <a:rPr lang="en-GB" b="1" i="1" u="sng" dirty="0" smtClean="0"/>
              <a:t>not falsified </a:t>
            </a:r>
            <a:r>
              <a:rPr lang="en-GB" b="1" dirty="0" smtClean="0"/>
              <a:t>H</a:t>
            </a:r>
            <a:r>
              <a:rPr lang="en-GB" b="1" baseline="-25000" dirty="0" smtClean="0"/>
              <a:t>0</a:t>
            </a:r>
            <a:r>
              <a:rPr lang="en-GB" b="1" dirty="0" smtClean="0"/>
              <a:t>.</a:t>
            </a:r>
            <a:endParaRPr lang="en-GB" b="1" dirty="0"/>
          </a:p>
        </p:txBody>
      </p:sp>
      <p:sp>
        <p:nvSpPr>
          <p:cNvPr id="4" name="Slide Number Placeholder 3"/>
          <p:cNvSpPr>
            <a:spLocks noGrp="1"/>
          </p:cNvSpPr>
          <p:nvPr>
            <p:ph type="sldNum" sz="quarter" idx="12"/>
          </p:nvPr>
        </p:nvSpPr>
        <p:spPr/>
        <p:txBody>
          <a:bodyPr/>
          <a:lstStyle/>
          <a:p>
            <a:fld id="{DC365D31-8BAE-4B58-BE5B-77FAB7A0C81B}" type="slidenum">
              <a:rPr lang="en-GB" smtClean="0"/>
              <a:pPr/>
              <a:t>33</a:t>
            </a:fld>
            <a:endParaRPr lang="en-GB"/>
          </a:p>
        </p:txBody>
      </p:sp>
    </p:spTree>
    <p:extLst>
      <p:ext uri="{BB962C8B-B14F-4D97-AF65-F5344CB8AC3E}">
        <p14:creationId xmlns:p14="http://schemas.microsoft.com/office/powerpoint/2010/main" val="3273627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This particular F Statistic</a:t>
            </a:r>
            <a:endParaRPr lang="en-GB" dirty="0"/>
          </a:p>
        </p:txBody>
      </p:sp>
      <p:sp>
        <p:nvSpPr>
          <p:cNvPr id="3" name="Content Placeholder 2"/>
          <p:cNvSpPr>
            <a:spLocks noGrp="1"/>
          </p:cNvSpPr>
          <p:nvPr>
            <p:ph idx="1"/>
          </p:nvPr>
        </p:nvSpPr>
        <p:spPr>
          <a:xfrm>
            <a:off x="421704" y="1484784"/>
            <a:ext cx="8686800" cy="5373216"/>
          </a:xfrm>
        </p:spPr>
        <p:txBody>
          <a:bodyPr>
            <a:normAutofit fontScale="47500" lnSpcReduction="20000"/>
          </a:bodyPr>
          <a:lstStyle/>
          <a:p>
            <a:r>
              <a:rPr lang="en-GB" dirty="0" smtClean="0"/>
              <a:t>When we take </a:t>
            </a:r>
            <a:r>
              <a:rPr lang="en-GB" dirty="0" err="1" smtClean="0"/>
              <a:t>Zx</a:t>
            </a:r>
            <a:r>
              <a:rPr lang="en-GB" dirty="0" smtClean="0"/>
              <a:t>, this now becomes a point in space, so it does add something.  The algebraic rules shift from Boolean to Euclidean.</a:t>
            </a:r>
          </a:p>
          <a:p>
            <a:pPr marL="0" indent="0">
              <a:buNone/>
            </a:pPr>
            <a:r>
              <a:rPr lang="en-GB" sz="5100" b="1" dirty="0"/>
              <a:t>	</a:t>
            </a:r>
          </a:p>
          <a:p>
            <a:pPr marL="0" indent="0">
              <a:buNone/>
            </a:pPr>
            <a:r>
              <a:rPr lang="en-GB" sz="5100" b="1" dirty="0"/>
              <a:t>F = </a:t>
            </a:r>
            <a:r>
              <a:rPr lang="en-GB" sz="5100" b="1" dirty="0" err="1"/>
              <a:t>msd</a:t>
            </a:r>
            <a:r>
              <a:rPr lang="en-GB" sz="5100" b="1" dirty="0"/>
              <a:t>/</a:t>
            </a:r>
            <a:r>
              <a:rPr lang="en-GB" sz="5100" b="1" dirty="0" err="1"/>
              <a:t>emsd</a:t>
            </a:r>
            <a:r>
              <a:rPr lang="en-GB" sz="5100" b="1" dirty="0"/>
              <a:t>  on df1, df2 degrees of freedom</a:t>
            </a:r>
            <a:r>
              <a:rPr lang="en-GB" sz="5100" b="1" dirty="0" smtClean="0"/>
              <a:t>.  Eq. </a:t>
            </a:r>
            <a:r>
              <a:rPr lang="en-GB" sz="5100" b="1" dirty="0" smtClean="0"/>
              <a:t>2</a:t>
            </a:r>
            <a:endParaRPr lang="en-GB" sz="5100" b="1" dirty="0"/>
          </a:p>
          <a:p>
            <a:pPr marL="0" indent="0">
              <a:buNone/>
            </a:pPr>
            <a:r>
              <a:rPr lang="en-GB" b="1" dirty="0" smtClean="0"/>
              <a:t>= mean of the sum of Distance from Sufficiency / Expected Mean under Null Hypothesis</a:t>
            </a:r>
          </a:p>
          <a:p>
            <a:pPr marL="0" indent="0">
              <a:buNone/>
            </a:pPr>
            <a:r>
              <a:rPr lang="en-GB" b="1" dirty="0" smtClean="0"/>
              <a:t>= (</a:t>
            </a:r>
            <a:r>
              <a:rPr lang="en-GB" b="1" dirty="0">
                <a:latin typeface="Times New Roman"/>
                <a:cs typeface="Times New Roman"/>
              </a:rPr>
              <a:t>∑</a:t>
            </a:r>
            <a:r>
              <a:rPr lang="en-GB" b="1" dirty="0" err="1" smtClean="0"/>
              <a:t>Dsuff</a:t>
            </a:r>
            <a:r>
              <a:rPr lang="en-GB" b="1" dirty="0" smtClean="0"/>
              <a:t> / df1 ) / E(</a:t>
            </a:r>
            <a:r>
              <a:rPr lang="en-GB" b="1" dirty="0" smtClean="0">
                <a:sym typeface="Symbol"/>
              </a:rPr>
              <a:t></a:t>
            </a:r>
            <a:r>
              <a:rPr lang="en-GB" b="1" baseline="-25000" dirty="0" err="1" smtClean="0">
                <a:sym typeface="Symbol"/>
              </a:rPr>
              <a:t>i</a:t>
            </a:r>
            <a:r>
              <a:rPr lang="en-GB" b="1" dirty="0" smtClean="0"/>
              <a:t>)                             </a:t>
            </a:r>
          </a:p>
          <a:p>
            <a:pPr marL="0" indent="0">
              <a:buNone/>
            </a:pPr>
            <a:r>
              <a:rPr lang="en-GB" sz="4500" dirty="0" smtClean="0"/>
              <a:t>       WHERE:  </a:t>
            </a:r>
            <a:r>
              <a:rPr lang="en-GB" sz="4500" dirty="0" err="1" smtClean="0"/>
              <a:t>msd</a:t>
            </a:r>
            <a:r>
              <a:rPr lang="en-GB" sz="4500" dirty="0" smtClean="0"/>
              <a:t> </a:t>
            </a:r>
            <a:r>
              <a:rPr lang="en-GB" sz="4500" dirty="0"/>
              <a:t>= </a:t>
            </a:r>
            <a:r>
              <a:rPr lang="en-GB" sz="4500" b="1" dirty="0" err="1" smtClean="0"/>
              <a:t>D</a:t>
            </a:r>
            <a:r>
              <a:rPr lang="en-GB" sz="4500" b="1" baseline="-25000" dirty="0" err="1" smtClean="0"/>
              <a:t>suff</a:t>
            </a:r>
            <a:r>
              <a:rPr lang="en-GB" sz="4500" dirty="0" smtClean="0"/>
              <a:t>/df1                  Eq. </a:t>
            </a:r>
            <a:r>
              <a:rPr lang="en-GB" sz="4500" dirty="0" smtClean="0"/>
              <a:t>2a</a:t>
            </a:r>
            <a:endParaRPr lang="en-GB" sz="4500" dirty="0"/>
          </a:p>
          <a:p>
            <a:pPr marL="0" indent="0">
              <a:buNone/>
            </a:pPr>
            <a:r>
              <a:rPr lang="en-GB" sz="4500" dirty="0" smtClean="0"/>
              <a:t>       And </a:t>
            </a:r>
            <a:r>
              <a:rPr lang="en-GB" sz="4500" dirty="0" err="1" smtClean="0"/>
              <a:t>emsd</a:t>
            </a:r>
            <a:r>
              <a:rPr lang="en-GB" sz="4500" dirty="0" smtClean="0"/>
              <a:t> </a:t>
            </a:r>
            <a:r>
              <a:rPr lang="en-GB" sz="4500" dirty="0"/>
              <a:t>= </a:t>
            </a:r>
            <a:r>
              <a:rPr lang="en-GB" sz="4500" dirty="0" err="1"/>
              <a:t>nullsd</a:t>
            </a:r>
            <a:r>
              <a:rPr lang="en-GB" sz="4500" dirty="0"/>
              <a:t> </a:t>
            </a:r>
            <a:r>
              <a:rPr lang="en-GB" sz="4500" dirty="0" smtClean="0"/>
              <a:t>                            Eq. </a:t>
            </a:r>
            <a:r>
              <a:rPr lang="en-GB" sz="4500" dirty="0" smtClean="0"/>
              <a:t>2b</a:t>
            </a:r>
            <a:endParaRPr lang="en-GB" sz="4500" dirty="0"/>
          </a:p>
          <a:p>
            <a:pPr marL="0" indent="0">
              <a:buNone/>
            </a:pPr>
            <a:r>
              <a:rPr lang="en-GB" sz="4500" b="1" dirty="0" smtClean="0"/>
              <a:t>       </a:t>
            </a:r>
            <a:r>
              <a:rPr lang="en-GB" sz="4500" b="1" dirty="0" err="1" smtClean="0"/>
              <a:t>D</a:t>
            </a:r>
            <a:r>
              <a:rPr lang="en-GB" sz="4500" b="1" baseline="-25000" dirty="0" err="1" smtClean="0"/>
              <a:t>suff</a:t>
            </a:r>
            <a:r>
              <a:rPr lang="en-GB" sz="4500" dirty="0" smtClean="0"/>
              <a:t> = </a:t>
            </a:r>
            <a:r>
              <a:rPr lang="de-DE" sz="4500" dirty="0" smtClean="0"/>
              <a:t>the </a:t>
            </a:r>
            <a:r>
              <a:rPr lang="de-DE" sz="4500" dirty="0" err="1" smtClean="0"/>
              <a:t>sum</a:t>
            </a:r>
            <a:r>
              <a:rPr lang="de-DE" sz="4500" dirty="0" smtClean="0"/>
              <a:t> of all       ( </a:t>
            </a:r>
            <a:r>
              <a:rPr lang="de-DE" sz="4500" dirty="0"/>
              <a:t>1 - d ) *  ( </a:t>
            </a:r>
            <a:r>
              <a:rPr lang="de-DE" sz="4500" dirty="0" err="1" smtClean="0"/>
              <a:t>zy</a:t>
            </a:r>
            <a:r>
              <a:rPr lang="de-DE" sz="4500" dirty="0" smtClean="0"/>
              <a:t>- </a:t>
            </a:r>
            <a:r>
              <a:rPr lang="de-DE" sz="4500" dirty="0" err="1" smtClean="0"/>
              <a:t>z</a:t>
            </a:r>
            <a:r>
              <a:rPr lang="de-DE" sz="4500" b="1" dirty="0" err="1" smtClean="0"/>
              <a:t>x</a:t>
            </a:r>
            <a:r>
              <a:rPr lang="de-DE" sz="4500" dirty="0" smtClean="0"/>
              <a:t> )</a:t>
            </a:r>
            <a:r>
              <a:rPr lang="de-DE" sz="4500" baseline="30000" dirty="0" smtClean="0"/>
              <a:t>2       </a:t>
            </a:r>
            <a:r>
              <a:rPr lang="de-DE" sz="4500" dirty="0" err="1" smtClean="0"/>
              <a:t>Eq</a:t>
            </a:r>
            <a:r>
              <a:rPr lang="de-DE" sz="4500" dirty="0" smtClean="0"/>
              <a:t>. 4</a:t>
            </a:r>
            <a:endParaRPr lang="en-GB" sz="4500" dirty="0" smtClean="0"/>
          </a:p>
          <a:p>
            <a:pPr marL="0" indent="0">
              <a:buNone/>
            </a:pPr>
            <a:r>
              <a:rPr lang="en-GB" sz="4500" dirty="0" smtClean="0"/>
              <a:t>       E</a:t>
            </a:r>
            <a:r>
              <a:rPr lang="en-GB" sz="2800" b="1" dirty="0" smtClean="0"/>
              <a:t> </a:t>
            </a:r>
            <a:r>
              <a:rPr lang="en-GB" sz="2800" b="1" dirty="0"/>
              <a:t>(</a:t>
            </a:r>
            <a:r>
              <a:rPr lang="en-GB" sz="2800" b="1" dirty="0">
                <a:sym typeface="Symbol"/>
              </a:rPr>
              <a:t></a:t>
            </a:r>
            <a:r>
              <a:rPr lang="en-GB" sz="2800" b="1" baseline="-25000" dirty="0" err="1">
                <a:sym typeface="Symbol"/>
              </a:rPr>
              <a:t>i</a:t>
            </a:r>
            <a:r>
              <a:rPr lang="en-GB" sz="2800" b="1" dirty="0"/>
              <a:t>) </a:t>
            </a:r>
            <a:r>
              <a:rPr lang="en-GB" sz="2800" b="1" dirty="0" smtClean="0"/>
              <a:t>= </a:t>
            </a:r>
            <a:r>
              <a:rPr lang="en-GB" sz="4500" dirty="0" err="1" smtClean="0"/>
              <a:t>nullsd</a:t>
            </a:r>
            <a:r>
              <a:rPr lang="en-GB" sz="4500" dirty="0" smtClean="0"/>
              <a:t> </a:t>
            </a:r>
            <a:r>
              <a:rPr lang="en-GB" sz="4500" dirty="0"/>
              <a:t>= df2 * </a:t>
            </a:r>
            <a:r>
              <a:rPr lang="en-GB" sz="4500" dirty="0" smtClean="0"/>
              <a:t>error_value</a:t>
            </a:r>
            <a:r>
              <a:rPr lang="en-GB" sz="4500" baseline="30000" dirty="0" smtClean="0"/>
              <a:t>2         </a:t>
            </a:r>
            <a:r>
              <a:rPr lang="en-GB" sz="4500" dirty="0" smtClean="0"/>
              <a:t>Eq. 5</a:t>
            </a:r>
          </a:p>
          <a:p>
            <a:endParaRPr lang="en-GB" sz="4500" dirty="0" smtClean="0"/>
          </a:p>
          <a:p>
            <a:r>
              <a:rPr lang="en-GB" dirty="0" smtClean="0"/>
              <a:t>The numerator arises as a measure of the observed distances from the hypothesized sufficiency relationship (which is independent of the denominator).</a:t>
            </a:r>
          </a:p>
          <a:p>
            <a:endParaRPr lang="en-GB" dirty="0" smtClean="0"/>
          </a:p>
          <a:p>
            <a:r>
              <a:rPr lang="en-GB" dirty="0" smtClean="0"/>
              <a:t>The denominator is a measure of the expected value of the error in the model. The expectation of the </a:t>
            </a:r>
            <a:r>
              <a:rPr lang="en-GB" dirty="0" smtClean="0"/>
              <a:t>squared </a:t>
            </a:r>
            <a:r>
              <a:rPr lang="en-GB" dirty="0" smtClean="0"/>
              <a:t>errors.</a:t>
            </a:r>
          </a:p>
          <a:p>
            <a:r>
              <a:rPr lang="en-GB" dirty="0" smtClean="0"/>
              <a:t>This error must be independent of X and Y.   It is a piecewise linear function. Actually from a scalar ‘</a:t>
            </a:r>
            <a:r>
              <a:rPr lang="en-GB" dirty="0" err="1" smtClean="0"/>
              <a:t>Error_value</a:t>
            </a:r>
            <a:r>
              <a:rPr lang="en-GB" dirty="0" smtClean="0"/>
              <a:t>’ we want to generate the errors for each X but we have not allowed this correlation of X and error in this model. </a:t>
            </a:r>
            <a:r>
              <a:rPr lang="en-GB" dirty="0"/>
              <a:t>We follow Huang, R. </a:t>
            </a:r>
            <a:r>
              <a:rPr lang="en-GB" dirty="0">
                <a:hlinkClick r:id="rId2"/>
              </a:rPr>
              <a:t>https://</a:t>
            </a:r>
            <a:r>
              <a:rPr lang="en-GB" dirty="0" smtClean="0">
                <a:hlinkClick r:id="rId2"/>
              </a:rPr>
              <a:t>r-forge.r-project.org/scm/viewvc.php/pkg/QCA3/R/fsgof.R?view=markup&amp;root=asrr</a:t>
            </a:r>
            <a:r>
              <a:rPr lang="en-GB" dirty="0" smtClean="0"/>
              <a:t> with </a:t>
            </a:r>
            <a:r>
              <a:rPr lang="en-GB" dirty="0" err="1" smtClean="0"/>
              <a:t>error_value</a:t>
            </a:r>
            <a:r>
              <a:rPr lang="en-GB" dirty="0" smtClean="0"/>
              <a:t>=0.05</a:t>
            </a:r>
          </a:p>
        </p:txBody>
      </p:sp>
      <p:sp>
        <p:nvSpPr>
          <p:cNvPr id="4" name="Slide Number Placeholder 3"/>
          <p:cNvSpPr>
            <a:spLocks noGrp="1"/>
          </p:cNvSpPr>
          <p:nvPr>
            <p:ph type="sldNum" sz="quarter" idx="12"/>
          </p:nvPr>
        </p:nvSpPr>
        <p:spPr/>
        <p:txBody>
          <a:bodyPr/>
          <a:lstStyle/>
          <a:p>
            <a:fld id="{DC365D31-8BAE-4B58-BE5B-77FAB7A0C81B}" type="slidenum">
              <a:rPr lang="en-GB" smtClean="0"/>
              <a:pPr/>
              <a:t>34</a:t>
            </a:fld>
            <a:endParaRPr lang="en-GB"/>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Interpretation of the denominator</a:t>
            </a:r>
            <a:endParaRPr lang="en-GB" dirty="0"/>
          </a:p>
        </p:txBody>
      </p:sp>
      <p:sp>
        <p:nvSpPr>
          <p:cNvPr id="3" name="Content Placeholder 2"/>
          <p:cNvSpPr>
            <a:spLocks noGrp="1"/>
          </p:cNvSpPr>
          <p:nvPr>
            <p:ph idx="1"/>
          </p:nvPr>
        </p:nvSpPr>
        <p:spPr>
          <a:xfrm>
            <a:off x="457200" y="1196752"/>
            <a:ext cx="8229600" cy="4929411"/>
          </a:xfrm>
        </p:spPr>
        <p:txBody>
          <a:bodyPr>
            <a:normAutofit lnSpcReduction="10000"/>
          </a:bodyPr>
          <a:lstStyle/>
          <a:p>
            <a:r>
              <a:rPr lang="en-GB" dirty="0" smtClean="0"/>
              <a:t>It is an innocuous feature, based on a null assumption.</a:t>
            </a:r>
          </a:p>
          <a:p>
            <a:r>
              <a:rPr lang="en-GB" dirty="0" smtClean="0"/>
              <a:t>If F is large, there’s a lack of support for the null hypothesis.</a:t>
            </a:r>
          </a:p>
          <a:p>
            <a:r>
              <a:rPr lang="en-GB" dirty="0" smtClean="0"/>
              <a:t>If F is small, there’s no way to reject the SUFF hypothesis.  We want F small! </a:t>
            </a:r>
            <a:r>
              <a:rPr lang="en-GB" sz="4600" dirty="0" smtClean="0">
                <a:latin typeface="Times New Roman"/>
                <a:cs typeface="Times New Roman"/>
              </a:rPr>
              <a:t>☺</a:t>
            </a:r>
            <a:endParaRPr lang="en-GB" sz="4600" dirty="0" smtClean="0"/>
          </a:p>
          <a:p>
            <a:r>
              <a:rPr lang="en-GB" dirty="0" smtClean="0"/>
              <a:t>If F =0 and X is always zero, you can’t test causality of X. </a:t>
            </a:r>
          </a:p>
          <a:p>
            <a:r>
              <a:rPr lang="en-GB" dirty="0" smtClean="0"/>
              <a:t>Watch out for remainders.</a:t>
            </a:r>
          </a:p>
        </p:txBody>
      </p:sp>
      <p:sp>
        <p:nvSpPr>
          <p:cNvPr id="5" name="Slide Number Placeholder 4"/>
          <p:cNvSpPr>
            <a:spLocks noGrp="1"/>
          </p:cNvSpPr>
          <p:nvPr>
            <p:ph type="sldNum" sz="quarter" idx="12"/>
          </p:nvPr>
        </p:nvSpPr>
        <p:spPr/>
        <p:txBody>
          <a:bodyPr/>
          <a:lstStyle/>
          <a:p>
            <a:fld id="{DC365D31-8BAE-4B58-BE5B-77FAB7A0C81B}" type="slidenum">
              <a:rPr lang="en-GB" smtClean="0"/>
              <a:pPr/>
              <a:t>35</a:t>
            </a:fld>
            <a:endParaRPr lang="en-GB"/>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Illustrations</a:t>
            </a:r>
            <a:endParaRPr lang="en-GB"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110118709"/>
              </p:ext>
            </p:extLst>
          </p:nvPr>
        </p:nvGraphicFramePr>
        <p:xfrm>
          <a:off x="153460" y="1124744"/>
          <a:ext cx="7128792" cy="1124703"/>
        </p:xfrm>
        <a:graphic>
          <a:graphicData uri="http://schemas.openxmlformats.org/drawingml/2006/table">
            <a:tbl>
              <a:tblPr/>
              <a:tblGrid>
                <a:gridCol w="891099"/>
                <a:gridCol w="891099"/>
                <a:gridCol w="891099"/>
                <a:gridCol w="891099"/>
                <a:gridCol w="891099"/>
                <a:gridCol w="891099"/>
                <a:gridCol w="891099"/>
                <a:gridCol w="891099"/>
              </a:tblGrid>
              <a:tr h="374901">
                <a:tc>
                  <a:txBody>
                    <a:bodyPr/>
                    <a:lstStyle/>
                    <a:p>
                      <a:pPr algn="l" fontAlgn="b"/>
                      <a:r>
                        <a:rPr lang="en-GB" sz="2000" b="0" i="0" u="none" strike="noStrike" dirty="0" err="1">
                          <a:solidFill>
                            <a:srgbClr val="000000"/>
                          </a:solidFill>
                          <a:effectLst/>
                          <a:latin typeface="Calibri"/>
                        </a:rPr>
                        <a:t>Config</a:t>
                      </a:r>
                      <a:endParaRPr lang="en-GB" sz="2000" b="0" i="0" u="none" strike="noStrike" dirty="0">
                        <a:solidFill>
                          <a:srgbClr val="000000"/>
                        </a:solidFill>
                        <a:effectLst/>
                        <a:latin typeface="Calibri"/>
                      </a:endParaRPr>
                    </a:p>
                  </a:txBody>
                  <a:tcPr marL="7620" marR="7620" marT="7620" marB="0" anchor="b">
                    <a:lnL>
                      <a:noFill/>
                    </a:lnL>
                    <a:lnR>
                      <a:noFill/>
                    </a:lnR>
                    <a:lnT>
                      <a:noFill/>
                    </a:lnT>
                    <a:lnB>
                      <a:noFill/>
                    </a:lnB>
                    <a:solidFill>
                      <a:schemeClr val="accent6">
                        <a:lumMod val="20000"/>
                        <a:lumOff val="80000"/>
                      </a:schemeClr>
                    </a:solidFill>
                  </a:tcPr>
                </a:tc>
                <a:tc>
                  <a:txBody>
                    <a:bodyPr/>
                    <a:lstStyle/>
                    <a:p>
                      <a:pPr algn="l" fontAlgn="b"/>
                      <a:r>
                        <a:rPr lang="en-GB" sz="2000" b="0" i="0" u="none" strike="noStrike" dirty="0">
                          <a:solidFill>
                            <a:srgbClr val="000000"/>
                          </a:solidFill>
                          <a:effectLst/>
                          <a:latin typeface="Calibri"/>
                        </a:rPr>
                        <a:t>Y</a:t>
                      </a:r>
                    </a:p>
                  </a:txBody>
                  <a:tcPr marL="7620" marR="7620" marT="7620" marB="0" anchor="b">
                    <a:lnL>
                      <a:noFill/>
                    </a:lnL>
                    <a:lnR>
                      <a:noFill/>
                    </a:lnR>
                    <a:lnT>
                      <a:noFill/>
                    </a:lnT>
                    <a:lnB>
                      <a:noFill/>
                    </a:lnB>
                    <a:solidFill>
                      <a:schemeClr val="accent6">
                        <a:lumMod val="20000"/>
                        <a:lumOff val="80000"/>
                      </a:schemeClr>
                    </a:solidFill>
                  </a:tcPr>
                </a:tc>
                <a:tc>
                  <a:txBody>
                    <a:bodyPr/>
                    <a:lstStyle/>
                    <a:p>
                      <a:pPr algn="l" fontAlgn="b"/>
                      <a:r>
                        <a:rPr lang="en-GB" sz="2000" b="0" i="1" u="sng" strike="noStrike" dirty="0" err="1">
                          <a:solidFill>
                            <a:srgbClr val="FF0000"/>
                          </a:solidFill>
                          <a:effectLst/>
                          <a:latin typeface="Calibri"/>
                        </a:rPr>
                        <a:t>Csuff</a:t>
                      </a:r>
                      <a:endParaRPr lang="en-GB" sz="2000" b="0" i="1" u="sng" strike="noStrike" dirty="0">
                        <a:solidFill>
                          <a:srgbClr val="FF0000"/>
                        </a:solidFill>
                        <a:effectLst/>
                        <a:latin typeface="Calibri"/>
                      </a:endParaRPr>
                    </a:p>
                  </a:txBody>
                  <a:tcPr marL="7620" marR="7620" marT="7620" marB="0" anchor="b">
                    <a:lnL>
                      <a:noFill/>
                    </a:lnL>
                    <a:lnR>
                      <a:noFill/>
                    </a:lnR>
                    <a:lnT>
                      <a:noFill/>
                    </a:lnT>
                    <a:lnB>
                      <a:noFill/>
                    </a:lnB>
                    <a:solidFill>
                      <a:schemeClr val="accent6">
                        <a:lumMod val="20000"/>
                        <a:lumOff val="80000"/>
                      </a:schemeClr>
                    </a:solidFill>
                  </a:tcPr>
                </a:tc>
                <a:tc>
                  <a:txBody>
                    <a:bodyPr/>
                    <a:lstStyle/>
                    <a:p>
                      <a:pPr algn="l" fontAlgn="b"/>
                      <a:r>
                        <a:rPr lang="en-GB" sz="2000" b="0" i="1" u="sng" strike="noStrike" dirty="0" err="1">
                          <a:solidFill>
                            <a:srgbClr val="FF0000"/>
                          </a:solidFill>
                          <a:effectLst/>
                          <a:latin typeface="Calibri"/>
                        </a:rPr>
                        <a:t>Dsuff</a:t>
                      </a:r>
                      <a:endParaRPr lang="en-GB" sz="2000" b="0" i="1" u="sng" strike="noStrike" dirty="0">
                        <a:solidFill>
                          <a:srgbClr val="FF0000"/>
                        </a:solidFill>
                        <a:effectLst/>
                        <a:latin typeface="Calibri"/>
                      </a:endParaRPr>
                    </a:p>
                  </a:txBody>
                  <a:tcPr marL="7620" marR="7620" marT="7620" marB="0" anchor="b">
                    <a:lnL>
                      <a:noFill/>
                    </a:lnL>
                    <a:lnR>
                      <a:noFill/>
                    </a:lnR>
                    <a:lnT>
                      <a:noFill/>
                    </a:lnT>
                    <a:lnB>
                      <a:noFill/>
                    </a:lnB>
                    <a:solidFill>
                      <a:schemeClr val="accent6">
                        <a:lumMod val="20000"/>
                        <a:lumOff val="80000"/>
                      </a:schemeClr>
                    </a:solidFill>
                  </a:tcPr>
                </a:tc>
                <a:tc>
                  <a:txBody>
                    <a:bodyPr/>
                    <a:lstStyle/>
                    <a:p>
                      <a:pPr algn="l" fontAlgn="b"/>
                      <a:r>
                        <a:rPr lang="en-GB" sz="2000" b="0" i="0" u="none" strike="noStrike">
                          <a:solidFill>
                            <a:srgbClr val="000000"/>
                          </a:solidFill>
                          <a:effectLst/>
                          <a:latin typeface="Calibri"/>
                        </a:rPr>
                        <a:t>F</a:t>
                      </a:r>
                    </a:p>
                  </a:txBody>
                  <a:tcPr marL="7620" marR="7620" marT="7620" marB="0" anchor="b">
                    <a:lnL>
                      <a:noFill/>
                    </a:lnL>
                    <a:lnR>
                      <a:noFill/>
                    </a:lnR>
                    <a:lnT>
                      <a:noFill/>
                    </a:lnT>
                    <a:lnB>
                      <a:noFill/>
                    </a:lnB>
                    <a:solidFill>
                      <a:schemeClr val="accent6">
                        <a:lumMod val="20000"/>
                        <a:lumOff val="80000"/>
                      </a:schemeClr>
                    </a:solidFill>
                  </a:tcPr>
                </a:tc>
                <a:tc>
                  <a:txBody>
                    <a:bodyPr/>
                    <a:lstStyle/>
                    <a:p>
                      <a:pPr algn="l" fontAlgn="b"/>
                      <a:r>
                        <a:rPr lang="en-GB" sz="2000" b="0" i="0" u="none" strike="noStrike">
                          <a:solidFill>
                            <a:srgbClr val="000000"/>
                          </a:solidFill>
                          <a:effectLst/>
                          <a:latin typeface="Calibri"/>
                        </a:rPr>
                        <a:t>PVAL</a:t>
                      </a:r>
                    </a:p>
                  </a:txBody>
                  <a:tcPr marL="7620" marR="7620" marT="7620" marB="0" anchor="b">
                    <a:lnL>
                      <a:noFill/>
                    </a:lnL>
                    <a:lnR>
                      <a:noFill/>
                    </a:lnR>
                    <a:lnT>
                      <a:noFill/>
                    </a:lnT>
                    <a:lnB>
                      <a:noFill/>
                    </a:lnB>
                    <a:solidFill>
                      <a:schemeClr val="accent6">
                        <a:lumMod val="20000"/>
                        <a:lumOff val="80000"/>
                      </a:schemeClr>
                    </a:solidFill>
                  </a:tcPr>
                </a:tc>
                <a:tc>
                  <a:txBody>
                    <a:bodyPr/>
                    <a:lstStyle/>
                    <a:p>
                      <a:pPr algn="l" fontAlgn="b"/>
                      <a:r>
                        <a:rPr lang="en-GB" sz="2000" b="0" i="0" u="none" strike="noStrike">
                          <a:solidFill>
                            <a:srgbClr val="000000"/>
                          </a:solidFill>
                          <a:effectLst/>
                          <a:latin typeface="Calibri"/>
                        </a:rPr>
                        <a:t>Df1</a:t>
                      </a:r>
                    </a:p>
                  </a:txBody>
                  <a:tcPr marL="7620" marR="7620" marT="7620" marB="0" anchor="b">
                    <a:lnL>
                      <a:noFill/>
                    </a:lnL>
                    <a:lnR>
                      <a:noFill/>
                    </a:lnR>
                    <a:lnT>
                      <a:noFill/>
                    </a:lnT>
                    <a:lnB>
                      <a:noFill/>
                    </a:lnB>
                    <a:solidFill>
                      <a:schemeClr val="accent6">
                        <a:lumMod val="20000"/>
                        <a:lumOff val="80000"/>
                      </a:schemeClr>
                    </a:solidFill>
                  </a:tcPr>
                </a:tc>
                <a:tc>
                  <a:txBody>
                    <a:bodyPr/>
                    <a:lstStyle/>
                    <a:p>
                      <a:pPr algn="l" fontAlgn="b"/>
                      <a:r>
                        <a:rPr lang="en-GB" sz="2000" b="0" i="0" u="none" strike="noStrike">
                          <a:solidFill>
                            <a:srgbClr val="000000"/>
                          </a:solidFill>
                          <a:effectLst/>
                          <a:latin typeface="Calibri"/>
                        </a:rPr>
                        <a:t>Num</a:t>
                      </a:r>
                    </a:p>
                  </a:txBody>
                  <a:tcPr marL="7620" marR="7620" marT="7620" marB="0" anchor="b">
                    <a:lnL>
                      <a:noFill/>
                    </a:lnL>
                    <a:lnR>
                      <a:noFill/>
                    </a:lnR>
                    <a:lnT>
                      <a:noFill/>
                    </a:lnT>
                    <a:lnB>
                      <a:noFill/>
                    </a:lnB>
                    <a:solidFill>
                      <a:schemeClr val="accent6">
                        <a:lumMod val="20000"/>
                        <a:lumOff val="80000"/>
                      </a:schemeClr>
                    </a:solidFill>
                  </a:tcPr>
                </a:tc>
              </a:tr>
              <a:tr h="374901">
                <a:tc>
                  <a:txBody>
                    <a:bodyPr/>
                    <a:lstStyle/>
                    <a:p>
                      <a:pPr algn="l" fontAlgn="b"/>
                      <a:r>
                        <a:rPr lang="en-GB" sz="2000" b="0" i="0" u="none" strike="noStrike">
                          <a:solidFill>
                            <a:srgbClr val="000000"/>
                          </a:solidFill>
                          <a:effectLst/>
                          <a:latin typeface="Calibri"/>
                        </a:rPr>
                        <a:t>X1Y3</a:t>
                      </a:r>
                    </a:p>
                  </a:txBody>
                  <a:tcPr marL="7620" marR="7620" marT="7620" marB="0" anchor="b">
                    <a:lnL>
                      <a:noFill/>
                    </a:lnL>
                    <a:lnR>
                      <a:noFill/>
                    </a:lnR>
                    <a:lnT>
                      <a:noFill/>
                    </a:lnT>
                    <a:lnB>
                      <a:noFill/>
                    </a:lnB>
                    <a:solidFill>
                      <a:schemeClr val="accent6">
                        <a:lumMod val="20000"/>
                        <a:lumOff val="80000"/>
                      </a:schemeClr>
                    </a:solidFill>
                  </a:tcPr>
                </a:tc>
                <a:tc>
                  <a:txBody>
                    <a:bodyPr/>
                    <a:lstStyle/>
                    <a:p>
                      <a:pPr algn="r" fontAlgn="b"/>
                      <a:r>
                        <a:rPr lang="en-GB" sz="2000" b="0" i="0" u="none" strike="noStrike">
                          <a:solidFill>
                            <a:srgbClr val="000000"/>
                          </a:solidFill>
                          <a:effectLst/>
                          <a:latin typeface="Calibri"/>
                        </a:rPr>
                        <a:t>3</a:t>
                      </a:r>
                    </a:p>
                  </a:txBody>
                  <a:tcPr marL="7620" marR="7620" marT="7620" marB="0" anchor="b">
                    <a:lnL>
                      <a:noFill/>
                    </a:lnL>
                    <a:lnR>
                      <a:noFill/>
                    </a:lnR>
                    <a:lnT>
                      <a:noFill/>
                    </a:lnT>
                    <a:lnB>
                      <a:noFill/>
                    </a:lnB>
                    <a:solidFill>
                      <a:schemeClr val="accent6">
                        <a:lumMod val="20000"/>
                        <a:lumOff val="80000"/>
                      </a:schemeClr>
                    </a:solidFill>
                  </a:tcPr>
                </a:tc>
                <a:tc>
                  <a:txBody>
                    <a:bodyPr/>
                    <a:lstStyle/>
                    <a:p>
                      <a:pPr algn="r" fontAlgn="b"/>
                      <a:r>
                        <a:rPr lang="en-GB" sz="2000" b="0" i="1" u="sng" strike="noStrike" dirty="0">
                          <a:solidFill>
                            <a:srgbClr val="FF0000"/>
                          </a:solidFill>
                          <a:effectLst/>
                          <a:latin typeface="Calibri"/>
                        </a:rPr>
                        <a:t>1</a:t>
                      </a:r>
                    </a:p>
                  </a:txBody>
                  <a:tcPr marL="7620" marR="7620" marT="7620" marB="0" anchor="b">
                    <a:lnL>
                      <a:noFill/>
                    </a:lnL>
                    <a:lnR>
                      <a:noFill/>
                    </a:lnR>
                    <a:lnT>
                      <a:noFill/>
                    </a:lnT>
                    <a:lnB>
                      <a:noFill/>
                    </a:lnB>
                    <a:solidFill>
                      <a:schemeClr val="accent6">
                        <a:lumMod val="20000"/>
                        <a:lumOff val="80000"/>
                      </a:schemeClr>
                    </a:solidFill>
                  </a:tcPr>
                </a:tc>
                <a:tc>
                  <a:txBody>
                    <a:bodyPr/>
                    <a:lstStyle/>
                    <a:p>
                      <a:pPr algn="r" fontAlgn="b"/>
                      <a:r>
                        <a:rPr lang="en-GB" sz="2000" b="0" i="1" u="sng" strike="noStrike" dirty="0">
                          <a:solidFill>
                            <a:srgbClr val="FF0000"/>
                          </a:solidFill>
                          <a:effectLst/>
                          <a:latin typeface="Calibri"/>
                        </a:rPr>
                        <a:t>0</a:t>
                      </a:r>
                    </a:p>
                  </a:txBody>
                  <a:tcPr marL="7620" marR="7620" marT="7620" marB="0" anchor="b">
                    <a:lnL>
                      <a:noFill/>
                    </a:lnL>
                    <a:lnR>
                      <a:noFill/>
                    </a:lnR>
                    <a:lnT>
                      <a:noFill/>
                    </a:lnT>
                    <a:lnB>
                      <a:noFill/>
                    </a:lnB>
                    <a:solidFill>
                      <a:schemeClr val="accent6">
                        <a:lumMod val="20000"/>
                        <a:lumOff val="80000"/>
                      </a:schemeClr>
                    </a:solidFill>
                  </a:tcPr>
                </a:tc>
                <a:tc>
                  <a:txBody>
                    <a:bodyPr/>
                    <a:lstStyle/>
                    <a:p>
                      <a:pPr algn="r" fontAlgn="b"/>
                      <a:r>
                        <a:rPr lang="en-GB" sz="2000" b="0" i="0" u="none" strike="noStrike" dirty="0">
                          <a:solidFill>
                            <a:srgbClr val="000000"/>
                          </a:solidFill>
                          <a:effectLst/>
                          <a:latin typeface="Calibri"/>
                        </a:rPr>
                        <a:t>0</a:t>
                      </a:r>
                    </a:p>
                  </a:txBody>
                  <a:tcPr marL="7620" marR="7620" marT="7620" marB="0" anchor="b">
                    <a:lnL>
                      <a:noFill/>
                    </a:lnL>
                    <a:lnR>
                      <a:noFill/>
                    </a:lnR>
                    <a:lnT>
                      <a:noFill/>
                    </a:lnT>
                    <a:lnB>
                      <a:noFill/>
                    </a:lnB>
                    <a:solidFill>
                      <a:schemeClr val="accent6">
                        <a:lumMod val="20000"/>
                        <a:lumOff val="80000"/>
                      </a:schemeClr>
                    </a:solidFill>
                  </a:tcPr>
                </a:tc>
                <a:tc>
                  <a:txBody>
                    <a:bodyPr/>
                    <a:lstStyle/>
                    <a:p>
                      <a:pPr algn="r" fontAlgn="b"/>
                      <a:r>
                        <a:rPr lang="en-GB" sz="2000" b="0" i="0" u="none" strike="noStrike" dirty="0">
                          <a:solidFill>
                            <a:srgbClr val="000000"/>
                          </a:solidFill>
                          <a:effectLst/>
                          <a:latin typeface="Calibri"/>
                        </a:rPr>
                        <a:t>0</a:t>
                      </a:r>
                    </a:p>
                  </a:txBody>
                  <a:tcPr marL="7620" marR="7620" marT="7620" marB="0" anchor="b">
                    <a:lnL>
                      <a:noFill/>
                    </a:lnL>
                    <a:lnR>
                      <a:noFill/>
                    </a:lnR>
                    <a:lnT>
                      <a:noFill/>
                    </a:lnT>
                    <a:lnB>
                      <a:noFill/>
                    </a:lnB>
                    <a:solidFill>
                      <a:schemeClr val="accent6">
                        <a:lumMod val="20000"/>
                        <a:lumOff val="80000"/>
                      </a:schemeClr>
                    </a:solidFill>
                  </a:tcPr>
                </a:tc>
                <a:tc>
                  <a:txBody>
                    <a:bodyPr/>
                    <a:lstStyle/>
                    <a:p>
                      <a:pPr algn="r" fontAlgn="b"/>
                      <a:r>
                        <a:rPr lang="en-GB" sz="2000" b="0" i="0" u="none" strike="noStrike" dirty="0">
                          <a:solidFill>
                            <a:srgbClr val="000000"/>
                          </a:solidFill>
                          <a:effectLst/>
                          <a:latin typeface="Calibri"/>
                        </a:rPr>
                        <a:t>0</a:t>
                      </a:r>
                    </a:p>
                  </a:txBody>
                  <a:tcPr marL="7620" marR="7620" marT="7620" marB="0" anchor="b">
                    <a:lnL>
                      <a:noFill/>
                    </a:lnL>
                    <a:lnR>
                      <a:noFill/>
                    </a:lnR>
                    <a:lnT>
                      <a:noFill/>
                    </a:lnT>
                    <a:lnB>
                      <a:noFill/>
                    </a:lnB>
                    <a:solidFill>
                      <a:schemeClr val="accent6">
                        <a:lumMod val="20000"/>
                        <a:lumOff val="80000"/>
                      </a:schemeClr>
                    </a:solidFill>
                  </a:tcPr>
                </a:tc>
                <a:tc>
                  <a:txBody>
                    <a:bodyPr/>
                    <a:lstStyle/>
                    <a:p>
                      <a:pPr algn="r" fontAlgn="b"/>
                      <a:r>
                        <a:rPr lang="en-GB" sz="2000" b="0" i="0" u="none" strike="noStrike" dirty="0">
                          <a:solidFill>
                            <a:srgbClr val="000000"/>
                          </a:solidFill>
                          <a:effectLst/>
                          <a:latin typeface="Calibri"/>
                        </a:rPr>
                        <a:t>15</a:t>
                      </a:r>
                    </a:p>
                  </a:txBody>
                  <a:tcPr marL="7620" marR="7620" marT="7620" marB="0" anchor="b">
                    <a:lnL>
                      <a:noFill/>
                    </a:lnL>
                    <a:lnR>
                      <a:noFill/>
                    </a:lnR>
                    <a:lnT>
                      <a:noFill/>
                    </a:lnT>
                    <a:lnB>
                      <a:noFill/>
                    </a:lnB>
                    <a:solidFill>
                      <a:schemeClr val="accent6">
                        <a:lumMod val="20000"/>
                        <a:lumOff val="80000"/>
                      </a:schemeClr>
                    </a:solidFill>
                  </a:tcPr>
                </a:tc>
              </a:tr>
              <a:tr h="374901">
                <a:tc>
                  <a:txBody>
                    <a:bodyPr/>
                    <a:lstStyle/>
                    <a:p>
                      <a:pPr algn="l" fontAlgn="b"/>
                      <a:r>
                        <a:rPr lang="en-GB" sz="2000" b="0" i="0" u="none" strike="noStrike">
                          <a:solidFill>
                            <a:srgbClr val="000000"/>
                          </a:solidFill>
                          <a:effectLst/>
                          <a:latin typeface="Calibri"/>
                        </a:rPr>
                        <a:t>X2Y3</a:t>
                      </a:r>
                    </a:p>
                  </a:txBody>
                  <a:tcPr marL="7620" marR="7620" marT="7620" marB="0" anchor="b">
                    <a:lnL>
                      <a:noFill/>
                    </a:lnL>
                    <a:lnR>
                      <a:noFill/>
                    </a:lnR>
                    <a:lnT>
                      <a:noFill/>
                    </a:lnT>
                    <a:lnB>
                      <a:noFill/>
                    </a:lnB>
                    <a:solidFill>
                      <a:schemeClr val="accent6">
                        <a:lumMod val="20000"/>
                        <a:lumOff val="80000"/>
                      </a:schemeClr>
                    </a:solidFill>
                  </a:tcPr>
                </a:tc>
                <a:tc>
                  <a:txBody>
                    <a:bodyPr/>
                    <a:lstStyle/>
                    <a:p>
                      <a:pPr algn="r" fontAlgn="b"/>
                      <a:r>
                        <a:rPr lang="en-GB" sz="2000" b="0" i="0" u="none" strike="noStrike">
                          <a:solidFill>
                            <a:srgbClr val="000000"/>
                          </a:solidFill>
                          <a:effectLst/>
                          <a:latin typeface="Calibri"/>
                        </a:rPr>
                        <a:t>3</a:t>
                      </a:r>
                    </a:p>
                  </a:txBody>
                  <a:tcPr marL="7620" marR="7620" marT="7620" marB="0" anchor="b">
                    <a:lnL>
                      <a:noFill/>
                    </a:lnL>
                    <a:lnR>
                      <a:noFill/>
                    </a:lnR>
                    <a:lnT>
                      <a:noFill/>
                    </a:lnT>
                    <a:lnB>
                      <a:noFill/>
                    </a:lnB>
                    <a:solidFill>
                      <a:schemeClr val="accent6">
                        <a:lumMod val="20000"/>
                        <a:lumOff val="80000"/>
                      </a:schemeClr>
                    </a:solidFill>
                  </a:tcPr>
                </a:tc>
                <a:tc>
                  <a:txBody>
                    <a:bodyPr/>
                    <a:lstStyle/>
                    <a:p>
                      <a:pPr algn="r" fontAlgn="b"/>
                      <a:r>
                        <a:rPr lang="en-GB" sz="2000" b="0" i="0" u="none" strike="noStrike" dirty="0">
                          <a:solidFill>
                            <a:srgbClr val="000000"/>
                          </a:solidFill>
                          <a:effectLst/>
                          <a:latin typeface="Calibri"/>
                        </a:rPr>
                        <a:t>0.622</a:t>
                      </a:r>
                    </a:p>
                  </a:txBody>
                  <a:tcPr marL="7620" marR="7620" marT="7620" marB="0" anchor="b">
                    <a:lnL>
                      <a:noFill/>
                    </a:lnL>
                    <a:lnR>
                      <a:noFill/>
                    </a:lnR>
                    <a:lnT>
                      <a:noFill/>
                    </a:lnT>
                    <a:lnB>
                      <a:noFill/>
                    </a:lnB>
                    <a:solidFill>
                      <a:schemeClr val="accent6">
                        <a:lumMod val="20000"/>
                        <a:lumOff val="80000"/>
                      </a:schemeClr>
                    </a:solidFill>
                  </a:tcPr>
                </a:tc>
                <a:tc>
                  <a:txBody>
                    <a:bodyPr/>
                    <a:lstStyle/>
                    <a:p>
                      <a:pPr algn="r" fontAlgn="b"/>
                      <a:r>
                        <a:rPr lang="en-GB" sz="2000" b="0" i="0" u="none" strike="noStrike" dirty="0">
                          <a:solidFill>
                            <a:srgbClr val="000000"/>
                          </a:solidFill>
                          <a:effectLst/>
                          <a:latin typeface="Calibri"/>
                        </a:rPr>
                        <a:t>64.943</a:t>
                      </a:r>
                    </a:p>
                  </a:txBody>
                  <a:tcPr marL="7620" marR="7620" marT="7620" marB="0" anchor="b">
                    <a:lnL>
                      <a:noFill/>
                    </a:lnL>
                    <a:lnR>
                      <a:noFill/>
                    </a:lnR>
                    <a:lnT>
                      <a:noFill/>
                    </a:lnT>
                    <a:lnB>
                      <a:noFill/>
                    </a:lnB>
                    <a:solidFill>
                      <a:schemeClr val="accent6">
                        <a:lumMod val="20000"/>
                        <a:lumOff val="80000"/>
                      </a:schemeClr>
                    </a:solidFill>
                  </a:tcPr>
                </a:tc>
                <a:tc>
                  <a:txBody>
                    <a:bodyPr/>
                    <a:lstStyle/>
                    <a:p>
                      <a:pPr algn="r" fontAlgn="b"/>
                      <a:r>
                        <a:rPr lang="en-GB" sz="2000" b="0" i="0" u="none" strike="noStrike">
                          <a:solidFill>
                            <a:srgbClr val="000000"/>
                          </a:solidFill>
                          <a:effectLst/>
                          <a:latin typeface="Calibri"/>
                        </a:rPr>
                        <a:t>144.317</a:t>
                      </a:r>
                    </a:p>
                  </a:txBody>
                  <a:tcPr marL="7620" marR="7620" marT="7620" marB="0" anchor="b">
                    <a:lnL>
                      <a:noFill/>
                    </a:lnL>
                    <a:lnR>
                      <a:noFill/>
                    </a:lnR>
                    <a:lnT>
                      <a:noFill/>
                    </a:lnT>
                    <a:lnB>
                      <a:noFill/>
                    </a:lnB>
                    <a:solidFill>
                      <a:schemeClr val="accent6">
                        <a:lumMod val="20000"/>
                        <a:lumOff val="80000"/>
                      </a:schemeClr>
                    </a:solidFill>
                  </a:tcPr>
                </a:tc>
                <a:tc>
                  <a:txBody>
                    <a:bodyPr/>
                    <a:lstStyle/>
                    <a:p>
                      <a:pPr algn="r" fontAlgn="b"/>
                      <a:r>
                        <a:rPr lang="en-GB" sz="2000" b="0" i="0" u="none" strike="noStrike">
                          <a:solidFill>
                            <a:srgbClr val="000000"/>
                          </a:solidFill>
                          <a:effectLst/>
                          <a:latin typeface="Calibri"/>
                        </a:rPr>
                        <a:t>0</a:t>
                      </a:r>
                    </a:p>
                  </a:txBody>
                  <a:tcPr marL="7620" marR="7620" marT="7620" marB="0" anchor="b">
                    <a:lnL>
                      <a:noFill/>
                    </a:lnL>
                    <a:lnR>
                      <a:noFill/>
                    </a:lnR>
                    <a:lnT>
                      <a:noFill/>
                    </a:lnT>
                    <a:lnB>
                      <a:noFill/>
                    </a:lnB>
                    <a:solidFill>
                      <a:schemeClr val="accent6">
                        <a:lumMod val="20000"/>
                        <a:lumOff val="80000"/>
                      </a:schemeClr>
                    </a:solidFill>
                  </a:tcPr>
                </a:tc>
                <a:tc>
                  <a:txBody>
                    <a:bodyPr/>
                    <a:lstStyle/>
                    <a:p>
                      <a:pPr algn="r" fontAlgn="b"/>
                      <a:r>
                        <a:rPr lang="en-GB" sz="2000" b="0" i="1" u="sng" strike="noStrike" dirty="0">
                          <a:solidFill>
                            <a:srgbClr val="000000"/>
                          </a:solidFill>
                          <a:effectLst/>
                          <a:latin typeface="Calibri"/>
                        </a:rPr>
                        <a:t>3</a:t>
                      </a:r>
                    </a:p>
                  </a:txBody>
                  <a:tcPr marL="7620" marR="7620" marT="7620" marB="0" anchor="b">
                    <a:lnL>
                      <a:noFill/>
                    </a:lnL>
                    <a:lnR>
                      <a:noFill/>
                    </a:lnR>
                    <a:lnT>
                      <a:noFill/>
                    </a:lnT>
                    <a:lnB>
                      <a:noFill/>
                    </a:lnB>
                    <a:solidFill>
                      <a:schemeClr val="accent5">
                        <a:lumMod val="20000"/>
                        <a:lumOff val="80000"/>
                      </a:schemeClr>
                    </a:solidFill>
                  </a:tcPr>
                </a:tc>
                <a:tc>
                  <a:txBody>
                    <a:bodyPr/>
                    <a:lstStyle/>
                    <a:p>
                      <a:pPr algn="r" fontAlgn="b"/>
                      <a:r>
                        <a:rPr lang="en-GB" sz="2000" b="0" i="1" u="sng" strike="noStrike" dirty="0">
                          <a:solidFill>
                            <a:srgbClr val="000000"/>
                          </a:solidFill>
                          <a:effectLst/>
                          <a:latin typeface="Calibri"/>
                        </a:rPr>
                        <a:t>15</a:t>
                      </a:r>
                    </a:p>
                  </a:txBody>
                  <a:tcPr marL="7620" marR="7620" marT="7620" marB="0" anchor="b">
                    <a:lnL>
                      <a:noFill/>
                    </a:lnL>
                    <a:lnR>
                      <a:noFill/>
                    </a:lnR>
                    <a:lnT>
                      <a:noFill/>
                    </a:lnT>
                    <a:lnB>
                      <a:noFill/>
                    </a:lnB>
                    <a:solidFill>
                      <a:schemeClr val="accent5">
                        <a:lumMod val="20000"/>
                        <a:lumOff val="80000"/>
                      </a:schemeClr>
                    </a:solidFill>
                  </a:tcPr>
                </a:tc>
              </a:tr>
            </a:tbl>
          </a:graphicData>
        </a:graphic>
      </p:graphicFrame>
      <p:sp>
        <p:nvSpPr>
          <p:cNvPr id="4" name="Slide Number Placeholder 3"/>
          <p:cNvSpPr>
            <a:spLocks noGrp="1"/>
          </p:cNvSpPr>
          <p:nvPr>
            <p:ph type="sldNum" sz="quarter" idx="12"/>
          </p:nvPr>
        </p:nvSpPr>
        <p:spPr/>
        <p:txBody>
          <a:bodyPr/>
          <a:lstStyle/>
          <a:p>
            <a:fld id="{DC365D31-8BAE-4B58-BE5B-77FAB7A0C81B}" type="slidenum">
              <a:rPr lang="en-GB" smtClean="0"/>
              <a:pPr/>
              <a:t>36</a:t>
            </a:fld>
            <a:endParaRPr lang="en-GB"/>
          </a:p>
        </p:txBody>
      </p:sp>
      <p:sp>
        <p:nvSpPr>
          <p:cNvPr id="6" name="TextBox 5"/>
          <p:cNvSpPr txBox="1"/>
          <p:nvPr/>
        </p:nvSpPr>
        <p:spPr>
          <a:xfrm>
            <a:off x="3779912" y="2276872"/>
            <a:ext cx="4752528" cy="923330"/>
          </a:xfrm>
          <a:prstGeom prst="rect">
            <a:avLst/>
          </a:prstGeom>
          <a:noFill/>
        </p:spPr>
        <p:txBody>
          <a:bodyPr wrap="square" rtlCol="0">
            <a:spAutoFit/>
          </a:bodyPr>
          <a:lstStyle/>
          <a:p>
            <a:r>
              <a:rPr lang="en-GB" dirty="0" smtClean="0"/>
              <a:t>In such a case, </a:t>
            </a:r>
            <a:r>
              <a:rPr lang="en-GB" dirty="0" smtClean="0"/>
              <a:t>configuration </a:t>
            </a:r>
            <a:r>
              <a:rPr lang="en-GB" dirty="0" smtClean="0"/>
              <a:t>X1X3 </a:t>
            </a:r>
            <a:r>
              <a:rPr lang="en-GB" dirty="0" smtClean="0"/>
              <a:t>is sufficient for Y.  But there’s no F test</a:t>
            </a:r>
            <a:r>
              <a:rPr lang="en-GB" dirty="0" smtClean="0">
                <a:sym typeface="Symbol"/>
              </a:rPr>
              <a:t>. All 15 cases support H</a:t>
            </a:r>
            <a:r>
              <a:rPr lang="en-GB" baseline="-25000" dirty="0" smtClean="0">
                <a:sym typeface="Symbol"/>
              </a:rPr>
              <a:t>0</a:t>
            </a:r>
            <a:r>
              <a:rPr lang="en-GB" dirty="0" smtClean="0">
                <a:sym typeface="Symbol"/>
              </a:rPr>
              <a:t>.  There is no falsification.</a:t>
            </a:r>
            <a:endParaRPr lang="en-GB" dirty="0"/>
          </a:p>
        </p:txBody>
      </p:sp>
      <p:sp>
        <p:nvSpPr>
          <p:cNvPr id="9" name="TextBox 8"/>
          <p:cNvSpPr txBox="1"/>
          <p:nvPr/>
        </p:nvSpPr>
        <p:spPr>
          <a:xfrm>
            <a:off x="7416316" y="522546"/>
            <a:ext cx="1224136" cy="1754326"/>
          </a:xfrm>
          <a:prstGeom prst="rect">
            <a:avLst/>
          </a:prstGeom>
          <a:solidFill>
            <a:schemeClr val="accent5">
              <a:lumMod val="20000"/>
              <a:lumOff val="80000"/>
            </a:schemeClr>
          </a:solidFill>
        </p:spPr>
        <p:txBody>
          <a:bodyPr wrap="square" rtlCol="0">
            <a:spAutoFit/>
          </a:bodyPr>
          <a:lstStyle/>
          <a:p>
            <a:r>
              <a:rPr lang="en-GB" i="1" u="sng" dirty="0"/>
              <a:t>Note how Df1 gives a signal about coverage.</a:t>
            </a:r>
          </a:p>
          <a:p>
            <a:endParaRPr lang="en-GB" i="1" u="sng" dirty="0"/>
          </a:p>
        </p:txBody>
      </p:sp>
    </p:spTree>
    <p:extLst>
      <p:ext uri="{BB962C8B-B14F-4D97-AF65-F5344CB8AC3E}">
        <p14:creationId xmlns:p14="http://schemas.microsoft.com/office/powerpoint/2010/main" val="15132851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r>
              <a:rPr lang="en-GB" dirty="0"/>
              <a:t>4 Empirical findings</a:t>
            </a:r>
            <a:br>
              <a:rPr lang="en-GB" dirty="0"/>
            </a:br>
            <a:r>
              <a:rPr lang="en-GB" dirty="0"/>
              <a:t>Real </a:t>
            </a:r>
            <a:r>
              <a:rPr lang="en-GB" dirty="0" smtClean="0"/>
              <a:t>data illustrations</a:t>
            </a:r>
            <a:endParaRPr lang="en-GB" dirty="0"/>
          </a:p>
        </p:txBody>
      </p:sp>
      <p:sp>
        <p:nvSpPr>
          <p:cNvPr id="3" name="Content Placeholder 2"/>
          <p:cNvSpPr>
            <a:spLocks noGrp="1"/>
          </p:cNvSpPr>
          <p:nvPr>
            <p:ph idx="1"/>
          </p:nvPr>
        </p:nvSpPr>
        <p:spPr/>
        <p:txBody>
          <a:bodyPr>
            <a:normAutofit fontScale="85000" lnSpcReduction="10000"/>
          </a:bodyPr>
          <a:lstStyle/>
          <a:p>
            <a:r>
              <a:rPr lang="en-GB" dirty="0" smtClean="0">
                <a:solidFill>
                  <a:srgbClr val="C00000"/>
                </a:solidFill>
              </a:rPr>
              <a:t>Aims of this section:</a:t>
            </a:r>
          </a:p>
          <a:p>
            <a:r>
              <a:rPr lang="en-GB" dirty="0" smtClean="0">
                <a:solidFill>
                  <a:srgbClr val="C00000"/>
                </a:solidFill>
              </a:rPr>
              <a:t>Show the graphs that our program makes.</a:t>
            </a:r>
          </a:p>
          <a:p>
            <a:r>
              <a:rPr lang="en-GB" dirty="0">
                <a:solidFill>
                  <a:srgbClr val="C00000"/>
                </a:solidFill>
              </a:rPr>
              <a:t>See https://github.com/WendyOlsen/fsgof</a:t>
            </a:r>
            <a:endParaRPr lang="en-GB" dirty="0" smtClean="0">
              <a:solidFill>
                <a:srgbClr val="C00000"/>
              </a:solidFill>
            </a:endParaRPr>
          </a:p>
          <a:p>
            <a:r>
              <a:rPr lang="en-GB" dirty="0" smtClean="0"/>
              <a:t>Show that the </a:t>
            </a:r>
            <a:r>
              <a:rPr lang="en-GB" dirty="0" err="1" smtClean="0"/>
              <a:t>Dsuff</a:t>
            </a:r>
            <a:r>
              <a:rPr lang="en-GB" dirty="0" smtClean="0"/>
              <a:t> matches the </a:t>
            </a:r>
            <a:r>
              <a:rPr lang="en-GB" dirty="0" err="1" smtClean="0"/>
              <a:t>Csuff</a:t>
            </a:r>
            <a:r>
              <a:rPr lang="en-GB" dirty="0" smtClean="0"/>
              <a:t> in measuring the degree of deviation of the pattern from what would be expected if X were sufficient for Y.</a:t>
            </a:r>
          </a:p>
          <a:p>
            <a:r>
              <a:rPr lang="en-GB" dirty="0" smtClean="0"/>
              <a:t>Show how an F test is interpreted for different sample sizes.</a:t>
            </a:r>
          </a:p>
          <a:p>
            <a:r>
              <a:rPr lang="en-GB" dirty="0" smtClean="0"/>
              <a:t>Show how the degree of measurement error affects the test of goodness of fit.</a:t>
            </a:r>
            <a:endParaRPr lang="en-GB" dirty="0"/>
          </a:p>
        </p:txBody>
      </p:sp>
      <p:sp>
        <p:nvSpPr>
          <p:cNvPr id="4" name="Slide Number Placeholder 3"/>
          <p:cNvSpPr>
            <a:spLocks noGrp="1"/>
          </p:cNvSpPr>
          <p:nvPr>
            <p:ph type="sldNum" sz="quarter" idx="12"/>
          </p:nvPr>
        </p:nvSpPr>
        <p:spPr/>
        <p:txBody>
          <a:bodyPr/>
          <a:lstStyle/>
          <a:p>
            <a:fld id="{DC365D31-8BAE-4B58-BE5B-77FAB7A0C81B}" type="slidenum">
              <a:rPr lang="en-GB" smtClean="0"/>
              <a:pPr/>
              <a:t>37</a:t>
            </a:fld>
            <a:endParaRPr lang="en-GB"/>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0648" y="2204864"/>
            <a:ext cx="12192000" cy="655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fontScale="90000"/>
          </a:bodyPr>
          <a:lstStyle/>
          <a:p>
            <a:r>
              <a:rPr lang="en-GB" dirty="0" smtClean="0"/>
              <a:t>Cress &amp; Snow (2000) Homeless Organisations Data</a:t>
            </a:r>
            <a:endParaRPr lang="en-GB" dirty="0"/>
          </a:p>
        </p:txBody>
      </p:sp>
      <p:sp>
        <p:nvSpPr>
          <p:cNvPr id="4" name="Slide Number Placeholder 3"/>
          <p:cNvSpPr>
            <a:spLocks noGrp="1"/>
          </p:cNvSpPr>
          <p:nvPr>
            <p:ph type="sldNum" sz="quarter" idx="12"/>
          </p:nvPr>
        </p:nvSpPr>
        <p:spPr/>
        <p:txBody>
          <a:bodyPr/>
          <a:lstStyle/>
          <a:p>
            <a:fld id="{DC365D31-8BAE-4B58-BE5B-77FAB7A0C81B}" type="slidenum">
              <a:rPr lang="en-GB" smtClean="0"/>
              <a:pPr/>
              <a:t>38</a:t>
            </a:fld>
            <a:endParaRPr lang="en-GB"/>
          </a:p>
        </p:txBody>
      </p:sp>
      <p:pic>
        <p:nvPicPr>
          <p:cNvPr id="6146" name="Picture 2" descr="C:\fsgof\CressSnowY3\DX4Y3.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83568" y="1484784"/>
            <a:ext cx="2743206" cy="2743206"/>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C:\fsgof\CressSnowY3\DX12356Y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2057400"/>
            <a:ext cx="274320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6149" name="Picture 5" descr="C:\fsgof\CressSnowY3\DX16Y3.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67643" y="1617669"/>
            <a:ext cx="27432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80489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Indian village people’s resistance to the landlord-employer’s dictates</a:t>
            </a:r>
            <a:endParaRPr lang="en-GB" dirty="0"/>
          </a:p>
        </p:txBody>
      </p:sp>
      <p:sp>
        <p:nvSpPr>
          <p:cNvPr id="3" name="Content Placeholder 2"/>
          <p:cNvSpPr>
            <a:spLocks noGrp="1"/>
          </p:cNvSpPr>
          <p:nvPr>
            <p:ph idx="1"/>
          </p:nvPr>
        </p:nvSpPr>
        <p:spPr/>
        <p:txBody>
          <a:bodyPr/>
          <a:lstStyle/>
          <a:p>
            <a:r>
              <a:rPr lang="en-GB" dirty="0" smtClean="0"/>
              <a:t>Y4 is the key outcome reported on in Chapter by Olsen (2009) in Byrne &amp; Ragin, eds. </a:t>
            </a:r>
            <a:r>
              <a:rPr lang="en-GB" i="1" u="sng" dirty="0" smtClean="0"/>
              <a:t>Handbook. Data sample:</a:t>
            </a:r>
          </a:p>
          <a:p>
            <a:endParaRPr lang="en-GB" i="1" u="sng" dirty="0" smtClean="0"/>
          </a:p>
          <a:p>
            <a:endParaRPr lang="en-GB" i="1" u="sng" dirty="0"/>
          </a:p>
          <a:p>
            <a:endParaRPr lang="en-GB" i="1" u="sng" dirty="0" smtClean="0"/>
          </a:p>
          <a:p>
            <a:r>
              <a:rPr lang="en-GB" i="1" u="sng" dirty="0" smtClean="0"/>
              <a:t>Results (Sorted by Significance = Low)</a:t>
            </a:r>
          </a:p>
          <a:p>
            <a:endParaRPr lang="en-GB" i="1" u="sng" dirty="0"/>
          </a:p>
        </p:txBody>
      </p:sp>
      <p:sp>
        <p:nvSpPr>
          <p:cNvPr id="4" name="Slide Number Placeholder 3"/>
          <p:cNvSpPr>
            <a:spLocks noGrp="1"/>
          </p:cNvSpPr>
          <p:nvPr>
            <p:ph type="sldNum" sz="quarter" idx="12"/>
          </p:nvPr>
        </p:nvSpPr>
        <p:spPr/>
        <p:txBody>
          <a:bodyPr/>
          <a:lstStyle/>
          <a:p>
            <a:fld id="{DC365D31-8BAE-4B58-BE5B-77FAB7A0C81B}" type="slidenum">
              <a:rPr lang="en-GB" smtClean="0"/>
              <a:pPr/>
              <a:t>39</a:t>
            </a:fld>
            <a:endParaRPr lang="en-GB"/>
          </a:p>
        </p:txBody>
      </p:sp>
      <p:graphicFrame>
        <p:nvGraphicFramePr>
          <p:cNvPr id="5" name="Table 4"/>
          <p:cNvGraphicFramePr>
            <a:graphicFrameLocks noGrp="1"/>
          </p:cNvGraphicFramePr>
          <p:nvPr/>
        </p:nvGraphicFramePr>
        <p:xfrm>
          <a:off x="1219200" y="3223101"/>
          <a:ext cx="6705600" cy="1280160"/>
        </p:xfrm>
        <a:graphic>
          <a:graphicData uri="http://schemas.openxmlformats.org/drawingml/2006/table">
            <a:tbl>
              <a:tblPr/>
              <a:tblGrid>
                <a:gridCol w="609600"/>
                <a:gridCol w="609600"/>
                <a:gridCol w="609600"/>
                <a:gridCol w="609600"/>
                <a:gridCol w="609600"/>
                <a:gridCol w="609600"/>
                <a:gridCol w="609600"/>
                <a:gridCol w="609600"/>
                <a:gridCol w="609600"/>
                <a:gridCol w="609600"/>
                <a:gridCol w="609600"/>
              </a:tblGrid>
              <a:tr h="182880">
                <a:tc>
                  <a:txBody>
                    <a:bodyPr/>
                    <a:lstStyle/>
                    <a:p>
                      <a:pPr algn="l" fontAlgn="b"/>
                      <a:r>
                        <a:rPr lang="en-GB" sz="1100" b="0" i="0" u="none" strike="noStrike">
                          <a:solidFill>
                            <a:srgbClr val="000000"/>
                          </a:solidFill>
                          <a:effectLst/>
                          <a:latin typeface="Calibri"/>
                        </a:rPr>
                        <a:t>hhid</a:t>
                      </a:r>
                    </a:p>
                  </a:txBody>
                  <a:tcPr marL="7620" marR="7620" marT="7620" marB="0" anchor="b">
                    <a:lnL>
                      <a:noFill/>
                    </a:lnL>
                    <a:lnR>
                      <a:noFill/>
                    </a:lnR>
                    <a:lnT>
                      <a:noFill/>
                    </a:lnT>
                    <a:lnB>
                      <a:noFill/>
                    </a:lnB>
                  </a:tcPr>
                </a:tc>
                <a:tc>
                  <a:txBody>
                    <a:bodyPr/>
                    <a:lstStyle/>
                    <a:p>
                      <a:pPr algn="l" fontAlgn="b"/>
                      <a:r>
                        <a:rPr lang="en-GB" sz="1100" b="0" i="0" u="none" strike="noStrike">
                          <a:solidFill>
                            <a:srgbClr val="000000"/>
                          </a:solidFill>
                          <a:effectLst/>
                          <a:latin typeface="Calibri"/>
                        </a:rPr>
                        <a:t>worker</a:t>
                      </a:r>
                    </a:p>
                  </a:txBody>
                  <a:tcPr marL="7620" marR="7620" marT="7620" marB="0" anchor="b">
                    <a:lnL>
                      <a:noFill/>
                    </a:lnL>
                    <a:lnR>
                      <a:noFill/>
                    </a:lnR>
                    <a:lnT>
                      <a:noFill/>
                    </a:lnT>
                    <a:lnB>
                      <a:noFill/>
                    </a:lnB>
                  </a:tcPr>
                </a:tc>
                <a:tc>
                  <a:txBody>
                    <a:bodyPr/>
                    <a:lstStyle/>
                    <a:p>
                      <a:pPr algn="l" fontAlgn="b"/>
                      <a:r>
                        <a:rPr lang="en-GB" sz="1100" b="0" i="0" u="none" strike="noStrike">
                          <a:solidFill>
                            <a:srgbClr val="000000"/>
                          </a:solidFill>
                          <a:effectLst/>
                          <a:latin typeface="Calibri"/>
                        </a:rPr>
                        <a:t>farmerll</a:t>
                      </a:r>
                    </a:p>
                  </a:txBody>
                  <a:tcPr marL="7620" marR="7620" marT="7620" marB="0" anchor="b">
                    <a:lnL>
                      <a:noFill/>
                    </a:lnL>
                    <a:lnR>
                      <a:noFill/>
                    </a:lnR>
                    <a:lnT>
                      <a:noFill/>
                    </a:lnT>
                    <a:lnB>
                      <a:noFill/>
                    </a:lnB>
                  </a:tcPr>
                </a:tc>
                <a:tc>
                  <a:txBody>
                    <a:bodyPr/>
                    <a:lstStyle/>
                    <a:p>
                      <a:pPr algn="l" fontAlgn="b"/>
                      <a:r>
                        <a:rPr lang="en-GB" sz="1100" b="0" i="0" u="none" strike="noStrike">
                          <a:solidFill>
                            <a:srgbClr val="000000"/>
                          </a:solidFill>
                          <a:effectLst/>
                          <a:latin typeface="Calibri"/>
                        </a:rPr>
                        <a:t>assets</a:t>
                      </a:r>
                    </a:p>
                  </a:txBody>
                  <a:tcPr marL="7620" marR="7620" marT="7620" marB="0" anchor="b">
                    <a:lnL>
                      <a:noFill/>
                    </a:lnL>
                    <a:lnR>
                      <a:noFill/>
                    </a:lnR>
                    <a:lnT>
                      <a:noFill/>
                    </a:lnT>
                    <a:lnB>
                      <a:noFill/>
                    </a:lnB>
                  </a:tcPr>
                </a:tc>
                <a:tc>
                  <a:txBody>
                    <a:bodyPr/>
                    <a:lstStyle/>
                    <a:p>
                      <a:pPr algn="l" fontAlgn="b"/>
                      <a:r>
                        <a:rPr lang="en-GB" sz="1100" b="0" i="0" u="none" strike="noStrike">
                          <a:solidFill>
                            <a:srgbClr val="000000"/>
                          </a:solidFill>
                          <a:effectLst/>
                          <a:latin typeface="Calibri"/>
                        </a:rPr>
                        <a:t>education</a:t>
                      </a:r>
                    </a:p>
                  </a:txBody>
                  <a:tcPr marL="7620" marR="7620" marT="7620" marB="0" anchor="b">
                    <a:lnL>
                      <a:noFill/>
                    </a:lnL>
                    <a:lnR>
                      <a:noFill/>
                    </a:lnR>
                    <a:lnT>
                      <a:noFill/>
                    </a:lnT>
                    <a:lnB>
                      <a:noFill/>
                    </a:lnB>
                  </a:tcPr>
                </a:tc>
                <a:tc>
                  <a:txBody>
                    <a:bodyPr/>
                    <a:lstStyle/>
                    <a:p>
                      <a:pPr algn="l" fontAlgn="b"/>
                      <a:r>
                        <a:rPr lang="en-GB" sz="1100" b="0" i="0" u="none" strike="noStrike">
                          <a:solidFill>
                            <a:srgbClr val="000000"/>
                          </a:solidFill>
                          <a:effectLst/>
                          <a:latin typeface="Calibri"/>
                        </a:rPr>
                        <a:t>tenancy</a:t>
                      </a:r>
                    </a:p>
                  </a:txBody>
                  <a:tcPr marL="7620" marR="7620" marT="7620" marB="0" anchor="b">
                    <a:lnL>
                      <a:noFill/>
                    </a:lnL>
                    <a:lnR>
                      <a:noFill/>
                    </a:lnR>
                    <a:lnT>
                      <a:noFill/>
                    </a:lnT>
                    <a:lnB>
                      <a:noFill/>
                    </a:lnB>
                  </a:tcPr>
                </a:tc>
                <a:tc>
                  <a:txBody>
                    <a:bodyPr/>
                    <a:lstStyle/>
                    <a:p>
                      <a:pPr algn="l" fontAlgn="b"/>
                      <a:r>
                        <a:rPr lang="en-GB" sz="1100" b="0" i="0" u="none" strike="noStrike">
                          <a:solidFill>
                            <a:srgbClr val="000000"/>
                          </a:solidFill>
                          <a:effectLst/>
                          <a:latin typeface="Calibri"/>
                        </a:rPr>
                        <a:t>wetaccess</a:t>
                      </a:r>
                    </a:p>
                  </a:txBody>
                  <a:tcPr marL="7620" marR="7620" marT="7620" marB="0" anchor="b">
                    <a:lnL>
                      <a:noFill/>
                    </a:lnL>
                    <a:lnR>
                      <a:noFill/>
                    </a:lnR>
                    <a:lnT>
                      <a:noFill/>
                    </a:lnT>
                    <a:lnB>
                      <a:noFill/>
                    </a:lnB>
                  </a:tcPr>
                </a:tc>
                <a:tc>
                  <a:txBody>
                    <a:bodyPr/>
                    <a:lstStyle/>
                    <a:p>
                      <a:pPr algn="l" fontAlgn="b"/>
                      <a:r>
                        <a:rPr lang="en-GB" sz="1100" b="0" i="0" u="none" strike="noStrike">
                          <a:solidFill>
                            <a:srgbClr val="000000"/>
                          </a:solidFill>
                          <a:effectLst/>
                          <a:latin typeface="Calibri"/>
                        </a:rPr>
                        <a:t>havecows</a:t>
                      </a:r>
                    </a:p>
                  </a:txBody>
                  <a:tcPr marL="7620" marR="7620" marT="7620" marB="0" anchor="b">
                    <a:lnL>
                      <a:noFill/>
                    </a:lnL>
                    <a:lnR>
                      <a:noFill/>
                    </a:lnR>
                    <a:lnT>
                      <a:noFill/>
                    </a:lnT>
                    <a:lnB>
                      <a:noFill/>
                    </a:lnB>
                  </a:tcPr>
                </a:tc>
                <a:tc>
                  <a:txBody>
                    <a:bodyPr/>
                    <a:lstStyle/>
                    <a:p>
                      <a:pPr algn="l" fontAlgn="b"/>
                      <a:r>
                        <a:rPr lang="en-GB" sz="1100" b="0" i="0" u="none" strike="noStrike">
                          <a:solidFill>
                            <a:srgbClr val="000000"/>
                          </a:solidFill>
                          <a:effectLst/>
                          <a:latin typeface="Calibri"/>
                        </a:rPr>
                        <a:t>conformn</a:t>
                      </a:r>
                    </a:p>
                  </a:txBody>
                  <a:tcPr marL="7620" marR="7620" marT="7620" marB="0" anchor="b">
                    <a:lnL>
                      <a:noFill/>
                    </a:lnL>
                    <a:lnR>
                      <a:noFill/>
                    </a:lnR>
                    <a:lnT>
                      <a:noFill/>
                    </a:lnT>
                    <a:lnB>
                      <a:noFill/>
                    </a:lnB>
                  </a:tcPr>
                </a:tc>
                <a:tc>
                  <a:txBody>
                    <a:bodyPr/>
                    <a:lstStyle/>
                    <a:p>
                      <a:pPr algn="l" fontAlgn="b"/>
                      <a:r>
                        <a:rPr lang="en-GB" sz="1100" b="0" i="0" u="none" strike="noStrike">
                          <a:solidFill>
                            <a:srgbClr val="000000"/>
                          </a:solidFill>
                          <a:effectLst/>
                          <a:latin typeface="Calibri"/>
                        </a:rPr>
                        <a:t>innovaten</a:t>
                      </a:r>
                    </a:p>
                  </a:txBody>
                  <a:tcPr marL="7620" marR="7620" marT="7620" marB="0" anchor="b">
                    <a:lnL>
                      <a:noFill/>
                    </a:lnL>
                    <a:lnR>
                      <a:noFill/>
                    </a:lnR>
                    <a:lnT>
                      <a:noFill/>
                    </a:lnT>
                    <a:lnB>
                      <a:noFill/>
                    </a:lnB>
                  </a:tcPr>
                </a:tc>
                <a:tc>
                  <a:txBody>
                    <a:bodyPr/>
                    <a:lstStyle/>
                    <a:p>
                      <a:pPr algn="l" fontAlgn="b"/>
                      <a:r>
                        <a:rPr lang="en-GB" sz="1100" b="0" i="0" u="none" strike="noStrike">
                          <a:solidFill>
                            <a:srgbClr val="000000"/>
                          </a:solidFill>
                          <a:effectLst/>
                          <a:latin typeface="Calibri"/>
                        </a:rPr>
                        <a:t>resistfz</a:t>
                      </a:r>
                    </a:p>
                  </a:txBody>
                  <a:tcPr marL="7620" marR="7620" marT="7620" marB="0" anchor="b">
                    <a:lnL>
                      <a:noFill/>
                    </a:lnL>
                    <a:lnR>
                      <a:noFill/>
                    </a:lnR>
                    <a:lnT>
                      <a:noFill/>
                    </a:lnT>
                    <a:lnB>
                      <a:noFill/>
                    </a:lnB>
                  </a:tcPr>
                </a:tc>
              </a:tr>
              <a:tr h="182880">
                <a:tc>
                  <a:txBody>
                    <a:bodyPr/>
                    <a:lstStyle/>
                    <a:p>
                      <a:pPr algn="r" fontAlgn="b"/>
                      <a:r>
                        <a:rPr lang="en-GB" sz="1100" b="0" i="0" u="none" strike="noStrike">
                          <a:solidFill>
                            <a:srgbClr val="000000"/>
                          </a:solidFill>
                          <a:effectLst/>
                          <a:latin typeface="Calibri"/>
                        </a:rPr>
                        <a:t>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0.87</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0.17</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a:t>
                      </a:r>
                    </a:p>
                  </a:txBody>
                  <a:tcPr marL="7620" marR="7620" marT="7620" marB="0" anchor="b">
                    <a:lnL>
                      <a:noFill/>
                    </a:lnL>
                    <a:lnR>
                      <a:noFill/>
                    </a:lnR>
                    <a:lnT>
                      <a:noFill/>
                    </a:lnT>
                    <a:lnB>
                      <a:noFill/>
                    </a:lnB>
                  </a:tcPr>
                </a:tc>
              </a:tr>
              <a:tr h="182880">
                <a:tc>
                  <a:txBody>
                    <a:bodyPr/>
                    <a:lstStyle/>
                    <a:p>
                      <a:pPr algn="r" fontAlgn="b"/>
                      <a:r>
                        <a:rPr lang="en-GB" sz="1100" b="0" i="0" u="none" strike="noStrike">
                          <a:solidFill>
                            <a:srgbClr val="000000"/>
                          </a:solidFill>
                          <a:effectLst/>
                          <a:latin typeface="Calibri"/>
                        </a:rPr>
                        <a:t>2</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0.5</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0.5</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3</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0.87</a:t>
                      </a:r>
                    </a:p>
                  </a:txBody>
                  <a:tcPr marL="7620" marR="7620" marT="7620" marB="0" anchor="b">
                    <a:lnL>
                      <a:noFill/>
                    </a:lnL>
                    <a:lnR>
                      <a:noFill/>
                    </a:lnR>
                    <a:lnT>
                      <a:noFill/>
                    </a:lnT>
                    <a:lnB>
                      <a:noFill/>
                    </a:lnB>
                  </a:tcPr>
                </a:tc>
              </a:tr>
              <a:tr h="182880">
                <a:tc>
                  <a:txBody>
                    <a:bodyPr/>
                    <a:lstStyle/>
                    <a:p>
                      <a:pPr algn="r" fontAlgn="b"/>
                      <a:r>
                        <a:rPr lang="en-GB" sz="1100" b="0" i="0" u="none" strike="noStrike">
                          <a:solidFill>
                            <a:srgbClr val="000000"/>
                          </a:solidFill>
                          <a:effectLst/>
                          <a:latin typeface="Calibri"/>
                        </a:rPr>
                        <a:t>3</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0.5</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3</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1</a:t>
                      </a:r>
                    </a:p>
                  </a:txBody>
                  <a:tcPr marL="7620" marR="7620" marT="7620" marB="0" anchor="b">
                    <a:lnL>
                      <a:noFill/>
                    </a:lnL>
                    <a:lnR>
                      <a:noFill/>
                    </a:lnR>
                    <a:lnT>
                      <a:noFill/>
                    </a:lnT>
                    <a:lnB>
                      <a:noFill/>
                    </a:lnB>
                  </a:tcPr>
                </a:tc>
              </a:tr>
              <a:tr h="182880">
                <a:tc>
                  <a:txBody>
                    <a:bodyPr/>
                    <a:lstStyle/>
                    <a:p>
                      <a:pPr algn="r" fontAlgn="b"/>
                      <a:r>
                        <a:rPr lang="en-GB" sz="1100" b="0" i="0" u="none" strike="noStrike">
                          <a:solidFill>
                            <a:srgbClr val="000000"/>
                          </a:solidFill>
                          <a:effectLst/>
                          <a:latin typeface="Calibri"/>
                        </a:rPr>
                        <a:t>4</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0.67</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0.33</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0.87</a:t>
                      </a:r>
                    </a:p>
                  </a:txBody>
                  <a:tcPr marL="7620" marR="7620" marT="7620" marB="0" anchor="b">
                    <a:lnL>
                      <a:noFill/>
                    </a:lnL>
                    <a:lnR>
                      <a:noFill/>
                    </a:lnR>
                    <a:lnT>
                      <a:noFill/>
                    </a:lnT>
                    <a:lnB>
                      <a:noFill/>
                    </a:lnB>
                  </a:tcPr>
                </a:tc>
              </a:tr>
              <a:tr h="182880">
                <a:tc>
                  <a:txBody>
                    <a:bodyPr/>
                    <a:lstStyle/>
                    <a:p>
                      <a:pPr algn="r" fontAlgn="b"/>
                      <a:r>
                        <a:rPr lang="en-GB" sz="1100" b="0" i="0" u="none" strike="noStrike">
                          <a:solidFill>
                            <a:srgbClr val="000000"/>
                          </a:solidFill>
                          <a:effectLst/>
                          <a:latin typeface="Calibri"/>
                        </a:rPr>
                        <a:t>5</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0.33</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0.17</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0.87</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3</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a:t>
                      </a:r>
                    </a:p>
                  </a:txBody>
                  <a:tcPr marL="7620" marR="7620" marT="7620" marB="0" anchor="b">
                    <a:lnL>
                      <a:noFill/>
                    </a:lnL>
                    <a:lnR>
                      <a:noFill/>
                    </a:lnR>
                    <a:lnT>
                      <a:noFill/>
                    </a:lnT>
                    <a:lnB>
                      <a:noFill/>
                    </a:lnB>
                  </a:tcPr>
                </a:tc>
              </a:tr>
              <a:tr h="182880">
                <a:tc>
                  <a:txBody>
                    <a:bodyPr/>
                    <a:lstStyle/>
                    <a:p>
                      <a:pPr algn="r" fontAlgn="b"/>
                      <a:r>
                        <a:rPr lang="en-GB" sz="1100" b="0" i="0" u="none" strike="noStrike">
                          <a:solidFill>
                            <a:srgbClr val="000000"/>
                          </a:solidFill>
                          <a:effectLst/>
                          <a:latin typeface="Calibri"/>
                        </a:rPr>
                        <a:t>6</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0.67</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2</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r" fontAlgn="b"/>
                      <a:r>
                        <a:rPr lang="en-GB" sz="1100" b="0" i="0" u="none" strike="noStrike" dirty="0">
                          <a:solidFill>
                            <a:srgbClr val="000000"/>
                          </a:solidFill>
                          <a:effectLst/>
                          <a:latin typeface="Calibri"/>
                        </a:rPr>
                        <a:t>0</a:t>
                      </a:r>
                    </a:p>
                  </a:txBody>
                  <a:tcPr marL="7620" marR="7620" marT="7620" marB="0" anchor="b">
                    <a:lnL>
                      <a:noFill/>
                    </a:lnL>
                    <a:lnR>
                      <a:noFill/>
                    </a:lnR>
                    <a:lnT>
                      <a:noFill/>
                    </a:lnT>
                    <a:lnB>
                      <a:noFill/>
                    </a:lnB>
                  </a:tcPr>
                </a:tc>
              </a:tr>
            </a:tbl>
          </a:graphicData>
        </a:graphic>
      </p:graphicFrame>
    </p:spTree>
    <p:extLst>
      <p:ext uri="{BB962C8B-B14F-4D97-AF65-F5344CB8AC3E}">
        <p14:creationId xmlns:p14="http://schemas.microsoft.com/office/powerpoint/2010/main" val="1049261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p:spPr>
        <p:txBody>
          <a:bodyP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a:spcBef>
                <a:spcPct val="50000"/>
              </a:spcBef>
              <a:buFontTx/>
              <a:buNone/>
            </a:pPr>
            <a:fld id="{F4B4BAFB-7FCA-463C-8CD0-7D648A709640}" type="slidenum">
              <a:rPr kumimoji="0" lang="en-GB" altLang="en-US" sz="1400"/>
              <a:pPr>
                <a:spcBef>
                  <a:spcPct val="50000"/>
                </a:spcBef>
                <a:buFontTx/>
                <a:buNone/>
              </a:pPr>
              <a:t>4</a:t>
            </a:fld>
            <a:endParaRPr kumimoji="0" lang="en-GB" altLang="en-US" sz="1400"/>
          </a:p>
        </p:txBody>
      </p:sp>
      <p:sp>
        <p:nvSpPr>
          <p:cNvPr id="10243" name="Rectangle 2"/>
          <p:cNvSpPr>
            <a:spLocks noGrp="1" noChangeArrowheads="1"/>
          </p:cNvSpPr>
          <p:nvPr>
            <p:ph type="title"/>
          </p:nvPr>
        </p:nvSpPr>
        <p:spPr/>
        <p:txBody>
          <a:bodyPr>
            <a:normAutofit fontScale="90000"/>
          </a:bodyPr>
          <a:lstStyle/>
          <a:p>
            <a:pPr eaLnBrk="1" hangingPunct="1"/>
            <a:r>
              <a:rPr lang="en-GB" altLang="en-US" sz="4000" dirty="0" smtClean="0"/>
              <a:t>A </a:t>
            </a:r>
            <a:r>
              <a:rPr lang="en-GB" altLang="en-US" sz="4000" dirty="0" err="1" smtClean="0"/>
              <a:t>Conjunctural</a:t>
            </a:r>
            <a:r>
              <a:rPr lang="en-GB" altLang="en-US" sz="4000" dirty="0" smtClean="0"/>
              <a:t> Logic Reflects The Nature Of The World</a:t>
            </a:r>
          </a:p>
        </p:txBody>
      </p:sp>
      <p:sp>
        <p:nvSpPr>
          <p:cNvPr id="10244" name="Text Box 3"/>
          <p:cNvSpPr>
            <a:spLocks noGrp="1" noChangeArrowheads="1"/>
          </p:cNvSpPr>
          <p:nvPr>
            <p:ph type="body" idx="1"/>
          </p:nvPr>
        </p:nvSpPr>
        <p:spPr>
          <a:no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normAutofit fontScale="92500" lnSpcReduction="10000"/>
          </a:bodyPr>
          <a:lstStyle/>
          <a:p>
            <a:pPr eaLnBrk="1" hangingPunct="1">
              <a:lnSpc>
                <a:spcPct val="80000"/>
              </a:lnSpc>
              <a:spcBef>
                <a:spcPct val="0"/>
              </a:spcBef>
              <a:buFontTx/>
              <a:buNone/>
            </a:pPr>
            <a:endParaRPr lang="en-GB" altLang="en-US" sz="1600" dirty="0" smtClean="0">
              <a:latin typeface="Arial" pitchFamily="34" charset="0"/>
            </a:endParaRPr>
          </a:p>
          <a:p>
            <a:pPr eaLnBrk="1" hangingPunct="1">
              <a:lnSpc>
                <a:spcPct val="80000"/>
              </a:lnSpc>
              <a:spcBef>
                <a:spcPct val="0"/>
              </a:spcBef>
              <a:buFontTx/>
              <a:buNone/>
            </a:pPr>
            <a:r>
              <a:rPr lang="en-US" altLang="en-US" sz="2800" dirty="0" smtClean="0"/>
              <a:t> </a:t>
            </a:r>
            <a:r>
              <a:rPr lang="en-US" altLang="en-US" sz="2800" b="1" dirty="0" smtClean="0"/>
              <a:t>QCA, ...  is </a:t>
            </a:r>
            <a:r>
              <a:rPr lang="en-US" altLang="en-US" sz="2800" b="1" dirty="0" err="1" smtClean="0"/>
              <a:t>conjunctural</a:t>
            </a:r>
            <a:r>
              <a:rPr lang="en-US" altLang="en-US" sz="2800" b="1" dirty="0" smtClean="0"/>
              <a:t> in its logic, examining the various ways in which specified factors interact and combine with one another to yield particular outcomes.  “ (Cress and Snow, 2000: 1079)</a:t>
            </a:r>
            <a:r>
              <a:rPr lang="en-GB" altLang="en-US" sz="2800" dirty="0" smtClean="0"/>
              <a:t> </a:t>
            </a:r>
          </a:p>
          <a:p>
            <a:pPr eaLnBrk="1" hangingPunct="1">
              <a:lnSpc>
                <a:spcPct val="80000"/>
              </a:lnSpc>
              <a:spcBef>
                <a:spcPct val="0"/>
              </a:spcBef>
              <a:buFontTx/>
              <a:buNone/>
            </a:pPr>
            <a:r>
              <a:rPr lang="en-GB" altLang="en-US" sz="2800" dirty="0" smtClean="0"/>
              <a:t>			</a:t>
            </a:r>
          </a:p>
          <a:p>
            <a:pPr eaLnBrk="1" hangingPunct="1">
              <a:lnSpc>
                <a:spcPct val="80000"/>
              </a:lnSpc>
              <a:spcBef>
                <a:spcPct val="0"/>
              </a:spcBef>
              <a:buFontTx/>
              <a:buNone/>
            </a:pPr>
            <a:r>
              <a:rPr lang="en-GB" altLang="en-US" sz="2400" dirty="0" smtClean="0"/>
              <a:t>However... the world’s conjunctures are subject to change at greater/lesser speeds ...</a:t>
            </a:r>
          </a:p>
          <a:p>
            <a:pPr eaLnBrk="1" hangingPunct="1">
              <a:lnSpc>
                <a:spcPct val="80000"/>
              </a:lnSpc>
              <a:spcBef>
                <a:spcPct val="0"/>
              </a:spcBef>
              <a:buFontTx/>
              <a:buNone/>
            </a:pPr>
            <a:r>
              <a:rPr lang="en-GB" altLang="en-US" sz="2400" dirty="0" smtClean="0"/>
              <a:t>So our claims are </a:t>
            </a:r>
            <a:r>
              <a:rPr lang="en-GB" altLang="en-US" sz="2400" b="1" dirty="0" smtClean="0"/>
              <a:t>definite </a:t>
            </a:r>
            <a:r>
              <a:rPr lang="en-GB" altLang="en-US" sz="2400" dirty="0" smtClean="0"/>
              <a:t>with respect to the past/present</a:t>
            </a:r>
          </a:p>
          <a:p>
            <a:pPr eaLnBrk="1" hangingPunct="1">
              <a:lnSpc>
                <a:spcPct val="80000"/>
              </a:lnSpc>
              <a:spcBef>
                <a:spcPct val="0"/>
              </a:spcBef>
              <a:buFontTx/>
              <a:buNone/>
            </a:pPr>
            <a:r>
              <a:rPr lang="en-GB" altLang="en-US" sz="2400" dirty="0" smtClean="0"/>
              <a:t>But </a:t>
            </a:r>
            <a:r>
              <a:rPr lang="en-GB" altLang="en-US" sz="2400" b="1" dirty="0" smtClean="0"/>
              <a:t>conjectural and contingent </a:t>
            </a:r>
            <a:r>
              <a:rPr lang="en-GB" altLang="en-US" sz="2400" dirty="0" smtClean="0"/>
              <a:t>with regard to the future.  </a:t>
            </a:r>
          </a:p>
          <a:p>
            <a:pPr eaLnBrk="1" hangingPunct="1">
              <a:lnSpc>
                <a:spcPct val="80000"/>
              </a:lnSpc>
              <a:spcBef>
                <a:spcPct val="0"/>
              </a:spcBef>
              <a:buFontTx/>
              <a:buNone/>
            </a:pPr>
            <a:r>
              <a:rPr lang="en-GB" altLang="en-US" sz="2400" dirty="0" smtClean="0"/>
              <a:t>In these ways, the QCA analyst uses qualitative methods and assumes fluidity in the social world. “X affects Y” is also contingent on Z.</a:t>
            </a:r>
          </a:p>
          <a:p>
            <a:pPr eaLnBrk="1" hangingPunct="1">
              <a:lnSpc>
                <a:spcPct val="80000"/>
              </a:lnSpc>
              <a:spcBef>
                <a:spcPct val="0"/>
              </a:spcBef>
              <a:buFontTx/>
              <a:buNone/>
            </a:pPr>
            <a:endParaRPr lang="en-GB" altLang="en-US" sz="2400" dirty="0"/>
          </a:p>
          <a:p>
            <a:pPr eaLnBrk="1" hangingPunct="1">
              <a:lnSpc>
                <a:spcPct val="80000"/>
              </a:lnSpc>
              <a:spcBef>
                <a:spcPct val="0"/>
              </a:spcBef>
              <a:buFontTx/>
              <a:buNone/>
            </a:pPr>
            <a:r>
              <a:rPr lang="en-GB" altLang="en-US" sz="2400" dirty="0" smtClean="0"/>
              <a:t>STRUCTURE  DOXA HABITUS INSTITUTIONS  EVENTS AGENCY </a:t>
            </a:r>
          </a:p>
          <a:p>
            <a:pPr eaLnBrk="1" hangingPunct="1">
              <a:lnSpc>
                <a:spcPct val="80000"/>
              </a:lnSpc>
              <a:spcBef>
                <a:spcPct val="0"/>
              </a:spcBef>
              <a:buFontTx/>
              <a:buNone/>
            </a:pPr>
            <a:r>
              <a:rPr lang="en-GB" altLang="en-US" sz="2400" dirty="0" smtClean="0"/>
              <a:t>						</a:t>
            </a:r>
            <a:r>
              <a:rPr lang="en-GB" altLang="en-US" sz="2400" dirty="0" smtClean="0">
                <a:sym typeface="Wingdings" panose="05000000000000000000" pitchFamily="2" charset="2"/>
              </a:rPr>
              <a:t> </a:t>
            </a:r>
            <a:r>
              <a:rPr lang="en-GB" altLang="en-US" sz="2400" dirty="0" smtClean="0"/>
              <a:t>OUTCOMES  </a:t>
            </a:r>
          </a:p>
          <a:p>
            <a:pPr eaLnBrk="1" hangingPunct="1">
              <a:lnSpc>
                <a:spcPct val="80000"/>
              </a:lnSpc>
              <a:spcBef>
                <a:spcPct val="0"/>
              </a:spcBef>
              <a:buFontTx/>
              <a:buNone/>
            </a:pPr>
            <a:r>
              <a:rPr lang="en-GB" altLang="en-US" sz="2400" dirty="0"/>
              <a:t> </a:t>
            </a:r>
            <a:r>
              <a:rPr lang="en-GB" altLang="en-US" sz="2400" dirty="0" smtClean="0"/>
              <a:t>                                                                      </a:t>
            </a:r>
            <a:r>
              <a:rPr lang="en-GB" altLang="en-US" sz="2400" dirty="0" smtClean="0">
                <a:sym typeface="Wingdings" panose="05000000000000000000" pitchFamily="2" charset="2"/>
              </a:rPr>
              <a:t> other changes in long run.</a:t>
            </a:r>
            <a:endParaRPr lang="en-GB" altLang="en-US" sz="2400" dirty="0" smtClean="0"/>
          </a:p>
        </p:txBody>
      </p:sp>
    </p:spTree>
    <p:extLst>
      <p:ext uri="{BB962C8B-B14F-4D97-AF65-F5344CB8AC3E}">
        <p14:creationId xmlns:p14="http://schemas.microsoft.com/office/powerpoint/2010/main" val="254174936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Do Boolean Algebra? </a:t>
            </a:r>
            <a:r>
              <a:rPr lang="en-GB" dirty="0" smtClean="0"/>
              <a:t>(reduce)</a:t>
            </a:r>
            <a:r>
              <a:rPr lang="en-GB" dirty="0" smtClean="0"/>
              <a:t/>
            </a:r>
            <a:br>
              <a:rPr lang="en-GB" dirty="0" smtClean="0"/>
            </a:br>
            <a:r>
              <a:rPr lang="en-GB" dirty="0" smtClean="0"/>
              <a:t>Only if the H</a:t>
            </a:r>
            <a:r>
              <a:rPr lang="en-GB" baseline="-25000" dirty="0" smtClean="0"/>
              <a:t>0</a:t>
            </a:r>
            <a:r>
              <a:rPr lang="en-GB" dirty="0" smtClean="0"/>
              <a:t> is </a:t>
            </a:r>
            <a:r>
              <a:rPr lang="en-GB" b="1" dirty="0" smtClean="0"/>
              <a:t>not rejected.</a:t>
            </a:r>
            <a:r>
              <a:rPr lang="en-GB" sz="3100" dirty="0" smtClean="0"/>
              <a:t/>
            </a:r>
            <a:br>
              <a:rPr lang="en-GB" sz="3100" dirty="0" smtClean="0"/>
            </a:br>
            <a:endParaRPr lang="en-GB" dirty="0"/>
          </a:p>
        </p:txBody>
      </p:sp>
      <p:graphicFrame>
        <p:nvGraphicFramePr>
          <p:cNvPr id="5" name="Content Placeholder 4"/>
          <p:cNvGraphicFramePr>
            <a:graphicFrameLocks noGrp="1"/>
          </p:cNvGraphicFramePr>
          <p:nvPr>
            <p:ph idx="1"/>
          </p:nvPr>
        </p:nvGraphicFramePr>
        <p:xfrm>
          <a:off x="2133600" y="2583021"/>
          <a:ext cx="4876800" cy="2560320"/>
        </p:xfrm>
        <a:graphic>
          <a:graphicData uri="http://schemas.openxmlformats.org/drawingml/2006/table">
            <a:tbl>
              <a:tblPr/>
              <a:tblGrid>
                <a:gridCol w="609600"/>
                <a:gridCol w="609600"/>
                <a:gridCol w="609600"/>
                <a:gridCol w="609600"/>
                <a:gridCol w="609600"/>
                <a:gridCol w="609600"/>
                <a:gridCol w="609600"/>
                <a:gridCol w="609600"/>
              </a:tblGrid>
              <a:tr h="182880">
                <a:tc>
                  <a:txBody>
                    <a:bodyPr/>
                    <a:lstStyle/>
                    <a:p>
                      <a:pPr algn="l" fontAlgn="b"/>
                      <a:r>
                        <a:rPr lang="en-GB" sz="1100" b="0" i="0" u="none" strike="noStrike" dirty="0" err="1">
                          <a:solidFill>
                            <a:srgbClr val="000000"/>
                          </a:solidFill>
                          <a:effectLst/>
                          <a:latin typeface="Calibri"/>
                        </a:rPr>
                        <a:t>Config</a:t>
                      </a:r>
                      <a:endParaRPr lang="en-GB" sz="1100" b="0" i="0" u="none" strike="noStrike" dirty="0">
                        <a:solidFill>
                          <a:srgbClr val="000000"/>
                        </a:solidFill>
                        <a:effectLst/>
                        <a:latin typeface="Calibri"/>
                      </a:endParaRPr>
                    </a:p>
                  </a:txBody>
                  <a:tcPr marL="7620" marR="7620" marT="7620" marB="0" anchor="b">
                    <a:lnL>
                      <a:noFill/>
                    </a:lnL>
                    <a:lnR>
                      <a:noFill/>
                    </a:lnR>
                    <a:lnT>
                      <a:noFill/>
                    </a:lnT>
                    <a:lnB>
                      <a:noFill/>
                    </a:lnB>
                  </a:tcPr>
                </a:tc>
                <a:tc>
                  <a:txBody>
                    <a:bodyPr/>
                    <a:lstStyle/>
                    <a:p>
                      <a:pPr algn="l" fontAlgn="b"/>
                      <a:r>
                        <a:rPr lang="en-GB" sz="1100" b="0" i="0" u="none" strike="noStrike">
                          <a:solidFill>
                            <a:srgbClr val="000000"/>
                          </a:solidFill>
                          <a:effectLst/>
                          <a:latin typeface="Calibri"/>
                        </a:rPr>
                        <a:t>Y</a:t>
                      </a:r>
                    </a:p>
                  </a:txBody>
                  <a:tcPr marL="7620" marR="7620" marT="7620" marB="0" anchor="b">
                    <a:lnL>
                      <a:noFill/>
                    </a:lnL>
                    <a:lnR>
                      <a:noFill/>
                    </a:lnR>
                    <a:lnT>
                      <a:noFill/>
                    </a:lnT>
                    <a:lnB>
                      <a:noFill/>
                    </a:lnB>
                  </a:tcPr>
                </a:tc>
                <a:tc>
                  <a:txBody>
                    <a:bodyPr/>
                    <a:lstStyle/>
                    <a:p>
                      <a:pPr algn="l" fontAlgn="b"/>
                      <a:r>
                        <a:rPr lang="en-GB" sz="1100" b="0" i="0" u="none" strike="noStrike">
                          <a:solidFill>
                            <a:srgbClr val="000000"/>
                          </a:solidFill>
                          <a:effectLst/>
                          <a:latin typeface="Calibri"/>
                        </a:rPr>
                        <a:t>Csuff</a:t>
                      </a:r>
                    </a:p>
                  </a:txBody>
                  <a:tcPr marL="7620" marR="7620" marT="7620" marB="0" anchor="b">
                    <a:lnL>
                      <a:noFill/>
                    </a:lnL>
                    <a:lnR>
                      <a:noFill/>
                    </a:lnR>
                    <a:lnT>
                      <a:noFill/>
                    </a:lnT>
                    <a:lnB>
                      <a:noFill/>
                    </a:lnB>
                  </a:tcPr>
                </a:tc>
                <a:tc>
                  <a:txBody>
                    <a:bodyPr/>
                    <a:lstStyle/>
                    <a:p>
                      <a:pPr algn="l" fontAlgn="b"/>
                      <a:r>
                        <a:rPr lang="en-GB" sz="1100" b="0" i="0" u="none" strike="noStrike">
                          <a:solidFill>
                            <a:srgbClr val="000000"/>
                          </a:solidFill>
                          <a:effectLst/>
                          <a:latin typeface="Calibri"/>
                        </a:rPr>
                        <a:t>Dsuff</a:t>
                      </a:r>
                    </a:p>
                  </a:txBody>
                  <a:tcPr marL="7620" marR="7620" marT="7620" marB="0" anchor="b">
                    <a:lnL>
                      <a:noFill/>
                    </a:lnL>
                    <a:lnR>
                      <a:noFill/>
                    </a:lnR>
                    <a:lnT>
                      <a:noFill/>
                    </a:lnT>
                    <a:lnB>
                      <a:noFill/>
                    </a:lnB>
                  </a:tcPr>
                </a:tc>
                <a:tc>
                  <a:txBody>
                    <a:bodyPr/>
                    <a:lstStyle/>
                    <a:p>
                      <a:pPr algn="l" fontAlgn="b"/>
                      <a:r>
                        <a:rPr lang="en-GB" sz="1100" b="0" i="0" u="none" strike="noStrike">
                          <a:solidFill>
                            <a:srgbClr val="000000"/>
                          </a:solidFill>
                          <a:effectLst/>
                          <a:latin typeface="Calibri"/>
                        </a:rPr>
                        <a:t>F</a:t>
                      </a:r>
                    </a:p>
                  </a:txBody>
                  <a:tcPr marL="7620" marR="7620" marT="7620" marB="0" anchor="b">
                    <a:lnL>
                      <a:noFill/>
                    </a:lnL>
                    <a:lnR>
                      <a:noFill/>
                    </a:lnR>
                    <a:lnT>
                      <a:noFill/>
                    </a:lnT>
                    <a:lnB>
                      <a:noFill/>
                    </a:lnB>
                  </a:tcPr>
                </a:tc>
                <a:tc>
                  <a:txBody>
                    <a:bodyPr/>
                    <a:lstStyle/>
                    <a:p>
                      <a:pPr algn="l" fontAlgn="b"/>
                      <a:r>
                        <a:rPr lang="en-GB" sz="1100" b="0" i="0" u="none" strike="noStrike">
                          <a:solidFill>
                            <a:srgbClr val="000000"/>
                          </a:solidFill>
                          <a:effectLst/>
                          <a:latin typeface="Calibri"/>
                        </a:rPr>
                        <a:t>PVAL</a:t>
                      </a:r>
                    </a:p>
                  </a:txBody>
                  <a:tcPr marL="7620" marR="7620" marT="7620" marB="0" anchor="b">
                    <a:lnL>
                      <a:noFill/>
                    </a:lnL>
                    <a:lnR>
                      <a:noFill/>
                    </a:lnR>
                    <a:lnT>
                      <a:noFill/>
                    </a:lnT>
                    <a:lnB>
                      <a:noFill/>
                    </a:lnB>
                  </a:tcPr>
                </a:tc>
                <a:tc>
                  <a:txBody>
                    <a:bodyPr/>
                    <a:lstStyle/>
                    <a:p>
                      <a:pPr algn="l" fontAlgn="b"/>
                      <a:r>
                        <a:rPr lang="en-GB" sz="1100" b="0" i="0" u="none" strike="noStrike">
                          <a:solidFill>
                            <a:srgbClr val="000000"/>
                          </a:solidFill>
                          <a:effectLst/>
                          <a:latin typeface="Calibri"/>
                        </a:rPr>
                        <a:t>Df1</a:t>
                      </a:r>
                    </a:p>
                  </a:txBody>
                  <a:tcPr marL="7620" marR="7620" marT="7620" marB="0" anchor="b">
                    <a:lnL>
                      <a:noFill/>
                    </a:lnL>
                    <a:lnR>
                      <a:noFill/>
                    </a:lnR>
                    <a:lnT>
                      <a:noFill/>
                    </a:lnT>
                    <a:lnB>
                      <a:noFill/>
                    </a:lnB>
                  </a:tcPr>
                </a:tc>
                <a:tc>
                  <a:txBody>
                    <a:bodyPr/>
                    <a:lstStyle/>
                    <a:p>
                      <a:pPr algn="l" fontAlgn="b"/>
                      <a:r>
                        <a:rPr lang="en-GB" sz="1100" b="0" i="0" u="none" strike="noStrike">
                          <a:solidFill>
                            <a:srgbClr val="000000"/>
                          </a:solidFill>
                          <a:effectLst/>
                          <a:latin typeface="Calibri"/>
                        </a:rPr>
                        <a:t>Num</a:t>
                      </a:r>
                    </a:p>
                  </a:txBody>
                  <a:tcPr marL="7620" marR="7620" marT="7620" marB="0" anchor="b">
                    <a:lnL>
                      <a:noFill/>
                    </a:lnL>
                    <a:lnR>
                      <a:noFill/>
                    </a:lnR>
                    <a:lnT>
                      <a:noFill/>
                    </a:lnT>
                    <a:lnB>
                      <a:noFill/>
                    </a:lnB>
                  </a:tcPr>
                </a:tc>
              </a:tr>
              <a:tr h="182880">
                <a:tc>
                  <a:txBody>
                    <a:bodyPr/>
                    <a:lstStyle/>
                    <a:p>
                      <a:pPr algn="l" fontAlgn="b"/>
                      <a:r>
                        <a:rPr lang="en-GB" sz="1100" b="0" i="0" u="none" strike="noStrike">
                          <a:solidFill>
                            <a:srgbClr val="006100"/>
                          </a:solidFill>
                          <a:effectLst/>
                          <a:latin typeface="Calibri"/>
                        </a:rPr>
                        <a:t>X13Y1</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1</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0.927</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1.883</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4.828</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0.03</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1</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39</a:t>
                      </a:r>
                    </a:p>
                  </a:txBody>
                  <a:tcPr marL="7620" marR="7620" marT="7620" marB="0" anchor="b">
                    <a:lnL>
                      <a:noFill/>
                    </a:lnL>
                    <a:lnR>
                      <a:noFill/>
                    </a:lnR>
                    <a:lnT>
                      <a:noFill/>
                    </a:lnT>
                    <a:lnB>
                      <a:noFill/>
                    </a:lnB>
                    <a:solidFill>
                      <a:srgbClr val="C6EFCE"/>
                    </a:solidFill>
                  </a:tcPr>
                </a:tc>
              </a:tr>
              <a:tr h="182880">
                <a:tc>
                  <a:txBody>
                    <a:bodyPr/>
                    <a:lstStyle/>
                    <a:p>
                      <a:pPr algn="l" fontAlgn="b"/>
                      <a:r>
                        <a:rPr lang="en-GB" sz="1100" b="0" i="0" u="none" strike="noStrike">
                          <a:solidFill>
                            <a:srgbClr val="006100"/>
                          </a:solidFill>
                          <a:effectLst/>
                          <a:latin typeface="Calibri"/>
                        </a:rPr>
                        <a:t>X45Y1</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1</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0.963</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1.883</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4.828</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0.03</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1</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39</a:t>
                      </a:r>
                    </a:p>
                  </a:txBody>
                  <a:tcPr marL="7620" marR="7620" marT="7620" marB="0" anchor="b">
                    <a:lnL>
                      <a:noFill/>
                    </a:lnL>
                    <a:lnR>
                      <a:noFill/>
                    </a:lnR>
                    <a:lnT>
                      <a:noFill/>
                    </a:lnT>
                    <a:lnB>
                      <a:noFill/>
                    </a:lnB>
                    <a:solidFill>
                      <a:srgbClr val="C6EFCE"/>
                    </a:solidFill>
                  </a:tcPr>
                </a:tc>
              </a:tr>
              <a:tr h="182880">
                <a:tc>
                  <a:txBody>
                    <a:bodyPr/>
                    <a:lstStyle/>
                    <a:p>
                      <a:pPr algn="l" fontAlgn="b"/>
                      <a:r>
                        <a:rPr lang="en-GB" sz="1100" b="0" i="0" u="none" strike="noStrike">
                          <a:solidFill>
                            <a:srgbClr val="006100"/>
                          </a:solidFill>
                          <a:effectLst/>
                          <a:latin typeface="Calibri"/>
                        </a:rPr>
                        <a:t>X134Y1</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1</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0.88</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1.883</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4.828</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0.03</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1</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39</a:t>
                      </a:r>
                    </a:p>
                  </a:txBody>
                  <a:tcPr marL="7620" marR="7620" marT="7620" marB="0" anchor="b">
                    <a:lnL>
                      <a:noFill/>
                    </a:lnL>
                    <a:lnR>
                      <a:noFill/>
                    </a:lnR>
                    <a:lnT>
                      <a:noFill/>
                    </a:lnT>
                    <a:lnB>
                      <a:noFill/>
                    </a:lnB>
                    <a:solidFill>
                      <a:srgbClr val="C6EFCE"/>
                    </a:solidFill>
                  </a:tcPr>
                </a:tc>
              </a:tr>
              <a:tr h="182880">
                <a:tc>
                  <a:txBody>
                    <a:bodyPr/>
                    <a:lstStyle/>
                    <a:p>
                      <a:pPr algn="l" fontAlgn="b"/>
                      <a:r>
                        <a:rPr lang="en-GB" sz="1100" b="0" i="0" u="none" strike="noStrike">
                          <a:solidFill>
                            <a:srgbClr val="006100"/>
                          </a:solidFill>
                          <a:effectLst/>
                          <a:latin typeface="Calibri"/>
                        </a:rPr>
                        <a:t>X345Y1</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1</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0.963</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1.883</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4.828</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0.03</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1</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39</a:t>
                      </a:r>
                    </a:p>
                  </a:txBody>
                  <a:tcPr marL="7620" marR="7620" marT="7620" marB="0" anchor="b">
                    <a:lnL>
                      <a:noFill/>
                    </a:lnL>
                    <a:lnR>
                      <a:noFill/>
                    </a:lnR>
                    <a:lnT>
                      <a:noFill/>
                    </a:lnT>
                    <a:lnB>
                      <a:noFill/>
                    </a:lnB>
                    <a:solidFill>
                      <a:srgbClr val="C6EFCE"/>
                    </a:solidFill>
                  </a:tcPr>
                </a:tc>
              </a:tr>
              <a:tr h="182880">
                <a:tc>
                  <a:txBody>
                    <a:bodyPr/>
                    <a:lstStyle/>
                    <a:p>
                      <a:pPr algn="l" fontAlgn="b"/>
                      <a:r>
                        <a:rPr lang="en-GB" sz="1100" b="0" i="0" u="none" strike="noStrike">
                          <a:solidFill>
                            <a:srgbClr val="006100"/>
                          </a:solidFill>
                          <a:effectLst/>
                          <a:latin typeface="Calibri"/>
                        </a:rPr>
                        <a:t>X456Y1</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dirty="0">
                          <a:solidFill>
                            <a:srgbClr val="006100"/>
                          </a:solidFill>
                          <a:effectLst/>
                          <a:latin typeface="Calibri"/>
                        </a:rPr>
                        <a:t>1</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0.955</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1.883</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4.828</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0.03</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1</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dirty="0">
                          <a:solidFill>
                            <a:srgbClr val="006100"/>
                          </a:solidFill>
                          <a:effectLst/>
                          <a:latin typeface="Calibri"/>
                        </a:rPr>
                        <a:t>39</a:t>
                      </a:r>
                    </a:p>
                  </a:txBody>
                  <a:tcPr marL="7620" marR="7620" marT="7620" marB="0" anchor="b">
                    <a:lnL>
                      <a:noFill/>
                    </a:lnL>
                    <a:lnR>
                      <a:noFill/>
                    </a:lnR>
                    <a:lnT>
                      <a:noFill/>
                    </a:lnT>
                    <a:lnB>
                      <a:noFill/>
                    </a:lnB>
                    <a:solidFill>
                      <a:srgbClr val="C6EFCE"/>
                    </a:solidFill>
                  </a:tcPr>
                </a:tc>
              </a:tr>
              <a:tr h="182880">
                <a:tc>
                  <a:txBody>
                    <a:bodyPr/>
                    <a:lstStyle/>
                    <a:p>
                      <a:pPr algn="l" fontAlgn="b"/>
                      <a:r>
                        <a:rPr lang="en-GB" sz="1100" b="0" i="0" u="none" strike="noStrike">
                          <a:solidFill>
                            <a:srgbClr val="006100"/>
                          </a:solidFill>
                          <a:effectLst/>
                          <a:latin typeface="Calibri"/>
                        </a:rPr>
                        <a:t>X3456Y1</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1</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0.955</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1.883</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4.828</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0.03</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1</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dirty="0">
                          <a:solidFill>
                            <a:srgbClr val="006100"/>
                          </a:solidFill>
                          <a:effectLst/>
                          <a:latin typeface="Calibri"/>
                        </a:rPr>
                        <a:t>39</a:t>
                      </a:r>
                    </a:p>
                  </a:txBody>
                  <a:tcPr marL="7620" marR="7620" marT="7620" marB="0" anchor="b">
                    <a:lnL>
                      <a:noFill/>
                    </a:lnL>
                    <a:lnR>
                      <a:noFill/>
                    </a:lnR>
                    <a:lnT>
                      <a:noFill/>
                    </a:lnT>
                    <a:lnB>
                      <a:noFill/>
                    </a:lnB>
                    <a:solidFill>
                      <a:srgbClr val="C6EFCE"/>
                    </a:solidFill>
                  </a:tcPr>
                </a:tc>
              </a:tr>
              <a:tr h="182880">
                <a:tc>
                  <a:txBody>
                    <a:bodyPr/>
                    <a:lstStyle/>
                    <a:p>
                      <a:pPr algn="l" fontAlgn="b"/>
                      <a:r>
                        <a:rPr lang="en-GB" sz="1100" b="0" i="0" u="none" strike="noStrike">
                          <a:solidFill>
                            <a:srgbClr val="000000"/>
                          </a:solidFill>
                          <a:effectLst/>
                          <a:latin typeface="Calibri"/>
                        </a:rPr>
                        <a:t>X1Y1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0.4</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129.885</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55.507</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6</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39</a:t>
                      </a:r>
                    </a:p>
                  </a:txBody>
                  <a:tcPr marL="7620" marR="7620" marT="7620" marB="0" anchor="b">
                    <a:lnL>
                      <a:noFill/>
                    </a:lnL>
                    <a:lnR>
                      <a:noFill/>
                    </a:lnR>
                    <a:lnT>
                      <a:noFill/>
                    </a:lnT>
                    <a:lnB>
                      <a:noFill/>
                    </a:lnB>
                  </a:tcPr>
                </a:tc>
              </a:tr>
              <a:tr h="182880">
                <a:tc>
                  <a:txBody>
                    <a:bodyPr/>
                    <a:lstStyle/>
                    <a:p>
                      <a:pPr algn="l" fontAlgn="b"/>
                      <a:r>
                        <a:rPr lang="en-GB" sz="1100" b="0" i="0" u="none" strike="noStrike">
                          <a:solidFill>
                            <a:srgbClr val="000000"/>
                          </a:solidFill>
                          <a:effectLst/>
                          <a:latin typeface="Calibri"/>
                        </a:rPr>
                        <a:t>X2Y1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0.623</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64.943</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55.507</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3</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39</a:t>
                      </a:r>
                    </a:p>
                  </a:txBody>
                  <a:tcPr marL="7620" marR="7620" marT="7620" marB="0" anchor="b">
                    <a:lnL>
                      <a:noFill/>
                    </a:lnL>
                    <a:lnR>
                      <a:noFill/>
                    </a:lnR>
                    <a:lnT>
                      <a:noFill/>
                    </a:lnT>
                    <a:lnB>
                      <a:noFill/>
                    </a:lnB>
                  </a:tcPr>
                </a:tc>
              </a:tr>
              <a:tr h="182880">
                <a:tc>
                  <a:txBody>
                    <a:bodyPr/>
                    <a:lstStyle/>
                    <a:p>
                      <a:pPr algn="l" fontAlgn="b"/>
                      <a:r>
                        <a:rPr lang="en-GB" sz="1100" b="0" i="0" u="none" strike="noStrike">
                          <a:solidFill>
                            <a:srgbClr val="000000"/>
                          </a:solidFill>
                          <a:effectLst/>
                          <a:latin typeface="Calibri"/>
                        </a:rPr>
                        <a:t>X3Y1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0.769</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72.701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23.302</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8</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39</a:t>
                      </a:r>
                    </a:p>
                  </a:txBody>
                  <a:tcPr marL="7620" marR="7620" marT="7620" marB="0" anchor="b">
                    <a:lnL>
                      <a:noFill/>
                    </a:lnL>
                    <a:lnR>
                      <a:noFill/>
                    </a:lnR>
                    <a:lnT>
                      <a:noFill/>
                    </a:lnT>
                    <a:lnB>
                      <a:noFill/>
                    </a:lnB>
                  </a:tcPr>
                </a:tc>
              </a:tr>
              <a:tr h="182880">
                <a:tc>
                  <a:txBody>
                    <a:bodyPr/>
                    <a:lstStyle/>
                    <a:p>
                      <a:pPr algn="l" fontAlgn="b"/>
                      <a:r>
                        <a:rPr lang="en-GB" sz="1100" b="0" i="0" u="none" strike="noStrike">
                          <a:solidFill>
                            <a:srgbClr val="000000"/>
                          </a:solidFill>
                          <a:effectLst/>
                          <a:latin typeface="Calibri"/>
                        </a:rPr>
                        <a:t>X4Y1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0.581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119.836</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20.485</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15</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39</a:t>
                      </a:r>
                    </a:p>
                  </a:txBody>
                  <a:tcPr marL="7620" marR="7620" marT="7620" marB="0" anchor="b">
                    <a:lnL>
                      <a:noFill/>
                    </a:lnL>
                    <a:lnR>
                      <a:noFill/>
                    </a:lnR>
                    <a:lnT>
                      <a:noFill/>
                    </a:lnT>
                    <a:lnB>
                      <a:noFill/>
                    </a:lnB>
                  </a:tcPr>
                </a:tc>
              </a:tr>
              <a:tr h="182880">
                <a:tc>
                  <a:txBody>
                    <a:bodyPr/>
                    <a:lstStyle/>
                    <a:p>
                      <a:pPr algn="l" fontAlgn="b"/>
                      <a:r>
                        <a:rPr lang="en-GB" sz="1100" b="0" i="0" u="none" strike="noStrike">
                          <a:solidFill>
                            <a:srgbClr val="000000"/>
                          </a:solidFill>
                          <a:effectLst/>
                          <a:latin typeface="Calibri"/>
                        </a:rPr>
                        <a:t>X5Y1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0.925</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21.648</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55.507</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39</a:t>
                      </a:r>
                    </a:p>
                  </a:txBody>
                  <a:tcPr marL="7620" marR="7620" marT="7620" marB="0" anchor="b">
                    <a:lnL>
                      <a:noFill/>
                    </a:lnL>
                    <a:lnR>
                      <a:noFill/>
                    </a:lnR>
                    <a:lnT>
                      <a:noFill/>
                    </a:lnT>
                    <a:lnB>
                      <a:noFill/>
                    </a:lnB>
                  </a:tcPr>
                </a:tc>
              </a:tr>
              <a:tr h="182880">
                <a:tc>
                  <a:txBody>
                    <a:bodyPr/>
                    <a:lstStyle/>
                    <a:p>
                      <a:pPr algn="l" fontAlgn="b"/>
                      <a:r>
                        <a:rPr lang="en-GB" sz="1100" b="0" i="0" u="none" strike="noStrike">
                          <a:solidFill>
                            <a:srgbClr val="000000"/>
                          </a:solidFill>
                          <a:effectLst/>
                          <a:latin typeface="Calibri"/>
                        </a:rPr>
                        <a:t>X6Y1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0.798</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76.864</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49.272</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4</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39</a:t>
                      </a:r>
                    </a:p>
                  </a:txBody>
                  <a:tcPr marL="7620" marR="7620" marT="7620" marB="0" anchor="b">
                    <a:lnL>
                      <a:noFill/>
                    </a:lnL>
                    <a:lnR>
                      <a:noFill/>
                    </a:lnR>
                    <a:lnT>
                      <a:noFill/>
                    </a:lnT>
                    <a:lnB>
                      <a:noFill/>
                    </a:lnB>
                  </a:tcPr>
                </a:tc>
              </a:tr>
              <a:tr h="182880">
                <a:tc>
                  <a:txBody>
                    <a:bodyPr/>
                    <a:lstStyle/>
                    <a:p>
                      <a:pPr algn="l" fontAlgn="b"/>
                      <a:r>
                        <a:rPr lang="en-GB" sz="1100" b="0" i="0" u="none" strike="noStrike" dirty="0">
                          <a:solidFill>
                            <a:srgbClr val="000000"/>
                          </a:solidFill>
                          <a:effectLst/>
                          <a:latin typeface="Calibri"/>
                        </a:rPr>
                        <a:t>X12Y1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r" fontAlgn="b"/>
                      <a:r>
                        <a:rPr lang="en-GB" sz="1100" b="0" i="0" u="none" strike="noStrike" dirty="0">
                          <a:solidFill>
                            <a:srgbClr val="000000"/>
                          </a:solidFill>
                          <a:effectLst/>
                          <a:latin typeface="Calibri"/>
                        </a:rPr>
                        <a:t>39</a:t>
                      </a:r>
                    </a:p>
                  </a:txBody>
                  <a:tcPr marL="7620" marR="7620" marT="7620" marB="0" anchor="b">
                    <a:lnL>
                      <a:noFill/>
                    </a:lnL>
                    <a:lnR>
                      <a:noFill/>
                    </a:lnR>
                    <a:lnT>
                      <a:noFill/>
                    </a:lnT>
                    <a:lnB>
                      <a:noFill/>
                    </a:lnB>
                  </a:tcPr>
                </a:tc>
              </a:tr>
            </a:tbl>
          </a:graphicData>
        </a:graphic>
      </p:graphicFrame>
      <p:sp>
        <p:nvSpPr>
          <p:cNvPr id="4" name="Slide Number Placeholder 3"/>
          <p:cNvSpPr>
            <a:spLocks noGrp="1"/>
          </p:cNvSpPr>
          <p:nvPr>
            <p:ph type="sldNum" sz="quarter" idx="12"/>
          </p:nvPr>
        </p:nvSpPr>
        <p:spPr/>
        <p:txBody>
          <a:bodyPr/>
          <a:lstStyle/>
          <a:p>
            <a:fld id="{DC365D31-8BAE-4B58-BE5B-77FAB7A0C81B}" type="slidenum">
              <a:rPr lang="en-GB" smtClean="0"/>
              <a:pPr/>
              <a:t>40</a:t>
            </a:fld>
            <a:endParaRPr lang="en-GB"/>
          </a:p>
        </p:txBody>
      </p:sp>
      <p:sp>
        <p:nvSpPr>
          <p:cNvPr id="6" name="TextBox 5"/>
          <p:cNvSpPr txBox="1"/>
          <p:nvPr/>
        </p:nvSpPr>
        <p:spPr>
          <a:xfrm>
            <a:off x="6244327" y="980728"/>
            <a:ext cx="2448272" cy="1477328"/>
          </a:xfrm>
          <a:prstGeom prst="rect">
            <a:avLst/>
          </a:prstGeom>
          <a:noFill/>
        </p:spPr>
        <p:txBody>
          <a:bodyPr wrap="square" rtlCol="0">
            <a:spAutoFit/>
          </a:bodyPr>
          <a:lstStyle/>
          <a:p>
            <a:r>
              <a:rPr lang="en-GB" dirty="0"/>
              <a:t>(or use </a:t>
            </a:r>
            <a:r>
              <a:rPr lang="en-GB" dirty="0" err="1"/>
              <a:t>fsQCA</a:t>
            </a:r>
            <a:r>
              <a:rPr lang="en-GB" dirty="0"/>
              <a:t> freeware, see http://www.u.arizona.edu/~cragin/fsQCA/software.shtml</a:t>
            </a:r>
          </a:p>
        </p:txBody>
      </p:sp>
      <p:pic>
        <p:nvPicPr>
          <p:cNvPr id="1026" name="Picture 2" descr="F:\fsgof\IndiaY4\DX13Y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96752"/>
            <a:ext cx="2073787" cy="207378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F:\fsgof\IndiaY4\X13Y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4660032"/>
            <a:ext cx="1800200" cy="18002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915816" y="1719392"/>
            <a:ext cx="4248472" cy="369332"/>
          </a:xfrm>
          <a:prstGeom prst="rect">
            <a:avLst/>
          </a:prstGeom>
          <a:noFill/>
        </p:spPr>
        <p:txBody>
          <a:bodyPr wrap="square" rtlCol="0">
            <a:spAutoFit/>
          </a:bodyPr>
          <a:lstStyle/>
          <a:p>
            <a:r>
              <a:rPr lang="en-GB" dirty="0"/>
              <a:t>Df1 is the number of exceptions.</a:t>
            </a:r>
          </a:p>
        </p:txBody>
      </p:sp>
    </p:spTree>
    <p:extLst>
      <p:ext uri="{BB962C8B-B14F-4D97-AF65-F5344CB8AC3E}">
        <p14:creationId xmlns:p14="http://schemas.microsoft.com/office/powerpoint/2010/main" val="21382788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Boolean algebra rules</a:t>
            </a:r>
            <a:endParaRPr lang="en-GB" dirty="0"/>
          </a:p>
        </p:txBody>
      </p:sp>
      <p:sp>
        <p:nvSpPr>
          <p:cNvPr id="3" name="Content Placeholder 2"/>
          <p:cNvSpPr>
            <a:spLocks noGrp="1"/>
          </p:cNvSpPr>
          <p:nvPr>
            <p:ph idx="1"/>
          </p:nvPr>
        </p:nvSpPr>
        <p:spPr/>
        <p:txBody>
          <a:bodyPr>
            <a:normAutofit fontScale="85000" lnSpcReduction="10000"/>
          </a:bodyPr>
          <a:lstStyle/>
          <a:p>
            <a:r>
              <a:rPr lang="en-GB" dirty="0" smtClean="0"/>
              <a:t>If AB and Ab are associated with Y, then </a:t>
            </a:r>
          </a:p>
          <a:p>
            <a:r>
              <a:rPr lang="en-GB" dirty="0" smtClean="0"/>
              <a:t>A(B or b) are associated with Y, so</a:t>
            </a:r>
          </a:p>
          <a:p>
            <a:r>
              <a:rPr lang="en-GB" dirty="0" smtClean="0"/>
              <a:t>A </a:t>
            </a:r>
            <a:r>
              <a:rPr lang="en-GB" dirty="0" smtClean="0">
                <a:sym typeface="Wingdings" panose="05000000000000000000" pitchFamily="2" charset="2"/>
              </a:rPr>
              <a:t> Y is justified as a simplification. (? Check your remainders, and your N and df1!).  </a:t>
            </a:r>
            <a:r>
              <a:rPr lang="en-GB" dirty="0" smtClean="0">
                <a:solidFill>
                  <a:srgbClr val="C00000"/>
                </a:solidFill>
                <a:sym typeface="Wingdings" panose="05000000000000000000" pitchFamily="2" charset="2"/>
              </a:rPr>
              <a:t>Boolean reduction.</a:t>
            </a:r>
            <a:endParaRPr lang="en-GB" dirty="0" smtClean="0">
              <a:sym typeface="Wingdings" panose="05000000000000000000" pitchFamily="2" charset="2"/>
            </a:endParaRPr>
          </a:p>
          <a:p>
            <a:endParaRPr lang="en-GB" dirty="0">
              <a:sym typeface="Wingdings" panose="05000000000000000000" pitchFamily="2" charset="2"/>
            </a:endParaRPr>
          </a:p>
          <a:p>
            <a:r>
              <a:rPr lang="en-GB" dirty="0" smtClean="0">
                <a:sym typeface="Wingdings" panose="05000000000000000000" pitchFamily="2" charset="2"/>
              </a:rPr>
              <a:t>If AB and AC are associated with Y, then </a:t>
            </a:r>
          </a:p>
          <a:p>
            <a:r>
              <a:rPr lang="en-GB" dirty="0" smtClean="0">
                <a:sym typeface="Wingdings" panose="05000000000000000000" pitchFamily="2" charset="2"/>
              </a:rPr>
              <a:t>A(B or C) is a similar way to express this association.  So A(B or C) can be tested for its overall sufficiency for Y.  </a:t>
            </a:r>
            <a:r>
              <a:rPr lang="en-GB" dirty="0" smtClean="0">
                <a:solidFill>
                  <a:srgbClr val="C00000"/>
                </a:solidFill>
                <a:sym typeface="Wingdings" panose="05000000000000000000" pitchFamily="2" charset="2"/>
              </a:rPr>
              <a:t>Commutative, symmetrical?  NO… if you again test using Not-Y your results may surprise you. </a:t>
            </a:r>
            <a:endParaRPr lang="en-GB" dirty="0" smtClean="0">
              <a:sym typeface="Wingdings" panose="05000000000000000000" pitchFamily="2" charset="2"/>
            </a:endParaRPr>
          </a:p>
          <a:p>
            <a:endParaRPr lang="en-GB" dirty="0"/>
          </a:p>
        </p:txBody>
      </p:sp>
      <p:sp>
        <p:nvSpPr>
          <p:cNvPr id="4" name="Slide Number Placeholder 3"/>
          <p:cNvSpPr>
            <a:spLocks noGrp="1"/>
          </p:cNvSpPr>
          <p:nvPr>
            <p:ph type="sldNum" sz="quarter" idx="12"/>
          </p:nvPr>
        </p:nvSpPr>
        <p:spPr/>
        <p:txBody>
          <a:bodyPr/>
          <a:lstStyle/>
          <a:p>
            <a:fld id="{DC365D31-8BAE-4B58-BE5B-77FAB7A0C81B}" type="slidenum">
              <a:rPr lang="en-GB" smtClean="0"/>
              <a:pPr/>
              <a:t>41</a:t>
            </a:fld>
            <a:endParaRPr lang="en-GB"/>
          </a:p>
        </p:txBody>
      </p:sp>
    </p:spTree>
    <p:extLst>
      <p:ext uri="{BB962C8B-B14F-4D97-AF65-F5344CB8AC3E}">
        <p14:creationId xmlns:p14="http://schemas.microsoft.com/office/powerpoint/2010/main" val="38033934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p:cNvGraphicFramePr>
          <p:nvPr>
            <p:extLst>
              <p:ext uri="{D42A27DB-BD31-4B8C-83A1-F6EECF244321}">
                <p14:modId xmlns:p14="http://schemas.microsoft.com/office/powerpoint/2010/main" val="2239424661"/>
              </p:ext>
            </p:extLst>
          </p:nvPr>
        </p:nvGraphicFramePr>
        <p:xfrm>
          <a:off x="4281114" y="188640"/>
          <a:ext cx="4876800" cy="2560320"/>
        </p:xfrm>
        <a:graphic>
          <a:graphicData uri="http://schemas.openxmlformats.org/drawingml/2006/table">
            <a:tbl>
              <a:tblPr/>
              <a:tblGrid>
                <a:gridCol w="609600"/>
                <a:gridCol w="609600"/>
                <a:gridCol w="609600"/>
                <a:gridCol w="609600"/>
                <a:gridCol w="609600"/>
                <a:gridCol w="609600"/>
                <a:gridCol w="609600"/>
                <a:gridCol w="609600"/>
              </a:tblGrid>
              <a:tr h="182880">
                <a:tc>
                  <a:txBody>
                    <a:bodyPr/>
                    <a:lstStyle/>
                    <a:p>
                      <a:pPr algn="l" fontAlgn="b"/>
                      <a:r>
                        <a:rPr lang="en-GB" sz="1100" b="0" i="0" u="none" strike="noStrike">
                          <a:solidFill>
                            <a:srgbClr val="000000"/>
                          </a:solidFill>
                          <a:effectLst/>
                          <a:latin typeface="Calibri"/>
                        </a:rPr>
                        <a:t>Config</a:t>
                      </a:r>
                    </a:p>
                  </a:txBody>
                  <a:tcPr marL="7620" marR="7620" marT="7620" marB="0" anchor="b">
                    <a:lnL>
                      <a:noFill/>
                    </a:lnL>
                    <a:lnR>
                      <a:noFill/>
                    </a:lnR>
                    <a:lnT>
                      <a:noFill/>
                    </a:lnT>
                    <a:lnB>
                      <a:noFill/>
                    </a:lnB>
                  </a:tcPr>
                </a:tc>
                <a:tc>
                  <a:txBody>
                    <a:bodyPr/>
                    <a:lstStyle/>
                    <a:p>
                      <a:pPr algn="l" fontAlgn="b"/>
                      <a:r>
                        <a:rPr lang="en-GB" sz="1100" b="0" i="0" u="none" strike="noStrike">
                          <a:solidFill>
                            <a:srgbClr val="000000"/>
                          </a:solidFill>
                          <a:effectLst/>
                          <a:latin typeface="Calibri"/>
                        </a:rPr>
                        <a:t>Y</a:t>
                      </a:r>
                    </a:p>
                  </a:txBody>
                  <a:tcPr marL="7620" marR="7620" marT="7620" marB="0" anchor="b">
                    <a:lnL>
                      <a:noFill/>
                    </a:lnL>
                    <a:lnR>
                      <a:noFill/>
                    </a:lnR>
                    <a:lnT>
                      <a:noFill/>
                    </a:lnT>
                    <a:lnB>
                      <a:noFill/>
                    </a:lnB>
                  </a:tcPr>
                </a:tc>
                <a:tc>
                  <a:txBody>
                    <a:bodyPr/>
                    <a:lstStyle/>
                    <a:p>
                      <a:pPr algn="l" fontAlgn="b"/>
                      <a:r>
                        <a:rPr lang="en-GB" sz="1100" b="0" i="0" u="none" strike="noStrike">
                          <a:solidFill>
                            <a:srgbClr val="000000"/>
                          </a:solidFill>
                          <a:effectLst/>
                          <a:latin typeface="Calibri"/>
                        </a:rPr>
                        <a:t>Csuff</a:t>
                      </a:r>
                    </a:p>
                  </a:txBody>
                  <a:tcPr marL="7620" marR="7620" marT="7620" marB="0" anchor="b">
                    <a:lnL>
                      <a:noFill/>
                    </a:lnL>
                    <a:lnR>
                      <a:noFill/>
                    </a:lnR>
                    <a:lnT>
                      <a:noFill/>
                    </a:lnT>
                    <a:lnB>
                      <a:noFill/>
                    </a:lnB>
                  </a:tcPr>
                </a:tc>
                <a:tc>
                  <a:txBody>
                    <a:bodyPr/>
                    <a:lstStyle/>
                    <a:p>
                      <a:pPr algn="l" fontAlgn="b"/>
                      <a:r>
                        <a:rPr lang="en-GB" sz="1100" b="0" i="0" u="none" strike="noStrike">
                          <a:solidFill>
                            <a:srgbClr val="000000"/>
                          </a:solidFill>
                          <a:effectLst/>
                          <a:latin typeface="Calibri"/>
                        </a:rPr>
                        <a:t>Dsuff</a:t>
                      </a:r>
                    </a:p>
                  </a:txBody>
                  <a:tcPr marL="7620" marR="7620" marT="7620" marB="0" anchor="b">
                    <a:lnL>
                      <a:noFill/>
                    </a:lnL>
                    <a:lnR>
                      <a:noFill/>
                    </a:lnR>
                    <a:lnT>
                      <a:noFill/>
                    </a:lnT>
                    <a:lnB>
                      <a:noFill/>
                    </a:lnB>
                  </a:tcPr>
                </a:tc>
                <a:tc>
                  <a:txBody>
                    <a:bodyPr/>
                    <a:lstStyle/>
                    <a:p>
                      <a:pPr algn="l" fontAlgn="b"/>
                      <a:r>
                        <a:rPr lang="en-GB" sz="1100" b="0" i="0" u="none" strike="noStrike">
                          <a:solidFill>
                            <a:srgbClr val="000000"/>
                          </a:solidFill>
                          <a:effectLst/>
                          <a:latin typeface="Calibri"/>
                        </a:rPr>
                        <a:t>F</a:t>
                      </a:r>
                    </a:p>
                  </a:txBody>
                  <a:tcPr marL="7620" marR="7620" marT="7620" marB="0" anchor="b">
                    <a:lnL>
                      <a:noFill/>
                    </a:lnL>
                    <a:lnR>
                      <a:noFill/>
                    </a:lnR>
                    <a:lnT>
                      <a:noFill/>
                    </a:lnT>
                    <a:lnB>
                      <a:noFill/>
                    </a:lnB>
                  </a:tcPr>
                </a:tc>
                <a:tc>
                  <a:txBody>
                    <a:bodyPr/>
                    <a:lstStyle/>
                    <a:p>
                      <a:pPr algn="l" fontAlgn="b"/>
                      <a:r>
                        <a:rPr lang="en-GB" sz="1100" b="0" i="0" u="none" strike="noStrike">
                          <a:solidFill>
                            <a:srgbClr val="000000"/>
                          </a:solidFill>
                          <a:effectLst/>
                          <a:latin typeface="Calibri"/>
                        </a:rPr>
                        <a:t>PVAL</a:t>
                      </a:r>
                    </a:p>
                  </a:txBody>
                  <a:tcPr marL="7620" marR="7620" marT="7620" marB="0" anchor="b">
                    <a:lnL>
                      <a:noFill/>
                    </a:lnL>
                    <a:lnR>
                      <a:noFill/>
                    </a:lnR>
                    <a:lnT>
                      <a:noFill/>
                    </a:lnT>
                    <a:lnB>
                      <a:noFill/>
                    </a:lnB>
                  </a:tcPr>
                </a:tc>
                <a:tc>
                  <a:txBody>
                    <a:bodyPr/>
                    <a:lstStyle/>
                    <a:p>
                      <a:pPr algn="l" fontAlgn="b"/>
                      <a:r>
                        <a:rPr lang="en-GB" sz="1100" b="0" i="0" u="none" strike="noStrike" dirty="0">
                          <a:solidFill>
                            <a:srgbClr val="000000"/>
                          </a:solidFill>
                          <a:effectLst/>
                          <a:latin typeface="Calibri"/>
                        </a:rPr>
                        <a:t>Df1</a:t>
                      </a:r>
                    </a:p>
                  </a:txBody>
                  <a:tcPr marL="7620" marR="7620" marT="7620" marB="0" anchor="b">
                    <a:lnL>
                      <a:noFill/>
                    </a:lnL>
                    <a:lnR>
                      <a:noFill/>
                    </a:lnR>
                    <a:lnT>
                      <a:noFill/>
                    </a:lnT>
                    <a:lnB>
                      <a:noFill/>
                    </a:lnB>
                  </a:tcPr>
                </a:tc>
                <a:tc>
                  <a:txBody>
                    <a:bodyPr/>
                    <a:lstStyle/>
                    <a:p>
                      <a:pPr algn="l" fontAlgn="b"/>
                      <a:r>
                        <a:rPr lang="en-GB" sz="1100" b="0" i="0" u="none" strike="noStrike">
                          <a:solidFill>
                            <a:srgbClr val="000000"/>
                          </a:solidFill>
                          <a:effectLst/>
                          <a:latin typeface="Calibri"/>
                        </a:rPr>
                        <a:t>Num</a:t>
                      </a:r>
                    </a:p>
                  </a:txBody>
                  <a:tcPr marL="7620" marR="7620" marT="7620" marB="0" anchor="b">
                    <a:lnL>
                      <a:noFill/>
                    </a:lnL>
                    <a:lnR>
                      <a:noFill/>
                    </a:lnR>
                    <a:lnT>
                      <a:noFill/>
                    </a:lnT>
                    <a:lnB>
                      <a:noFill/>
                    </a:lnB>
                  </a:tcPr>
                </a:tc>
              </a:tr>
              <a:tr h="182880">
                <a:tc>
                  <a:txBody>
                    <a:bodyPr/>
                    <a:lstStyle/>
                    <a:p>
                      <a:pPr algn="l" fontAlgn="b"/>
                      <a:r>
                        <a:rPr lang="en-GB" sz="1100" b="0" i="0" u="none" strike="noStrike">
                          <a:solidFill>
                            <a:srgbClr val="006100"/>
                          </a:solidFill>
                          <a:effectLst/>
                          <a:latin typeface="Calibri"/>
                        </a:rPr>
                        <a:t>X13Y1</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1</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0.927</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1.883</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4.828</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0.03</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1</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39</a:t>
                      </a:r>
                    </a:p>
                  </a:txBody>
                  <a:tcPr marL="7620" marR="7620" marT="7620" marB="0" anchor="b">
                    <a:lnL>
                      <a:noFill/>
                    </a:lnL>
                    <a:lnR>
                      <a:noFill/>
                    </a:lnR>
                    <a:lnT>
                      <a:noFill/>
                    </a:lnT>
                    <a:lnB>
                      <a:noFill/>
                    </a:lnB>
                    <a:solidFill>
                      <a:srgbClr val="C6EFCE"/>
                    </a:solidFill>
                  </a:tcPr>
                </a:tc>
              </a:tr>
              <a:tr h="182880">
                <a:tc>
                  <a:txBody>
                    <a:bodyPr/>
                    <a:lstStyle/>
                    <a:p>
                      <a:pPr algn="l" fontAlgn="b"/>
                      <a:r>
                        <a:rPr lang="en-GB" sz="1100" b="0" i="0" u="none" strike="noStrike">
                          <a:solidFill>
                            <a:srgbClr val="006100"/>
                          </a:solidFill>
                          <a:effectLst/>
                          <a:latin typeface="Calibri"/>
                        </a:rPr>
                        <a:t>X45Y1</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1</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0.963</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1.883</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4.828</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0.03</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1</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39</a:t>
                      </a:r>
                    </a:p>
                  </a:txBody>
                  <a:tcPr marL="7620" marR="7620" marT="7620" marB="0" anchor="b">
                    <a:lnL>
                      <a:noFill/>
                    </a:lnL>
                    <a:lnR>
                      <a:noFill/>
                    </a:lnR>
                    <a:lnT>
                      <a:noFill/>
                    </a:lnT>
                    <a:lnB>
                      <a:noFill/>
                    </a:lnB>
                    <a:solidFill>
                      <a:srgbClr val="C6EFCE"/>
                    </a:solidFill>
                  </a:tcPr>
                </a:tc>
              </a:tr>
              <a:tr h="182880">
                <a:tc>
                  <a:txBody>
                    <a:bodyPr/>
                    <a:lstStyle/>
                    <a:p>
                      <a:pPr algn="l" fontAlgn="b"/>
                      <a:r>
                        <a:rPr lang="en-GB" sz="1100" b="0" i="0" u="none" strike="noStrike">
                          <a:solidFill>
                            <a:srgbClr val="006100"/>
                          </a:solidFill>
                          <a:effectLst/>
                          <a:latin typeface="Calibri"/>
                        </a:rPr>
                        <a:t>X134Y1</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1</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0.88</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1.883</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4.828</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0.03</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1</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39</a:t>
                      </a:r>
                    </a:p>
                  </a:txBody>
                  <a:tcPr marL="7620" marR="7620" marT="7620" marB="0" anchor="b">
                    <a:lnL>
                      <a:noFill/>
                    </a:lnL>
                    <a:lnR>
                      <a:noFill/>
                    </a:lnR>
                    <a:lnT>
                      <a:noFill/>
                    </a:lnT>
                    <a:lnB>
                      <a:noFill/>
                    </a:lnB>
                    <a:solidFill>
                      <a:srgbClr val="C6EFCE"/>
                    </a:solidFill>
                  </a:tcPr>
                </a:tc>
              </a:tr>
              <a:tr h="182880">
                <a:tc>
                  <a:txBody>
                    <a:bodyPr/>
                    <a:lstStyle/>
                    <a:p>
                      <a:pPr algn="l" fontAlgn="b"/>
                      <a:r>
                        <a:rPr lang="en-GB" sz="1100" b="0" i="0" u="none" strike="noStrike">
                          <a:solidFill>
                            <a:srgbClr val="006100"/>
                          </a:solidFill>
                          <a:effectLst/>
                          <a:latin typeface="Calibri"/>
                        </a:rPr>
                        <a:t>X345Y1</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1</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0.963</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1.883</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4.828</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0.03</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1</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39</a:t>
                      </a:r>
                    </a:p>
                  </a:txBody>
                  <a:tcPr marL="7620" marR="7620" marT="7620" marB="0" anchor="b">
                    <a:lnL>
                      <a:noFill/>
                    </a:lnL>
                    <a:lnR>
                      <a:noFill/>
                    </a:lnR>
                    <a:lnT>
                      <a:noFill/>
                    </a:lnT>
                    <a:lnB>
                      <a:noFill/>
                    </a:lnB>
                    <a:solidFill>
                      <a:srgbClr val="C6EFCE"/>
                    </a:solidFill>
                  </a:tcPr>
                </a:tc>
              </a:tr>
              <a:tr h="182880">
                <a:tc>
                  <a:txBody>
                    <a:bodyPr/>
                    <a:lstStyle/>
                    <a:p>
                      <a:pPr algn="l" fontAlgn="b"/>
                      <a:r>
                        <a:rPr lang="en-GB" sz="1100" b="0" i="0" u="none" strike="noStrike">
                          <a:solidFill>
                            <a:srgbClr val="006100"/>
                          </a:solidFill>
                          <a:effectLst/>
                          <a:latin typeface="Calibri"/>
                        </a:rPr>
                        <a:t>X456Y1</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dirty="0">
                          <a:solidFill>
                            <a:srgbClr val="006100"/>
                          </a:solidFill>
                          <a:effectLst/>
                          <a:latin typeface="Calibri"/>
                        </a:rPr>
                        <a:t>1</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0.955</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1.883</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4.828</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0.03</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1</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39</a:t>
                      </a:r>
                    </a:p>
                  </a:txBody>
                  <a:tcPr marL="7620" marR="7620" marT="7620" marB="0" anchor="b">
                    <a:lnL>
                      <a:noFill/>
                    </a:lnL>
                    <a:lnR>
                      <a:noFill/>
                    </a:lnR>
                    <a:lnT>
                      <a:noFill/>
                    </a:lnT>
                    <a:lnB>
                      <a:noFill/>
                    </a:lnB>
                    <a:solidFill>
                      <a:srgbClr val="C6EFCE"/>
                    </a:solidFill>
                  </a:tcPr>
                </a:tc>
              </a:tr>
              <a:tr h="182880">
                <a:tc>
                  <a:txBody>
                    <a:bodyPr/>
                    <a:lstStyle/>
                    <a:p>
                      <a:pPr algn="l" fontAlgn="b"/>
                      <a:r>
                        <a:rPr lang="en-GB" sz="1100" b="0" i="0" u="none" strike="noStrike">
                          <a:solidFill>
                            <a:srgbClr val="006100"/>
                          </a:solidFill>
                          <a:effectLst/>
                          <a:latin typeface="Calibri"/>
                        </a:rPr>
                        <a:t>X3456Y1</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1</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0.955</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1.883</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4.828</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0.03</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1</a:t>
                      </a:r>
                    </a:p>
                  </a:txBody>
                  <a:tcPr marL="7620" marR="7620" marT="7620" marB="0" anchor="b">
                    <a:lnL>
                      <a:noFill/>
                    </a:lnL>
                    <a:lnR>
                      <a:noFill/>
                    </a:lnR>
                    <a:lnT>
                      <a:noFill/>
                    </a:lnT>
                    <a:lnB>
                      <a:noFill/>
                    </a:lnB>
                    <a:solidFill>
                      <a:srgbClr val="C6EFCE"/>
                    </a:solidFill>
                  </a:tcPr>
                </a:tc>
                <a:tc>
                  <a:txBody>
                    <a:bodyPr/>
                    <a:lstStyle/>
                    <a:p>
                      <a:pPr algn="r" fontAlgn="b"/>
                      <a:r>
                        <a:rPr lang="en-GB" sz="1100" b="0" i="0" u="none" strike="noStrike">
                          <a:solidFill>
                            <a:srgbClr val="006100"/>
                          </a:solidFill>
                          <a:effectLst/>
                          <a:latin typeface="Calibri"/>
                        </a:rPr>
                        <a:t>39</a:t>
                      </a:r>
                    </a:p>
                  </a:txBody>
                  <a:tcPr marL="7620" marR="7620" marT="7620" marB="0" anchor="b">
                    <a:lnL>
                      <a:noFill/>
                    </a:lnL>
                    <a:lnR>
                      <a:noFill/>
                    </a:lnR>
                    <a:lnT>
                      <a:noFill/>
                    </a:lnT>
                    <a:lnB>
                      <a:noFill/>
                    </a:lnB>
                    <a:solidFill>
                      <a:srgbClr val="C6EFCE"/>
                    </a:solidFill>
                  </a:tcPr>
                </a:tc>
              </a:tr>
              <a:tr h="182880">
                <a:tc>
                  <a:txBody>
                    <a:bodyPr/>
                    <a:lstStyle/>
                    <a:p>
                      <a:pPr algn="l" fontAlgn="b"/>
                      <a:r>
                        <a:rPr lang="en-GB" sz="1100" b="0" i="0" u="none" strike="noStrike">
                          <a:solidFill>
                            <a:srgbClr val="000000"/>
                          </a:solidFill>
                          <a:effectLst/>
                          <a:latin typeface="Calibri"/>
                        </a:rPr>
                        <a:t>X1Y1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0.4</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129.885</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55.507</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6</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39</a:t>
                      </a:r>
                    </a:p>
                  </a:txBody>
                  <a:tcPr marL="7620" marR="7620" marT="7620" marB="0" anchor="b">
                    <a:lnL>
                      <a:noFill/>
                    </a:lnL>
                    <a:lnR>
                      <a:noFill/>
                    </a:lnR>
                    <a:lnT>
                      <a:noFill/>
                    </a:lnT>
                    <a:lnB>
                      <a:noFill/>
                    </a:lnB>
                  </a:tcPr>
                </a:tc>
              </a:tr>
              <a:tr h="182880">
                <a:tc>
                  <a:txBody>
                    <a:bodyPr/>
                    <a:lstStyle/>
                    <a:p>
                      <a:pPr algn="l" fontAlgn="b"/>
                      <a:r>
                        <a:rPr lang="en-GB" sz="1100" b="0" i="0" u="none" strike="noStrike">
                          <a:solidFill>
                            <a:srgbClr val="000000"/>
                          </a:solidFill>
                          <a:effectLst/>
                          <a:latin typeface="Calibri"/>
                        </a:rPr>
                        <a:t>X2Y1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0.623</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64.943</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55.507</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3</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39</a:t>
                      </a:r>
                    </a:p>
                  </a:txBody>
                  <a:tcPr marL="7620" marR="7620" marT="7620" marB="0" anchor="b">
                    <a:lnL>
                      <a:noFill/>
                    </a:lnL>
                    <a:lnR>
                      <a:noFill/>
                    </a:lnR>
                    <a:lnT>
                      <a:noFill/>
                    </a:lnT>
                    <a:lnB>
                      <a:noFill/>
                    </a:lnB>
                  </a:tcPr>
                </a:tc>
              </a:tr>
              <a:tr h="182880">
                <a:tc>
                  <a:txBody>
                    <a:bodyPr/>
                    <a:lstStyle/>
                    <a:p>
                      <a:pPr algn="l" fontAlgn="b"/>
                      <a:r>
                        <a:rPr lang="en-GB" sz="1100" b="0" i="0" u="none" strike="noStrike">
                          <a:solidFill>
                            <a:srgbClr val="000000"/>
                          </a:solidFill>
                          <a:effectLst/>
                          <a:latin typeface="Calibri"/>
                        </a:rPr>
                        <a:t>X3Y1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0.769</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72.701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23.302</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8</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39</a:t>
                      </a:r>
                    </a:p>
                  </a:txBody>
                  <a:tcPr marL="7620" marR="7620" marT="7620" marB="0" anchor="b">
                    <a:lnL>
                      <a:noFill/>
                    </a:lnL>
                    <a:lnR>
                      <a:noFill/>
                    </a:lnR>
                    <a:lnT>
                      <a:noFill/>
                    </a:lnT>
                    <a:lnB>
                      <a:noFill/>
                    </a:lnB>
                  </a:tcPr>
                </a:tc>
              </a:tr>
              <a:tr h="182880">
                <a:tc>
                  <a:txBody>
                    <a:bodyPr/>
                    <a:lstStyle/>
                    <a:p>
                      <a:pPr algn="l" fontAlgn="b"/>
                      <a:r>
                        <a:rPr lang="en-GB" sz="1100" b="0" i="0" u="none" strike="noStrike">
                          <a:solidFill>
                            <a:srgbClr val="000000"/>
                          </a:solidFill>
                          <a:effectLst/>
                          <a:latin typeface="Calibri"/>
                        </a:rPr>
                        <a:t>X4Y1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0.581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119.836</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20.485</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15</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39</a:t>
                      </a:r>
                    </a:p>
                  </a:txBody>
                  <a:tcPr marL="7620" marR="7620" marT="7620" marB="0" anchor="b">
                    <a:lnL>
                      <a:noFill/>
                    </a:lnL>
                    <a:lnR>
                      <a:noFill/>
                    </a:lnR>
                    <a:lnT>
                      <a:noFill/>
                    </a:lnT>
                    <a:lnB>
                      <a:noFill/>
                    </a:lnB>
                  </a:tcPr>
                </a:tc>
              </a:tr>
              <a:tr h="182880">
                <a:tc>
                  <a:txBody>
                    <a:bodyPr/>
                    <a:lstStyle/>
                    <a:p>
                      <a:pPr algn="l" fontAlgn="b"/>
                      <a:r>
                        <a:rPr lang="en-GB" sz="1100" b="0" i="0" u="none" strike="noStrike">
                          <a:solidFill>
                            <a:srgbClr val="000000"/>
                          </a:solidFill>
                          <a:effectLst/>
                          <a:latin typeface="Calibri"/>
                        </a:rPr>
                        <a:t>X5Y1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0.925</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21.648</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55.507</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39</a:t>
                      </a:r>
                    </a:p>
                  </a:txBody>
                  <a:tcPr marL="7620" marR="7620" marT="7620" marB="0" anchor="b">
                    <a:lnL>
                      <a:noFill/>
                    </a:lnL>
                    <a:lnR>
                      <a:noFill/>
                    </a:lnR>
                    <a:lnT>
                      <a:noFill/>
                    </a:lnT>
                    <a:lnB>
                      <a:noFill/>
                    </a:lnB>
                  </a:tcPr>
                </a:tc>
              </a:tr>
              <a:tr h="182880">
                <a:tc>
                  <a:txBody>
                    <a:bodyPr/>
                    <a:lstStyle/>
                    <a:p>
                      <a:pPr algn="l" fontAlgn="b"/>
                      <a:r>
                        <a:rPr lang="en-GB" sz="1100" b="0" i="0" u="none" strike="noStrike">
                          <a:solidFill>
                            <a:srgbClr val="000000"/>
                          </a:solidFill>
                          <a:effectLst/>
                          <a:latin typeface="Calibri"/>
                        </a:rPr>
                        <a:t>X6Y1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0.798</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76.864</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49.272</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4</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39</a:t>
                      </a:r>
                    </a:p>
                  </a:txBody>
                  <a:tcPr marL="7620" marR="7620" marT="7620" marB="0" anchor="b">
                    <a:lnL>
                      <a:noFill/>
                    </a:lnL>
                    <a:lnR>
                      <a:noFill/>
                    </a:lnR>
                    <a:lnT>
                      <a:noFill/>
                    </a:lnT>
                    <a:lnB>
                      <a:noFill/>
                    </a:lnB>
                  </a:tcPr>
                </a:tc>
              </a:tr>
              <a:tr h="182880">
                <a:tc>
                  <a:txBody>
                    <a:bodyPr/>
                    <a:lstStyle/>
                    <a:p>
                      <a:pPr algn="l" fontAlgn="b"/>
                      <a:r>
                        <a:rPr lang="en-GB" sz="1100" b="0" i="0" u="none" strike="noStrike" dirty="0">
                          <a:solidFill>
                            <a:srgbClr val="000000"/>
                          </a:solidFill>
                          <a:effectLst/>
                          <a:latin typeface="Calibri"/>
                        </a:rPr>
                        <a:t>X12Y1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1</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r" fontAlgn="b"/>
                      <a:r>
                        <a:rPr lang="en-GB" sz="11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r" fontAlgn="b"/>
                      <a:r>
                        <a:rPr lang="en-GB" sz="1100" b="0" i="0" u="none" strike="noStrike" dirty="0">
                          <a:solidFill>
                            <a:srgbClr val="000000"/>
                          </a:solidFill>
                          <a:effectLst/>
                          <a:latin typeface="Calibri"/>
                        </a:rPr>
                        <a:t>39</a:t>
                      </a:r>
                    </a:p>
                  </a:txBody>
                  <a:tcPr marL="7620" marR="7620" marT="7620" marB="0" anchor="b">
                    <a:lnL>
                      <a:noFill/>
                    </a:lnL>
                    <a:lnR>
                      <a:noFill/>
                    </a:lnR>
                    <a:lnT>
                      <a:noFill/>
                    </a:lnT>
                    <a:lnB>
                      <a:noFill/>
                    </a:lnB>
                  </a:tcPr>
                </a:tc>
              </a:tr>
            </a:tbl>
          </a:graphicData>
        </a:graphic>
      </p:graphicFrame>
      <p:sp>
        <p:nvSpPr>
          <p:cNvPr id="2" name="Title 1"/>
          <p:cNvSpPr>
            <a:spLocks noGrp="1"/>
          </p:cNvSpPr>
          <p:nvPr>
            <p:ph type="title"/>
          </p:nvPr>
        </p:nvSpPr>
        <p:spPr/>
        <p:txBody>
          <a:bodyPr/>
          <a:lstStyle/>
          <a:p>
            <a:r>
              <a:rPr lang="en-GB" dirty="0" smtClean="0"/>
              <a:t> </a:t>
            </a:r>
            <a:endParaRPr lang="en-GB" dirty="0"/>
          </a:p>
        </p:txBody>
      </p:sp>
      <p:sp>
        <p:nvSpPr>
          <p:cNvPr id="3" name="Content Placeholder 2"/>
          <p:cNvSpPr>
            <a:spLocks noGrp="1"/>
          </p:cNvSpPr>
          <p:nvPr>
            <p:ph idx="1"/>
          </p:nvPr>
        </p:nvSpPr>
        <p:spPr>
          <a:solidFill>
            <a:schemeClr val="bg2"/>
          </a:solidFill>
        </p:spPr>
        <p:txBody>
          <a:bodyPr>
            <a:normAutofit fontScale="77500" lnSpcReduction="20000"/>
          </a:bodyPr>
          <a:lstStyle/>
          <a:p>
            <a:r>
              <a:rPr lang="en-GB" dirty="0" smtClean="0"/>
              <a:t>To illustrate ‘reduction’:  </a:t>
            </a:r>
          </a:p>
          <a:p>
            <a:r>
              <a:rPr lang="en-GB" dirty="0" smtClean="0"/>
              <a:t>X1X3 </a:t>
            </a:r>
            <a:r>
              <a:rPr lang="en-GB" dirty="0" smtClean="0"/>
              <a:t>+ X4X5 + X1X3X4 + X3X4X5 + X4X5X6 + X3X4X5X6 </a:t>
            </a:r>
            <a:r>
              <a:rPr lang="en-GB" dirty="0" smtClean="0">
                <a:sym typeface="Wingdings" panose="05000000000000000000" pitchFamily="2" charset="2"/>
              </a:rPr>
              <a:t> </a:t>
            </a:r>
            <a:r>
              <a:rPr lang="en-GB" dirty="0" smtClean="0">
                <a:sym typeface="Wingdings" panose="05000000000000000000" pitchFamily="2" charset="2"/>
              </a:rPr>
              <a:t>Y implies:</a:t>
            </a:r>
          </a:p>
          <a:p>
            <a:r>
              <a:rPr lang="en-GB" dirty="0" smtClean="0">
                <a:sym typeface="Wingdings" panose="05000000000000000000" pitchFamily="2" charset="2"/>
              </a:rPr>
              <a:t>X1X3 + X4*(X5 or X1X3 or X3X5 or X5X6 or X3X5X6).</a:t>
            </a:r>
          </a:p>
          <a:p>
            <a:r>
              <a:rPr lang="en-GB" dirty="0" smtClean="0">
                <a:sym typeface="Wingdings" panose="05000000000000000000" pitchFamily="2" charset="2"/>
              </a:rPr>
              <a:t>So in summary there are two pathways here.</a:t>
            </a:r>
            <a:endParaRPr lang="en-GB" dirty="0" smtClean="0">
              <a:sym typeface="Wingdings" panose="05000000000000000000" pitchFamily="2" charset="2"/>
            </a:endParaRPr>
          </a:p>
          <a:p>
            <a:endParaRPr lang="en-GB" dirty="0">
              <a:sym typeface="Wingdings" panose="05000000000000000000" pitchFamily="2" charset="2"/>
            </a:endParaRPr>
          </a:p>
          <a:p>
            <a:r>
              <a:rPr lang="en-GB" dirty="0">
                <a:sym typeface="Wingdings" panose="05000000000000000000" pitchFamily="2" charset="2"/>
              </a:rPr>
              <a:t>T</a:t>
            </a:r>
            <a:r>
              <a:rPr lang="en-GB" dirty="0" smtClean="0">
                <a:sym typeface="Wingdings" panose="05000000000000000000" pitchFamily="2" charset="2"/>
              </a:rPr>
              <a:t>he </a:t>
            </a:r>
            <a:r>
              <a:rPr lang="en-GB" dirty="0" err="1" smtClean="0">
                <a:sym typeface="Wingdings" panose="05000000000000000000" pitchFamily="2" charset="2"/>
              </a:rPr>
              <a:t>Csuff</a:t>
            </a:r>
            <a:r>
              <a:rPr lang="en-GB" dirty="0" smtClean="0">
                <a:sym typeface="Wingdings" panose="05000000000000000000" pitchFamily="2" charset="2"/>
              </a:rPr>
              <a:t> suggested </a:t>
            </a:r>
            <a:r>
              <a:rPr lang="en-GB" dirty="0" smtClean="0">
                <a:sym typeface="Wingdings" panose="05000000000000000000" pitchFamily="2" charset="2"/>
              </a:rPr>
              <a:t>each </a:t>
            </a:r>
            <a:r>
              <a:rPr lang="en-GB" dirty="0" smtClean="0">
                <a:sym typeface="Wingdings" panose="05000000000000000000" pitchFamily="2" charset="2"/>
              </a:rPr>
              <a:t>of these is sufficient (Olsen, 2009).</a:t>
            </a:r>
          </a:p>
          <a:p>
            <a:r>
              <a:rPr lang="en-GB" dirty="0" smtClean="0">
                <a:sym typeface="Wingdings" panose="05000000000000000000" pitchFamily="2" charset="2"/>
              </a:rPr>
              <a:t>But the F test is falsifying this finding.</a:t>
            </a:r>
          </a:p>
          <a:p>
            <a:r>
              <a:rPr lang="en-GB" dirty="0" smtClean="0">
                <a:sym typeface="Wingdings" panose="05000000000000000000" pitchFamily="2" charset="2"/>
              </a:rPr>
              <a:t>Note also the role of a factor like X6</a:t>
            </a:r>
            <a:r>
              <a:rPr lang="en-GB" dirty="0" smtClean="0">
                <a:sym typeface="Wingdings" panose="05000000000000000000" pitchFamily="2" charset="2"/>
              </a:rPr>
              <a:t>. It,</a:t>
            </a:r>
            <a:r>
              <a:rPr lang="en-GB" dirty="0" smtClean="0">
                <a:sym typeface="Wingdings" panose="05000000000000000000" pitchFamily="2" charset="2"/>
              </a:rPr>
              <a:t> </a:t>
            </a:r>
            <a:r>
              <a:rPr lang="en-GB" dirty="0" smtClean="0">
                <a:sym typeface="Wingdings" panose="05000000000000000000" pitchFamily="2" charset="2"/>
              </a:rPr>
              <a:t>for example, is not necessary overall.</a:t>
            </a:r>
          </a:p>
          <a:p>
            <a:r>
              <a:rPr lang="en-GB" dirty="0" smtClean="0">
                <a:sym typeface="Wingdings" panose="05000000000000000000" pitchFamily="2" charset="2"/>
              </a:rPr>
              <a:t>But</a:t>
            </a:r>
            <a:r>
              <a:rPr lang="en-GB" dirty="0" smtClean="0">
                <a:solidFill>
                  <a:srgbClr val="C00000"/>
                </a:solidFill>
                <a:sym typeface="Wingdings" panose="05000000000000000000" pitchFamily="2" charset="2"/>
              </a:rPr>
              <a:t> X6 is an INUS </a:t>
            </a:r>
            <a:r>
              <a:rPr lang="en-GB" dirty="0" smtClean="0">
                <a:solidFill>
                  <a:srgbClr val="C00000"/>
                </a:solidFill>
                <a:sym typeface="Wingdings" panose="05000000000000000000" pitchFamily="2" charset="2"/>
              </a:rPr>
              <a:t>condition</a:t>
            </a:r>
            <a:r>
              <a:rPr lang="en-GB" dirty="0">
                <a:solidFill>
                  <a:srgbClr val="C00000"/>
                </a:solidFill>
                <a:sym typeface="Wingdings" panose="05000000000000000000" pitchFamily="2" charset="2"/>
              </a:rPr>
              <a:t> </a:t>
            </a:r>
            <a:r>
              <a:rPr lang="en-GB" dirty="0" smtClean="0">
                <a:solidFill>
                  <a:srgbClr val="C00000"/>
                </a:solidFill>
                <a:sym typeface="Wingdings" panose="05000000000000000000" pitchFamily="2" charset="2"/>
              </a:rPr>
              <a:t>if you use the </a:t>
            </a:r>
            <a:r>
              <a:rPr lang="en-GB" dirty="0" err="1" smtClean="0">
                <a:solidFill>
                  <a:srgbClr val="C00000"/>
                </a:solidFill>
                <a:sym typeface="Wingdings" panose="05000000000000000000" pitchFamily="2" charset="2"/>
              </a:rPr>
              <a:t>C</a:t>
            </a:r>
            <a:r>
              <a:rPr lang="en-GB" baseline="-25000" dirty="0" err="1" smtClean="0">
                <a:solidFill>
                  <a:srgbClr val="C00000"/>
                </a:solidFill>
                <a:sym typeface="Wingdings" panose="05000000000000000000" pitchFamily="2" charset="2"/>
              </a:rPr>
              <a:t>suff</a:t>
            </a:r>
            <a:r>
              <a:rPr lang="en-GB" dirty="0" smtClean="0">
                <a:solidFill>
                  <a:srgbClr val="C00000"/>
                </a:solidFill>
                <a:sym typeface="Wingdings" panose="05000000000000000000" pitchFamily="2" charset="2"/>
              </a:rPr>
              <a:t> criterion.</a:t>
            </a:r>
            <a:endParaRPr lang="en-GB" dirty="0">
              <a:solidFill>
                <a:srgbClr val="C00000"/>
              </a:solidFill>
            </a:endParaRPr>
          </a:p>
        </p:txBody>
      </p:sp>
      <p:sp>
        <p:nvSpPr>
          <p:cNvPr id="4" name="Slide Number Placeholder 3"/>
          <p:cNvSpPr>
            <a:spLocks noGrp="1"/>
          </p:cNvSpPr>
          <p:nvPr>
            <p:ph type="sldNum" sz="quarter" idx="12"/>
          </p:nvPr>
        </p:nvSpPr>
        <p:spPr/>
        <p:txBody>
          <a:bodyPr/>
          <a:lstStyle/>
          <a:p>
            <a:fld id="{DC365D31-8BAE-4B58-BE5B-77FAB7A0C81B}" type="slidenum">
              <a:rPr lang="en-GB" smtClean="0"/>
              <a:pPr/>
              <a:t>42</a:t>
            </a:fld>
            <a:endParaRPr lang="en-GB"/>
          </a:p>
        </p:txBody>
      </p:sp>
    </p:spTree>
    <p:extLst>
      <p:ext uri="{BB962C8B-B14F-4D97-AF65-F5344CB8AC3E}">
        <p14:creationId xmlns:p14="http://schemas.microsoft.com/office/powerpoint/2010/main" val="31789182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You may adjust the parameters.</a:t>
            </a:r>
            <a:endParaRPr lang="en-GB" dirty="0"/>
          </a:p>
        </p:txBody>
      </p:sp>
      <p:sp>
        <p:nvSpPr>
          <p:cNvPr id="3" name="Content Placeholder 2"/>
          <p:cNvSpPr>
            <a:spLocks noGrp="1"/>
          </p:cNvSpPr>
          <p:nvPr>
            <p:ph idx="1"/>
          </p:nvPr>
        </p:nvSpPr>
        <p:spPr>
          <a:solidFill>
            <a:schemeClr val="accent5">
              <a:lumMod val="20000"/>
              <a:lumOff val="80000"/>
            </a:schemeClr>
          </a:solidFill>
        </p:spPr>
        <p:txBody>
          <a:bodyPr>
            <a:normAutofit fontScale="92500"/>
          </a:bodyPr>
          <a:lstStyle/>
          <a:p>
            <a:r>
              <a:rPr lang="en-GB" dirty="0" err="1" smtClean="0"/>
              <a:t>Error_value</a:t>
            </a:r>
            <a:r>
              <a:rPr lang="en-GB" dirty="0" smtClean="0"/>
              <a:t>    </a:t>
            </a:r>
            <a:r>
              <a:rPr lang="en-GB" dirty="0"/>
              <a:t>(</a:t>
            </a:r>
            <a:r>
              <a:rPr lang="en-GB" dirty="0" err="1"/>
              <a:t>Eliason</a:t>
            </a:r>
            <a:r>
              <a:rPr lang="en-GB" dirty="0"/>
              <a:t> </a:t>
            </a:r>
            <a:r>
              <a:rPr lang="en-GB" dirty="0" smtClean="0"/>
              <a:t>and Stryker </a:t>
            </a:r>
            <a:r>
              <a:rPr lang="en-GB" dirty="0"/>
              <a:t>used </a:t>
            </a:r>
            <a:r>
              <a:rPr lang="en-GB" dirty="0" smtClean="0"/>
              <a:t>0.1)</a:t>
            </a:r>
          </a:p>
          <a:p>
            <a:endParaRPr lang="en-GB" dirty="0"/>
          </a:p>
          <a:p>
            <a:r>
              <a:rPr lang="en-GB" dirty="0" smtClean="0"/>
              <a:t>Damping factor      (default .01)</a:t>
            </a:r>
          </a:p>
          <a:p>
            <a:endParaRPr lang="en-GB" dirty="0"/>
          </a:p>
          <a:p>
            <a:r>
              <a:rPr lang="en-GB" dirty="0" smtClean="0"/>
              <a:t>Labels on the output</a:t>
            </a:r>
          </a:p>
          <a:p>
            <a:endParaRPr lang="en-GB" dirty="0"/>
          </a:p>
          <a:p>
            <a:r>
              <a:rPr lang="en-GB" dirty="0" smtClean="0"/>
              <a:t>Which Y you are studying:  1, 2, 3 or 4 </a:t>
            </a:r>
          </a:p>
          <a:p>
            <a:pPr marL="0" indent="0">
              <a:buNone/>
            </a:pPr>
            <a:r>
              <a:rPr lang="en-GB" dirty="0" smtClean="0"/>
              <a:t>Send comments to </a:t>
            </a:r>
            <a:r>
              <a:rPr lang="en-GB" dirty="0" smtClean="0">
                <a:solidFill>
                  <a:srgbClr val="FF0000"/>
                </a:solidFill>
              </a:rPr>
              <a:t>wendy.olsen@manchester.ac.uk</a:t>
            </a:r>
            <a:endParaRPr lang="en-GB" dirty="0">
              <a:solidFill>
                <a:srgbClr val="FF0000"/>
              </a:solidFill>
            </a:endParaRPr>
          </a:p>
          <a:p>
            <a:pPr marL="0" indent="0">
              <a:buNone/>
            </a:pPr>
            <a:endParaRPr lang="en-GB" dirty="0" smtClean="0"/>
          </a:p>
        </p:txBody>
      </p:sp>
      <p:sp>
        <p:nvSpPr>
          <p:cNvPr id="4" name="Slide Number Placeholder 3"/>
          <p:cNvSpPr>
            <a:spLocks noGrp="1"/>
          </p:cNvSpPr>
          <p:nvPr>
            <p:ph type="sldNum" sz="quarter" idx="12"/>
          </p:nvPr>
        </p:nvSpPr>
        <p:spPr/>
        <p:txBody>
          <a:bodyPr/>
          <a:lstStyle/>
          <a:p>
            <a:fld id="{DC365D31-8BAE-4B58-BE5B-77FAB7A0C81B}" type="slidenum">
              <a:rPr lang="en-GB" smtClean="0"/>
              <a:pPr/>
              <a:t>43</a:t>
            </a:fld>
            <a:endParaRPr lang="en-GB"/>
          </a:p>
        </p:txBody>
      </p:sp>
    </p:spTree>
    <p:extLst>
      <p:ext uri="{BB962C8B-B14F-4D97-AF65-F5344CB8AC3E}">
        <p14:creationId xmlns:p14="http://schemas.microsoft.com/office/powerpoint/2010/main" val="26673991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Conclusions</a:t>
            </a:r>
            <a:endParaRPr lang="en-GB" dirty="0"/>
          </a:p>
        </p:txBody>
      </p:sp>
      <p:sp>
        <p:nvSpPr>
          <p:cNvPr id="3" name="Content Placeholder 2"/>
          <p:cNvSpPr>
            <a:spLocks noGrp="1"/>
          </p:cNvSpPr>
          <p:nvPr>
            <p:ph idx="1"/>
          </p:nvPr>
        </p:nvSpPr>
        <p:spPr/>
        <p:txBody>
          <a:bodyPr>
            <a:normAutofit fontScale="85000" lnSpcReduction="10000"/>
          </a:bodyPr>
          <a:lstStyle/>
          <a:p>
            <a:r>
              <a:rPr lang="en-GB" dirty="0" smtClean="0"/>
              <a:t>If not a random sample, but purposive sampling, then it’s unlikely that you should use a statistical test in an inferential framework.  Use </a:t>
            </a:r>
            <a:r>
              <a:rPr lang="en-GB" dirty="0" err="1" smtClean="0"/>
              <a:t>Ragin’s</a:t>
            </a:r>
            <a:r>
              <a:rPr lang="en-GB" dirty="0" smtClean="0"/>
              <a:t> Consistency measure.</a:t>
            </a:r>
          </a:p>
          <a:p>
            <a:r>
              <a:rPr lang="en-GB" dirty="0" smtClean="0"/>
              <a:t>If it’s a random sample, use both measures – </a:t>
            </a:r>
            <a:r>
              <a:rPr lang="en-GB" dirty="0" err="1" smtClean="0"/>
              <a:t>Ragin’s</a:t>
            </a:r>
            <a:r>
              <a:rPr lang="en-GB" dirty="0" smtClean="0"/>
              <a:t> Consistency and the F test that </a:t>
            </a:r>
            <a:r>
              <a:rPr lang="en-GB" dirty="0" err="1" smtClean="0"/>
              <a:t>Eliason</a:t>
            </a:r>
            <a:r>
              <a:rPr lang="en-GB" dirty="0" smtClean="0"/>
              <a:t> </a:t>
            </a:r>
            <a:r>
              <a:rPr lang="en-GB" dirty="0" smtClean="0">
                <a:sym typeface="Symbol"/>
              </a:rPr>
              <a:t>and Stryker </a:t>
            </a:r>
            <a:r>
              <a:rPr lang="en-GB" dirty="0" smtClean="0"/>
              <a:t>( 2003, 2009) developed.</a:t>
            </a:r>
          </a:p>
          <a:p>
            <a:r>
              <a:rPr lang="en-GB" dirty="0" smtClean="0"/>
              <a:t>If it’s a whole population, you may use both, again, because there won’t be a bias. You are allowing for measurement error or inter-rater disagreement. This is </a:t>
            </a:r>
            <a:r>
              <a:rPr lang="en-GB" dirty="0" err="1" smtClean="0"/>
              <a:t>Eliason</a:t>
            </a:r>
            <a:r>
              <a:rPr lang="en-GB" dirty="0" smtClean="0"/>
              <a:t> &amp; Stryker’s argument.</a:t>
            </a:r>
            <a:endParaRPr lang="en-GB" dirty="0"/>
          </a:p>
        </p:txBody>
      </p:sp>
      <p:sp>
        <p:nvSpPr>
          <p:cNvPr id="4" name="Slide Number Placeholder 3"/>
          <p:cNvSpPr>
            <a:spLocks noGrp="1"/>
          </p:cNvSpPr>
          <p:nvPr>
            <p:ph type="sldNum" sz="quarter" idx="12"/>
          </p:nvPr>
        </p:nvSpPr>
        <p:spPr/>
        <p:txBody>
          <a:bodyPr/>
          <a:lstStyle/>
          <a:p>
            <a:fld id="{DC365D31-8BAE-4B58-BE5B-77FAB7A0C81B}" type="slidenum">
              <a:rPr lang="en-GB" smtClean="0"/>
              <a:pPr/>
              <a:t>44</a:t>
            </a:fld>
            <a:endParaRPr lang="en-GB"/>
          </a:p>
        </p:txBody>
      </p:sp>
    </p:spTree>
    <p:extLst>
      <p:ext uri="{BB962C8B-B14F-4D97-AF65-F5344CB8AC3E}">
        <p14:creationId xmlns:p14="http://schemas.microsoft.com/office/powerpoint/2010/main" val="233031510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p:spPr>
        <p:txBody>
          <a:bodyP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a:spcBef>
                <a:spcPct val="50000"/>
              </a:spcBef>
              <a:buFontTx/>
              <a:buNone/>
            </a:pPr>
            <a:fld id="{BE6586A3-685B-4D85-A7B4-E9DF820E8EA1}" type="slidenum">
              <a:rPr kumimoji="0" lang="en-GB" altLang="en-US" sz="1400"/>
              <a:pPr>
                <a:spcBef>
                  <a:spcPct val="50000"/>
                </a:spcBef>
                <a:buFontTx/>
                <a:buNone/>
              </a:pPr>
              <a:t>45</a:t>
            </a:fld>
            <a:endParaRPr kumimoji="0" lang="en-GB" altLang="en-US" sz="1400"/>
          </a:p>
        </p:txBody>
      </p:sp>
      <p:sp>
        <p:nvSpPr>
          <p:cNvPr id="30723" name="Rectangle 2"/>
          <p:cNvSpPr>
            <a:spLocks noGrp="1" noChangeArrowheads="1"/>
          </p:cNvSpPr>
          <p:nvPr>
            <p:ph type="title"/>
          </p:nvPr>
        </p:nvSpPr>
        <p:spPr>
          <a:xfrm>
            <a:off x="684213" y="404813"/>
            <a:ext cx="7772400" cy="1143000"/>
          </a:xfrm>
        </p:spPr>
        <p:style>
          <a:lnRef idx="1">
            <a:schemeClr val="accent3"/>
          </a:lnRef>
          <a:fillRef idx="2">
            <a:schemeClr val="accent3"/>
          </a:fillRef>
          <a:effectRef idx="1">
            <a:schemeClr val="accent3"/>
          </a:effectRef>
          <a:fontRef idx="minor">
            <a:schemeClr val="dk1"/>
          </a:fontRef>
        </p:style>
        <p:txBody>
          <a:bodyPr>
            <a:normAutofit fontScale="90000"/>
          </a:bodyPr>
          <a:lstStyle/>
          <a:p>
            <a:pPr eaLnBrk="1" hangingPunct="1"/>
            <a:r>
              <a:rPr lang="en-GB" altLang="en-US" sz="4000" dirty="0" smtClean="0"/>
              <a:t>Appendix 1A: A Fuzzy Set Interim Truth Table (Olsen, 2009)</a:t>
            </a:r>
          </a:p>
        </p:txBody>
      </p:sp>
      <p:graphicFrame>
        <p:nvGraphicFramePr>
          <p:cNvPr id="18240" name="Group 832"/>
          <p:cNvGraphicFramePr>
            <a:graphicFrameLocks noGrp="1"/>
          </p:cNvGraphicFramePr>
          <p:nvPr>
            <p:ph idx="1"/>
          </p:nvPr>
        </p:nvGraphicFramePr>
        <p:xfrm>
          <a:off x="684213" y="1628775"/>
          <a:ext cx="7772400" cy="6473134"/>
        </p:xfrm>
        <a:graphic>
          <a:graphicData uri="http://schemas.openxmlformats.org/drawingml/2006/table">
            <a:tbl>
              <a:tblPr/>
              <a:tblGrid>
                <a:gridCol w="836612"/>
                <a:gridCol w="835025"/>
                <a:gridCol w="849313"/>
                <a:gridCol w="836612"/>
                <a:gridCol w="835025"/>
                <a:gridCol w="896938"/>
                <a:gridCol w="858837"/>
                <a:gridCol w="946150"/>
                <a:gridCol w="877888"/>
              </a:tblGrid>
              <a:tr h="51752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2400" b="0" i="0" u="none" strike="noStrike" cap="none" normalizeH="0" baseline="0" dirty="0" smtClean="0">
                          <a:ln>
                            <a:noFill/>
                          </a:ln>
                          <a:solidFill>
                            <a:schemeClr val="tx1"/>
                          </a:solidFill>
                          <a:effectLst/>
                          <a:latin typeface="Arial" pitchFamily="34" charset="0"/>
                        </a:rPr>
                        <a:t>Y </a:t>
                      </a: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2400" b="0" i="0" u="none" strike="noStrike" cap="none" normalizeH="0" baseline="0" smtClean="0">
                          <a:ln>
                            <a:noFill/>
                          </a:ln>
                          <a:solidFill>
                            <a:schemeClr val="tx1"/>
                          </a:solidFill>
                          <a:effectLst/>
                          <a:latin typeface="Arial" pitchFamily="34" charset="0"/>
                        </a:rPr>
                        <a:t>X1</a:t>
                      </a: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2400" b="0" i="0" u="none" strike="noStrike" cap="none" normalizeH="0" baseline="0" smtClean="0">
                          <a:ln>
                            <a:noFill/>
                          </a:ln>
                          <a:solidFill>
                            <a:schemeClr val="tx1"/>
                          </a:solidFill>
                          <a:effectLst/>
                          <a:latin typeface="Arial" pitchFamily="34" charset="0"/>
                        </a:rPr>
                        <a:t>X2</a:t>
                      </a: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2400" b="0" i="0" u="none" strike="noStrike" cap="none" normalizeH="0" baseline="0" dirty="0" smtClean="0">
                          <a:ln>
                            <a:noFill/>
                          </a:ln>
                          <a:solidFill>
                            <a:schemeClr val="tx1"/>
                          </a:solidFill>
                          <a:effectLst/>
                          <a:latin typeface="Arial" pitchFamily="34" charset="0"/>
                        </a:rPr>
                        <a:t>X3</a:t>
                      </a: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2400" b="0" i="0" u="none" strike="noStrike" cap="none" normalizeH="0" baseline="0" smtClean="0">
                          <a:ln>
                            <a:noFill/>
                          </a:ln>
                          <a:solidFill>
                            <a:schemeClr val="tx1"/>
                          </a:solidFill>
                          <a:effectLst/>
                          <a:latin typeface="Arial" pitchFamily="34" charset="0"/>
                        </a:rPr>
                        <a:t>X4</a:t>
                      </a: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2400" b="0" i="0" u="none" strike="noStrike" cap="none" normalizeH="0" baseline="0" smtClean="0">
                          <a:ln>
                            <a:noFill/>
                          </a:ln>
                          <a:solidFill>
                            <a:schemeClr val="tx1"/>
                          </a:solidFill>
                          <a:effectLst/>
                          <a:latin typeface="Arial" pitchFamily="34" charset="0"/>
                        </a:rPr>
                        <a:t>X5</a:t>
                      </a: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2400" b="0" i="0" u="none" strike="noStrike" cap="none" normalizeH="0" baseline="0" smtClean="0">
                          <a:ln>
                            <a:noFill/>
                          </a:ln>
                          <a:solidFill>
                            <a:schemeClr val="tx1"/>
                          </a:solidFill>
                          <a:effectLst/>
                          <a:latin typeface="Arial" pitchFamily="34" charset="0"/>
                        </a:rPr>
                        <a:t>X6</a:t>
                      </a: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1400" b="1" i="0" u="none" strike="noStrike" cap="none" normalizeH="0" baseline="0" smtClean="0">
                          <a:ln>
                            <a:noFill/>
                          </a:ln>
                          <a:solidFill>
                            <a:schemeClr val="tx1"/>
                          </a:solidFill>
                          <a:effectLst/>
                          <a:latin typeface="Arial" pitchFamily="34" charset="0"/>
                        </a:rPr>
                        <a:t>Number</a:t>
                      </a: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GB" altLang="en-US" sz="1400" b="1" i="0" u="none" strike="noStrike" cap="none" normalizeH="0" baseline="0" smtClean="0">
                          <a:ln>
                            <a:noFill/>
                          </a:ln>
                          <a:solidFill>
                            <a:schemeClr val="tx1"/>
                          </a:solidFill>
                          <a:effectLst/>
                          <a:latin typeface="Arial" pitchFamily="34" charset="0"/>
                        </a:rPr>
                        <a:t>Configuration</a:t>
                      </a:r>
                    </a:p>
                  </a:txBody>
                  <a:tcPr marT="45713" marB="45713" anchor="b" horzOverflow="overflow">
                    <a:lnL>
                      <a:noFill/>
                    </a:lnL>
                    <a:lnR>
                      <a:noFill/>
                    </a:lnR>
                    <a:lnT>
                      <a:noFill/>
                    </a:lnT>
                    <a:lnB>
                      <a:noFill/>
                    </a:lnB>
                    <a:lnTlToBr>
                      <a:noFill/>
                    </a:lnTlToBr>
                    <a:lnBlToTr>
                      <a:noFill/>
                    </a:lnBlToTr>
                    <a:noFill/>
                  </a:tcPr>
                </a:tc>
              </a:tr>
              <a:tr h="51752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Fuzzy</a:t>
                      </a:r>
                      <a:endParaRPr kumimoji="0" lang="en-GB" altLang="en-US" sz="2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Fuzzy</a:t>
                      </a:r>
                      <a:endParaRPr kumimoji="0" lang="en-GB" altLang="en-US" sz="2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Fuzzy</a:t>
                      </a:r>
                      <a:endParaRPr kumimoji="0" lang="en-GB" altLang="en-US" sz="2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Crisp</a:t>
                      </a:r>
                      <a:endParaRPr kumimoji="0" lang="en-GB" altLang="en-US" sz="2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Crisp</a:t>
                      </a:r>
                      <a:endParaRPr kumimoji="0" lang="en-GB" altLang="en-US" sz="2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Fuzzy</a:t>
                      </a:r>
                      <a:endParaRPr kumimoji="0" lang="en-GB" altLang="en-US" sz="2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Crisp</a:t>
                      </a:r>
                      <a:endParaRPr kumimoji="0" lang="en-GB" altLang="en-US" sz="2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1400" b="1" i="0" u="none" strike="noStrike" cap="none" normalizeH="0" baseline="0" smtClean="0">
                          <a:ln>
                            <a:noFill/>
                          </a:ln>
                          <a:solidFill>
                            <a:schemeClr val="tx1"/>
                          </a:solidFill>
                          <a:effectLst/>
                          <a:latin typeface="Arial" pitchFamily="34" charset="0"/>
                        </a:rPr>
                        <a:t>Of</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1400" b="1" i="0" u="none" strike="noStrike" cap="none" normalizeH="0" baseline="0" smtClean="0">
                          <a:ln>
                            <a:noFill/>
                          </a:ln>
                          <a:solidFill>
                            <a:schemeClr val="tx1"/>
                          </a:solidFill>
                          <a:effectLst/>
                          <a:latin typeface="Arial" pitchFamily="34" charset="0"/>
                        </a:rPr>
                        <a:t>Cases</a:t>
                      </a: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smtClean="0">
                        <a:ln>
                          <a:noFill/>
                        </a:ln>
                        <a:solidFill>
                          <a:schemeClr val="tx1"/>
                        </a:solidFill>
                        <a:effectLst/>
                        <a:latin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4</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2</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3</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2</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4</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3</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5</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6</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7</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8</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9</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4</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10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11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12</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13</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14</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2</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15</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4</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16</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17</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18</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517525">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r>
              <a:tr h="517525">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SUM: </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31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r>
            </a:tbl>
          </a:graphicData>
        </a:graphic>
      </p:graphicFrame>
    </p:spTree>
    <p:extLst>
      <p:ext uri="{BB962C8B-B14F-4D97-AF65-F5344CB8AC3E}">
        <p14:creationId xmlns:p14="http://schemas.microsoft.com/office/powerpoint/2010/main" val="423479397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p:spPr>
        <p:txBody>
          <a:bodyP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a:spcBef>
                <a:spcPct val="50000"/>
              </a:spcBef>
              <a:buFontTx/>
              <a:buNone/>
            </a:pPr>
            <a:fld id="{BE6586A3-685B-4D85-A7B4-E9DF820E8EA1}" type="slidenum">
              <a:rPr kumimoji="0" lang="en-GB" altLang="en-US" sz="1400"/>
              <a:pPr>
                <a:spcBef>
                  <a:spcPct val="50000"/>
                </a:spcBef>
                <a:buFontTx/>
                <a:buNone/>
              </a:pPr>
              <a:t>46</a:t>
            </a:fld>
            <a:endParaRPr kumimoji="0" lang="en-GB" altLang="en-US" sz="1400"/>
          </a:p>
        </p:txBody>
      </p:sp>
      <p:sp>
        <p:nvSpPr>
          <p:cNvPr id="30723" name="Rectangle 2"/>
          <p:cNvSpPr>
            <a:spLocks noGrp="1" noChangeArrowheads="1"/>
          </p:cNvSpPr>
          <p:nvPr>
            <p:ph type="title"/>
          </p:nvPr>
        </p:nvSpPr>
        <p:spPr>
          <a:xfrm>
            <a:off x="684212" y="404813"/>
            <a:ext cx="8208267" cy="1143000"/>
          </a:xfrm>
        </p:spPr>
        <p:style>
          <a:lnRef idx="1">
            <a:schemeClr val="accent3"/>
          </a:lnRef>
          <a:fillRef idx="2">
            <a:schemeClr val="accent3"/>
          </a:fillRef>
          <a:effectRef idx="1">
            <a:schemeClr val="accent3"/>
          </a:effectRef>
          <a:fontRef idx="minor">
            <a:schemeClr val="dk1"/>
          </a:fontRef>
        </p:style>
        <p:txBody>
          <a:bodyPr>
            <a:normAutofit fontScale="90000"/>
          </a:bodyPr>
          <a:lstStyle/>
          <a:p>
            <a:pPr eaLnBrk="1" hangingPunct="1"/>
            <a:r>
              <a:rPr lang="en-GB" altLang="en-US" sz="4000" dirty="0" smtClean="0"/>
              <a:t>Appendix 1B: A Fuzzy Set </a:t>
            </a:r>
            <a:r>
              <a:rPr lang="en-GB" altLang="en-US" sz="4000" b="1" dirty="0" smtClean="0"/>
              <a:t>Raw</a:t>
            </a:r>
            <a:r>
              <a:rPr lang="en-GB" altLang="en-US" sz="4000" dirty="0" smtClean="0"/>
              <a:t> Truth Table (Olsen, 2009) </a:t>
            </a:r>
            <a:r>
              <a:rPr lang="en-GB" altLang="en-US" sz="3600" dirty="0" smtClean="0"/>
              <a:t>(White=X1-X6) (Purple=Y1-Y4)</a:t>
            </a:r>
            <a:endParaRPr lang="en-GB" altLang="en-US" sz="4000" dirty="0" smtClean="0"/>
          </a:p>
        </p:txBody>
      </p:sp>
      <p:graphicFrame>
        <p:nvGraphicFramePr>
          <p:cNvPr id="3" name="Table Placeholder 2"/>
          <p:cNvGraphicFramePr>
            <a:graphicFrameLocks noGrp="1"/>
          </p:cNvGraphicFramePr>
          <p:nvPr>
            <p:ph type="tbl" idx="1"/>
            <p:extLst>
              <p:ext uri="{D42A27DB-BD31-4B8C-83A1-F6EECF244321}">
                <p14:modId xmlns:p14="http://schemas.microsoft.com/office/powerpoint/2010/main" val="2726946537"/>
              </p:ext>
            </p:extLst>
          </p:nvPr>
        </p:nvGraphicFramePr>
        <p:xfrm>
          <a:off x="611560" y="1772816"/>
          <a:ext cx="6768751" cy="6218430"/>
        </p:xfrm>
        <a:graphic>
          <a:graphicData uri="http://schemas.openxmlformats.org/drawingml/2006/table">
            <a:tbl>
              <a:tblPr/>
              <a:tblGrid>
                <a:gridCol w="615341"/>
                <a:gridCol w="615341"/>
                <a:gridCol w="615341"/>
                <a:gridCol w="615341"/>
                <a:gridCol w="615341"/>
                <a:gridCol w="615341"/>
                <a:gridCol w="615341"/>
                <a:gridCol w="615341"/>
                <a:gridCol w="615341"/>
                <a:gridCol w="615341"/>
                <a:gridCol w="615341"/>
              </a:tblGrid>
              <a:tr h="227915">
                <a:tc>
                  <a:txBody>
                    <a:bodyPr/>
                    <a:lstStyle/>
                    <a:p>
                      <a:pPr algn="l" fontAlgn="b"/>
                      <a:r>
                        <a:rPr lang="en-GB" sz="2000" b="0" i="0" u="none" strike="noStrike" dirty="0" err="1">
                          <a:solidFill>
                            <a:srgbClr val="000000"/>
                          </a:solidFill>
                          <a:effectLst/>
                          <a:latin typeface="Calibri"/>
                        </a:rPr>
                        <a:t>hhid</a:t>
                      </a:r>
                      <a:endParaRPr lang="en-GB" sz="2000" b="0" i="0" u="none" strike="noStrike" dirty="0">
                        <a:solidFill>
                          <a:srgbClr val="000000"/>
                        </a:solidFill>
                        <a:effectLst/>
                        <a:latin typeface="Calibri"/>
                      </a:endParaRPr>
                    </a:p>
                  </a:txBody>
                  <a:tcPr marL="4194" marR="4194" marT="4194" marB="0" anchor="b">
                    <a:lnL>
                      <a:noFill/>
                    </a:lnL>
                    <a:lnR>
                      <a:noFill/>
                    </a:lnR>
                    <a:lnT>
                      <a:noFill/>
                    </a:lnT>
                    <a:lnB>
                      <a:noFill/>
                    </a:lnB>
                  </a:tcPr>
                </a:tc>
                <a:tc>
                  <a:txBody>
                    <a:bodyPr/>
                    <a:lstStyle/>
                    <a:p>
                      <a:pPr algn="l" fontAlgn="b"/>
                      <a:r>
                        <a:rPr lang="en-GB" sz="2000" b="0" i="0" u="none" strike="noStrike" dirty="0">
                          <a:solidFill>
                            <a:srgbClr val="000000"/>
                          </a:solidFill>
                          <a:effectLst/>
                          <a:latin typeface="Calibri"/>
                        </a:rPr>
                        <a:t>worker</a:t>
                      </a:r>
                    </a:p>
                  </a:txBody>
                  <a:tcPr marL="4194" marR="4194" marT="4194" marB="0" anchor="b">
                    <a:lnL>
                      <a:noFill/>
                    </a:lnL>
                    <a:lnR>
                      <a:noFill/>
                    </a:lnR>
                    <a:lnT>
                      <a:noFill/>
                    </a:lnT>
                    <a:lnB>
                      <a:noFill/>
                    </a:lnB>
                  </a:tcPr>
                </a:tc>
                <a:tc>
                  <a:txBody>
                    <a:bodyPr/>
                    <a:lstStyle/>
                    <a:p>
                      <a:pPr algn="l" fontAlgn="b"/>
                      <a:r>
                        <a:rPr lang="en-GB" sz="2000" b="0" i="0" u="none" strike="noStrike" dirty="0" err="1">
                          <a:solidFill>
                            <a:srgbClr val="000000"/>
                          </a:solidFill>
                          <a:effectLst/>
                          <a:latin typeface="Calibri"/>
                        </a:rPr>
                        <a:t>farmerll</a:t>
                      </a:r>
                      <a:endParaRPr lang="en-GB" sz="2000" b="0" i="0" u="none" strike="noStrike" dirty="0">
                        <a:solidFill>
                          <a:srgbClr val="000000"/>
                        </a:solidFill>
                        <a:effectLst/>
                        <a:latin typeface="Calibri"/>
                      </a:endParaRPr>
                    </a:p>
                  </a:txBody>
                  <a:tcPr marL="4194" marR="4194" marT="4194" marB="0" anchor="b">
                    <a:lnL>
                      <a:noFill/>
                    </a:lnL>
                    <a:lnR>
                      <a:noFill/>
                    </a:lnR>
                    <a:lnT>
                      <a:noFill/>
                    </a:lnT>
                    <a:lnB>
                      <a:noFill/>
                    </a:lnB>
                  </a:tcPr>
                </a:tc>
                <a:tc>
                  <a:txBody>
                    <a:bodyPr/>
                    <a:lstStyle/>
                    <a:p>
                      <a:pPr algn="l" fontAlgn="b"/>
                      <a:r>
                        <a:rPr lang="en-GB" sz="2000" b="0" i="0" u="none" strike="noStrike" dirty="0">
                          <a:solidFill>
                            <a:srgbClr val="000000"/>
                          </a:solidFill>
                          <a:effectLst/>
                          <a:latin typeface="Calibri"/>
                        </a:rPr>
                        <a:t>assets</a:t>
                      </a:r>
                    </a:p>
                  </a:txBody>
                  <a:tcPr marL="4194" marR="4194" marT="4194" marB="0" anchor="b">
                    <a:lnL>
                      <a:noFill/>
                    </a:lnL>
                    <a:lnR>
                      <a:noFill/>
                    </a:lnR>
                    <a:lnT>
                      <a:noFill/>
                    </a:lnT>
                    <a:lnB>
                      <a:noFill/>
                    </a:lnB>
                  </a:tcPr>
                </a:tc>
                <a:tc>
                  <a:txBody>
                    <a:bodyPr/>
                    <a:lstStyle/>
                    <a:p>
                      <a:pPr algn="l" fontAlgn="b"/>
                      <a:r>
                        <a:rPr lang="en-GB" sz="2000" b="0" i="0" u="none" strike="noStrike" dirty="0">
                          <a:solidFill>
                            <a:srgbClr val="000000"/>
                          </a:solidFill>
                          <a:effectLst/>
                          <a:latin typeface="Calibri"/>
                        </a:rPr>
                        <a:t>education</a:t>
                      </a:r>
                    </a:p>
                  </a:txBody>
                  <a:tcPr marL="4194" marR="4194" marT="4194" marB="0" anchor="b">
                    <a:lnL>
                      <a:noFill/>
                    </a:lnL>
                    <a:lnR>
                      <a:noFill/>
                    </a:lnR>
                    <a:lnT>
                      <a:noFill/>
                    </a:lnT>
                    <a:lnB>
                      <a:noFill/>
                    </a:lnB>
                  </a:tcPr>
                </a:tc>
                <a:tc>
                  <a:txBody>
                    <a:bodyPr/>
                    <a:lstStyle/>
                    <a:p>
                      <a:pPr algn="l" fontAlgn="b"/>
                      <a:r>
                        <a:rPr lang="en-GB" sz="2000" b="0" i="0" u="none" strike="noStrike" dirty="0">
                          <a:solidFill>
                            <a:srgbClr val="000000"/>
                          </a:solidFill>
                          <a:effectLst/>
                          <a:latin typeface="Calibri"/>
                        </a:rPr>
                        <a:t>tenancy</a:t>
                      </a:r>
                    </a:p>
                  </a:txBody>
                  <a:tcPr marL="4194" marR="4194" marT="4194" marB="0" anchor="b">
                    <a:lnL>
                      <a:noFill/>
                    </a:lnL>
                    <a:lnR>
                      <a:noFill/>
                    </a:lnR>
                    <a:lnT>
                      <a:noFill/>
                    </a:lnT>
                    <a:lnB>
                      <a:noFill/>
                    </a:lnB>
                  </a:tcPr>
                </a:tc>
                <a:tc>
                  <a:txBody>
                    <a:bodyPr/>
                    <a:lstStyle/>
                    <a:p>
                      <a:pPr algn="l" fontAlgn="b"/>
                      <a:r>
                        <a:rPr lang="en-GB" sz="2000" b="0" i="0" u="none" strike="noStrike">
                          <a:solidFill>
                            <a:srgbClr val="000000"/>
                          </a:solidFill>
                          <a:effectLst/>
                          <a:latin typeface="Calibri"/>
                        </a:rPr>
                        <a:t>wetaccess</a:t>
                      </a:r>
                    </a:p>
                  </a:txBody>
                  <a:tcPr marL="4194" marR="4194" marT="4194" marB="0" anchor="b">
                    <a:lnL>
                      <a:noFill/>
                    </a:lnL>
                    <a:lnR>
                      <a:noFill/>
                    </a:lnR>
                    <a:lnT>
                      <a:noFill/>
                    </a:lnT>
                    <a:lnB>
                      <a:noFill/>
                    </a:lnB>
                  </a:tcPr>
                </a:tc>
                <a:tc>
                  <a:txBody>
                    <a:bodyPr/>
                    <a:lstStyle/>
                    <a:p>
                      <a:pPr algn="l" fontAlgn="b"/>
                      <a:r>
                        <a:rPr lang="en-GB" sz="2000" b="0" i="0" u="none" strike="noStrike" dirty="0" err="1">
                          <a:solidFill>
                            <a:srgbClr val="000000"/>
                          </a:solidFill>
                          <a:effectLst/>
                          <a:latin typeface="Calibri"/>
                        </a:rPr>
                        <a:t>havecows</a:t>
                      </a:r>
                      <a:endParaRPr lang="en-GB" sz="2000" b="0" i="0" u="none" strike="noStrike" dirty="0">
                        <a:solidFill>
                          <a:srgbClr val="000000"/>
                        </a:solidFill>
                        <a:effectLst/>
                        <a:latin typeface="Calibri"/>
                      </a:endParaRPr>
                    </a:p>
                  </a:txBody>
                  <a:tcPr marL="4194" marR="4194" marT="4194" marB="0" anchor="b">
                    <a:lnL>
                      <a:noFill/>
                    </a:lnL>
                    <a:lnR>
                      <a:noFill/>
                    </a:lnR>
                    <a:lnT>
                      <a:noFill/>
                    </a:lnT>
                    <a:lnB>
                      <a:noFill/>
                    </a:lnB>
                    <a:solidFill>
                      <a:schemeClr val="accent4">
                        <a:lumMod val="20000"/>
                        <a:lumOff val="80000"/>
                      </a:schemeClr>
                    </a:solidFill>
                  </a:tcPr>
                </a:tc>
                <a:tc>
                  <a:txBody>
                    <a:bodyPr/>
                    <a:lstStyle/>
                    <a:p>
                      <a:pPr algn="l" fontAlgn="b"/>
                      <a:r>
                        <a:rPr lang="en-GB" sz="2000" b="0" i="0" u="none" strike="noStrike" dirty="0" err="1">
                          <a:solidFill>
                            <a:srgbClr val="000000"/>
                          </a:solidFill>
                          <a:effectLst/>
                          <a:latin typeface="Calibri"/>
                        </a:rPr>
                        <a:t>conformn</a:t>
                      </a:r>
                      <a:endParaRPr lang="en-GB" sz="2000" b="0" i="0" u="none" strike="noStrike" dirty="0">
                        <a:solidFill>
                          <a:srgbClr val="000000"/>
                        </a:solidFill>
                        <a:effectLst/>
                        <a:latin typeface="Calibri"/>
                      </a:endParaRPr>
                    </a:p>
                  </a:txBody>
                  <a:tcPr marL="4194" marR="4194" marT="4194" marB="0" anchor="b">
                    <a:lnL>
                      <a:noFill/>
                    </a:lnL>
                    <a:lnR>
                      <a:noFill/>
                    </a:lnR>
                    <a:lnT>
                      <a:noFill/>
                    </a:lnT>
                    <a:lnB>
                      <a:noFill/>
                    </a:lnB>
                    <a:solidFill>
                      <a:schemeClr val="accent4">
                        <a:lumMod val="20000"/>
                        <a:lumOff val="80000"/>
                      </a:schemeClr>
                    </a:solidFill>
                  </a:tcPr>
                </a:tc>
                <a:tc>
                  <a:txBody>
                    <a:bodyPr/>
                    <a:lstStyle/>
                    <a:p>
                      <a:pPr algn="l" fontAlgn="b"/>
                      <a:r>
                        <a:rPr lang="en-GB" sz="2000" b="0" i="0" u="none" strike="noStrike" dirty="0" err="1">
                          <a:solidFill>
                            <a:srgbClr val="000000"/>
                          </a:solidFill>
                          <a:effectLst/>
                          <a:latin typeface="Calibri"/>
                        </a:rPr>
                        <a:t>innovaten</a:t>
                      </a:r>
                      <a:endParaRPr lang="en-GB" sz="2000" b="0" i="0" u="none" strike="noStrike" dirty="0">
                        <a:solidFill>
                          <a:srgbClr val="000000"/>
                        </a:solidFill>
                        <a:effectLst/>
                        <a:latin typeface="Calibri"/>
                      </a:endParaRPr>
                    </a:p>
                  </a:txBody>
                  <a:tcPr marL="4194" marR="4194" marT="4194" marB="0" anchor="b">
                    <a:lnL>
                      <a:noFill/>
                    </a:lnL>
                    <a:lnR>
                      <a:noFill/>
                    </a:lnR>
                    <a:lnT>
                      <a:noFill/>
                    </a:lnT>
                    <a:lnB>
                      <a:noFill/>
                    </a:lnB>
                    <a:solidFill>
                      <a:schemeClr val="accent4">
                        <a:lumMod val="20000"/>
                        <a:lumOff val="80000"/>
                      </a:schemeClr>
                    </a:solidFill>
                  </a:tcPr>
                </a:tc>
                <a:tc>
                  <a:txBody>
                    <a:bodyPr/>
                    <a:lstStyle/>
                    <a:p>
                      <a:pPr algn="l" fontAlgn="b"/>
                      <a:r>
                        <a:rPr lang="en-GB" sz="2000" b="0" i="0" u="none" strike="noStrike" dirty="0" err="1">
                          <a:solidFill>
                            <a:srgbClr val="000000"/>
                          </a:solidFill>
                          <a:effectLst/>
                          <a:latin typeface="Calibri"/>
                        </a:rPr>
                        <a:t>resistfz</a:t>
                      </a:r>
                      <a:endParaRPr lang="en-GB" sz="2000" b="0" i="0" u="none" strike="noStrike" dirty="0">
                        <a:solidFill>
                          <a:srgbClr val="000000"/>
                        </a:solidFill>
                        <a:effectLst/>
                        <a:latin typeface="Calibri"/>
                      </a:endParaRPr>
                    </a:p>
                  </a:txBody>
                  <a:tcPr marL="4194" marR="4194" marT="4194" marB="0" anchor="b">
                    <a:lnL>
                      <a:noFill/>
                    </a:lnL>
                    <a:lnR>
                      <a:noFill/>
                    </a:lnR>
                    <a:lnT>
                      <a:noFill/>
                    </a:lnT>
                    <a:lnB>
                      <a:noFill/>
                    </a:lnB>
                    <a:solidFill>
                      <a:schemeClr val="accent4">
                        <a:lumMod val="20000"/>
                        <a:lumOff val="80000"/>
                      </a:schemeClr>
                    </a:solidFill>
                  </a:tcPr>
                </a:tc>
              </a:tr>
              <a:tr h="121555">
                <a:tc>
                  <a:txBody>
                    <a:bodyPr/>
                    <a:lstStyle/>
                    <a:p>
                      <a:pPr algn="r" fontAlgn="b"/>
                      <a:r>
                        <a:rPr lang="en-GB" sz="1400" b="0" i="0" u="none" strike="noStrike" dirty="0">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0.87</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0.17</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1400" b="0" i="0" u="none" strike="noStrike" dirty="0">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1400" b="0" i="0" u="none" strike="noStrike" dirty="0">
                          <a:solidFill>
                            <a:srgbClr val="000000"/>
                          </a:solidFill>
                          <a:effectLst/>
                          <a:latin typeface="Calibri"/>
                        </a:rPr>
                        <a:t>1</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1400" b="0" i="0" u="none" strike="noStrike">
                          <a:solidFill>
                            <a:srgbClr val="000000"/>
                          </a:solidFill>
                          <a:effectLst/>
                          <a:latin typeface="Calibri"/>
                        </a:rPr>
                        <a:t>1</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14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1400" b="0" i="0" u="none" strike="noStrike" dirty="0">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r>
              <a:tr h="121555">
                <a:tc>
                  <a:txBody>
                    <a:bodyPr/>
                    <a:lstStyle/>
                    <a:p>
                      <a:pPr algn="r" fontAlgn="b"/>
                      <a:r>
                        <a:rPr lang="en-GB" sz="1400" b="0" i="0" u="none" strike="noStrike">
                          <a:solidFill>
                            <a:srgbClr val="000000"/>
                          </a:solidFill>
                          <a:effectLst/>
                          <a:latin typeface="Calibri"/>
                        </a:rPr>
                        <a:t>2</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1400" b="0" i="0" u="none" strike="noStrike" dirty="0">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0.5</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0.5</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1400" b="0" i="0" u="none" strike="noStrike" dirty="0">
                          <a:solidFill>
                            <a:srgbClr val="000000"/>
                          </a:solidFill>
                          <a:effectLst/>
                          <a:latin typeface="Calibri"/>
                        </a:rPr>
                        <a:t>1</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14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1400" b="0" i="0" u="none" strike="noStrike">
                          <a:solidFill>
                            <a:srgbClr val="000000"/>
                          </a:solidFill>
                          <a:effectLst/>
                          <a:latin typeface="Calibri"/>
                        </a:rPr>
                        <a:t>3</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1400" b="0" i="0" u="none" strike="noStrike" dirty="0">
                          <a:solidFill>
                            <a:srgbClr val="000000"/>
                          </a:solidFill>
                          <a:effectLst/>
                          <a:latin typeface="Calibri"/>
                        </a:rPr>
                        <a:t>0.87</a:t>
                      </a:r>
                    </a:p>
                  </a:txBody>
                  <a:tcPr marL="4194" marR="4194" marT="4194" marB="0" anchor="b">
                    <a:lnL>
                      <a:noFill/>
                    </a:lnL>
                    <a:lnR>
                      <a:noFill/>
                    </a:lnR>
                    <a:lnT>
                      <a:noFill/>
                    </a:lnT>
                    <a:lnB>
                      <a:noFill/>
                    </a:lnB>
                    <a:solidFill>
                      <a:schemeClr val="accent4">
                        <a:lumMod val="20000"/>
                        <a:lumOff val="80000"/>
                      </a:schemeClr>
                    </a:solidFill>
                  </a:tcPr>
                </a:tc>
              </a:tr>
              <a:tr h="121555">
                <a:tc>
                  <a:txBody>
                    <a:bodyPr/>
                    <a:lstStyle/>
                    <a:p>
                      <a:pPr algn="r" fontAlgn="b"/>
                      <a:r>
                        <a:rPr lang="en-GB" sz="1400" b="0" i="0" u="none" strike="noStrike">
                          <a:solidFill>
                            <a:srgbClr val="000000"/>
                          </a:solidFill>
                          <a:effectLst/>
                          <a:latin typeface="Calibri"/>
                        </a:rPr>
                        <a:t>3</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1400" b="0" i="0" u="none" strike="noStrike" dirty="0">
                          <a:solidFill>
                            <a:srgbClr val="000000"/>
                          </a:solidFill>
                          <a:effectLst/>
                          <a:latin typeface="Calibri"/>
                        </a:rPr>
                        <a:t>0.5</a:t>
                      </a:r>
                    </a:p>
                  </a:txBody>
                  <a:tcPr marL="4194" marR="4194" marT="4194" marB="0" anchor="b">
                    <a:lnL>
                      <a:noFill/>
                    </a:lnL>
                    <a:lnR>
                      <a:noFill/>
                    </a:lnR>
                    <a:lnT>
                      <a:noFill/>
                    </a:lnT>
                    <a:lnB>
                      <a:noFill/>
                    </a:lnB>
                  </a:tcPr>
                </a:tc>
                <a:tc>
                  <a:txBody>
                    <a:bodyPr/>
                    <a:lstStyle/>
                    <a:p>
                      <a:pPr algn="r" fontAlgn="b"/>
                      <a:r>
                        <a:rPr lang="en-GB" sz="1400" b="0" i="0" u="none" strike="noStrike" dirty="0">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1400" b="0" i="0" u="none" strike="noStrike" dirty="0">
                          <a:solidFill>
                            <a:srgbClr val="000000"/>
                          </a:solidFill>
                          <a:effectLst/>
                          <a:latin typeface="Calibri"/>
                        </a:rPr>
                        <a:t>1</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1400" b="0" i="0" u="none" strike="noStrike">
                          <a:solidFill>
                            <a:srgbClr val="000000"/>
                          </a:solidFill>
                          <a:effectLst/>
                          <a:latin typeface="Calibri"/>
                        </a:rPr>
                        <a:t>3</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1400" b="0" i="0" u="none" strike="noStrike">
                          <a:solidFill>
                            <a:srgbClr val="000000"/>
                          </a:solidFill>
                          <a:effectLst/>
                          <a:latin typeface="Calibri"/>
                        </a:rPr>
                        <a:t>1</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1400" b="0" i="0" u="none" strike="noStrike" dirty="0">
                          <a:solidFill>
                            <a:srgbClr val="000000"/>
                          </a:solidFill>
                          <a:effectLst/>
                          <a:latin typeface="Calibri"/>
                        </a:rPr>
                        <a:t>1</a:t>
                      </a:r>
                    </a:p>
                  </a:txBody>
                  <a:tcPr marL="4194" marR="4194" marT="4194" marB="0" anchor="b">
                    <a:lnL>
                      <a:noFill/>
                    </a:lnL>
                    <a:lnR>
                      <a:noFill/>
                    </a:lnR>
                    <a:lnT>
                      <a:noFill/>
                    </a:lnT>
                    <a:lnB>
                      <a:noFill/>
                    </a:lnB>
                    <a:solidFill>
                      <a:schemeClr val="accent4">
                        <a:lumMod val="20000"/>
                        <a:lumOff val="80000"/>
                      </a:schemeClr>
                    </a:solidFill>
                  </a:tcPr>
                </a:tc>
              </a:tr>
              <a:tr h="121555">
                <a:tc>
                  <a:txBody>
                    <a:bodyPr/>
                    <a:lstStyle/>
                    <a:p>
                      <a:pPr algn="r" fontAlgn="b"/>
                      <a:r>
                        <a:rPr lang="en-GB" sz="1400" b="0" i="0" u="none" strike="noStrike">
                          <a:solidFill>
                            <a:srgbClr val="000000"/>
                          </a:solidFill>
                          <a:effectLst/>
                          <a:latin typeface="Calibri"/>
                        </a:rPr>
                        <a:t>4</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0.67</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0.33</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1400" b="0" i="0" u="none" strike="noStrike" dirty="0">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1400" b="0" i="0" u="none" strike="noStrike" dirty="0">
                          <a:solidFill>
                            <a:srgbClr val="000000"/>
                          </a:solidFill>
                          <a:effectLst/>
                          <a:latin typeface="Calibri"/>
                        </a:rPr>
                        <a:t>1</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14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1400" b="0" i="0" u="none" strike="noStrike" dirty="0">
                          <a:solidFill>
                            <a:srgbClr val="000000"/>
                          </a:solidFill>
                          <a:effectLst/>
                          <a:latin typeface="Calibri"/>
                        </a:rPr>
                        <a:t>0.87</a:t>
                      </a:r>
                    </a:p>
                  </a:txBody>
                  <a:tcPr marL="4194" marR="4194" marT="4194" marB="0" anchor="b">
                    <a:lnL>
                      <a:noFill/>
                    </a:lnL>
                    <a:lnR>
                      <a:noFill/>
                    </a:lnR>
                    <a:lnT>
                      <a:noFill/>
                    </a:lnT>
                    <a:lnB>
                      <a:noFill/>
                    </a:lnB>
                    <a:solidFill>
                      <a:schemeClr val="accent4">
                        <a:lumMod val="20000"/>
                        <a:lumOff val="80000"/>
                      </a:schemeClr>
                    </a:solidFill>
                  </a:tcPr>
                </a:tc>
              </a:tr>
              <a:tr h="121555">
                <a:tc>
                  <a:txBody>
                    <a:bodyPr/>
                    <a:lstStyle/>
                    <a:p>
                      <a:pPr algn="r" fontAlgn="b"/>
                      <a:r>
                        <a:rPr lang="en-GB" sz="1400" b="0" i="0" u="none" strike="noStrike">
                          <a:solidFill>
                            <a:srgbClr val="000000"/>
                          </a:solidFill>
                          <a:effectLst/>
                          <a:latin typeface="Calibri"/>
                        </a:rPr>
                        <a:t>5</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0.33</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0.17</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0.87</a:t>
                      </a:r>
                    </a:p>
                  </a:txBody>
                  <a:tcPr marL="4194" marR="4194" marT="4194" marB="0" anchor="b">
                    <a:lnL>
                      <a:noFill/>
                    </a:lnL>
                    <a:lnR>
                      <a:noFill/>
                    </a:lnR>
                    <a:lnT>
                      <a:noFill/>
                    </a:lnT>
                    <a:lnB>
                      <a:noFill/>
                    </a:lnB>
                  </a:tcPr>
                </a:tc>
                <a:tc>
                  <a:txBody>
                    <a:bodyPr/>
                    <a:lstStyle/>
                    <a:p>
                      <a:pPr algn="r" fontAlgn="b"/>
                      <a:r>
                        <a:rPr lang="en-GB" sz="1400" b="0" i="0" u="none" strike="noStrike" dirty="0">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1400" b="0" i="0" u="none" strike="noStrike">
                          <a:solidFill>
                            <a:srgbClr val="000000"/>
                          </a:solidFill>
                          <a:effectLst/>
                          <a:latin typeface="Calibri"/>
                        </a:rPr>
                        <a:t>3</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1400" b="0" i="0" u="none" strike="noStrike" dirty="0">
                          <a:solidFill>
                            <a:srgbClr val="000000"/>
                          </a:solidFill>
                          <a:effectLst/>
                          <a:latin typeface="Calibri"/>
                        </a:rPr>
                        <a:t>1</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1400" b="0" i="0" u="none" strike="noStrike" dirty="0">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r>
              <a:tr h="121555">
                <a:tc>
                  <a:txBody>
                    <a:bodyPr/>
                    <a:lstStyle/>
                    <a:p>
                      <a:pPr algn="r" fontAlgn="b"/>
                      <a:r>
                        <a:rPr lang="en-GB" sz="1400" b="0" i="0" u="none" strike="noStrike">
                          <a:solidFill>
                            <a:srgbClr val="000000"/>
                          </a:solidFill>
                          <a:effectLst/>
                          <a:latin typeface="Calibri"/>
                        </a:rPr>
                        <a:t>6</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0.67</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1</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1400" b="0" i="0" u="none" strike="noStrike">
                          <a:solidFill>
                            <a:srgbClr val="000000"/>
                          </a:solidFill>
                          <a:effectLst/>
                          <a:latin typeface="Calibri"/>
                        </a:rPr>
                        <a:t>2</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1400" b="0" i="0" u="none" strike="noStrike" dirty="0">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1400" b="0" i="0" u="none" strike="noStrike" dirty="0">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r>
              <a:tr h="121555">
                <a:tc>
                  <a:txBody>
                    <a:bodyPr/>
                    <a:lstStyle/>
                    <a:p>
                      <a:pPr algn="r" fontAlgn="b"/>
                      <a:r>
                        <a:rPr lang="en-GB" sz="1400" b="0" i="0" u="none" strike="noStrike">
                          <a:solidFill>
                            <a:srgbClr val="000000"/>
                          </a:solidFill>
                          <a:effectLst/>
                          <a:latin typeface="Calibri"/>
                        </a:rPr>
                        <a:t>7</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0.5</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0.87</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1</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1400" b="0" i="0" u="none" strike="noStrike">
                          <a:solidFill>
                            <a:srgbClr val="000000"/>
                          </a:solidFill>
                          <a:effectLst/>
                          <a:latin typeface="Calibri"/>
                        </a:rPr>
                        <a:t>2</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1400" b="0" i="0" u="none" strike="noStrike" dirty="0">
                          <a:solidFill>
                            <a:srgbClr val="000000"/>
                          </a:solidFill>
                          <a:effectLst/>
                          <a:latin typeface="Calibri"/>
                        </a:rPr>
                        <a:t>1</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1400" b="0" i="0" u="none" strike="noStrike" dirty="0">
                          <a:solidFill>
                            <a:srgbClr val="000000"/>
                          </a:solidFill>
                          <a:effectLst/>
                          <a:latin typeface="Calibri"/>
                        </a:rPr>
                        <a:t>1</a:t>
                      </a:r>
                    </a:p>
                  </a:txBody>
                  <a:tcPr marL="4194" marR="4194" marT="4194" marB="0" anchor="b">
                    <a:lnL>
                      <a:noFill/>
                    </a:lnL>
                    <a:lnR>
                      <a:noFill/>
                    </a:lnR>
                    <a:lnT>
                      <a:noFill/>
                    </a:lnT>
                    <a:lnB>
                      <a:noFill/>
                    </a:lnB>
                    <a:solidFill>
                      <a:schemeClr val="accent4">
                        <a:lumMod val="20000"/>
                        <a:lumOff val="80000"/>
                      </a:schemeClr>
                    </a:solidFill>
                  </a:tcPr>
                </a:tc>
              </a:tr>
              <a:tr h="121555">
                <a:tc>
                  <a:txBody>
                    <a:bodyPr/>
                    <a:lstStyle/>
                    <a:p>
                      <a:pPr algn="r" fontAlgn="b"/>
                      <a:r>
                        <a:rPr lang="en-GB" sz="1400" b="0" i="0" u="none" strike="noStrike">
                          <a:solidFill>
                            <a:srgbClr val="000000"/>
                          </a:solidFill>
                          <a:effectLst/>
                          <a:latin typeface="Calibri"/>
                        </a:rPr>
                        <a:t>8</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0.87</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0.67</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0.87</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1</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14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1400" b="0" i="0" u="none" strike="noStrike" dirty="0">
                          <a:solidFill>
                            <a:srgbClr val="000000"/>
                          </a:solidFill>
                          <a:effectLst/>
                          <a:latin typeface="Calibri"/>
                        </a:rPr>
                        <a:t>1</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1400" b="0" i="0" u="none" strike="noStrike" dirty="0">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r>
              <a:tr h="121555">
                <a:tc>
                  <a:txBody>
                    <a:bodyPr/>
                    <a:lstStyle/>
                    <a:p>
                      <a:pPr algn="r" fontAlgn="b"/>
                      <a:r>
                        <a:rPr lang="en-GB" sz="1400" b="0" i="0" u="none" strike="noStrike">
                          <a:solidFill>
                            <a:srgbClr val="000000"/>
                          </a:solidFill>
                          <a:effectLst/>
                          <a:latin typeface="Calibri"/>
                        </a:rPr>
                        <a:t>9</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0.87</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14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14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14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1400" b="0" i="0" u="none" strike="noStrike" dirty="0">
                          <a:solidFill>
                            <a:srgbClr val="000000"/>
                          </a:solidFill>
                          <a:effectLst/>
                          <a:latin typeface="Calibri"/>
                        </a:rPr>
                        <a:t>0.87</a:t>
                      </a:r>
                    </a:p>
                  </a:txBody>
                  <a:tcPr marL="4194" marR="4194" marT="4194" marB="0" anchor="b">
                    <a:lnL>
                      <a:noFill/>
                    </a:lnL>
                    <a:lnR>
                      <a:noFill/>
                    </a:lnR>
                    <a:lnT>
                      <a:noFill/>
                    </a:lnT>
                    <a:lnB>
                      <a:noFill/>
                    </a:lnB>
                    <a:solidFill>
                      <a:schemeClr val="accent4">
                        <a:lumMod val="20000"/>
                        <a:lumOff val="80000"/>
                      </a:schemeClr>
                    </a:solidFill>
                  </a:tcPr>
                </a:tc>
              </a:tr>
              <a:tr h="121555">
                <a:tc>
                  <a:txBody>
                    <a:bodyPr/>
                    <a:lstStyle/>
                    <a:p>
                      <a:pPr algn="r" fontAlgn="b"/>
                      <a:r>
                        <a:rPr lang="en-GB" sz="600" b="0" i="0" u="none" strike="noStrike">
                          <a:solidFill>
                            <a:srgbClr val="000000"/>
                          </a:solidFill>
                          <a:effectLst/>
                          <a:latin typeface="Calibri"/>
                        </a:rPr>
                        <a:t>10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dirty="0">
                          <a:solidFill>
                            <a:srgbClr val="000000"/>
                          </a:solidFill>
                          <a:effectLst/>
                          <a:latin typeface="Calibri"/>
                        </a:rPr>
                        <a:t>0.87</a:t>
                      </a:r>
                    </a:p>
                  </a:txBody>
                  <a:tcPr marL="4194" marR="4194" marT="4194" marB="0" anchor="b">
                    <a:lnL>
                      <a:noFill/>
                    </a:lnL>
                    <a:lnR>
                      <a:noFill/>
                    </a:lnR>
                    <a:lnT>
                      <a:noFill/>
                    </a:lnT>
                    <a:lnB>
                      <a:noFill/>
                    </a:lnB>
                    <a:solidFill>
                      <a:schemeClr val="accent4">
                        <a:lumMod val="20000"/>
                        <a:lumOff val="80000"/>
                      </a:schemeClr>
                    </a:solidFill>
                  </a:tcPr>
                </a:tc>
              </a:tr>
              <a:tr h="121555">
                <a:tc>
                  <a:txBody>
                    <a:bodyPr/>
                    <a:lstStyle/>
                    <a:p>
                      <a:pPr algn="r" fontAlgn="b"/>
                      <a:r>
                        <a:rPr lang="en-GB" sz="600" b="0" i="0" u="none" strike="noStrike">
                          <a:solidFill>
                            <a:srgbClr val="000000"/>
                          </a:solidFill>
                          <a:effectLst/>
                          <a:latin typeface="Calibri"/>
                        </a:rPr>
                        <a:t>11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0.87</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0.17</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2</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dirty="0">
                          <a:solidFill>
                            <a:srgbClr val="000000"/>
                          </a:solidFill>
                          <a:effectLst/>
                          <a:latin typeface="Calibri"/>
                        </a:rPr>
                        <a:t>0.87</a:t>
                      </a:r>
                    </a:p>
                  </a:txBody>
                  <a:tcPr marL="4194" marR="4194" marT="4194" marB="0" anchor="b">
                    <a:lnL>
                      <a:noFill/>
                    </a:lnL>
                    <a:lnR>
                      <a:noFill/>
                    </a:lnR>
                    <a:lnT>
                      <a:noFill/>
                    </a:lnT>
                    <a:lnB>
                      <a:noFill/>
                    </a:lnB>
                    <a:solidFill>
                      <a:schemeClr val="accent4">
                        <a:lumMod val="20000"/>
                        <a:lumOff val="80000"/>
                      </a:schemeClr>
                    </a:solidFill>
                  </a:tcPr>
                </a:tc>
              </a:tr>
              <a:tr h="121555">
                <a:tc>
                  <a:txBody>
                    <a:bodyPr/>
                    <a:lstStyle/>
                    <a:p>
                      <a:pPr algn="r" fontAlgn="b"/>
                      <a:r>
                        <a:rPr lang="en-GB" sz="600" b="0" i="0" u="none" strike="noStrike">
                          <a:solidFill>
                            <a:srgbClr val="000000"/>
                          </a:solidFill>
                          <a:effectLst/>
                          <a:latin typeface="Calibri"/>
                        </a:rPr>
                        <a:t>12</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0.17</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dirty="0">
                          <a:solidFill>
                            <a:srgbClr val="000000"/>
                          </a:solidFill>
                          <a:effectLst/>
                          <a:latin typeface="Calibri"/>
                        </a:rPr>
                        <a:t>0.87</a:t>
                      </a:r>
                    </a:p>
                  </a:txBody>
                  <a:tcPr marL="4194" marR="4194" marT="4194" marB="0" anchor="b">
                    <a:lnL>
                      <a:noFill/>
                    </a:lnL>
                    <a:lnR>
                      <a:noFill/>
                    </a:lnR>
                    <a:lnT>
                      <a:noFill/>
                    </a:lnT>
                    <a:lnB>
                      <a:noFill/>
                    </a:lnB>
                    <a:solidFill>
                      <a:schemeClr val="accent4">
                        <a:lumMod val="20000"/>
                        <a:lumOff val="80000"/>
                      </a:schemeClr>
                    </a:solidFill>
                  </a:tcPr>
                </a:tc>
              </a:tr>
              <a:tr h="121555">
                <a:tc>
                  <a:txBody>
                    <a:bodyPr/>
                    <a:lstStyle/>
                    <a:p>
                      <a:pPr algn="r" fontAlgn="b"/>
                      <a:r>
                        <a:rPr lang="en-GB" sz="600" b="0" i="0" u="none" strike="noStrike">
                          <a:solidFill>
                            <a:srgbClr val="000000"/>
                          </a:solidFill>
                          <a:effectLst/>
                          <a:latin typeface="Calibri"/>
                        </a:rPr>
                        <a:t>13</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0.33</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dirty="0">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r>
              <a:tr h="121555">
                <a:tc>
                  <a:txBody>
                    <a:bodyPr/>
                    <a:lstStyle/>
                    <a:p>
                      <a:pPr algn="r" fontAlgn="b"/>
                      <a:r>
                        <a:rPr lang="en-GB" sz="600" b="0" i="0" u="none" strike="noStrike">
                          <a:solidFill>
                            <a:srgbClr val="000000"/>
                          </a:solidFill>
                          <a:effectLst/>
                          <a:latin typeface="Calibri"/>
                        </a:rPr>
                        <a:t>14</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0.17</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dirty="0">
                          <a:solidFill>
                            <a:srgbClr val="000000"/>
                          </a:solidFill>
                          <a:effectLst/>
                          <a:latin typeface="Calibri"/>
                        </a:rPr>
                        <a:t>0.87</a:t>
                      </a:r>
                    </a:p>
                  </a:txBody>
                  <a:tcPr marL="4194" marR="4194" marT="4194" marB="0" anchor="b">
                    <a:lnL>
                      <a:noFill/>
                    </a:lnL>
                    <a:lnR>
                      <a:noFill/>
                    </a:lnR>
                    <a:lnT>
                      <a:noFill/>
                    </a:lnT>
                    <a:lnB>
                      <a:noFill/>
                    </a:lnB>
                    <a:solidFill>
                      <a:schemeClr val="accent4">
                        <a:lumMod val="20000"/>
                        <a:lumOff val="80000"/>
                      </a:schemeClr>
                    </a:solidFill>
                  </a:tcPr>
                </a:tc>
              </a:tr>
              <a:tr h="121555">
                <a:tc>
                  <a:txBody>
                    <a:bodyPr/>
                    <a:lstStyle/>
                    <a:p>
                      <a:pPr algn="r" fontAlgn="b"/>
                      <a:r>
                        <a:rPr lang="en-GB" sz="600" b="0" i="0" u="none" strike="noStrike">
                          <a:solidFill>
                            <a:srgbClr val="000000"/>
                          </a:solidFill>
                          <a:effectLst/>
                          <a:latin typeface="Calibri"/>
                        </a:rPr>
                        <a:t>15</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0.87</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0.67</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dirty="0">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r>
              <a:tr h="121555">
                <a:tc>
                  <a:txBody>
                    <a:bodyPr/>
                    <a:lstStyle/>
                    <a:p>
                      <a:pPr algn="r" fontAlgn="b"/>
                      <a:r>
                        <a:rPr lang="en-GB" sz="600" b="0" i="0" u="none" strike="noStrike">
                          <a:solidFill>
                            <a:srgbClr val="000000"/>
                          </a:solidFill>
                          <a:effectLst/>
                          <a:latin typeface="Calibri"/>
                        </a:rPr>
                        <a:t>16</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0.33</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0.87</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2</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dirty="0">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r>
              <a:tr h="121555">
                <a:tc>
                  <a:txBody>
                    <a:bodyPr/>
                    <a:lstStyle/>
                    <a:p>
                      <a:pPr algn="r" fontAlgn="b"/>
                      <a:r>
                        <a:rPr lang="en-GB" sz="600" b="0" i="0" u="none" strike="noStrike">
                          <a:solidFill>
                            <a:srgbClr val="000000"/>
                          </a:solidFill>
                          <a:effectLst/>
                          <a:latin typeface="Calibri"/>
                        </a:rPr>
                        <a:t>17</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0.87</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dirty="0">
                          <a:solidFill>
                            <a:srgbClr val="000000"/>
                          </a:solidFill>
                          <a:effectLst/>
                          <a:latin typeface="Calibri"/>
                        </a:rPr>
                        <a:t>0.87</a:t>
                      </a:r>
                    </a:p>
                  </a:txBody>
                  <a:tcPr marL="4194" marR="4194" marT="4194" marB="0" anchor="b">
                    <a:lnL>
                      <a:noFill/>
                    </a:lnL>
                    <a:lnR>
                      <a:noFill/>
                    </a:lnR>
                    <a:lnT>
                      <a:noFill/>
                    </a:lnT>
                    <a:lnB>
                      <a:noFill/>
                    </a:lnB>
                    <a:solidFill>
                      <a:schemeClr val="accent4">
                        <a:lumMod val="20000"/>
                        <a:lumOff val="80000"/>
                      </a:schemeClr>
                    </a:solidFill>
                  </a:tcPr>
                </a:tc>
              </a:tr>
              <a:tr h="121555">
                <a:tc>
                  <a:txBody>
                    <a:bodyPr/>
                    <a:lstStyle/>
                    <a:p>
                      <a:pPr algn="r" fontAlgn="b"/>
                      <a:r>
                        <a:rPr lang="en-GB" sz="600" b="0" i="0" u="none" strike="noStrike">
                          <a:solidFill>
                            <a:srgbClr val="000000"/>
                          </a:solidFill>
                          <a:effectLst/>
                          <a:latin typeface="Calibri"/>
                        </a:rPr>
                        <a:t>18</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0.87</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0.33</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2</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3</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dirty="0">
                          <a:solidFill>
                            <a:srgbClr val="000000"/>
                          </a:solidFill>
                          <a:effectLst/>
                          <a:latin typeface="Calibri"/>
                        </a:rPr>
                        <a:t>1</a:t>
                      </a:r>
                    </a:p>
                  </a:txBody>
                  <a:tcPr marL="4194" marR="4194" marT="4194" marB="0" anchor="b">
                    <a:lnL>
                      <a:noFill/>
                    </a:lnL>
                    <a:lnR>
                      <a:noFill/>
                    </a:lnR>
                    <a:lnT>
                      <a:noFill/>
                    </a:lnT>
                    <a:lnB>
                      <a:noFill/>
                    </a:lnB>
                    <a:solidFill>
                      <a:schemeClr val="accent4">
                        <a:lumMod val="20000"/>
                        <a:lumOff val="80000"/>
                      </a:schemeClr>
                    </a:solidFill>
                  </a:tcPr>
                </a:tc>
              </a:tr>
              <a:tr h="121555">
                <a:tc>
                  <a:txBody>
                    <a:bodyPr/>
                    <a:lstStyle/>
                    <a:p>
                      <a:pPr algn="r" fontAlgn="b"/>
                      <a:r>
                        <a:rPr lang="en-GB" sz="600" b="0" i="0" u="none" strike="noStrike">
                          <a:solidFill>
                            <a:srgbClr val="000000"/>
                          </a:solidFill>
                          <a:effectLst/>
                          <a:latin typeface="Calibri"/>
                        </a:rPr>
                        <a:t>19</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0.33</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2</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dirty="0">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r>
              <a:tr h="121555">
                <a:tc>
                  <a:txBody>
                    <a:bodyPr/>
                    <a:lstStyle/>
                    <a:p>
                      <a:pPr algn="r" fontAlgn="b"/>
                      <a:r>
                        <a:rPr lang="en-GB" sz="600" b="0" i="0" u="none" strike="noStrike">
                          <a:solidFill>
                            <a:srgbClr val="000000"/>
                          </a:solidFill>
                          <a:effectLst/>
                          <a:latin typeface="Calibri"/>
                        </a:rPr>
                        <a:t>20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0.33</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0.87</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dirty="0">
                          <a:solidFill>
                            <a:srgbClr val="000000"/>
                          </a:solidFill>
                          <a:effectLst/>
                          <a:latin typeface="Calibri"/>
                        </a:rPr>
                        <a:t>1</a:t>
                      </a:r>
                    </a:p>
                  </a:txBody>
                  <a:tcPr marL="4194" marR="4194" marT="4194" marB="0" anchor="b">
                    <a:lnL>
                      <a:noFill/>
                    </a:lnL>
                    <a:lnR>
                      <a:noFill/>
                    </a:lnR>
                    <a:lnT>
                      <a:noFill/>
                    </a:lnT>
                    <a:lnB>
                      <a:noFill/>
                    </a:lnB>
                    <a:solidFill>
                      <a:schemeClr val="accent4">
                        <a:lumMod val="20000"/>
                        <a:lumOff val="80000"/>
                      </a:schemeClr>
                    </a:solidFill>
                  </a:tcPr>
                </a:tc>
              </a:tr>
              <a:tr h="121555">
                <a:tc>
                  <a:txBody>
                    <a:bodyPr/>
                    <a:lstStyle/>
                    <a:p>
                      <a:pPr algn="r" fontAlgn="b"/>
                      <a:r>
                        <a:rPr lang="en-GB" sz="600" b="0" i="0" u="none" strike="noStrike">
                          <a:solidFill>
                            <a:srgbClr val="000000"/>
                          </a:solidFill>
                          <a:effectLst/>
                          <a:latin typeface="Calibri"/>
                        </a:rPr>
                        <a:t>21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0.5</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2</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dirty="0">
                          <a:solidFill>
                            <a:srgbClr val="000000"/>
                          </a:solidFill>
                          <a:effectLst/>
                          <a:latin typeface="Calibri"/>
                        </a:rPr>
                        <a:t>0.87</a:t>
                      </a:r>
                    </a:p>
                  </a:txBody>
                  <a:tcPr marL="4194" marR="4194" marT="4194" marB="0" anchor="b">
                    <a:lnL>
                      <a:noFill/>
                    </a:lnL>
                    <a:lnR>
                      <a:noFill/>
                    </a:lnR>
                    <a:lnT>
                      <a:noFill/>
                    </a:lnT>
                    <a:lnB>
                      <a:noFill/>
                    </a:lnB>
                    <a:solidFill>
                      <a:schemeClr val="accent4">
                        <a:lumMod val="20000"/>
                        <a:lumOff val="80000"/>
                      </a:schemeClr>
                    </a:solidFill>
                  </a:tcPr>
                </a:tc>
              </a:tr>
              <a:tr h="121555">
                <a:tc>
                  <a:txBody>
                    <a:bodyPr/>
                    <a:lstStyle/>
                    <a:p>
                      <a:pPr algn="r" fontAlgn="b"/>
                      <a:r>
                        <a:rPr lang="en-GB" sz="600" b="0" i="0" u="none" strike="noStrike">
                          <a:solidFill>
                            <a:srgbClr val="000000"/>
                          </a:solidFill>
                          <a:effectLst/>
                          <a:latin typeface="Calibri"/>
                        </a:rPr>
                        <a:t>22</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0.87</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0.87</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2</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dirty="0">
                          <a:solidFill>
                            <a:srgbClr val="000000"/>
                          </a:solidFill>
                          <a:effectLst/>
                          <a:latin typeface="Calibri"/>
                        </a:rPr>
                        <a:t>0.87</a:t>
                      </a:r>
                    </a:p>
                  </a:txBody>
                  <a:tcPr marL="4194" marR="4194" marT="4194" marB="0" anchor="b">
                    <a:lnL>
                      <a:noFill/>
                    </a:lnL>
                    <a:lnR>
                      <a:noFill/>
                    </a:lnR>
                    <a:lnT>
                      <a:noFill/>
                    </a:lnT>
                    <a:lnB>
                      <a:noFill/>
                    </a:lnB>
                    <a:solidFill>
                      <a:schemeClr val="accent4">
                        <a:lumMod val="20000"/>
                        <a:lumOff val="80000"/>
                      </a:schemeClr>
                    </a:solidFill>
                  </a:tcPr>
                </a:tc>
              </a:tr>
              <a:tr h="121555">
                <a:tc>
                  <a:txBody>
                    <a:bodyPr/>
                    <a:lstStyle/>
                    <a:p>
                      <a:pPr algn="r" fontAlgn="b"/>
                      <a:r>
                        <a:rPr lang="en-GB" sz="600" b="0" i="0" u="none" strike="noStrike">
                          <a:solidFill>
                            <a:srgbClr val="000000"/>
                          </a:solidFill>
                          <a:effectLst/>
                          <a:latin typeface="Calibri"/>
                        </a:rPr>
                        <a:t>23</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0.17</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dirty="0">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r>
              <a:tr h="121555">
                <a:tc>
                  <a:txBody>
                    <a:bodyPr/>
                    <a:lstStyle/>
                    <a:p>
                      <a:pPr algn="r" fontAlgn="b"/>
                      <a:r>
                        <a:rPr lang="en-GB" sz="600" b="0" i="0" u="none" strike="noStrike">
                          <a:solidFill>
                            <a:srgbClr val="000000"/>
                          </a:solidFill>
                          <a:effectLst/>
                          <a:latin typeface="Calibri"/>
                        </a:rPr>
                        <a:t>24</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0.17</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2</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dirty="0">
                          <a:solidFill>
                            <a:srgbClr val="000000"/>
                          </a:solidFill>
                          <a:effectLst/>
                          <a:latin typeface="Calibri"/>
                        </a:rPr>
                        <a:t>0.87</a:t>
                      </a:r>
                    </a:p>
                  </a:txBody>
                  <a:tcPr marL="4194" marR="4194" marT="4194" marB="0" anchor="b">
                    <a:lnL>
                      <a:noFill/>
                    </a:lnL>
                    <a:lnR>
                      <a:noFill/>
                    </a:lnR>
                    <a:lnT>
                      <a:noFill/>
                    </a:lnT>
                    <a:lnB>
                      <a:noFill/>
                    </a:lnB>
                    <a:solidFill>
                      <a:schemeClr val="accent4">
                        <a:lumMod val="20000"/>
                        <a:lumOff val="80000"/>
                      </a:schemeClr>
                    </a:solidFill>
                  </a:tcPr>
                </a:tc>
              </a:tr>
              <a:tr h="121555">
                <a:tc>
                  <a:txBody>
                    <a:bodyPr/>
                    <a:lstStyle/>
                    <a:p>
                      <a:pPr algn="r" fontAlgn="b"/>
                      <a:r>
                        <a:rPr lang="en-GB" sz="600" b="0" i="0" u="none" strike="noStrike">
                          <a:solidFill>
                            <a:srgbClr val="000000"/>
                          </a:solidFill>
                          <a:effectLst/>
                          <a:latin typeface="Calibri"/>
                        </a:rPr>
                        <a:t>25</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0.87</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0.87</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dirty="0">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r>
              <a:tr h="121555">
                <a:tc>
                  <a:txBody>
                    <a:bodyPr/>
                    <a:lstStyle/>
                    <a:p>
                      <a:pPr algn="r" fontAlgn="b"/>
                      <a:r>
                        <a:rPr lang="en-GB" sz="600" b="0" i="0" u="none" strike="noStrike">
                          <a:solidFill>
                            <a:srgbClr val="000000"/>
                          </a:solidFill>
                          <a:effectLst/>
                          <a:latin typeface="Calibri"/>
                        </a:rPr>
                        <a:t>26</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0.87</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dirty="0">
                          <a:solidFill>
                            <a:srgbClr val="000000"/>
                          </a:solidFill>
                          <a:effectLst/>
                          <a:latin typeface="Calibri"/>
                        </a:rPr>
                        <a:t>0.87</a:t>
                      </a:r>
                    </a:p>
                  </a:txBody>
                  <a:tcPr marL="4194" marR="4194" marT="4194" marB="0" anchor="b">
                    <a:lnL>
                      <a:noFill/>
                    </a:lnL>
                    <a:lnR>
                      <a:noFill/>
                    </a:lnR>
                    <a:lnT>
                      <a:noFill/>
                    </a:lnT>
                    <a:lnB>
                      <a:noFill/>
                    </a:lnB>
                    <a:solidFill>
                      <a:schemeClr val="accent4">
                        <a:lumMod val="20000"/>
                        <a:lumOff val="80000"/>
                      </a:schemeClr>
                    </a:solidFill>
                  </a:tcPr>
                </a:tc>
              </a:tr>
              <a:tr h="121555">
                <a:tc>
                  <a:txBody>
                    <a:bodyPr/>
                    <a:lstStyle/>
                    <a:p>
                      <a:pPr algn="r" fontAlgn="b"/>
                      <a:r>
                        <a:rPr lang="en-GB" sz="600" b="0" i="0" u="none" strike="noStrike">
                          <a:solidFill>
                            <a:srgbClr val="000000"/>
                          </a:solidFill>
                          <a:effectLst/>
                          <a:latin typeface="Calibri"/>
                        </a:rPr>
                        <a:t>27</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0.33</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0.5</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3</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dirty="0">
                          <a:solidFill>
                            <a:srgbClr val="000000"/>
                          </a:solidFill>
                          <a:effectLst/>
                          <a:latin typeface="Calibri"/>
                        </a:rPr>
                        <a:t>0.87</a:t>
                      </a:r>
                    </a:p>
                  </a:txBody>
                  <a:tcPr marL="4194" marR="4194" marT="4194" marB="0" anchor="b">
                    <a:lnL>
                      <a:noFill/>
                    </a:lnL>
                    <a:lnR>
                      <a:noFill/>
                    </a:lnR>
                    <a:lnT>
                      <a:noFill/>
                    </a:lnT>
                    <a:lnB>
                      <a:noFill/>
                    </a:lnB>
                    <a:solidFill>
                      <a:schemeClr val="accent4">
                        <a:lumMod val="20000"/>
                        <a:lumOff val="80000"/>
                      </a:schemeClr>
                    </a:solidFill>
                  </a:tcPr>
                </a:tc>
              </a:tr>
              <a:tr h="121555">
                <a:tc>
                  <a:txBody>
                    <a:bodyPr/>
                    <a:lstStyle/>
                    <a:p>
                      <a:pPr algn="r" fontAlgn="b"/>
                      <a:r>
                        <a:rPr lang="en-GB" sz="600" b="0" i="0" u="none" strike="noStrike">
                          <a:solidFill>
                            <a:srgbClr val="000000"/>
                          </a:solidFill>
                          <a:effectLst/>
                          <a:latin typeface="Calibri"/>
                        </a:rPr>
                        <a:t>28</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0.33</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4</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dirty="0">
                          <a:solidFill>
                            <a:srgbClr val="000000"/>
                          </a:solidFill>
                          <a:effectLst/>
                          <a:latin typeface="Calibri"/>
                        </a:rPr>
                        <a:t>0.87</a:t>
                      </a:r>
                    </a:p>
                  </a:txBody>
                  <a:tcPr marL="4194" marR="4194" marT="4194" marB="0" anchor="b">
                    <a:lnL>
                      <a:noFill/>
                    </a:lnL>
                    <a:lnR>
                      <a:noFill/>
                    </a:lnR>
                    <a:lnT>
                      <a:noFill/>
                    </a:lnT>
                    <a:lnB>
                      <a:noFill/>
                    </a:lnB>
                    <a:solidFill>
                      <a:schemeClr val="accent4">
                        <a:lumMod val="20000"/>
                        <a:lumOff val="80000"/>
                      </a:schemeClr>
                    </a:solidFill>
                  </a:tcPr>
                </a:tc>
              </a:tr>
              <a:tr h="121555">
                <a:tc>
                  <a:txBody>
                    <a:bodyPr/>
                    <a:lstStyle/>
                    <a:p>
                      <a:pPr algn="r" fontAlgn="b"/>
                      <a:r>
                        <a:rPr lang="en-GB" sz="600" b="0" i="0" u="none" strike="noStrike">
                          <a:solidFill>
                            <a:srgbClr val="000000"/>
                          </a:solidFill>
                          <a:effectLst/>
                          <a:latin typeface="Calibri"/>
                        </a:rPr>
                        <a:t>29</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0.87</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dirty="0">
                          <a:solidFill>
                            <a:srgbClr val="000000"/>
                          </a:solidFill>
                          <a:effectLst/>
                          <a:latin typeface="Calibri"/>
                        </a:rPr>
                        <a:t>0.87</a:t>
                      </a:r>
                    </a:p>
                  </a:txBody>
                  <a:tcPr marL="4194" marR="4194" marT="4194" marB="0" anchor="b">
                    <a:lnL>
                      <a:noFill/>
                    </a:lnL>
                    <a:lnR>
                      <a:noFill/>
                    </a:lnR>
                    <a:lnT>
                      <a:noFill/>
                    </a:lnT>
                    <a:lnB>
                      <a:noFill/>
                    </a:lnB>
                    <a:solidFill>
                      <a:schemeClr val="accent4">
                        <a:lumMod val="20000"/>
                        <a:lumOff val="80000"/>
                      </a:schemeClr>
                    </a:solidFill>
                  </a:tcPr>
                </a:tc>
              </a:tr>
              <a:tr h="121555">
                <a:tc>
                  <a:txBody>
                    <a:bodyPr/>
                    <a:lstStyle/>
                    <a:p>
                      <a:pPr algn="r" fontAlgn="b"/>
                      <a:r>
                        <a:rPr lang="en-GB" sz="600" b="0" i="0" u="none" strike="noStrike">
                          <a:solidFill>
                            <a:srgbClr val="000000"/>
                          </a:solidFill>
                          <a:effectLst/>
                          <a:latin typeface="Calibri"/>
                        </a:rPr>
                        <a:t>30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0.87</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0.17</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dirty="0">
                          <a:solidFill>
                            <a:srgbClr val="000000"/>
                          </a:solidFill>
                          <a:effectLst/>
                          <a:latin typeface="Calibri"/>
                        </a:rPr>
                        <a:t>0.87</a:t>
                      </a:r>
                    </a:p>
                  </a:txBody>
                  <a:tcPr marL="4194" marR="4194" marT="4194" marB="0" anchor="b">
                    <a:lnL>
                      <a:noFill/>
                    </a:lnL>
                    <a:lnR>
                      <a:noFill/>
                    </a:lnR>
                    <a:lnT>
                      <a:noFill/>
                    </a:lnT>
                    <a:lnB>
                      <a:noFill/>
                    </a:lnB>
                    <a:solidFill>
                      <a:schemeClr val="accent4">
                        <a:lumMod val="20000"/>
                        <a:lumOff val="80000"/>
                      </a:schemeClr>
                    </a:solidFill>
                  </a:tcPr>
                </a:tc>
              </a:tr>
              <a:tr h="121555">
                <a:tc>
                  <a:txBody>
                    <a:bodyPr/>
                    <a:lstStyle/>
                    <a:p>
                      <a:pPr algn="r" fontAlgn="b"/>
                      <a:r>
                        <a:rPr lang="en-GB" sz="600" b="0" i="0" u="none" strike="noStrike">
                          <a:solidFill>
                            <a:srgbClr val="000000"/>
                          </a:solidFill>
                          <a:effectLst/>
                          <a:latin typeface="Calibri"/>
                        </a:rPr>
                        <a:t>31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0.5</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dirty="0">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r>
              <a:tr h="121555">
                <a:tc>
                  <a:txBody>
                    <a:bodyPr/>
                    <a:lstStyle/>
                    <a:p>
                      <a:pPr algn="r" fontAlgn="b"/>
                      <a:r>
                        <a:rPr lang="en-GB" sz="600" b="0" i="0" u="none" strike="noStrike">
                          <a:solidFill>
                            <a:srgbClr val="000000"/>
                          </a:solidFill>
                          <a:effectLst/>
                          <a:latin typeface="Calibri"/>
                        </a:rPr>
                        <a:t>32</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0.67</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5</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dirty="0">
                          <a:solidFill>
                            <a:srgbClr val="000000"/>
                          </a:solidFill>
                          <a:effectLst/>
                          <a:latin typeface="Calibri"/>
                        </a:rPr>
                        <a:t>0.87</a:t>
                      </a:r>
                    </a:p>
                  </a:txBody>
                  <a:tcPr marL="4194" marR="4194" marT="4194" marB="0" anchor="b">
                    <a:lnL>
                      <a:noFill/>
                    </a:lnL>
                    <a:lnR>
                      <a:noFill/>
                    </a:lnR>
                    <a:lnT>
                      <a:noFill/>
                    </a:lnT>
                    <a:lnB>
                      <a:noFill/>
                    </a:lnB>
                    <a:solidFill>
                      <a:schemeClr val="accent4">
                        <a:lumMod val="20000"/>
                        <a:lumOff val="80000"/>
                      </a:schemeClr>
                    </a:solidFill>
                  </a:tcPr>
                </a:tc>
              </a:tr>
              <a:tr h="121555">
                <a:tc>
                  <a:txBody>
                    <a:bodyPr/>
                    <a:lstStyle/>
                    <a:p>
                      <a:pPr algn="r" fontAlgn="b"/>
                      <a:r>
                        <a:rPr lang="en-GB" sz="600" b="0" i="0" u="none" strike="noStrike">
                          <a:solidFill>
                            <a:srgbClr val="000000"/>
                          </a:solidFill>
                          <a:effectLst/>
                          <a:latin typeface="Calibri"/>
                        </a:rPr>
                        <a:t>33</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0.87</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dirty="0">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r>
              <a:tr h="121555">
                <a:tc>
                  <a:txBody>
                    <a:bodyPr/>
                    <a:lstStyle/>
                    <a:p>
                      <a:pPr algn="r" fontAlgn="b"/>
                      <a:r>
                        <a:rPr lang="en-GB" sz="600" b="0" i="0" u="none" strike="noStrike">
                          <a:solidFill>
                            <a:srgbClr val="000000"/>
                          </a:solidFill>
                          <a:effectLst/>
                          <a:latin typeface="Calibri"/>
                        </a:rPr>
                        <a:t>34</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0.87</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0.17</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5</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3</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dirty="0">
                          <a:solidFill>
                            <a:srgbClr val="000000"/>
                          </a:solidFill>
                          <a:effectLst/>
                          <a:latin typeface="Calibri"/>
                        </a:rPr>
                        <a:t>1</a:t>
                      </a:r>
                    </a:p>
                  </a:txBody>
                  <a:tcPr marL="4194" marR="4194" marT="4194" marB="0" anchor="b">
                    <a:lnL>
                      <a:noFill/>
                    </a:lnL>
                    <a:lnR>
                      <a:noFill/>
                    </a:lnR>
                    <a:lnT>
                      <a:noFill/>
                    </a:lnT>
                    <a:lnB>
                      <a:noFill/>
                    </a:lnB>
                    <a:solidFill>
                      <a:schemeClr val="accent4">
                        <a:lumMod val="20000"/>
                        <a:lumOff val="80000"/>
                      </a:schemeClr>
                    </a:solidFill>
                  </a:tcPr>
                </a:tc>
              </a:tr>
              <a:tr h="121555">
                <a:tc>
                  <a:txBody>
                    <a:bodyPr/>
                    <a:lstStyle/>
                    <a:p>
                      <a:pPr algn="r" fontAlgn="b"/>
                      <a:r>
                        <a:rPr lang="en-GB" sz="600" b="0" i="0" u="none" strike="noStrike">
                          <a:solidFill>
                            <a:srgbClr val="000000"/>
                          </a:solidFill>
                          <a:effectLst/>
                          <a:latin typeface="Calibri"/>
                        </a:rPr>
                        <a:t>35</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0.17</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0.17</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dirty="0">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r>
              <a:tr h="121555">
                <a:tc>
                  <a:txBody>
                    <a:bodyPr/>
                    <a:lstStyle/>
                    <a:p>
                      <a:pPr algn="r" fontAlgn="b"/>
                      <a:r>
                        <a:rPr lang="en-GB" sz="600" b="0" i="0" u="none" strike="noStrike">
                          <a:solidFill>
                            <a:srgbClr val="000000"/>
                          </a:solidFill>
                          <a:effectLst/>
                          <a:latin typeface="Calibri"/>
                        </a:rPr>
                        <a:t>36</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0.5</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0.17</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4</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dirty="0">
                          <a:solidFill>
                            <a:srgbClr val="000000"/>
                          </a:solidFill>
                          <a:effectLst/>
                          <a:latin typeface="Calibri"/>
                        </a:rPr>
                        <a:t>0.87</a:t>
                      </a:r>
                    </a:p>
                  </a:txBody>
                  <a:tcPr marL="4194" marR="4194" marT="4194" marB="0" anchor="b">
                    <a:lnL>
                      <a:noFill/>
                    </a:lnL>
                    <a:lnR>
                      <a:noFill/>
                    </a:lnR>
                    <a:lnT>
                      <a:noFill/>
                    </a:lnT>
                    <a:lnB>
                      <a:noFill/>
                    </a:lnB>
                    <a:solidFill>
                      <a:schemeClr val="accent4">
                        <a:lumMod val="20000"/>
                        <a:lumOff val="80000"/>
                      </a:schemeClr>
                    </a:solidFill>
                  </a:tcPr>
                </a:tc>
              </a:tr>
              <a:tr h="121555">
                <a:tc>
                  <a:txBody>
                    <a:bodyPr/>
                    <a:lstStyle/>
                    <a:p>
                      <a:pPr algn="r" fontAlgn="b"/>
                      <a:r>
                        <a:rPr lang="en-GB" sz="600" b="0" i="0" u="none" strike="noStrike">
                          <a:solidFill>
                            <a:srgbClr val="000000"/>
                          </a:solidFill>
                          <a:effectLst/>
                          <a:latin typeface="Calibri"/>
                        </a:rPr>
                        <a:t>37</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0.5</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dirty="0">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r>
              <a:tr h="121555">
                <a:tc>
                  <a:txBody>
                    <a:bodyPr/>
                    <a:lstStyle/>
                    <a:p>
                      <a:pPr algn="r" fontAlgn="b"/>
                      <a:r>
                        <a:rPr lang="en-GB" sz="600" b="0" i="0" u="none" strike="noStrike">
                          <a:solidFill>
                            <a:srgbClr val="000000"/>
                          </a:solidFill>
                          <a:effectLst/>
                          <a:latin typeface="Calibri"/>
                        </a:rPr>
                        <a:t>38</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0.87</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0.17</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dirty="0">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r>
              <a:tr h="121555">
                <a:tc>
                  <a:txBody>
                    <a:bodyPr/>
                    <a:lstStyle/>
                    <a:p>
                      <a:pPr algn="r" fontAlgn="b"/>
                      <a:r>
                        <a:rPr lang="en-GB" sz="600" b="0" i="0" u="none" strike="noStrike">
                          <a:solidFill>
                            <a:srgbClr val="000000"/>
                          </a:solidFill>
                          <a:effectLst/>
                          <a:latin typeface="Calibri"/>
                        </a:rPr>
                        <a:t>39</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0.87</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tcPr>
                </a:tc>
                <a:tc>
                  <a:txBody>
                    <a:bodyPr/>
                    <a:lstStyle/>
                    <a:p>
                      <a:pPr algn="r" fontAlgn="b"/>
                      <a:r>
                        <a:rPr lang="en-GB" sz="600" b="0" i="0" u="none" strike="noStrike">
                          <a:solidFill>
                            <a:srgbClr val="000000"/>
                          </a:solidFill>
                          <a:effectLst/>
                          <a:latin typeface="Calibri"/>
                        </a:rPr>
                        <a:t>1</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a:solidFill>
                            <a:srgbClr val="000000"/>
                          </a:solidFill>
                          <a:effectLst/>
                          <a:latin typeface="Calibri"/>
                        </a:rPr>
                        <a:t>0</a:t>
                      </a:r>
                    </a:p>
                  </a:txBody>
                  <a:tcPr marL="4194" marR="4194" marT="4194" marB="0" anchor="b">
                    <a:lnL>
                      <a:noFill/>
                    </a:lnL>
                    <a:lnR>
                      <a:noFill/>
                    </a:lnR>
                    <a:lnT>
                      <a:noFill/>
                    </a:lnT>
                    <a:lnB>
                      <a:noFill/>
                    </a:lnB>
                    <a:solidFill>
                      <a:schemeClr val="accent4">
                        <a:lumMod val="20000"/>
                        <a:lumOff val="80000"/>
                      </a:schemeClr>
                    </a:solidFill>
                  </a:tcPr>
                </a:tc>
                <a:tc>
                  <a:txBody>
                    <a:bodyPr/>
                    <a:lstStyle/>
                    <a:p>
                      <a:pPr algn="r" fontAlgn="b"/>
                      <a:r>
                        <a:rPr lang="en-GB" sz="600" b="0" i="0" u="none" strike="noStrike" dirty="0">
                          <a:solidFill>
                            <a:srgbClr val="000000"/>
                          </a:solidFill>
                          <a:effectLst/>
                          <a:latin typeface="Calibri"/>
                        </a:rPr>
                        <a:t>0.87</a:t>
                      </a:r>
                    </a:p>
                  </a:txBody>
                  <a:tcPr marL="4194" marR="4194" marT="4194" marB="0" anchor="b">
                    <a:lnL>
                      <a:noFill/>
                    </a:lnL>
                    <a:lnR>
                      <a:noFill/>
                    </a:lnR>
                    <a:lnT>
                      <a:noFill/>
                    </a:lnT>
                    <a:lnB>
                      <a:noFill/>
                    </a:lnB>
                    <a:solidFill>
                      <a:schemeClr val="accent4">
                        <a:lumMod val="20000"/>
                        <a:lumOff val="80000"/>
                      </a:schemeClr>
                    </a:solidFill>
                  </a:tcPr>
                </a:tc>
              </a:tr>
            </a:tbl>
          </a:graphicData>
        </a:graphic>
      </p:graphicFrame>
    </p:spTree>
    <p:extLst>
      <p:ext uri="{BB962C8B-B14F-4D97-AF65-F5344CB8AC3E}">
        <p14:creationId xmlns:p14="http://schemas.microsoft.com/office/powerpoint/2010/main" val="76690184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Appendix 2:  Ragin gave a Z score with a p value</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a:t>
            </a:r>
            <a:r>
              <a:rPr lang="en-GB" i="1" dirty="0" smtClean="0"/>
              <a:t>Fuzzy Set Social Science</a:t>
            </a:r>
            <a:r>
              <a:rPr lang="en-GB" dirty="0" smtClean="0"/>
              <a:t>, 2000)</a:t>
            </a:r>
          </a:p>
          <a:p>
            <a:r>
              <a:rPr lang="en-GB" dirty="0" smtClean="0"/>
              <a:t>The p value is the risk of being wrong in rejecting a null hypothesis – here, the null is that the X is not sufficient for the Y.</a:t>
            </a:r>
          </a:p>
          <a:p>
            <a:r>
              <a:rPr lang="en-GB" dirty="0" smtClean="0"/>
              <a:t>Each case has a p value.</a:t>
            </a:r>
          </a:p>
          <a:p>
            <a:r>
              <a:rPr lang="en-GB" dirty="0" smtClean="0"/>
              <a:t>Each group of cases has a p value.</a:t>
            </a:r>
          </a:p>
          <a:p>
            <a:endParaRPr lang="en-GB" dirty="0" smtClean="0"/>
          </a:p>
          <a:p>
            <a:r>
              <a:rPr lang="en-GB" dirty="0" smtClean="0"/>
              <a:t>Few scholars have emulated his Z test.</a:t>
            </a:r>
          </a:p>
          <a:p>
            <a:r>
              <a:rPr lang="en-GB" dirty="0" smtClean="0"/>
              <a:t>Stryker and </a:t>
            </a:r>
            <a:r>
              <a:rPr lang="en-GB" dirty="0" err="1" smtClean="0"/>
              <a:t>Eliason</a:t>
            </a:r>
            <a:r>
              <a:rPr lang="en-GB" dirty="0" smtClean="0"/>
              <a:t> (2009) comment on a weakness of this test.</a:t>
            </a:r>
            <a:endParaRPr lang="en-GB" dirty="0"/>
          </a:p>
        </p:txBody>
      </p:sp>
      <p:sp>
        <p:nvSpPr>
          <p:cNvPr id="4" name="Slide Number Placeholder 3"/>
          <p:cNvSpPr>
            <a:spLocks noGrp="1"/>
          </p:cNvSpPr>
          <p:nvPr>
            <p:ph type="sldNum" sz="quarter" idx="12"/>
          </p:nvPr>
        </p:nvSpPr>
        <p:spPr/>
        <p:txBody>
          <a:bodyPr/>
          <a:lstStyle/>
          <a:p>
            <a:fld id="{DC365D31-8BAE-4B58-BE5B-77FAB7A0C81B}" type="slidenum">
              <a:rPr lang="en-GB" smtClean="0"/>
              <a:pPr/>
              <a:t>47</a:t>
            </a:fld>
            <a:endParaRPr lang="en-GB"/>
          </a:p>
        </p:txBody>
      </p:sp>
    </p:spTree>
    <p:extLst>
      <p:ext uri="{BB962C8B-B14F-4D97-AF65-F5344CB8AC3E}">
        <p14:creationId xmlns:p14="http://schemas.microsoft.com/office/powerpoint/2010/main" val="317422149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Appendix 3:  Snippet from </a:t>
            </a:r>
            <a:r>
              <a:rPr lang="en-GB" dirty="0" err="1" smtClean="0"/>
              <a:t>Eliason</a:t>
            </a:r>
            <a:r>
              <a:rPr lang="en-GB" dirty="0" smtClean="0"/>
              <a:t> </a:t>
            </a:r>
            <a:r>
              <a:rPr lang="en-GB" dirty="0" smtClean="0">
                <a:sym typeface="Symbol"/>
              </a:rPr>
              <a:t>and Stryker </a:t>
            </a:r>
            <a:r>
              <a:rPr lang="en-GB" dirty="0" smtClean="0"/>
              <a:t>2009</a:t>
            </a:r>
            <a:endParaRPr lang="en-GB" dirty="0"/>
          </a:p>
        </p:txBody>
      </p:sp>
      <p:pic>
        <p:nvPicPr>
          <p:cNvPr id="2050" name="Picture 2"/>
          <p:cNvPicPr>
            <a:picLocks noChangeAspect="1" noChangeArrowheads="1"/>
          </p:cNvPicPr>
          <p:nvPr/>
        </p:nvPicPr>
        <p:blipFill>
          <a:blip r:embed="rId2" cstate="print"/>
          <a:srcRect/>
          <a:stretch>
            <a:fillRect/>
          </a:stretch>
        </p:blipFill>
        <p:spPr bwMode="auto">
          <a:xfrm>
            <a:off x="707984" y="1490663"/>
            <a:ext cx="6340516" cy="4962673"/>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DC365D31-8BAE-4B58-BE5B-77FAB7A0C81B}" type="slidenum">
              <a:rPr lang="en-GB" smtClean="0"/>
              <a:pPr/>
              <a:t>48</a:t>
            </a:fld>
            <a:endParaRPr lang="en-GB"/>
          </a:p>
        </p:txBody>
      </p:sp>
    </p:spTree>
    <p:extLst>
      <p:ext uri="{BB962C8B-B14F-4D97-AF65-F5344CB8AC3E}">
        <p14:creationId xmlns:p14="http://schemas.microsoft.com/office/powerpoint/2010/main" val="113318364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Appendix 4:  Pseudo Code for Programs for </a:t>
            </a:r>
            <a:r>
              <a:rPr lang="en-GB" dirty="0" err="1" smtClean="0"/>
              <a:t>Csuff</a:t>
            </a:r>
            <a:r>
              <a:rPr lang="en-GB" dirty="0" smtClean="0"/>
              <a:t>, </a:t>
            </a:r>
            <a:r>
              <a:rPr lang="en-GB" dirty="0" err="1" smtClean="0"/>
              <a:t>Dsuff</a:t>
            </a:r>
            <a:endParaRPr lang="en-GB" dirty="0"/>
          </a:p>
        </p:txBody>
      </p:sp>
      <p:sp>
        <p:nvSpPr>
          <p:cNvPr id="3" name="Content Placeholder 2"/>
          <p:cNvSpPr>
            <a:spLocks noGrp="1"/>
          </p:cNvSpPr>
          <p:nvPr>
            <p:ph idx="1"/>
          </p:nvPr>
        </p:nvSpPr>
        <p:spPr/>
        <p:txBody>
          <a:bodyPr>
            <a:normAutofit fontScale="70000" lnSpcReduction="20000"/>
          </a:bodyPr>
          <a:lstStyle/>
          <a:p>
            <a:r>
              <a:rPr lang="en-GB" dirty="0" smtClean="0"/>
              <a:t>A. input the parameters that are scalars</a:t>
            </a:r>
          </a:p>
          <a:p>
            <a:pPr>
              <a:buNone/>
            </a:pPr>
            <a:r>
              <a:rPr lang="en-GB" dirty="0" smtClean="0"/>
              <a:t>            Input the data as a rectangle without missing values.</a:t>
            </a:r>
          </a:p>
          <a:p>
            <a:r>
              <a:rPr lang="en-GB" dirty="0" smtClean="0"/>
              <a:t>B. Label the permutations (</a:t>
            </a:r>
            <a:r>
              <a:rPr lang="en-GB" dirty="0" err="1" smtClean="0"/>
              <a:t>ie</a:t>
            </a:r>
            <a:r>
              <a:rPr lang="en-GB" dirty="0" smtClean="0"/>
              <a:t> X configurations), calculate fuzzy </a:t>
            </a:r>
            <a:r>
              <a:rPr lang="en-GB" b="1" dirty="0" smtClean="0"/>
              <a:t>X</a:t>
            </a:r>
            <a:r>
              <a:rPr lang="en-GB" dirty="0" smtClean="0"/>
              <a:t> = min(</a:t>
            </a:r>
            <a:r>
              <a:rPr lang="en-GB" b="1" dirty="0" err="1" smtClean="0"/>
              <a:t>X</a:t>
            </a:r>
            <a:r>
              <a:rPr lang="en-GB" dirty="0" err="1" smtClean="0"/>
              <a:t>k</a:t>
            </a:r>
            <a:r>
              <a:rPr lang="en-GB" dirty="0" smtClean="0"/>
              <a:t>) for each configuration, count the length of Y and the Number of instances in each X configuration (N in set for </a:t>
            </a:r>
            <a:r>
              <a:rPr lang="en-GB" b="1" dirty="0" smtClean="0"/>
              <a:t>X </a:t>
            </a:r>
            <a:r>
              <a:rPr lang="en-GB" dirty="0" smtClean="0"/>
              <a:t>where Yi&gt;</a:t>
            </a:r>
            <a:r>
              <a:rPr lang="en-GB" b="1" dirty="0" smtClean="0"/>
              <a:t>X</a:t>
            </a:r>
            <a:r>
              <a:rPr lang="en-GB" dirty="0" smtClean="0"/>
              <a:t>i)</a:t>
            </a:r>
          </a:p>
          <a:p>
            <a:r>
              <a:rPr lang="en-GB" dirty="0" smtClean="0"/>
              <a:t>C. Calculate Consistency for Sufficiency</a:t>
            </a:r>
          </a:p>
          <a:p>
            <a:pPr>
              <a:buNone/>
            </a:pPr>
            <a:r>
              <a:rPr lang="en-GB" dirty="0" smtClean="0"/>
              <a:t>          Calculate Distance for Sufficiency</a:t>
            </a:r>
          </a:p>
          <a:p>
            <a:r>
              <a:rPr lang="en-GB" dirty="0" smtClean="0"/>
              <a:t>D.  Output plots of the X and Y as fuzzy scores</a:t>
            </a:r>
          </a:p>
          <a:p>
            <a:pPr>
              <a:buNone/>
            </a:pPr>
            <a:r>
              <a:rPr lang="en-GB" dirty="0" smtClean="0"/>
              <a:t>           Output plots of the rescaled ZY by ZX, and a table of </a:t>
            </a:r>
            <a:r>
              <a:rPr lang="en-GB" dirty="0" err="1" smtClean="0"/>
              <a:t>Csuff</a:t>
            </a:r>
            <a:r>
              <a:rPr lang="en-GB" dirty="0" smtClean="0"/>
              <a:t>, </a:t>
            </a:r>
            <a:r>
              <a:rPr lang="en-GB" dirty="0" err="1" smtClean="0"/>
              <a:t>Dsuff</a:t>
            </a:r>
            <a:endParaRPr lang="en-GB" dirty="0" smtClean="0"/>
          </a:p>
          <a:p>
            <a:r>
              <a:rPr lang="en-GB" dirty="0" smtClean="0"/>
              <a:t>E.  Test for sensitivity to the parameters by looping around, changing either the damping factor or the measurement error.</a:t>
            </a:r>
            <a:endParaRPr lang="en-GB" dirty="0"/>
          </a:p>
        </p:txBody>
      </p:sp>
      <p:sp>
        <p:nvSpPr>
          <p:cNvPr id="4" name="Slide Number Placeholder 3"/>
          <p:cNvSpPr>
            <a:spLocks noGrp="1"/>
          </p:cNvSpPr>
          <p:nvPr>
            <p:ph type="sldNum" sz="quarter" idx="12"/>
          </p:nvPr>
        </p:nvSpPr>
        <p:spPr/>
        <p:txBody>
          <a:bodyPr/>
          <a:lstStyle/>
          <a:p>
            <a:fld id="{DC365D31-8BAE-4B58-BE5B-77FAB7A0C81B}" type="slidenum">
              <a:rPr lang="en-GB" smtClean="0"/>
              <a:pPr/>
              <a:t>49</a:t>
            </a:fld>
            <a:endParaRPr lang="en-GB"/>
          </a:p>
        </p:txBody>
      </p:sp>
    </p:spTree>
    <p:extLst>
      <p:ext uri="{BB962C8B-B14F-4D97-AF65-F5344CB8AC3E}">
        <p14:creationId xmlns:p14="http://schemas.microsoft.com/office/powerpoint/2010/main" val="11040873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p:spPr>
        <p:txBody>
          <a:bodyP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a:spcBef>
                <a:spcPct val="50000"/>
              </a:spcBef>
              <a:buFontTx/>
              <a:buNone/>
            </a:pPr>
            <a:fld id="{CA8BAB46-DFC4-4DB1-9EFC-08C57D561C39}" type="slidenum">
              <a:rPr kumimoji="0" lang="en-GB" altLang="en-US" sz="1400"/>
              <a:pPr>
                <a:spcBef>
                  <a:spcPct val="50000"/>
                </a:spcBef>
                <a:buFontTx/>
                <a:buNone/>
              </a:pPr>
              <a:t>5</a:t>
            </a:fld>
            <a:endParaRPr kumimoji="0" lang="en-GB" altLang="en-US" sz="1400"/>
          </a:p>
        </p:txBody>
      </p:sp>
      <p:sp>
        <p:nvSpPr>
          <p:cNvPr id="12291" name="Rectangle 2"/>
          <p:cNvSpPr>
            <a:spLocks noGrp="1" noChangeArrowheads="1"/>
          </p:cNvSpPr>
          <p:nvPr>
            <p:ph type="title"/>
          </p:nvPr>
        </p:nvSpPr>
        <p:spPr/>
        <p:txBody>
          <a:bodyPr/>
          <a:lstStyle/>
          <a:p>
            <a:pPr eaLnBrk="1" hangingPunct="1"/>
            <a:r>
              <a:rPr lang="en-GB" altLang="en-US" sz="4000" dirty="0" smtClean="0"/>
              <a:t>How QCA Data Are Organised</a:t>
            </a:r>
          </a:p>
        </p:txBody>
      </p:sp>
      <p:sp>
        <p:nvSpPr>
          <p:cNvPr id="12292" name="Rectangle 3"/>
          <p:cNvSpPr>
            <a:spLocks noGrp="1" noChangeArrowheads="1"/>
          </p:cNvSpPr>
          <p:nvPr>
            <p:ph type="body" idx="1"/>
          </p:nvPr>
        </p:nvSpPr>
        <p:spPr/>
        <p:txBody>
          <a:bodyPr>
            <a:normAutofit fontScale="92500" lnSpcReduction="10000"/>
          </a:bodyPr>
          <a:lstStyle/>
          <a:p>
            <a:pPr eaLnBrk="1" hangingPunct="1">
              <a:lnSpc>
                <a:spcPct val="90000"/>
              </a:lnSpc>
            </a:pPr>
            <a:r>
              <a:rPr lang="en-GB" altLang="en-US" dirty="0" smtClean="0"/>
              <a:t>The Truth Table.</a:t>
            </a:r>
          </a:p>
          <a:p>
            <a:pPr lvl="1" eaLnBrk="1" hangingPunct="1">
              <a:lnSpc>
                <a:spcPct val="90000"/>
              </a:lnSpc>
            </a:pPr>
            <a:r>
              <a:rPr lang="en-GB" altLang="en-US" dirty="0" smtClean="0"/>
              <a:t>Crisp-Set Truth Table.  All 0s and 1s.</a:t>
            </a:r>
          </a:p>
          <a:p>
            <a:pPr lvl="1">
              <a:lnSpc>
                <a:spcPct val="90000"/>
              </a:lnSpc>
            </a:pPr>
            <a:r>
              <a:rPr lang="en-US" altLang="en-US" dirty="0"/>
              <a:t>Fuzzy sets involve measuring the degree of membership of a case in a set. </a:t>
            </a:r>
          </a:p>
          <a:p>
            <a:pPr lvl="1" eaLnBrk="1" hangingPunct="1">
              <a:lnSpc>
                <a:spcPct val="90000"/>
              </a:lnSpc>
            </a:pPr>
            <a:r>
              <a:rPr lang="en-GB" altLang="en-US" dirty="0" smtClean="0"/>
              <a:t>If any column is fuzzy, the whole thing is fuzzy.</a:t>
            </a:r>
          </a:p>
          <a:p>
            <a:pPr lvl="1" eaLnBrk="1" hangingPunct="1">
              <a:lnSpc>
                <a:spcPct val="90000"/>
              </a:lnSpc>
            </a:pPr>
            <a:r>
              <a:rPr lang="en-GB" altLang="en-US" dirty="0" smtClean="0"/>
              <a:t>One column can be used to count cases which are of the same overall configuration.</a:t>
            </a:r>
          </a:p>
          <a:p>
            <a:pPr lvl="1" eaLnBrk="1" hangingPunct="1">
              <a:lnSpc>
                <a:spcPct val="90000"/>
              </a:lnSpc>
            </a:pPr>
            <a:r>
              <a:rPr lang="en-GB" altLang="en-US" dirty="0" smtClean="0"/>
              <a:t>One column is set aside as the ‘outcome’.</a:t>
            </a:r>
          </a:p>
          <a:p>
            <a:pPr eaLnBrk="1" hangingPunct="1">
              <a:lnSpc>
                <a:spcPct val="90000"/>
              </a:lnSpc>
            </a:pPr>
            <a:r>
              <a:rPr lang="en-GB" altLang="en-US" dirty="0" smtClean="0"/>
              <a:t>The NVIVO Approach.</a:t>
            </a:r>
          </a:p>
          <a:p>
            <a:pPr lvl="1" eaLnBrk="1" hangingPunct="1">
              <a:lnSpc>
                <a:spcPct val="90000"/>
              </a:lnSpc>
            </a:pPr>
            <a:r>
              <a:rPr lang="en-GB" altLang="en-US" dirty="0" smtClean="0"/>
              <a:t>The “casebook” in NVIVO.</a:t>
            </a:r>
          </a:p>
          <a:p>
            <a:pPr lvl="1" eaLnBrk="1" hangingPunct="1">
              <a:lnSpc>
                <a:spcPct val="90000"/>
              </a:lnSpc>
            </a:pPr>
            <a:r>
              <a:rPr lang="en-GB" altLang="en-US" dirty="0" smtClean="0"/>
              <a:t>The concept of multilevel cases.</a:t>
            </a:r>
          </a:p>
        </p:txBody>
      </p:sp>
    </p:spTree>
    <p:extLst>
      <p:ext uri="{BB962C8B-B14F-4D97-AF65-F5344CB8AC3E}">
        <p14:creationId xmlns:p14="http://schemas.microsoft.com/office/powerpoint/2010/main" val="54371381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9552" y="908720"/>
            <a:ext cx="8604448" cy="5949280"/>
          </a:xfrm>
          <a:prstGeom prst="rect">
            <a:avLst/>
          </a:prstGeom>
          <a:solidFill>
            <a:schemeClr val="accent4">
              <a:lumMod val="20000"/>
              <a:lumOff val="80000"/>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GB" sz="1600" dirty="0" smtClean="0">
                <a:solidFill>
                  <a:schemeClr val="tx1"/>
                </a:solidFill>
              </a:rPr>
              <a:t>Input S the scale of the bootstrap activity.</a:t>
            </a:r>
          </a:p>
          <a:p>
            <a:r>
              <a:rPr lang="en-GB" sz="1600" dirty="0" smtClean="0">
                <a:solidFill>
                  <a:schemeClr val="tx1"/>
                </a:solidFill>
              </a:rPr>
              <a:t>Start loop.</a:t>
            </a:r>
          </a:p>
          <a:p>
            <a:pPr>
              <a:buFont typeface="Arial" pitchFamily="34" charset="0"/>
              <a:buChar char="•"/>
            </a:pPr>
            <a:r>
              <a:rPr lang="en-GB" sz="1600" dirty="0" smtClean="0">
                <a:solidFill>
                  <a:schemeClr val="tx1"/>
                </a:solidFill>
              </a:rPr>
              <a:t>Create S=1000 </a:t>
            </a:r>
            <a:r>
              <a:rPr lang="en-GB" sz="1600" dirty="0" err="1" smtClean="0">
                <a:solidFill>
                  <a:schemeClr val="tx1"/>
                </a:solidFill>
              </a:rPr>
              <a:t>resamples</a:t>
            </a:r>
            <a:r>
              <a:rPr lang="en-GB" sz="1600" dirty="0" smtClean="0">
                <a:solidFill>
                  <a:schemeClr val="tx1"/>
                </a:solidFill>
              </a:rPr>
              <a:t> with replacement</a:t>
            </a:r>
          </a:p>
          <a:p>
            <a:r>
              <a:rPr lang="en-GB" sz="1600" dirty="0" smtClean="0">
                <a:solidFill>
                  <a:schemeClr val="tx1"/>
                </a:solidFill>
              </a:rPr>
              <a:t>These have some repeats of cases.</a:t>
            </a:r>
          </a:p>
          <a:p>
            <a:r>
              <a:rPr lang="en-GB" sz="1600" dirty="0" smtClean="0">
                <a:solidFill>
                  <a:schemeClr val="tx1"/>
                </a:solidFill>
              </a:rPr>
              <a:t>Each case in each sample is a replica of the original data.</a:t>
            </a:r>
          </a:p>
          <a:p>
            <a:r>
              <a:rPr lang="en-GB" sz="1600" dirty="0" smtClean="0">
                <a:solidFill>
                  <a:schemeClr val="tx1"/>
                </a:solidFill>
              </a:rPr>
              <a:t>Some cases in the data may not appear, at random in a particular sample.</a:t>
            </a:r>
          </a:p>
          <a:p>
            <a:pPr algn="ctr"/>
            <a:endParaRPr lang="en-GB" sz="1600" dirty="0" smtClean="0">
              <a:solidFill>
                <a:schemeClr val="tx1"/>
              </a:solidFill>
            </a:endParaRPr>
          </a:p>
          <a:p>
            <a:pPr algn="ctr"/>
            <a:endParaRPr lang="en-GB" sz="1600" dirty="0" smtClean="0">
              <a:solidFill>
                <a:schemeClr val="tx1"/>
              </a:solidFill>
            </a:endParaRPr>
          </a:p>
          <a:p>
            <a:pPr algn="ctr"/>
            <a:endParaRPr lang="en-GB" sz="1600" dirty="0" smtClean="0">
              <a:solidFill>
                <a:schemeClr val="tx1"/>
              </a:solidFill>
            </a:endParaRPr>
          </a:p>
          <a:p>
            <a:pPr algn="ctr"/>
            <a:endParaRPr lang="en-GB" sz="1600" dirty="0" smtClean="0">
              <a:solidFill>
                <a:schemeClr val="tx1"/>
              </a:solidFill>
            </a:endParaRPr>
          </a:p>
          <a:p>
            <a:pPr algn="ctr"/>
            <a:endParaRPr lang="en-GB" sz="1600" dirty="0" smtClean="0">
              <a:solidFill>
                <a:schemeClr val="tx1"/>
              </a:solidFill>
            </a:endParaRPr>
          </a:p>
          <a:p>
            <a:pPr algn="ctr"/>
            <a:endParaRPr lang="en-GB" sz="1600" dirty="0" smtClean="0">
              <a:solidFill>
                <a:schemeClr val="tx1"/>
              </a:solidFill>
            </a:endParaRPr>
          </a:p>
          <a:p>
            <a:pPr algn="ctr"/>
            <a:endParaRPr lang="en-GB" sz="1600" dirty="0" smtClean="0">
              <a:solidFill>
                <a:schemeClr val="tx1"/>
              </a:solidFill>
            </a:endParaRPr>
          </a:p>
          <a:p>
            <a:pPr algn="ctr"/>
            <a:endParaRPr lang="en-GB" sz="1600" dirty="0" smtClean="0">
              <a:solidFill>
                <a:schemeClr val="tx1"/>
              </a:solidFill>
            </a:endParaRPr>
          </a:p>
          <a:p>
            <a:pPr algn="ctr"/>
            <a:endParaRPr lang="en-GB" sz="1600" dirty="0" smtClean="0">
              <a:solidFill>
                <a:schemeClr val="tx1"/>
              </a:solidFill>
            </a:endParaRPr>
          </a:p>
          <a:p>
            <a:pPr algn="ctr"/>
            <a:r>
              <a:rPr lang="en-GB" sz="1600" b="1" i="1" u="sng" dirty="0" smtClean="0">
                <a:solidFill>
                  <a:schemeClr val="tx1"/>
                </a:solidFill>
              </a:rPr>
              <a:t>End loop. Average the </a:t>
            </a:r>
            <a:r>
              <a:rPr lang="en-GB" sz="1600" b="1" i="1" u="sng" dirty="0" err="1" smtClean="0">
                <a:solidFill>
                  <a:schemeClr val="tx1"/>
                </a:solidFill>
              </a:rPr>
              <a:t>Csuff</a:t>
            </a:r>
            <a:r>
              <a:rPr lang="en-GB" sz="1600" b="1" i="1" u="sng" dirty="0" smtClean="0">
                <a:solidFill>
                  <a:schemeClr val="tx1"/>
                </a:solidFill>
              </a:rPr>
              <a:t> over all the S samples.</a:t>
            </a:r>
          </a:p>
          <a:p>
            <a:pPr algn="ctr"/>
            <a:r>
              <a:rPr lang="en-GB" sz="1600" b="1" i="1" u="sng" dirty="0" smtClean="0">
                <a:solidFill>
                  <a:schemeClr val="tx1"/>
                </a:solidFill>
              </a:rPr>
              <a:t>Average the </a:t>
            </a:r>
            <a:r>
              <a:rPr lang="en-GB" sz="1600" b="1" i="1" u="sng" dirty="0" err="1" smtClean="0">
                <a:solidFill>
                  <a:schemeClr val="tx1"/>
                </a:solidFill>
              </a:rPr>
              <a:t>Dsuff</a:t>
            </a:r>
            <a:r>
              <a:rPr lang="en-GB" sz="1600" b="1" i="1" u="sng" dirty="0" smtClean="0">
                <a:solidFill>
                  <a:schemeClr val="tx1"/>
                </a:solidFill>
              </a:rPr>
              <a:t> over all the S samples. </a:t>
            </a:r>
          </a:p>
          <a:p>
            <a:pPr>
              <a:buFont typeface="Arial" pitchFamily="34" charset="0"/>
              <a:buChar char="•"/>
            </a:pPr>
            <a:r>
              <a:rPr lang="en-GB" sz="1600" dirty="0" smtClean="0">
                <a:solidFill>
                  <a:schemeClr val="tx1"/>
                </a:solidFill>
              </a:rPr>
              <a:t>Empirically compare the mean of </a:t>
            </a:r>
            <a:r>
              <a:rPr lang="en-GB" sz="1600" dirty="0" err="1" smtClean="0">
                <a:solidFill>
                  <a:schemeClr val="tx1"/>
                </a:solidFill>
              </a:rPr>
              <a:t>Csuff</a:t>
            </a:r>
            <a:r>
              <a:rPr lang="en-GB" sz="1600" dirty="0" smtClean="0">
                <a:solidFill>
                  <a:schemeClr val="tx1"/>
                </a:solidFill>
              </a:rPr>
              <a:t> with the original </a:t>
            </a:r>
            <a:r>
              <a:rPr lang="en-GB" sz="1600" dirty="0" err="1" smtClean="0">
                <a:solidFill>
                  <a:schemeClr val="tx1"/>
                </a:solidFill>
              </a:rPr>
              <a:t>Csuff</a:t>
            </a:r>
            <a:r>
              <a:rPr lang="en-GB" sz="1600" dirty="0" smtClean="0">
                <a:solidFill>
                  <a:schemeClr val="tx1"/>
                </a:solidFill>
              </a:rPr>
              <a:t> (Bias of consistency measure)</a:t>
            </a:r>
          </a:p>
          <a:p>
            <a:pPr>
              <a:buFont typeface="Arial" pitchFamily="34" charset="0"/>
              <a:buChar char="•"/>
            </a:pPr>
            <a:r>
              <a:rPr lang="en-GB" sz="1600" dirty="0" smtClean="0">
                <a:solidFill>
                  <a:schemeClr val="tx1"/>
                </a:solidFill>
              </a:rPr>
              <a:t>Empirically compare the mean of </a:t>
            </a:r>
            <a:r>
              <a:rPr lang="en-GB" sz="1600" dirty="0" err="1" smtClean="0">
                <a:solidFill>
                  <a:schemeClr val="tx1"/>
                </a:solidFill>
              </a:rPr>
              <a:t>Dsuff</a:t>
            </a:r>
            <a:r>
              <a:rPr lang="en-GB" sz="1600" dirty="0" smtClean="0">
                <a:solidFill>
                  <a:schemeClr val="tx1"/>
                </a:solidFill>
              </a:rPr>
              <a:t> with the original </a:t>
            </a:r>
            <a:r>
              <a:rPr lang="en-GB" sz="1600" dirty="0" err="1" smtClean="0">
                <a:solidFill>
                  <a:schemeClr val="tx1"/>
                </a:solidFill>
              </a:rPr>
              <a:t>Dsuff</a:t>
            </a:r>
            <a:r>
              <a:rPr lang="en-GB" sz="1600" dirty="0" smtClean="0">
                <a:solidFill>
                  <a:schemeClr val="tx1"/>
                </a:solidFill>
              </a:rPr>
              <a:t> (Bias of distance measure)</a:t>
            </a:r>
          </a:p>
          <a:p>
            <a:pPr>
              <a:buFont typeface="Arial" pitchFamily="34" charset="0"/>
              <a:buChar char="•"/>
            </a:pPr>
            <a:r>
              <a:rPr lang="en-GB" sz="1600" dirty="0" smtClean="0">
                <a:solidFill>
                  <a:schemeClr val="tx1"/>
                </a:solidFill>
              </a:rPr>
              <a:t>Create a table or graph showing the empirical distribution of the S </a:t>
            </a:r>
            <a:r>
              <a:rPr lang="en-GB" sz="1600" dirty="0" err="1" smtClean="0">
                <a:solidFill>
                  <a:schemeClr val="tx1"/>
                </a:solidFill>
              </a:rPr>
              <a:t>Csuff’s</a:t>
            </a:r>
            <a:r>
              <a:rPr lang="en-GB" sz="1600" dirty="0" smtClean="0">
                <a:solidFill>
                  <a:schemeClr val="tx1"/>
                </a:solidFill>
              </a:rPr>
              <a:t>, 95% of which forms a credible interval.</a:t>
            </a:r>
          </a:p>
          <a:p>
            <a:pPr>
              <a:buFont typeface="Arial" pitchFamily="34" charset="0"/>
              <a:buChar char="•"/>
            </a:pPr>
            <a:r>
              <a:rPr lang="en-GB" sz="1600" dirty="0" smtClean="0">
                <a:solidFill>
                  <a:schemeClr val="tx1"/>
                </a:solidFill>
              </a:rPr>
              <a:t>Create a table or graph showing the empirical distribution of the S </a:t>
            </a:r>
            <a:r>
              <a:rPr lang="en-GB" sz="1600" dirty="0" err="1" smtClean="0">
                <a:solidFill>
                  <a:schemeClr val="tx1"/>
                </a:solidFill>
              </a:rPr>
              <a:t>Dsuff’s</a:t>
            </a:r>
            <a:r>
              <a:rPr lang="en-GB" sz="1600" dirty="0" smtClean="0">
                <a:solidFill>
                  <a:schemeClr val="tx1"/>
                </a:solidFill>
              </a:rPr>
              <a:t>, 95% of which forms a credible interval.</a:t>
            </a:r>
          </a:p>
          <a:p>
            <a:pPr algn="ctr"/>
            <a:endParaRPr lang="en-GB" sz="1600" dirty="0" smtClean="0">
              <a:solidFill>
                <a:schemeClr val="tx1"/>
              </a:solidFill>
            </a:endParaRPr>
          </a:p>
        </p:txBody>
      </p:sp>
      <p:sp>
        <p:nvSpPr>
          <p:cNvPr id="2" name="Title 1"/>
          <p:cNvSpPr>
            <a:spLocks noGrp="1"/>
          </p:cNvSpPr>
          <p:nvPr>
            <p:ph type="title"/>
          </p:nvPr>
        </p:nvSpPr>
        <p:spPr>
          <a:xfrm>
            <a:off x="457200" y="274638"/>
            <a:ext cx="8229600" cy="778098"/>
          </a:xfrm>
        </p:spPr>
        <p:txBody>
          <a:bodyPr>
            <a:normAutofit fontScale="90000"/>
          </a:bodyPr>
          <a:lstStyle/>
          <a:p>
            <a:r>
              <a:rPr lang="en-GB" sz="3600" dirty="0" smtClean="0"/>
              <a:t>Appendix 4:  </a:t>
            </a:r>
            <a:r>
              <a:rPr lang="en-GB" sz="2700" dirty="0" smtClean="0"/>
              <a:t>Pseudo Code for Programs With Bootstrap</a:t>
            </a:r>
            <a:endParaRPr lang="en-GB" sz="2700" dirty="0"/>
          </a:p>
        </p:txBody>
      </p:sp>
      <p:sp>
        <p:nvSpPr>
          <p:cNvPr id="3" name="Content Placeholder 2"/>
          <p:cNvSpPr>
            <a:spLocks noGrp="1"/>
          </p:cNvSpPr>
          <p:nvPr>
            <p:ph idx="1"/>
          </p:nvPr>
        </p:nvSpPr>
        <p:spPr>
          <a:xfrm>
            <a:off x="1763688" y="2420888"/>
            <a:ext cx="6480720" cy="2160240"/>
          </a:xfrm>
          <a:solidFill>
            <a:schemeClr val="accent3">
              <a:lumMod val="20000"/>
              <a:lumOff val="80000"/>
              <a:alpha val="55000"/>
            </a:schemeClr>
          </a:solidFill>
        </p:spPr>
        <p:txBody>
          <a:bodyPr>
            <a:normAutofit fontScale="40000" lnSpcReduction="20000"/>
          </a:bodyPr>
          <a:lstStyle/>
          <a:p>
            <a:r>
              <a:rPr lang="en-GB" dirty="0" smtClean="0"/>
              <a:t>A. input the parameters that are scalars</a:t>
            </a:r>
          </a:p>
          <a:p>
            <a:pPr>
              <a:buNone/>
            </a:pPr>
            <a:r>
              <a:rPr lang="en-GB" dirty="0" smtClean="0"/>
              <a:t>            Input the data as a rectangle without missing values.</a:t>
            </a:r>
          </a:p>
          <a:p>
            <a:r>
              <a:rPr lang="en-GB" dirty="0" smtClean="0"/>
              <a:t>B. Label the permutations (</a:t>
            </a:r>
            <a:r>
              <a:rPr lang="en-GB" dirty="0" err="1" smtClean="0"/>
              <a:t>ie</a:t>
            </a:r>
            <a:r>
              <a:rPr lang="en-GB" dirty="0" smtClean="0"/>
              <a:t> X configurations), calculate fuzzy </a:t>
            </a:r>
            <a:r>
              <a:rPr lang="en-GB" b="1" dirty="0" smtClean="0"/>
              <a:t>X</a:t>
            </a:r>
            <a:r>
              <a:rPr lang="en-GB" dirty="0" smtClean="0"/>
              <a:t> = min(</a:t>
            </a:r>
            <a:r>
              <a:rPr lang="en-GB" b="1" dirty="0" err="1" smtClean="0"/>
              <a:t>X</a:t>
            </a:r>
            <a:r>
              <a:rPr lang="en-GB" dirty="0" err="1" smtClean="0"/>
              <a:t>k</a:t>
            </a:r>
            <a:r>
              <a:rPr lang="en-GB" dirty="0" smtClean="0"/>
              <a:t>) for each configuration, count the length of Y and the Number of instances in each X configuration (N in set for </a:t>
            </a:r>
            <a:r>
              <a:rPr lang="en-GB" b="1" dirty="0" smtClean="0"/>
              <a:t>X </a:t>
            </a:r>
            <a:r>
              <a:rPr lang="en-GB" dirty="0" smtClean="0"/>
              <a:t>where Yi&gt;</a:t>
            </a:r>
            <a:r>
              <a:rPr lang="en-GB" b="1" dirty="0" smtClean="0"/>
              <a:t>X</a:t>
            </a:r>
            <a:r>
              <a:rPr lang="en-GB" dirty="0" smtClean="0"/>
              <a:t>i)</a:t>
            </a:r>
          </a:p>
          <a:p>
            <a:r>
              <a:rPr lang="en-GB" dirty="0" smtClean="0"/>
              <a:t>C. Calculate Consistency for Sufficiency</a:t>
            </a:r>
          </a:p>
          <a:p>
            <a:pPr>
              <a:buNone/>
            </a:pPr>
            <a:r>
              <a:rPr lang="en-GB" dirty="0" smtClean="0"/>
              <a:t>          Calculate Distance for Sufficiency</a:t>
            </a:r>
          </a:p>
          <a:p>
            <a:r>
              <a:rPr lang="en-GB" dirty="0" smtClean="0"/>
              <a:t>D.  Output plots of the X and Y as fuzzy scores</a:t>
            </a:r>
          </a:p>
          <a:p>
            <a:pPr>
              <a:buNone/>
            </a:pPr>
            <a:r>
              <a:rPr lang="en-GB" dirty="0" smtClean="0"/>
              <a:t>           Output plots of the rescaled ZY by ZX, and a table of </a:t>
            </a:r>
            <a:r>
              <a:rPr lang="en-GB" dirty="0" err="1" smtClean="0"/>
              <a:t>Csuff</a:t>
            </a:r>
            <a:r>
              <a:rPr lang="en-GB" dirty="0" smtClean="0"/>
              <a:t>, </a:t>
            </a:r>
            <a:r>
              <a:rPr lang="en-GB" dirty="0" err="1" smtClean="0"/>
              <a:t>Dsuff</a:t>
            </a:r>
            <a:endParaRPr lang="en-GB" dirty="0" smtClean="0"/>
          </a:p>
          <a:p>
            <a:r>
              <a:rPr lang="en-GB" dirty="0" smtClean="0"/>
              <a:t>E.  Test for sensitivity to the parameters by looping around, changing either the damping factor or the measurement error.</a:t>
            </a:r>
            <a:endParaRPr lang="en-GB" dirty="0"/>
          </a:p>
        </p:txBody>
      </p:sp>
      <p:sp>
        <p:nvSpPr>
          <p:cNvPr id="4" name="Slide Number Placeholder 3"/>
          <p:cNvSpPr>
            <a:spLocks noGrp="1"/>
          </p:cNvSpPr>
          <p:nvPr>
            <p:ph type="sldNum" sz="quarter" idx="12"/>
          </p:nvPr>
        </p:nvSpPr>
        <p:spPr/>
        <p:txBody>
          <a:bodyPr/>
          <a:lstStyle/>
          <a:p>
            <a:fld id="{DC365D31-8BAE-4B58-BE5B-77FAB7A0C81B}" type="slidenum">
              <a:rPr lang="en-GB" smtClean="0"/>
              <a:pPr/>
              <a:t>50</a:t>
            </a:fld>
            <a:endParaRPr lang="en-GB"/>
          </a:p>
        </p:txBody>
      </p:sp>
    </p:spTree>
    <p:extLst>
      <p:ext uri="{BB962C8B-B14F-4D97-AF65-F5344CB8AC3E}">
        <p14:creationId xmlns:p14="http://schemas.microsoft.com/office/powerpoint/2010/main" val="101414533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792088"/>
          </a:xfrm>
        </p:spPr>
        <p:txBody>
          <a:bodyPr/>
          <a:lstStyle/>
          <a:p>
            <a:r>
              <a:rPr lang="en-GB" dirty="0" smtClean="0"/>
              <a:t>References</a:t>
            </a:r>
            <a:endParaRPr lang="en-GB" dirty="0"/>
          </a:p>
        </p:txBody>
      </p:sp>
      <p:sp>
        <p:nvSpPr>
          <p:cNvPr id="3" name="Content Placeholder 2"/>
          <p:cNvSpPr>
            <a:spLocks noGrp="1"/>
          </p:cNvSpPr>
          <p:nvPr>
            <p:ph idx="1"/>
          </p:nvPr>
        </p:nvSpPr>
        <p:spPr>
          <a:xfrm>
            <a:off x="457200" y="836712"/>
            <a:ext cx="8363272" cy="5904656"/>
          </a:xfrm>
        </p:spPr>
        <p:txBody>
          <a:bodyPr>
            <a:normAutofit fontScale="47500" lnSpcReduction="20000"/>
          </a:bodyPr>
          <a:lstStyle/>
          <a:p>
            <a:pPr marL="0" indent="0">
              <a:buNone/>
            </a:pPr>
            <a:r>
              <a:rPr lang="en-GB" dirty="0" smtClean="0"/>
              <a:t>For Qualitative folks: </a:t>
            </a:r>
            <a:r>
              <a:rPr lang="en-GB" dirty="0" err="1"/>
              <a:t>Hodson</a:t>
            </a:r>
            <a:r>
              <a:rPr lang="en-GB" dirty="0"/>
              <a:t>, R. (2004). "A meta-analysis of workplace ethnographies - Race, gender, and employee attitudes and </a:t>
            </a:r>
            <a:r>
              <a:rPr lang="en-GB" dirty="0" err="1"/>
              <a:t>behaviors</a:t>
            </a:r>
            <a:r>
              <a:rPr lang="en-GB" dirty="0"/>
              <a:t>." </a:t>
            </a:r>
            <a:r>
              <a:rPr lang="en-GB" u="sng" dirty="0"/>
              <a:t>Journal of Contemporary Ethnography</a:t>
            </a:r>
            <a:r>
              <a:rPr lang="en-GB" dirty="0"/>
              <a:t> </a:t>
            </a:r>
            <a:r>
              <a:rPr lang="en-GB" b="1" dirty="0"/>
              <a:t>33</a:t>
            </a:r>
            <a:r>
              <a:rPr lang="en-GB" dirty="0"/>
              <a:t>(1): 4-38.</a:t>
            </a:r>
          </a:p>
          <a:p>
            <a:endParaRPr lang="en-GB" dirty="0" smtClean="0"/>
          </a:p>
          <a:p>
            <a:pPr marL="0" indent="0">
              <a:buNone/>
            </a:pPr>
            <a:r>
              <a:rPr lang="en-US" dirty="0"/>
              <a:t>Ragin, C. C. (1987). </a:t>
            </a:r>
            <a:r>
              <a:rPr lang="en-US" u="sng" dirty="0"/>
              <a:t>The comparative method : moving beyond qualitative and quantitative strategies</a:t>
            </a:r>
            <a:r>
              <a:rPr lang="en-US" dirty="0"/>
              <a:t>. Berkeley ; Los Angeles ; London, University of California Press.</a:t>
            </a:r>
            <a:endParaRPr lang="en-GB" dirty="0"/>
          </a:p>
          <a:p>
            <a:endParaRPr lang="en-US" dirty="0"/>
          </a:p>
          <a:p>
            <a:r>
              <a:rPr lang="en-GB" dirty="0" smtClean="0"/>
              <a:t>For Quantitative Folks:  </a:t>
            </a:r>
            <a:r>
              <a:rPr lang="en-US" b="1" dirty="0"/>
              <a:t>Ragin, C.C. (2008). </a:t>
            </a:r>
            <a:r>
              <a:rPr lang="en-US" b="1" u="sng" dirty="0"/>
              <a:t>Redesigning social inquiry: Set relations in social research</a:t>
            </a:r>
            <a:r>
              <a:rPr lang="en-US" b="1" dirty="0"/>
              <a:t>. Chicago: Chicago University Press.</a:t>
            </a:r>
            <a:endParaRPr lang="en-GB" dirty="0"/>
          </a:p>
          <a:p>
            <a:r>
              <a:rPr lang="en-US" b="1" dirty="0"/>
              <a:t>Rihoux, B. (2006). Qualitative Comparative Analysis (QCA) and related systematic comparative methods: recent advances and remaining challenges for social science research. </a:t>
            </a:r>
            <a:r>
              <a:rPr lang="en-US" b="1" u="sng" dirty="0"/>
              <a:t>International Sociology, 21</a:t>
            </a:r>
            <a:r>
              <a:rPr lang="en-US" b="1" dirty="0"/>
              <a:t>(5 ), 679-706.</a:t>
            </a:r>
            <a:endParaRPr lang="en-GB" dirty="0"/>
          </a:p>
          <a:p>
            <a:r>
              <a:rPr lang="it-IT" b="1" dirty="0"/>
              <a:t>Rihoux, B., &amp; Ragin, C. C. (2009). </a:t>
            </a:r>
            <a:r>
              <a:rPr lang="en-GB" b="1" u="sng" dirty="0"/>
              <a:t>Configurational comparative methods. Qualitative Comparative Analysis (QCA) and related techniques</a:t>
            </a:r>
            <a:r>
              <a:rPr lang="en-GB" b="1" dirty="0"/>
              <a:t> (Applied Social Research Methods). Thousand Oaks and London: Sage</a:t>
            </a:r>
            <a:r>
              <a:rPr lang="en-GB" b="1" dirty="0" smtClean="0"/>
              <a:t>.</a:t>
            </a:r>
          </a:p>
          <a:p>
            <a:r>
              <a:rPr lang="en-GB" dirty="0"/>
              <a:t>Byrne, D., and C. Ragin, eds. (2009), </a:t>
            </a:r>
            <a:r>
              <a:rPr lang="en-GB" u="sng" dirty="0"/>
              <a:t>Handbook of Case-Centred Research Methods,</a:t>
            </a:r>
            <a:r>
              <a:rPr lang="en-GB" dirty="0"/>
              <a:t> London:  Sage.</a:t>
            </a:r>
          </a:p>
          <a:p>
            <a:r>
              <a:rPr lang="en-GB" dirty="0"/>
              <a:t>Cooper, B. &amp; </a:t>
            </a:r>
            <a:r>
              <a:rPr lang="en-GB" dirty="0" err="1"/>
              <a:t>Glaesser</a:t>
            </a:r>
            <a:r>
              <a:rPr lang="en-GB" dirty="0"/>
              <a:t>, J. (in press 2011) Using case-based approaches to analyse large datasets: a comparison of Ragin’s </a:t>
            </a:r>
            <a:r>
              <a:rPr lang="en-GB" dirty="0" err="1"/>
              <a:t>fsQCA</a:t>
            </a:r>
            <a:r>
              <a:rPr lang="en-GB" dirty="0"/>
              <a:t> and fuzzy cluster analysis, in </a:t>
            </a:r>
            <a:r>
              <a:rPr lang="en-GB" u="sng" dirty="0"/>
              <a:t>International Journal of Social Research Methodology.</a:t>
            </a:r>
            <a:endParaRPr lang="en-GB" dirty="0"/>
          </a:p>
          <a:p>
            <a:r>
              <a:rPr lang="en-GB" dirty="0"/>
              <a:t>Olsen, W.K. (2009), Non-Nested and Nested Cases in a Socio-Economic Village Study, chapter in D. Byrne and C. Ragin, eds. (2009), </a:t>
            </a:r>
            <a:r>
              <a:rPr lang="en-GB" u="sng" dirty="0"/>
              <a:t>Handbook of Case-Centred Research Methods</a:t>
            </a:r>
            <a:r>
              <a:rPr lang="en-GB" dirty="0"/>
              <a:t>, London:  Sage.</a:t>
            </a:r>
          </a:p>
          <a:p>
            <a:r>
              <a:rPr lang="en-GB" dirty="0"/>
              <a:t>Olsen, W.K., and J. Morgan (2005) A critical epistemology of analytical statistics:  Addressing the sceptical realist, </a:t>
            </a:r>
            <a:r>
              <a:rPr lang="en-GB" u="sng" dirty="0"/>
              <a:t>Journal for the Theory of Social Behaviour</a:t>
            </a:r>
            <a:r>
              <a:rPr lang="en-GB" dirty="0"/>
              <a:t>, 35:3, September, pages 255-284.</a:t>
            </a:r>
          </a:p>
          <a:p>
            <a:pPr marL="0" indent="0">
              <a:buNone/>
            </a:pPr>
            <a:r>
              <a:rPr lang="en-GB" sz="3800" b="1" dirty="0" smtClean="0"/>
              <a:t>   SAMPLE DATA SETS:</a:t>
            </a:r>
          </a:p>
          <a:p>
            <a:pPr marL="0" indent="0">
              <a:buNone/>
            </a:pPr>
            <a:r>
              <a:rPr lang="en-GB" b="1" dirty="0"/>
              <a:t>1)  the website of </a:t>
            </a:r>
            <a:r>
              <a:rPr lang="en-GB" b="1" dirty="0" smtClean="0"/>
              <a:t>my course </a:t>
            </a:r>
            <a:r>
              <a:rPr lang="en-GB" b="1" dirty="0"/>
              <a:t>for some past years:</a:t>
            </a:r>
            <a:endParaRPr lang="en-GB" dirty="0"/>
          </a:p>
          <a:p>
            <a:pPr marL="0" indent="0">
              <a:buNone/>
            </a:pPr>
            <a:r>
              <a:rPr lang="en-GB" b="1" u="sng" dirty="0" smtClean="0">
                <a:hlinkClick r:id="rId2"/>
              </a:rPr>
              <a:t>http</a:t>
            </a:r>
            <a:r>
              <a:rPr lang="en-GB" b="1" u="sng" dirty="0">
                <a:hlinkClick r:id="rId2"/>
              </a:rPr>
              <a:t>://Course-data.ccsr.ac.uk/qca</a:t>
            </a:r>
            <a:r>
              <a:rPr lang="en-GB" b="1" dirty="0"/>
              <a:t> </a:t>
            </a:r>
            <a:endParaRPr lang="en-GB" dirty="0"/>
          </a:p>
          <a:p>
            <a:pPr marL="0" indent="0">
              <a:buNone/>
            </a:pPr>
            <a:r>
              <a:rPr lang="en-GB" b="1" dirty="0" smtClean="0"/>
              <a:t>2)  </a:t>
            </a:r>
            <a:r>
              <a:rPr lang="en-GB" b="1" dirty="0"/>
              <a:t>the COMPASSS web site (</a:t>
            </a:r>
            <a:r>
              <a:rPr lang="en-GB" b="1" i="1" dirty="0"/>
              <a:t>sic</a:t>
            </a:r>
            <a:r>
              <a:rPr lang="en-GB" b="1" dirty="0"/>
              <a:t>) </a:t>
            </a:r>
            <a:r>
              <a:rPr lang="en-GB" b="1" u="sng" dirty="0" smtClean="0">
                <a:hlinkClick r:id="rId3"/>
              </a:rPr>
              <a:t>www.compasss.org</a:t>
            </a:r>
            <a:r>
              <a:rPr lang="en-GB" b="1" u="sng" dirty="0" smtClean="0"/>
              <a:t>  (They have a lot of CSV files there)</a:t>
            </a:r>
            <a:endParaRPr lang="en-GB" dirty="0"/>
          </a:p>
          <a:p>
            <a:endParaRPr lang="en-GB" dirty="0"/>
          </a:p>
        </p:txBody>
      </p:sp>
      <p:sp>
        <p:nvSpPr>
          <p:cNvPr id="4" name="Slide Number Placeholder 3"/>
          <p:cNvSpPr>
            <a:spLocks noGrp="1"/>
          </p:cNvSpPr>
          <p:nvPr>
            <p:ph type="sldNum" sz="quarter" idx="12"/>
          </p:nvPr>
        </p:nvSpPr>
        <p:spPr/>
        <p:txBody>
          <a:bodyPr/>
          <a:lstStyle/>
          <a:p>
            <a:fld id="{DC365D31-8BAE-4B58-BE5B-77FAB7A0C81B}" type="slidenum">
              <a:rPr lang="en-GB" smtClean="0"/>
              <a:pPr/>
              <a:t>51</a:t>
            </a:fld>
            <a:endParaRPr lang="en-GB"/>
          </a:p>
        </p:txBody>
      </p:sp>
    </p:spTree>
    <p:extLst>
      <p:ext uri="{BB962C8B-B14F-4D97-AF65-F5344CB8AC3E}">
        <p14:creationId xmlns:p14="http://schemas.microsoft.com/office/powerpoint/2010/main" val="344135744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mtClean="0"/>
              <a:t>Background References to Works Cited</a:t>
            </a:r>
            <a:endParaRPr lang="en-GB" dirty="0"/>
          </a:p>
        </p:txBody>
      </p:sp>
      <p:sp>
        <p:nvSpPr>
          <p:cNvPr id="3" name="Content Placeholder 2"/>
          <p:cNvSpPr>
            <a:spLocks noGrp="1"/>
          </p:cNvSpPr>
          <p:nvPr>
            <p:ph idx="1"/>
          </p:nvPr>
        </p:nvSpPr>
        <p:spPr/>
        <p:txBody>
          <a:bodyPr>
            <a:normAutofit fontScale="77500" lnSpcReduction="20000"/>
          </a:bodyPr>
          <a:lstStyle/>
          <a:p>
            <a:pPr algn="just"/>
            <a:r>
              <a:rPr lang="en-GB" dirty="0" err="1" smtClean="0"/>
              <a:t>Eliason</a:t>
            </a:r>
            <a:r>
              <a:rPr lang="en-GB" dirty="0" smtClean="0"/>
              <a:t> </a:t>
            </a:r>
            <a:r>
              <a:rPr lang="en-GB" dirty="0"/>
              <a:t>S. &amp; Stryker R. 2009. </a:t>
            </a:r>
            <a:r>
              <a:rPr lang="en-GB" u="sng" dirty="0"/>
              <a:t>Sociological Methods &amp; Research </a:t>
            </a:r>
            <a:r>
              <a:rPr lang="en-GB" dirty="0"/>
              <a:t>38:102-146</a:t>
            </a:r>
            <a:r>
              <a:rPr lang="en-GB" dirty="0" smtClean="0"/>
              <a:t>.</a:t>
            </a:r>
            <a:endParaRPr lang="en-GB" dirty="0"/>
          </a:p>
          <a:p>
            <a:pPr algn="just"/>
            <a:r>
              <a:rPr lang="en-GB" dirty="0" err="1"/>
              <a:t>Freitag</a:t>
            </a:r>
            <a:r>
              <a:rPr lang="en-GB" dirty="0"/>
              <a:t>, M., &amp; </a:t>
            </a:r>
            <a:r>
              <a:rPr lang="en-GB" dirty="0" err="1"/>
              <a:t>Schlicht</a:t>
            </a:r>
            <a:r>
              <a:rPr lang="en-GB" dirty="0"/>
              <a:t>, R. (2009). Educational Federalism in Germany: Foundations of Social Inequality in Education. </a:t>
            </a:r>
            <a:r>
              <a:rPr lang="en-GB" u="sng" dirty="0"/>
              <a:t>Governance: An International Journal of Policy, Administration, and Institutions, </a:t>
            </a:r>
            <a:r>
              <a:rPr lang="en-GB" i="1" dirty="0"/>
              <a:t>22</a:t>
            </a:r>
            <a:r>
              <a:rPr lang="en-GB" dirty="0"/>
              <a:t>(1), 47–72. </a:t>
            </a:r>
          </a:p>
          <a:p>
            <a:pPr algn="just"/>
            <a:r>
              <a:rPr lang="en-GB" dirty="0" err="1" smtClean="0"/>
              <a:t>Ragin</a:t>
            </a:r>
            <a:r>
              <a:rPr lang="en-GB" dirty="0"/>
              <a:t>, C. C. (2000). </a:t>
            </a:r>
            <a:r>
              <a:rPr lang="en-GB" u="sng" dirty="0" smtClean="0"/>
              <a:t>Fuzzy-Set Social Science</a:t>
            </a:r>
            <a:r>
              <a:rPr lang="en-GB" dirty="0" smtClean="0"/>
              <a:t>. </a:t>
            </a:r>
            <a:r>
              <a:rPr lang="en-GB" dirty="0"/>
              <a:t>Chicago; London, University of Chicago Press. </a:t>
            </a:r>
            <a:endParaRPr lang="en-GB" dirty="0" smtClean="0"/>
          </a:p>
          <a:p>
            <a:pPr algn="just"/>
            <a:r>
              <a:rPr lang="en-GB" dirty="0" smtClean="0"/>
              <a:t>Snow</a:t>
            </a:r>
            <a:r>
              <a:rPr lang="en-GB" dirty="0"/>
              <a:t>, D. and D. Cress (2000). "The Outcome of Homeless Mobilization: the Influence of Organization, Disruption, Political Mediation, and Framing." </a:t>
            </a:r>
            <a:r>
              <a:rPr lang="en-GB" u="sng" dirty="0"/>
              <a:t>American Journal of Sociology</a:t>
            </a:r>
            <a:r>
              <a:rPr lang="en-GB" dirty="0"/>
              <a:t> </a:t>
            </a:r>
            <a:r>
              <a:rPr lang="en-GB" b="1" dirty="0"/>
              <a:t>105</a:t>
            </a:r>
            <a:r>
              <a:rPr lang="en-GB" dirty="0"/>
              <a:t>(4): 1063-1104</a:t>
            </a:r>
            <a:r>
              <a:rPr lang="en-GB" dirty="0" smtClean="0"/>
              <a:t>.</a:t>
            </a:r>
            <a:endParaRPr lang="en-GB" dirty="0"/>
          </a:p>
        </p:txBody>
      </p:sp>
      <p:sp>
        <p:nvSpPr>
          <p:cNvPr id="4" name="Slide Number Placeholder 3"/>
          <p:cNvSpPr>
            <a:spLocks noGrp="1"/>
          </p:cNvSpPr>
          <p:nvPr>
            <p:ph type="sldNum" sz="quarter" idx="12"/>
          </p:nvPr>
        </p:nvSpPr>
        <p:spPr/>
        <p:txBody>
          <a:bodyPr/>
          <a:lstStyle/>
          <a:p>
            <a:fld id="{DC365D31-8BAE-4B58-BE5B-77FAB7A0C81B}" type="slidenum">
              <a:rPr lang="en-GB" smtClean="0"/>
              <a:pPr/>
              <a:t>52</a:t>
            </a:fld>
            <a:endParaRPr lang="en-GB"/>
          </a:p>
        </p:txBody>
      </p:sp>
    </p:spTree>
    <p:extLst>
      <p:ext uri="{BB962C8B-B14F-4D97-AF65-F5344CB8AC3E}">
        <p14:creationId xmlns:p14="http://schemas.microsoft.com/office/powerpoint/2010/main" val="19871398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p:spPr>
        <p:txBody>
          <a:bodyP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a:spcBef>
                <a:spcPct val="50000"/>
              </a:spcBef>
              <a:buFontTx/>
              <a:buNone/>
            </a:pPr>
            <a:fld id="{BE6586A3-685B-4D85-A7B4-E9DF820E8EA1}" type="slidenum">
              <a:rPr kumimoji="0" lang="en-GB" altLang="en-US" sz="1400"/>
              <a:pPr>
                <a:spcBef>
                  <a:spcPct val="50000"/>
                </a:spcBef>
                <a:buFontTx/>
                <a:buNone/>
              </a:pPr>
              <a:t>6</a:t>
            </a:fld>
            <a:endParaRPr kumimoji="0" lang="en-GB" altLang="en-US" sz="1400"/>
          </a:p>
        </p:txBody>
      </p:sp>
      <p:sp>
        <p:nvSpPr>
          <p:cNvPr id="30723" name="Rectangle 2"/>
          <p:cNvSpPr>
            <a:spLocks noGrp="1" noChangeArrowheads="1"/>
          </p:cNvSpPr>
          <p:nvPr>
            <p:ph type="title"/>
          </p:nvPr>
        </p:nvSpPr>
        <p:spPr>
          <a:xfrm>
            <a:off x="684213" y="404813"/>
            <a:ext cx="7772400" cy="1143000"/>
          </a:xfrm>
        </p:spPr>
        <p:style>
          <a:lnRef idx="1">
            <a:schemeClr val="accent3"/>
          </a:lnRef>
          <a:fillRef idx="2">
            <a:schemeClr val="accent3"/>
          </a:fillRef>
          <a:effectRef idx="1">
            <a:schemeClr val="accent3"/>
          </a:effectRef>
          <a:fontRef idx="minor">
            <a:schemeClr val="dk1"/>
          </a:fontRef>
        </p:style>
        <p:txBody>
          <a:bodyPr>
            <a:normAutofit fontScale="90000"/>
          </a:bodyPr>
          <a:lstStyle/>
          <a:p>
            <a:pPr eaLnBrk="1" hangingPunct="1"/>
            <a:r>
              <a:rPr lang="en-GB" altLang="en-US" sz="4000" dirty="0" smtClean="0"/>
              <a:t>Appendix: A Fuzzy Set Interim Truth Table (Olsen, 2009)</a:t>
            </a:r>
          </a:p>
        </p:txBody>
      </p:sp>
      <p:graphicFrame>
        <p:nvGraphicFramePr>
          <p:cNvPr id="18240" name="Group 832"/>
          <p:cNvGraphicFramePr>
            <a:graphicFrameLocks noGrp="1"/>
          </p:cNvGraphicFramePr>
          <p:nvPr>
            <p:ph idx="1"/>
          </p:nvPr>
        </p:nvGraphicFramePr>
        <p:xfrm>
          <a:off x="684213" y="1628775"/>
          <a:ext cx="7772400" cy="6473134"/>
        </p:xfrm>
        <a:graphic>
          <a:graphicData uri="http://schemas.openxmlformats.org/drawingml/2006/table">
            <a:tbl>
              <a:tblPr/>
              <a:tblGrid>
                <a:gridCol w="836612"/>
                <a:gridCol w="835025"/>
                <a:gridCol w="849313"/>
                <a:gridCol w="836612"/>
                <a:gridCol w="835025"/>
                <a:gridCol w="896938"/>
                <a:gridCol w="858837"/>
                <a:gridCol w="946150"/>
                <a:gridCol w="877888"/>
              </a:tblGrid>
              <a:tr h="51752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2400" b="0" i="0" u="none" strike="noStrike" cap="none" normalizeH="0" baseline="0" smtClean="0">
                          <a:ln>
                            <a:noFill/>
                          </a:ln>
                          <a:solidFill>
                            <a:schemeClr val="tx1"/>
                          </a:solidFill>
                          <a:effectLst/>
                          <a:latin typeface="Arial" pitchFamily="34" charset="0"/>
                        </a:rPr>
                        <a:t>Y </a:t>
                      </a: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2400" b="0" i="0" u="none" strike="noStrike" cap="none" normalizeH="0" baseline="0" smtClean="0">
                          <a:ln>
                            <a:noFill/>
                          </a:ln>
                          <a:solidFill>
                            <a:schemeClr val="tx1"/>
                          </a:solidFill>
                          <a:effectLst/>
                          <a:latin typeface="Arial" pitchFamily="34" charset="0"/>
                        </a:rPr>
                        <a:t>X1</a:t>
                      </a: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2400" b="0" i="0" u="none" strike="noStrike" cap="none" normalizeH="0" baseline="0" smtClean="0">
                          <a:ln>
                            <a:noFill/>
                          </a:ln>
                          <a:solidFill>
                            <a:schemeClr val="tx1"/>
                          </a:solidFill>
                          <a:effectLst/>
                          <a:latin typeface="Arial" pitchFamily="34" charset="0"/>
                        </a:rPr>
                        <a:t>X2</a:t>
                      </a: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2400" b="0" i="0" u="none" strike="noStrike" cap="none" normalizeH="0" baseline="0" smtClean="0">
                          <a:ln>
                            <a:noFill/>
                          </a:ln>
                          <a:solidFill>
                            <a:schemeClr val="tx1"/>
                          </a:solidFill>
                          <a:effectLst/>
                          <a:latin typeface="Arial" pitchFamily="34" charset="0"/>
                        </a:rPr>
                        <a:t>X3</a:t>
                      </a: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2400" b="0" i="0" u="none" strike="noStrike" cap="none" normalizeH="0" baseline="0" smtClean="0">
                          <a:ln>
                            <a:noFill/>
                          </a:ln>
                          <a:solidFill>
                            <a:schemeClr val="tx1"/>
                          </a:solidFill>
                          <a:effectLst/>
                          <a:latin typeface="Arial" pitchFamily="34" charset="0"/>
                        </a:rPr>
                        <a:t>X4</a:t>
                      </a: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2400" b="0" i="0" u="none" strike="noStrike" cap="none" normalizeH="0" baseline="0" smtClean="0">
                          <a:ln>
                            <a:noFill/>
                          </a:ln>
                          <a:solidFill>
                            <a:schemeClr val="tx1"/>
                          </a:solidFill>
                          <a:effectLst/>
                          <a:latin typeface="Arial" pitchFamily="34" charset="0"/>
                        </a:rPr>
                        <a:t>X5</a:t>
                      </a: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2400" b="0" i="0" u="none" strike="noStrike" cap="none" normalizeH="0" baseline="0" smtClean="0">
                          <a:ln>
                            <a:noFill/>
                          </a:ln>
                          <a:solidFill>
                            <a:schemeClr val="tx1"/>
                          </a:solidFill>
                          <a:effectLst/>
                          <a:latin typeface="Arial" pitchFamily="34" charset="0"/>
                        </a:rPr>
                        <a:t>X6</a:t>
                      </a: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1400" b="1" i="0" u="none" strike="noStrike" cap="none" normalizeH="0" baseline="0" smtClean="0">
                          <a:ln>
                            <a:noFill/>
                          </a:ln>
                          <a:solidFill>
                            <a:schemeClr val="tx1"/>
                          </a:solidFill>
                          <a:effectLst/>
                          <a:latin typeface="Arial" pitchFamily="34" charset="0"/>
                        </a:rPr>
                        <a:t>Number</a:t>
                      </a: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GB" altLang="en-US" sz="1400" b="1" i="0" u="none" strike="noStrike" cap="none" normalizeH="0" baseline="0" smtClean="0">
                          <a:ln>
                            <a:noFill/>
                          </a:ln>
                          <a:solidFill>
                            <a:schemeClr val="tx1"/>
                          </a:solidFill>
                          <a:effectLst/>
                          <a:latin typeface="Arial" pitchFamily="34" charset="0"/>
                        </a:rPr>
                        <a:t>Configuration</a:t>
                      </a:r>
                    </a:p>
                  </a:txBody>
                  <a:tcPr marT="45713" marB="45713" anchor="b" horzOverflow="overflow">
                    <a:lnL>
                      <a:noFill/>
                    </a:lnL>
                    <a:lnR>
                      <a:noFill/>
                    </a:lnR>
                    <a:lnT>
                      <a:noFill/>
                    </a:lnT>
                    <a:lnB>
                      <a:noFill/>
                    </a:lnB>
                    <a:lnTlToBr>
                      <a:noFill/>
                    </a:lnTlToBr>
                    <a:lnBlToTr>
                      <a:noFill/>
                    </a:lnBlToTr>
                    <a:noFill/>
                  </a:tcPr>
                </a:tc>
              </a:tr>
              <a:tr h="51752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Fuzzy</a:t>
                      </a:r>
                      <a:endParaRPr kumimoji="0" lang="en-GB" altLang="en-US" sz="2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Fuzzy</a:t>
                      </a:r>
                      <a:endParaRPr kumimoji="0" lang="en-GB" altLang="en-US" sz="2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Fuzzy</a:t>
                      </a:r>
                      <a:endParaRPr kumimoji="0" lang="en-GB" altLang="en-US" sz="2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Crisp</a:t>
                      </a:r>
                      <a:endParaRPr kumimoji="0" lang="en-GB" altLang="en-US" sz="2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Crisp</a:t>
                      </a:r>
                      <a:endParaRPr kumimoji="0" lang="en-GB" altLang="en-US" sz="2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Fuzzy</a:t>
                      </a:r>
                      <a:endParaRPr kumimoji="0" lang="en-GB" altLang="en-US" sz="2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Crisp</a:t>
                      </a:r>
                      <a:endParaRPr kumimoji="0" lang="en-GB" altLang="en-US" sz="2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1400" b="1" i="0" u="none" strike="noStrike" cap="none" normalizeH="0" baseline="0" smtClean="0">
                          <a:ln>
                            <a:noFill/>
                          </a:ln>
                          <a:solidFill>
                            <a:schemeClr val="tx1"/>
                          </a:solidFill>
                          <a:effectLst/>
                          <a:latin typeface="Arial" pitchFamily="34" charset="0"/>
                        </a:rPr>
                        <a:t>Of</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1400" b="1" i="0" u="none" strike="noStrike" cap="none" normalizeH="0" baseline="0" smtClean="0">
                          <a:ln>
                            <a:noFill/>
                          </a:ln>
                          <a:solidFill>
                            <a:schemeClr val="tx1"/>
                          </a:solidFill>
                          <a:effectLst/>
                          <a:latin typeface="Arial" pitchFamily="34" charset="0"/>
                        </a:rPr>
                        <a:t>Cases</a:t>
                      </a: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smtClean="0">
                        <a:ln>
                          <a:noFill/>
                        </a:ln>
                        <a:solidFill>
                          <a:schemeClr val="tx1"/>
                        </a:solidFill>
                        <a:effectLst/>
                        <a:latin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4</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2</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3</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2</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4</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3</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5</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6</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7</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8</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9</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4</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10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11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12</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13</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14</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2</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15</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4</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16</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17</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18</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517525">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r>
              <a:tr h="517525">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SUM: </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31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r>
            </a:tbl>
          </a:graphicData>
        </a:graphic>
      </p:graphicFrame>
    </p:spTree>
    <p:extLst>
      <p:ext uri="{BB962C8B-B14F-4D97-AF65-F5344CB8AC3E}">
        <p14:creationId xmlns:p14="http://schemas.microsoft.com/office/powerpoint/2010/main" val="4234793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p:spPr>
        <p:txBody>
          <a:bodyP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a:spcBef>
                <a:spcPct val="50000"/>
              </a:spcBef>
              <a:buFontTx/>
              <a:buNone/>
            </a:pPr>
            <a:fld id="{B20C798B-5346-4831-AF34-3997BA5B7917}" type="slidenum">
              <a:rPr kumimoji="0" lang="en-GB" altLang="en-US" sz="1400"/>
              <a:pPr>
                <a:spcBef>
                  <a:spcPct val="50000"/>
                </a:spcBef>
                <a:buFontTx/>
                <a:buNone/>
              </a:pPr>
              <a:t>7</a:t>
            </a:fld>
            <a:endParaRPr kumimoji="0" lang="en-GB" altLang="en-US" sz="1400"/>
          </a:p>
        </p:txBody>
      </p:sp>
      <p:sp>
        <p:nvSpPr>
          <p:cNvPr id="13315" name="Rectangle 2"/>
          <p:cNvSpPr>
            <a:spLocks noGrp="1" noChangeArrowheads="1"/>
          </p:cNvSpPr>
          <p:nvPr>
            <p:ph type="title"/>
          </p:nvPr>
        </p:nvSpPr>
        <p:spPr>
          <a:xfrm>
            <a:off x="457200" y="274638"/>
            <a:ext cx="8229600" cy="1570186"/>
          </a:xfrm>
        </p:spPr>
        <p:style>
          <a:lnRef idx="1">
            <a:schemeClr val="accent3"/>
          </a:lnRef>
          <a:fillRef idx="2">
            <a:schemeClr val="accent3"/>
          </a:fillRef>
          <a:effectRef idx="1">
            <a:schemeClr val="accent3"/>
          </a:effectRef>
          <a:fontRef idx="minor">
            <a:schemeClr val="dk1"/>
          </a:fontRef>
        </p:style>
        <p:txBody>
          <a:bodyPr>
            <a:normAutofit fontScale="90000"/>
          </a:bodyPr>
          <a:lstStyle/>
          <a:p>
            <a:r>
              <a:rPr lang="en-GB" sz="3600" b="1" dirty="0"/>
              <a:t>2 Empirical measure of </a:t>
            </a:r>
            <a:r>
              <a:rPr lang="en-GB" sz="3600" b="1" dirty="0" err="1"/>
              <a:t>Csuff</a:t>
            </a:r>
            <a:r>
              <a:rPr lang="en-GB" sz="3600" b="1" dirty="0"/>
              <a:t> (consistency)</a:t>
            </a:r>
            <a:br>
              <a:rPr lang="en-GB" sz="3600" b="1" dirty="0"/>
            </a:br>
            <a:r>
              <a:rPr lang="en-GB" altLang="en-US" sz="4000" dirty="0" smtClean="0"/>
              <a:t> An Example. Cress and Snow ethnographic research in USA</a:t>
            </a:r>
          </a:p>
        </p:txBody>
      </p:sp>
      <p:sp>
        <p:nvSpPr>
          <p:cNvPr id="13316" name="Rectangle 3"/>
          <p:cNvSpPr>
            <a:spLocks noGrp="1" noChangeArrowheads="1"/>
          </p:cNvSpPr>
          <p:nvPr>
            <p:ph type="body" idx="1"/>
          </p:nvPr>
        </p:nvSpPr>
        <p:spPr>
          <a:xfrm>
            <a:off x="467544" y="2132856"/>
            <a:ext cx="8229600" cy="4525963"/>
          </a:xfrm>
        </p:spPr>
        <p:txBody>
          <a:bodyPr/>
          <a:lstStyle/>
          <a:p>
            <a:pPr eaLnBrk="1" hangingPunct="1">
              <a:lnSpc>
                <a:spcPct val="80000"/>
              </a:lnSpc>
            </a:pPr>
            <a:r>
              <a:rPr lang="en-US" altLang="en-US" sz="2000" dirty="0" smtClean="0"/>
              <a:t>In 2000 the </a:t>
            </a:r>
            <a:r>
              <a:rPr lang="en-US" altLang="en-US" sz="2000" i="1" dirty="0" smtClean="0"/>
              <a:t>American Journal of Sociology </a:t>
            </a:r>
            <a:r>
              <a:rPr lang="en-US" altLang="en-US" sz="2000" dirty="0" smtClean="0"/>
              <a:t>published a QCA article which has become a standard reference work.  </a:t>
            </a:r>
          </a:p>
          <a:p>
            <a:pPr eaLnBrk="1" hangingPunct="1">
              <a:lnSpc>
                <a:spcPct val="80000"/>
              </a:lnSpc>
            </a:pPr>
            <a:r>
              <a:rPr lang="en-US" altLang="en-US" sz="2000" dirty="0" smtClean="0"/>
              <a:t>The topic is the </a:t>
            </a:r>
            <a:r>
              <a:rPr lang="en-US" altLang="en-US" sz="2000" dirty="0" err="1" smtClean="0"/>
              <a:t>mobilisation</a:t>
            </a:r>
            <a:r>
              <a:rPr lang="en-US" altLang="en-US" sz="2000" dirty="0" smtClean="0"/>
              <a:t> of resources to help homeless people in USA.  </a:t>
            </a:r>
          </a:p>
          <a:p>
            <a:pPr eaLnBrk="1" hangingPunct="1">
              <a:lnSpc>
                <a:spcPct val="80000"/>
              </a:lnSpc>
            </a:pPr>
            <a:r>
              <a:rPr lang="en-US" altLang="en-US" sz="2000" dirty="0" smtClean="0"/>
              <a:t>Their paper uses QCA very creatively by first of all noting (from their literature review) that four outcomes, not one, need to be taken into account.  R1 R2 R3 R4 take up four columns of the data table. </a:t>
            </a:r>
          </a:p>
          <a:p>
            <a:pPr eaLnBrk="1" hangingPunct="1">
              <a:lnSpc>
                <a:spcPct val="80000"/>
              </a:lnSpc>
            </a:pPr>
            <a:r>
              <a:rPr lang="en-US" altLang="en-US" sz="2000" dirty="0" smtClean="0"/>
              <a:t>These outcomes are qualitatively compiled based on a series of ethnographic interactions with homelessness activists, homeless people, politicians and officials in 17 US cities. From the 17 cities of their research work, 8 were chosen for this paper’s QCA analysis.  Among these 8 cities, 15 cases of Social Movement </a:t>
            </a:r>
            <a:r>
              <a:rPr lang="en-US" altLang="en-US" sz="2000" dirty="0" err="1" smtClean="0"/>
              <a:t>Organisations</a:t>
            </a:r>
            <a:r>
              <a:rPr lang="en-US" altLang="en-US" sz="2000" dirty="0" smtClean="0"/>
              <a:t> cover homelessness.  </a:t>
            </a:r>
          </a:p>
          <a:p>
            <a:pPr eaLnBrk="1" hangingPunct="1">
              <a:lnSpc>
                <a:spcPct val="80000"/>
              </a:lnSpc>
            </a:pPr>
            <a:r>
              <a:rPr lang="en-US" altLang="en-US" sz="2000" dirty="0" smtClean="0"/>
              <a:t>The crisp-set QCA  data table has 4 outcomes, 15 cases (rows), and about 8 causal factors. (12 columns in total)</a:t>
            </a:r>
            <a:endParaRPr lang="en-GB" altLang="en-US" sz="2000" dirty="0" smtClean="0"/>
          </a:p>
        </p:txBody>
      </p:sp>
    </p:spTree>
    <p:extLst>
      <p:ext uri="{BB962C8B-B14F-4D97-AF65-F5344CB8AC3E}">
        <p14:creationId xmlns:p14="http://schemas.microsoft.com/office/powerpoint/2010/main" val="20576615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p:spPr>
        <p:txBody>
          <a:bodyP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a:spcBef>
                <a:spcPct val="50000"/>
              </a:spcBef>
              <a:buFontTx/>
              <a:buNone/>
            </a:pPr>
            <a:fld id="{25F76AEB-7F88-4123-8741-D3C42CAD650B}" type="slidenum">
              <a:rPr kumimoji="0" lang="en-GB" altLang="en-US" sz="1400"/>
              <a:pPr>
                <a:spcBef>
                  <a:spcPct val="50000"/>
                </a:spcBef>
                <a:buFontTx/>
                <a:buNone/>
              </a:pPr>
              <a:t>8</a:t>
            </a:fld>
            <a:endParaRPr kumimoji="0" lang="en-GB" altLang="en-US" sz="1400"/>
          </a:p>
        </p:txBody>
      </p:sp>
      <p:sp>
        <p:nvSpPr>
          <p:cNvPr id="17411" name="Rectangle 2"/>
          <p:cNvSpPr>
            <a:spLocks noGrp="1" noChangeArrowheads="1"/>
          </p:cNvSpPr>
          <p:nvPr>
            <p:ph type="title"/>
          </p:nvPr>
        </p:nvSpPr>
        <p:spPr/>
        <p:txBody>
          <a:bodyPr>
            <a:normAutofit fontScale="90000"/>
          </a:bodyPr>
          <a:lstStyle/>
          <a:p>
            <a:pPr eaLnBrk="1" hangingPunct="1"/>
            <a:r>
              <a:rPr lang="en-GB" altLang="en-US" sz="4000" smtClean="0"/>
              <a:t>Snow and Cress’s Findings Used Crisp Sets</a:t>
            </a:r>
          </a:p>
        </p:txBody>
      </p:sp>
      <p:sp>
        <p:nvSpPr>
          <p:cNvPr id="17412" name="Line 3"/>
          <p:cNvSpPr>
            <a:spLocks noChangeShapeType="1"/>
          </p:cNvSpPr>
          <p:nvPr/>
        </p:nvSpPr>
        <p:spPr bwMode="auto">
          <a:xfrm flipV="1">
            <a:off x="2195513" y="2060575"/>
            <a:ext cx="0" cy="30972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413" name="Line 4"/>
          <p:cNvSpPr>
            <a:spLocks noChangeShapeType="1"/>
          </p:cNvSpPr>
          <p:nvPr/>
        </p:nvSpPr>
        <p:spPr bwMode="auto">
          <a:xfrm>
            <a:off x="2195513" y="5157788"/>
            <a:ext cx="388937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414" name="Oval 5"/>
          <p:cNvSpPr>
            <a:spLocks noChangeArrowheads="1"/>
          </p:cNvSpPr>
          <p:nvPr/>
        </p:nvSpPr>
        <p:spPr bwMode="auto">
          <a:xfrm>
            <a:off x="2124075" y="5084763"/>
            <a:ext cx="144463" cy="1444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eaLnBrk="1" hangingPunct="1">
              <a:spcBef>
                <a:spcPct val="0"/>
              </a:spcBef>
              <a:buFontTx/>
              <a:buNone/>
            </a:pPr>
            <a:endParaRPr kumimoji="0" lang="en-US" altLang="en-US" sz="1800"/>
          </a:p>
        </p:txBody>
      </p:sp>
      <p:sp>
        <p:nvSpPr>
          <p:cNvPr id="17415" name="Line 6"/>
          <p:cNvSpPr>
            <a:spLocks noChangeShapeType="1"/>
          </p:cNvSpPr>
          <p:nvPr/>
        </p:nvSpPr>
        <p:spPr bwMode="auto">
          <a:xfrm>
            <a:off x="2195513" y="2133600"/>
            <a:ext cx="38893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416" name="Line 7"/>
          <p:cNvSpPr>
            <a:spLocks noChangeShapeType="1"/>
          </p:cNvSpPr>
          <p:nvPr/>
        </p:nvSpPr>
        <p:spPr bwMode="auto">
          <a:xfrm>
            <a:off x="6084888" y="2133600"/>
            <a:ext cx="0" cy="30241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417" name="Oval 8"/>
          <p:cNvSpPr>
            <a:spLocks noChangeArrowheads="1"/>
          </p:cNvSpPr>
          <p:nvPr/>
        </p:nvSpPr>
        <p:spPr bwMode="auto">
          <a:xfrm>
            <a:off x="5940425" y="2060575"/>
            <a:ext cx="144463" cy="1444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eaLnBrk="1" hangingPunct="1">
              <a:spcBef>
                <a:spcPct val="0"/>
              </a:spcBef>
              <a:buFontTx/>
              <a:buNone/>
            </a:pPr>
            <a:endParaRPr kumimoji="0" lang="en-US" altLang="en-US" sz="1800"/>
          </a:p>
        </p:txBody>
      </p:sp>
      <p:sp>
        <p:nvSpPr>
          <p:cNvPr id="17418" name="Oval 9"/>
          <p:cNvSpPr>
            <a:spLocks noChangeArrowheads="1"/>
          </p:cNvSpPr>
          <p:nvPr/>
        </p:nvSpPr>
        <p:spPr bwMode="auto">
          <a:xfrm>
            <a:off x="5940425" y="5084763"/>
            <a:ext cx="215900" cy="1444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algn="ctr">
              <a:spcBef>
                <a:spcPct val="0"/>
              </a:spcBef>
              <a:buFontTx/>
              <a:buNone/>
            </a:pPr>
            <a:r>
              <a:rPr kumimoji="0" lang="en-GB" altLang="en-US" sz="1800">
                <a:latin typeface="Verdana" pitchFamily="34" charset="0"/>
              </a:rPr>
              <a:t>X</a:t>
            </a:r>
          </a:p>
        </p:txBody>
      </p:sp>
      <p:sp>
        <p:nvSpPr>
          <p:cNvPr id="17419" name="Oval 10"/>
          <p:cNvSpPr>
            <a:spLocks noChangeArrowheads="1"/>
          </p:cNvSpPr>
          <p:nvPr/>
        </p:nvSpPr>
        <p:spPr bwMode="auto">
          <a:xfrm>
            <a:off x="2051050" y="2060575"/>
            <a:ext cx="217488" cy="1444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eaLnBrk="1" hangingPunct="1">
              <a:spcBef>
                <a:spcPct val="0"/>
              </a:spcBef>
              <a:buFontTx/>
              <a:buNone/>
            </a:pPr>
            <a:endParaRPr kumimoji="0" lang="en-US" altLang="en-US" sz="1800"/>
          </a:p>
        </p:txBody>
      </p:sp>
      <p:sp>
        <p:nvSpPr>
          <p:cNvPr id="17420" name="Oval 11"/>
          <p:cNvSpPr>
            <a:spLocks noChangeArrowheads="1"/>
          </p:cNvSpPr>
          <p:nvPr/>
        </p:nvSpPr>
        <p:spPr bwMode="auto">
          <a:xfrm>
            <a:off x="1692275" y="5229225"/>
            <a:ext cx="792163" cy="2873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algn="ctr">
              <a:spcBef>
                <a:spcPct val="0"/>
              </a:spcBef>
              <a:buFontTx/>
              <a:buNone/>
            </a:pPr>
            <a:r>
              <a:rPr kumimoji="0" lang="en-GB" altLang="en-US" sz="1800">
                <a:latin typeface="Verdana" pitchFamily="34" charset="0"/>
              </a:rPr>
              <a:t>Few (4)</a:t>
            </a:r>
          </a:p>
        </p:txBody>
      </p:sp>
      <p:sp>
        <p:nvSpPr>
          <p:cNvPr id="17421" name="Oval 12"/>
          <p:cNvSpPr>
            <a:spLocks noChangeArrowheads="1"/>
          </p:cNvSpPr>
          <p:nvPr/>
        </p:nvSpPr>
        <p:spPr bwMode="auto">
          <a:xfrm>
            <a:off x="1619250" y="1844675"/>
            <a:ext cx="792163" cy="2873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algn="ctr">
              <a:spcBef>
                <a:spcPct val="0"/>
              </a:spcBef>
              <a:buFontTx/>
              <a:buNone/>
            </a:pPr>
            <a:r>
              <a:rPr kumimoji="0" lang="en-GB" altLang="en-US" sz="1800">
                <a:latin typeface="Verdana" pitchFamily="34" charset="0"/>
              </a:rPr>
              <a:t>None</a:t>
            </a:r>
          </a:p>
        </p:txBody>
      </p:sp>
      <p:sp>
        <p:nvSpPr>
          <p:cNvPr id="17422" name="Oval 13"/>
          <p:cNvSpPr>
            <a:spLocks noChangeArrowheads="1"/>
          </p:cNvSpPr>
          <p:nvPr/>
        </p:nvSpPr>
        <p:spPr bwMode="auto">
          <a:xfrm>
            <a:off x="5795963" y="1844675"/>
            <a:ext cx="792162" cy="2873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algn="ctr">
              <a:spcBef>
                <a:spcPct val="0"/>
              </a:spcBef>
              <a:buFontTx/>
              <a:buNone/>
            </a:pPr>
            <a:r>
              <a:rPr kumimoji="0" lang="en-GB" altLang="en-US" sz="1800">
                <a:latin typeface="Verdana" pitchFamily="34" charset="0"/>
              </a:rPr>
              <a:t> Several (7)</a:t>
            </a:r>
          </a:p>
        </p:txBody>
      </p:sp>
      <p:sp>
        <p:nvSpPr>
          <p:cNvPr id="17423" name="Oval 14"/>
          <p:cNvSpPr>
            <a:spLocks noChangeArrowheads="1"/>
          </p:cNvSpPr>
          <p:nvPr/>
        </p:nvSpPr>
        <p:spPr bwMode="auto">
          <a:xfrm>
            <a:off x="5940425" y="5157788"/>
            <a:ext cx="792163" cy="2873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algn="ctr">
              <a:spcBef>
                <a:spcPct val="0"/>
              </a:spcBef>
              <a:buFontTx/>
              <a:buNone/>
            </a:pPr>
            <a:r>
              <a:rPr kumimoji="0" lang="en-GB" altLang="en-US" sz="1800">
                <a:latin typeface="Verdana" pitchFamily="34" charset="0"/>
              </a:rPr>
              <a:t>Several (4) Cases</a:t>
            </a:r>
          </a:p>
        </p:txBody>
      </p:sp>
      <p:sp>
        <p:nvSpPr>
          <p:cNvPr id="17424" name="Rectangle 15"/>
          <p:cNvSpPr>
            <a:spLocks noChangeArrowheads="1"/>
          </p:cNvSpPr>
          <p:nvPr/>
        </p:nvSpPr>
        <p:spPr bwMode="auto">
          <a:xfrm>
            <a:off x="1116013" y="5661025"/>
            <a:ext cx="6192837"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algn="ctr">
              <a:spcBef>
                <a:spcPct val="0"/>
              </a:spcBef>
              <a:buFontTx/>
              <a:buNone/>
            </a:pPr>
            <a:r>
              <a:rPr kumimoji="0" lang="en-GB" altLang="en-US" sz="1800">
                <a:latin typeface="Verdana" pitchFamily="34" charset="0"/>
              </a:rPr>
              <a:t>0                                               1</a:t>
            </a:r>
          </a:p>
        </p:txBody>
      </p:sp>
      <p:sp>
        <p:nvSpPr>
          <p:cNvPr id="17425" name="Rectangle 16"/>
          <p:cNvSpPr>
            <a:spLocks noChangeArrowheads="1"/>
          </p:cNvSpPr>
          <p:nvPr/>
        </p:nvSpPr>
        <p:spPr bwMode="auto">
          <a:xfrm rot="-5400000">
            <a:off x="-2016919" y="3653632"/>
            <a:ext cx="6192837"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algn="ctr">
              <a:spcBef>
                <a:spcPct val="0"/>
              </a:spcBef>
              <a:buFontTx/>
              <a:buNone/>
            </a:pPr>
            <a:r>
              <a:rPr kumimoji="0" lang="en-GB" altLang="en-US" sz="1800">
                <a:latin typeface="Verdana" pitchFamily="34" charset="0"/>
              </a:rPr>
              <a:t>0                                 1</a:t>
            </a:r>
          </a:p>
        </p:txBody>
      </p:sp>
      <p:sp>
        <p:nvSpPr>
          <p:cNvPr id="17426" name="Text Box 17"/>
          <p:cNvSpPr txBox="1">
            <a:spLocks noChangeArrowheads="1"/>
          </p:cNvSpPr>
          <p:nvPr/>
        </p:nvSpPr>
        <p:spPr bwMode="auto">
          <a:xfrm>
            <a:off x="2484438" y="5300663"/>
            <a:ext cx="388778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a:spcBef>
                <a:spcPct val="50000"/>
              </a:spcBef>
              <a:buFontTx/>
              <a:buNone/>
            </a:pPr>
            <a:r>
              <a:rPr kumimoji="0" lang="en-GB" altLang="en-US" sz="2400" b="1" dirty="0">
                <a:latin typeface="Verdana" pitchFamily="34" charset="0"/>
              </a:rPr>
              <a:t>Making a Detailed Prognosis of Homelessness and SMO </a:t>
            </a:r>
            <a:r>
              <a:rPr kumimoji="0" lang="en-GB" altLang="en-US" sz="2400" b="1" dirty="0" smtClean="0">
                <a:latin typeface="Verdana" pitchFamily="34" charset="0"/>
              </a:rPr>
              <a:t>Viability, X1</a:t>
            </a:r>
            <a:r>
              <a:rPr kumimoji="0" lang="en-GB" altLang="en-US" sz="2400" b="1" dirty="0" smtClean="0">
                <a:latin typeface="Verdana" pitchFamily="34" charset="0"/>
                <a:sym typeface="Symbol"/>
              </a:rPr>
              <a:t>X3</a:t>
            </a:r>
            <a:endParaRPr kumimoji="0" lang="en-GB" altLang="en-US" sz="2400" b="1" dirty="0">
              <a:latin typeface="Verdana" pitchFamily="34" charset="0"/>
            </a:endParaRPr>
          </a:p>
        </p:txBody>
      </p:sp>
      <p:sp>
        <p:nvSpPr>
          <p:cNvPr id="17427" name="Text Box 18"/>
          <p:cNvSpPr txBox="1">
            <a:spLocks noChangeArrowheads="1"/>
          </p:cNvSpPr>
          <p:nvPr/>
        </p:nvSpPr>
        <p:spPr bwMode="auto">
          <a:xfrm>
            <a:off x="179388" y="3357563"/>
            <a:ext cx="17272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a:spcBef>
                <a:spcPct val="50000"/>
              </a:spcBef>
              <a:buFontTx/>
              <a:buNone/>
            </a:pPr>
            <a:r>
              <a:rPr kumimoji="0" lang="en-GB" altLang="en-US" sz="2400" b="1" dirty="0">
                <a:latin typeface="Verdana" pitchFamily="34" charset="0"/>
              </a:rPr>
              <a:t>Rights for Homeless </a:t>
            </a:r>
            <a:r>
              <a:rPr kumimoji="0" lang="en-GB" altLang="en-US" sz="2400" b="1" dirty="0" smtClean="0">
                <a:latin typeface="Verdana" pitchFamily="34" charset="0"/>
              </a:rPr>
              <a:t>People (Y1)</a:t>
            </a:r>
            <a:endParaRPr kumimoji="0" lang="en-GB" altLang="en-US" sz="2400" b="1" dirty="0">
              <a:latin typeface="Verdana" pitchFamily="34" charset="0"/>
            </a:endParaRPr>
          </a:p>
        </p:txBody>
      </p:sp>
      <p:sp>
        <p:nvSpPr>
          <p:cNvPr id="17428" name="Text Box 19"/>
          <p:cNvSpPr txBox="1">
            <a:spLocks noChangeArrowheads="1"/>
          </p:cNvSpPr>
          <p:nvPr/>
        </p:nvSpPr>
        <p:spPr bwMode="auto">
          <a:xfrm>
            <a:off x="6876257" y="1341438"/>
            <a:ext cx="2016224" cy="2062103"/>
          </a:xfrm>
          <a:prstGeom prst="rect">
            <a:avLst/>
          </a:prstGeom>
          <a:ln/>
        </p:spPr>
        <p:style>
          <a:lnRef idx="1">
            <a:schemeClr val="accent3"/>
          </a:lnRef>
          <a:fillRef idx="2">
            <a:schemeClr val="accent3"/>
          </a:fillRef>
          <a:effectRef idx="1">
            <a:schemeClr val="accent3"/>
          </a:effectRef>
          <a:fontRef idx="minor">
            <a:schemeClr val="dk1"/>
          </a:fontRef>
        </p:style>
        <p:txBody>
          <a:bodyPr wrap="square">
            <a:spAutoFit/>
          </a:bodyP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eaLnBrk="1" hangingPunct="1">
              <a:spcBef>
                <a:spcPct val="50000"/>
              </a:spcBef>
              <a:buFontTx/>
              <a:buNone/>
            </a:pPr>
            <a:r>
              <a:rPr kumimoji="0" lang="en-GB" altLang="en-US" sz="1800" dirty="0"/>
              <a:t>‘Rights’ was one of the four outcomes, R1. </a:t>
            </a:r>
            <a:r>
              <a:rPr kumimoji="0" lang="en-GB" altLang="en-US" sz="1800" dirty="0" smtClean="0"/>
              <a:t>This </a:t>
            </a:r>
            <a:r>
              <a:rPr kumimoji="0" lang="en-GB" altLang="en-US" sz="1800" dirty="0"/>
              <a:t>diagram illustrates </a:t>
            </a:r>
            <a:r>
              <a:rPr kumimoji="0" lang="en-GB" altLang="en-US" sz="2800" b="1" i="1" dirty="0">
                <a:solidFill>
                  <a:schemeClr val="accent4">
                    <a:lumMod val="75000"/>
                  </a:schemeClr>
                </a:solidFill>
                <a:latin typeface="Arial" panose="020B0604020202020204" pitchFamily="34" charset="0"/>
                <a:cs typeface="Arial" panose="020B0604020202020204" pitchFamily="34" charset="0"/>
              </a:rPr>
              <a:t>necessary cause.</a:t>
            </a:r>
          </a:p>
        </p:txBody>
      </p:sp>
    </p:spTree>
    <p:extLst>
      <p:ext uri="{BB962C8B-B14F-4D97-AF65-F5344CB8AC3E}">
        <p14:creationId xmlns:p14="http://schemas.microsoft.com/office/powerpoint/2010/main" val="32190130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p:spPr>
        <p:txBody>
          <a:bodyP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a:spcBef>
                <a:spcPct val="50000"/>
              </a:spcBef>
              <a:buFontTx/>
              <a:buNone/>
            </a:pPr>
            <a:fld id="{8062157F-EB98-464C-A3ED-C436D9D55F37}" type="slidenum">
              <a:rPr kumimoji="0" lang="en-GB" altLang="en-US" sz="1400"/>
              <a:pPr>
                <a:spcBef>
                  <a:spcPct val="50000"/>
                </a:spcBef>
                <a:buFontTx/>
                <a:buNone/>
              </a:pPr>
              <a:t>9</a:t>
            </a:fld>
            <a:endParaRPr kumimoji="0" lang="en-GB" altLang="en-US" sz="1400"/>
          </a:p>
        </p:txBody>
      </p:sp>
      <p:sp>
        <p:nvSpPr>
          <p:cNvPr id="18435" name="Rectangle 2"/>
          <p:cNvSpPr>
            <a:spLocks noGrp="1" noChangeArrowheads="1"/>
          </p:cNvSpPr>
          <p:nvPr>
            <p:ph type="title"/>
          </p:nvPr>
        </p:nvSpPr>
        <p:spPr/>
        <p:txBody>
          <a:bodyPr/>
          <a:lstStyle/>
          <a:p>
            <a:pPr eaLnBrk="1" hangingPunct="1"/>
            <a:r>
              <a:rPr lang="en-GB" altLang="en-US" sz="4000" dirty="0" smtClean="0"/>
              <a:t>Snow and Cress’s Findings</a:t>
            </a:r>
          </a:p>
        </p:txBody>
      </p:sp>
      <p:sp>
        <p:nvSpPr>
          <p:cNvPr id="18436" name="Rectangle 4"/>
          <p:cNvSpPr>
            <a:spLocks noGrp="1" noChangeArrowheads="1"/>
          </p:cNvSpPr>
          <p:nvPr>
            <p:ph type="body" idx="1"/>
          </p:nvPr>
        </p:nvSpPr>
        <p:spPr/>
        <p:txBody>
          <a:bodyPr>
            <a:normAutofit fontScale="92500" lnSpcReduction="10000"/>
          </a:bodyPr>
          <a:lstStyle/>
          <a:p>
            <a:pPr eaLnBrk="1" hangingPunct="1"/>
            <a:r>
              <a:rPr lang="en-GB" altLang="en-US" sz="2800" dirty="0" smtClean="0"/>
              <a:t>There was no single pathway for a single outcome</a:t>
            </a:r>
          </a:p>
          <a:p>
            <a:pPr eaLnBrk="1" hangingPunct="1"/>
            <a:r>
              <a:rPr lang="en-GB" altLang="en-US" sz="2800" dirty="0" smtClean="0"/>
              <a:t>There was no universal causal pathway for the whole set of positive outcomes.</a:t>
            </a:r>
          </a:p>
          <a:p>
            <a:pPr eaLnBrk="1" hangingPunct="1"/>
            <a:r>
              <a:rPr lang="en-GB" altLang="en-US" sz="2800" dirty="0" smtClean="0"/>
              <a:t>Each </a:t>
            </a:r>
            <a:r>
              <a:rPr lang="en-GB" altLang="en-US" sz="2800" b="1" i="1" u="sng" dirty="0" smtClean="0"/>
              <a:t>pathway </a:t>
            </a:r>
            <a:r>
              <a:rPr lang="en-GB" altLang="en-US" sz="2800" dirty="0" smtClean="0"/>
              <a:t>deserved, and got, ethnographic, observational (shadowing, buddying) treatment.</a:t>
            </a:r>
          </a:p>
          <a:p>
            <a:pPr marL="0" indent="0" eaLnBrk="1" hangingPunct="1">
              <a:buNone/>
            </a:pPr>
            <a:endParaRPr lang="en-GB" altLang="en-US" sz="2800" dirty="0" smtClean="0">
              <a:solidFill>
                <a:srgbClr val="FF0000"/>
              </a:solidFill>
            </a:endParaRPr>
          </a:p>
          <a:p>
            <a:pPr marL="0" indent="0" eaLnBrk="1" hangingPunct="1">
              <a:buNone/>
            </a:pPr>
            <a:r>
              <a:rPr lang="en-GB" altLang="en-US" sz="2800" dirty="0" smtClean="0">
                <a:solidFill>
                  <a:srgbClr val="FF0000"/>
                </a:solidFill>
              </a:rPr>
              <a:t>In this paper we offer software to measure the impact of X1 X2 X3 X4 X5 X6 on either Y1 Y2 Y3 or Y4.</a:t>
            </a:r>
          </a:p>
          <a:p>
            <a:pPr marL="0" indent="0" eaLnBrk="1" hangingPunct="1">
              <a:buNone/>
            </a:pPr>
            <a:endParaRPr lang="en-GB" altLang="en-US" sz="2800" dirty="0" smtClean="0">
              <a:solidFill>
                <a:srgbClr val="FF0000"/>
              </a:solidFill>
            </a:endParaRPr>
          </a:p>
          <a:p>
            <a:pPr marL="0" indent="0" eaLnBrk="1" hangingPunct="1">
              <a:buNone/>
            </a:pPr>
            <a:r>
              <a:rPr lang="en-GB" altLang="en-US" sz="2800" dirty="0" smtClean="0">
                <a:solidFill>
                  <a:srgbClr val="FF0000"/>
                </a:solidFill>
              </a:rPr>
              <a:t>JUST PUT YOUR DATA IN AND YOU GET GRAPHS AND CONSISTENCY VALUES OUT.</a:t>
            </a:r>
          </a:p>
        </p:txBody>
      </p:sp>
    </p:spTree>
    <p:extLst>
      <p:ext uri="{BB962C8B-B14F-4D97-AF65-F5344CB8AC3E}">
        <p14:creationId xmlns:p14="http://schemas.microsoft.com/office/powerpoint/2010/main" val="41276297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2272</TotalTime>
  <Words>5806</Words>
  <Application>Microsoft Office PowerPoint</Application>
  <PresentationFormat>On-screen Show (4:3)</PresentationFormat>
  <Paragraphs>1805</Paragraphs>
  <Slides>52</Slides>
  <Notes>0</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Office Theme</vt:lpstr>
      <vt:lpstr>QCA and Fuzzy Set Goodness–of-Fit Tests          by Wendy Olsen</vt:lpstr>
      <vt:lpstr>Contents of Presentation</vt:lpstr>
      <vt:lpstr>1 Defining our terms and conceptual framework</vt:lpstr>
      <vt:lpstr>A Conjunctural Logic Reflects The Nature Of The World</vt:lpstr>
      <vt:lpstr>How QCA Data Are Organised</vt:lpstr>
      <vt:lpstr>Appendix: A Fuzzy Set Interim Truth Table (Olsen, 2009)</vt:lpstr>
      <vt:lpstr>2 Empirical measure of Csuff (consistency)  An Example. Cress and Snow ethnographic research in USA</vt:lpstr>
      <vt:lpstr>Snow and Cress’s Findings Used Crisp Sets</vt:lpstr>
      <vt:lpstr>Snow and Cress’s Findings</vt:lpstr>
      <vt:lpstr>Eliason &amp; Stryker 2009 offered a test of fit to a hypothesis, e.g. that X is sufficient for Y.</vt:lpstr>
      <vt:lpstr>A WARNING ABOUT COMPLETENESS OF CAUSAL MODELS</vt:lpstr>
      <vt:lpstr>Appendix: A Fuzzy Set Interim Truth Table (Olsen, 2009)</vt:lpstr>
      <vt:lpstr>3.1 Empirical measure of Goodness-of-fit (F) A Basic measure, Csuff</vt:lpstr>
      <vt:lpstr>PowerPoint Presentation</vt:lpstr>
      <vt:lpstr>Visualising the Csuff Criterian</vt:lpstr>
      <vt:lpstr>A Fuzzy Set Measure of Fit, Csuff</vt:lpstr>
      <vt:lpstr>Sufficiency of low availability of early childhood education for high level of social inequality</vt:lpstr>
      <vt:lpstr>A German-Regions Education Illustration  Using our Python Freeware Program</vt:lpstr>
      <vt:lpstr>A More Advanced Measure of Fit, Dsuff</vt:lpstr>
      <vt:lpstr>Stryker and Eliason allow for 0.1 average deviation at the middle of the fuzzy set space</vt:lpstr>
      <vt:lpstr>Another illustration of Eliason &amp; Stryker’s concept of measurement error</vt:lpstr>
      <vt:lpstr>FAR LEFT:  Avg. Error=0.  MIDDLE: Avg Error=E(i) = 0.1          .    FAR RIGHT:  Avg. Error=0.</vt:lpstr>
      <vt:lpstr>Next Activity (You may emulate this in any programming environment):  </vt:lpstr>
      <vt:lpstr>A transformation</vt:lpstr>
      <vt:lpstr>Eliason &amp; Stryker Tricks</vt:lpstr>
      <vt:lpstr>3.2 Empirical estimate of distance:  Stryker’s measure:  (1-D)*(zy-zx)2</vt:lpstr>
      <vt:lpstr>Exploring the F Test for Sufficiency</vt:lpstr>
      <vt:lpstr>Exploring Sufficiency Testing</vt:lpstr>
      <vt:lpstr>Here is the formula and a description of the denominator  of the F test in Eliason and Stryker (2009)</vt:lpstr>
      <vt:lpstr>Reminder:  what sufficiency means.</vt:lpstr>
      <vt:lpstr>Eliason and Stryker say to consider measurement error.</vt:lpstr>
      <vt:lpstr>What is the total distance in the numerator of the F?</vt:lpstr>
      <vt:lpstr>F statistic</vt:lpstr>
      <vt:lpstr>This particular F Statistic</vt:lpstr>
      <vt:lpstr>Interpretation of the denominator</vt:lpstr>
      <vt:lpstr>Illustrations</vt:lpstr>
      <vt:lpstr>4 Empirical findings Real data illustrations</vt:lpstr>
      <vt:lpstr>Cress &amp; Snow (2000) Homeless Organisations Data</vt:lpstr>
      <vt:lpstr>Indian village people’s resistance to the landlord-employer’s dictates</vt:lpstr>
      <vt:lpstr>Do Boolean Algebra? (reduce) Only if the H0 is not rejected. </vt:lpstr>
      <vt:lpstr>Boolean algebra rules</vt:lpstr>
      <vt:lpstr> </vt:lpstr>
      <vt:lpstr>You may adjust the parameters.</vt:lpstr>
      <vt:lpstr>Conclusions</vt:lpstr>
      <vt:lpstr>Appendix 1A: A Fuzzy Set Interim Truth Table (Olsen, 2009)</vt:lpstr>
      <vt:lpstr>Appendix 1B: A Fuzzy Set Raw Truth Table (Olsen, 2009) (White=X1-X6) (Purple=Y1-Y4)</vt:lpstr>
      <vt:lpstr>Appendix 2:  Ragin gave a Z score with a p value</vt:lpstr>
      <vt:lpstr>Appendix 3:  Snippet from Eliason and Stryker 2009</vt:lpstr>
      <vt:lpstr>Appendix 4:  Pseudo Code for Programs for Csuff, Dsuff</vt:lpstr>
      <vt:lpstr>Appendix 4:  Pseudo Code for Programs With Bootstrap</vt:lpstr>
      <vt:lpstr>References</vt:lpstr>
      <vt:lpstr>Background References to Works Cited</vt:lpstr>
    </vt:vector>
  </TitlesOfParts>
  <Company>University of Manchester [work-at-home copy]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Eliason &amp; Strycker 2009 Tests of fit to a hypothesis, and Some fault lines in such tests</dc:title>
  <dc:creator>Wendy</dc:creator>
  <cp:lastModifiedBy>Wendy Olsen</cp:lastModifiedBy>
  <cp:revision>82</cp:revision>
  <cp:lastPrinted>2016-07-02T14:34:46Z</cp:lastPrinted>
  <dcterms:created xsi:type="dcterms:W3CDTF">2016-01-06T13:33:58Z</dcterms:created>
  <dcterms:modified xsi:type="dcterms:W3CDTF">2016-07-05T22:57:09Z</dcterms:modified>
</cp:coreProperties>
</file>