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90" r:id="rId2"/>
    <p:sldId id="291" r:id="rId3"/>
    <p:sldId id="280" r:id="rId4"/>
    <p:sldId id="281" r:id="rId5"/>
    <p:sldId id="282" r:id="rId6"/>
    <p:sldId id="308" r:id="rId7"/>
    <p:sldId id="283" r:id="rId8"/>
    <p:sldId id="284" r:id="rId9"/>
    <p:sldId id="285" r:id="rId10"/>
    <p:sldId id="256" r:id="rId11"/>
    <p:sldId id="278" r:id="rId12"/>
    <p:sldId id="286" r:id="rId13"/>
    <p:sldId id="257" r:id="rId14"/>
    <p:sldId id="287" r:id="rId15"/>
    <p:sldId id="288" r:id="rId16"/>
    <p:sldId id="289" r:id="rId17"/>
    <p:sldId id="325" r:id="rId18"/>
    <p:sldId id="326" r:id="rId19"/>
    <p:sldId id="258" r:id="rId20"/>
    <p:sldId id="321" r:id="rId21"/>
    <p:sldId id="322" r:id="rId22"/>
    <p:sldId id="323" r:id="rId23"/>
    <p:sldId id="259" r:id="rId24"/>
    <p:sldId id="268" r:id="rId25"/>
    <p:sldId id="265" r:id="rId26"/>
    <p:sldId id="260" r:id="rId27"/>
    <p:sldId id="317" r:id="rId28"/>
    <p:sldId id="318" r:id="rId29"/>
    <p:sldId id="319" r:id="rId30"/>
    <p:sldId id="261" r:id="rId31"/>
    <p:sldId id="262" r:id="rId32"/>
    <p:sldId id="311" r:id="rId33"/>
    <p:sldId id="273" r:id="rId34"/>
    <p:sldId id="266" r:id="rId35"/>
    <p:sldId id="267" r:id="rId36"/>
    <p:sldId id="315" r:id="rId37"/>
    <p:sldId id="274" r:id="rId38"/>
    <p:sldId id="276" r:id="rId39"/>
    <p:sldId id="277" r:id="rId40"/>
    <p:sldId id="316" r:id="rId41"/>
    <p:sldId id="327" r:id="rId42"/>
    <p:sldId id="328" r:id="rId43"/>
    <p:sldId id="320" r:id="rId44"/>
    <p:sldId id="309" r:id="rId45"/>
    <p:sldId id="310" r:id="rId46"/>
    <p:sldId id="292" r:id="rId47"/>
    <p:sldId id="293" r:id="rId48"/>
    <p:sldId id="304" r:id="rId49"/>
    <p:sldId id="305" r:id="rId50"/>
    <p:sldId id="275" r:id="rId51"/>
    <p:sldId id="324" r:id="rId52"/>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4660"/>
  </p:normalViewPr>
  <p:slideViewPr>
    <p:cSldViewPr>
      <p:cViewPr>
        <p:scale>
          <a:sx n="66" d="100"/>
          <a:sy n="66" d="100"/>
        </p:scale>
        <p:origin x="-2150" y="-4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ndy\Documents\a_NewWork2014to2016\ResearchTemps\QCA\ShowLabelledScatter.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Wendy\Documents\a_NewWork2014to2016\ResearchTemps\QCA\ShowLabelledScatter.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lineMarker"/>
        <c:varyColors val="0"/>
        <c:ser>
          <c:idx val="0"/>
          <c:order val="0"/>
          <c:tx>
            <c:strRef>
              <c:f>FixZScoreDiagonal!$E$5</c:f>
              <c:strCache>
                <c:ptCount val="1"/>
                <c:pt idx="0">
                  <c:v>zy</c:v>
                </c:pt>
              </c:strCache>
            </c:strRef>
          </c:tx>
          <c:spPr>
            <a:ln w="28575">
              <a:noFill/>
            </a:ln>
          </c:spPr>
          <c:dLbls>
            <c:dLbl>
              <c:idx val="2"/>
              <c:layout>
                <c:manualLayout>
                  <c:x val="-8.3333333333333471E-3"/>
                  <c:y val="9.7222222222222265E-2"/>
                </c:manualLayout>
              </c:layout>
              <c:showLegendKey val="0"/>
              <c:showVal val="1"/>
              <c:showCatName val="1"/>
              <c:showSerName val="0"/>
              <c:showPercent val="0"/>
              <c:showBubbleSize val="0"/>
            </c:dLbl>
            <c:showLegendKey val="0"/>
            <c:showVal val="0"/>
            <c:showCatName val="0"/>
            <c:showSerName val="0"/>
            <c:showPercent val="0"/>
            <c:showBubbleSize val="0"/>
          </c:dLbls>
          <c:xVal>
            <c:numRef>
              <c:f>FixZScoreDiagonal!$G$6:$G$15</c:f>
              <c:numCache>
                <c:formatCode>0.00</c:formatCode>
                <c:ptCount val="10"/>
                <c:pt idx="0">
                  <c:v>0.6934444639808045</c:v>
                </c:pt>
                <c:pt idx="1">
                  <c:v>0.6934444639808045</c:v>
                </c:pt>
                <c:pt idx="2">
                  <c:v>0.28553595575680157</c:v>
                </c:pt>
                <c:pt idx="3">
                  <c:v>-0.12237255246720093</c:v>
                </c:pt>
                <c:pt idx="4">
                  <c:v>-0.12237255246720093</c:v>
                </c:pt>
                <c:pt idx="5">
                  <c:v>-1.7540065853632119</c:v>
                </c:pt>
                <c:pt idx="6">
                  <c:v>-1.7540065853632119</c:v>
                </c:pt>
                <c:pt idx="7">
                  <c:v>-0.12237255246720093</c:v>
                </c:pt>
                <c:pt idx="8">
                  <c:v>1.5092614804288094</c:v>
                </c:pt>
                <c:pt idx="9">
                  <c:v>0.6934444639808045</c:v>
                </c:pt>
              </c:numCache>
            </c:numRef>
          </c:xVal>
          <c:yVal>
            <c:numRef>
              <c:f>FixZScoreDiagonal!$E$6:$E$15</c:f>
              <c:numCache>
                <c:formatCode>0.00</c:formatCode>
                <c:ptCount val="10"/>
                <c:pt idx="0">
                  <c:v>0.81449093657963112</c:v>
                </c:pt>
                <c:pt idx="1">
                  <c:v>0.50122519174131119</c:v>
                </c:pt>
                <c:pt idx="2">
                  <c:v>-0.12530629793532794</c:v>
                </c:pt>
                <c:pt idx="3">
                  <c:v>-2.3181665118035637</c:v>
                </c:pt>
                <c:pt idx="4">
                  <c:v>-1.3783692772886058</c:v>
                </c:pt>
                <c:pt idx="5">
                  <c:v>-0.12530629793532794</c:v>
                </c:pt>
                <c:pt idx="6">
                  <c:v>0.81449093657963112</c:v>
                </c:pt>
                <c:pt idx="7">
                  <c:v>0.50122519174131119</c:v>
                </c:pt>
                <c:pt idx="8">
                  <c:v>0.65785806416047143</c:v>
                </c:pt>
                <c:pt idx="9">
                  <c:v>0.65785806416047143</c:v>
                </c:pt>
              </c:numCache>
            </c:numRef>
          </c:yVal>
          <c:smooth val="0"/>
        </c:ser>
        <c:dLbls>
          <c:showLegendKey val="0"/>
          <c:showVal val="0"/>
          <c:showCatName val="0"/>
          <c:showSerName val="0"/>
          <c:showPercent val="0"/>
          <c:showBubbleSize val="0"/>
        </c:dLbls>
        <c:axId val="67988096"/>
        <c:axId val="121398784"/>
      </c:scatterChart>
      <c:valAx>
        <c:axId val="67988096"/>
        <c:scaling>
          <c:orientation val="minMax"/>
        </c:scaling>
        <c:delete val="0"/>
        <c:axPos val="b"/>
        <c:numFmt formatCode="0.00" sourceLinked="1"/>
        <c:majorTickMark val="out"/>
        <c:minorTickMark val="none"/>
        <c:tickLblPos val="nextTo"/>
        <c:crossAx val="121398784"/>
        <c:crosses val="autoZero"/>
        <c:crossBetween val="midCat"/>
      </c:valAx>
      <c:valAx>
        <c:axId val="121398784"/>
        <c:scaling>
          <c:orientation val="minMax"/>
        </c:scaling>
        <c:delete val="0"/>
        <c:axPos val="l"/>
        <c:majorGridlines/>
        <c:numFmt formatCode="0.00" sourceLinked="1"/>
        <c:majorTickMark val="out"/>
        <c:minorTickMark val="none"/>
        <c:tickLblPos val="nextTo"/>
        <c:crossAx val="67988096"/>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lineMarker"/>
        <c:varyColors val="0"/>
        <c:ser>
          <c:idx val="0"/>
          <c:order val="0"/>
          <c:tx>
            <c:strRef>
              <c:f>FixZScoreDiagonal!$C$5</c:f>
              <c:strCache>
                <c:ptCount val="1"/>
                <c:pt idx="0">
                  <c:v>Y</c:v>
                </c:pt>
              </c:strCache>
            </c:strRef>
          </c:tx>
          <c:spPr>
            <a:ln w="28575">
              <a:noFill/>
            </a:ln>
          </c:spPr>
          <c:dLbls>
            <c:dLbl>
              <c:idx val="2"/>
              <c:layout/>
              <c:showLegendKey val="0"/>
              <c:showVal val="1"/>
              <c:showCatName val="1"/>
              <c:showSerName val="0"/>
              <c:showPercent val="0"/>
              <c:showBubbleSize val="0"/>
            </c:dLbl>
            <c:showLegendKey val="0"/>
            <c:showVal val="0"/>
            <c:showCatName val="0"/>
            <c:showSerName val="0"/>
            <c:showPercent val="0"/>
            <c:showBubbleSize val="0"/>
          </c:dLbls>
          <c:xVal>
            <c:numRef>
              <c:f>FixZScoreDiagonal!$B$6:$B$15</c:f>
              <c:numCache>
                <c:formatCode>General</c:formatCode>
                <c:ptCount val="10"/>
                <c:pt idx="0">
                  <c:v>0.70000000000000018</c:v>
                </c:pt>
                <c:pt idx="1">
                  <c:v>0.70000000000000018</c:v>
                </c:pt>
                <c:pt idx="2">
                  <c:v>0.6000000000000002</c:v>
                </c:pt>
                <c:pt idx="3">
                  <c:v>0.5</c:v>
                </c:pt>
                <c:pt idx="4">
                  <c:v>0.5</c:v>
                </c:pt>
                <c:pt idx="5">
                  <c:v>0.1</c:v>
                </c:pt>
                <c:pt idx="6">
                  <c:v>0.1</c:v>
                </c:pt>
                <c:pt idx="7">
                  <c:v>0.5</c:v>
                </c:pt>
                <c:pt idx="8">
                  <c:v>0.9</c:v>
                </c:pt>
                <c:pt idx="9">
                  <c:v>0.70000000000000018</c:v>
                </c:pt>
              </c:numCache>
            </c:numRef>
          </c:xVal>
          <c:yVal>
            <c:numRef>
              <c:f>FixZScoreDiagonal!$C$6:$C$15</c:f>
              <c:numCache>
                <c:formatCode>General</c:formatCode>
                <c:ptCount val="10"/>
                <c:pt idx="0">
                  <c:v>1</c:v>
                </c:pt>
                <c:pt idx="1">
                  <c:v>0.9</c:v>
                </c:pt>
                <c:pt idx="2">
                  <c:v>0.70000000000000018</c:v>
                </c:pt>
                <c:pt idx="3">
                  <c:v>0</c:v>
                </c:pt>
                <c:pt idx="4">
                  <c:v>0.3000000000000001</c:v>
                </c:pt>
                <c:pt idx="5">
                  <c:v>0.70000000000000018</c:v>
                </c:pt>
                <c:pt idx="6">
                  <c:v>1</c:v>
                </c:pt>
                <c:pt idx="7">
                  <c:v>0.9</c:v>
                </c:pt>
                <c:pt idx="8">
                  <c:v>0.95000000000000018</c:v>
                </c:pt>
                <c:pt idx="9">
                  <c:v>0.95000000000000018</c:v>
                </c:pt>
              </c:numCache>
            </c:numRef>
          </c:yVal>
          <c:smooth val="0"/>
        </c:ser>
        <c:dLbls>
          <c:showLegendKey val="0"/>
          <c:showVal val="0"/>
          <c:showCatName val="0"/>
          <c:showSerName val="0"/>
          <c:showPercent val="0"/>
          <c:showBubbleSize val="0"/>
        </c:dLbls>
        <c:axId val="71195648"/>
        <c:axId val="73462528"/>
      </c:scatterChart>
      <c:valAx>
        <c:axId val="71195648"/>
        <c:scaling>
          <c:orientation val="minMax"/>
        </c:scaling>
        <c:delete val="0"/>
        <c:axPos val="b"/>
        <c:numFmt formatCode="General" sourceLinked="1"/>
        <c:majorTickMark val="out"/>
        <c:minorTickMark val="none"/>
        <c:tickLblPos val="nextTo"/>
        <c:crossAx val="73462528"/>
        <c:crosses val="autoZero"/>
        <c:crossBetween val="midCat"/>
      </c:valAx>
      <c:valAx>
        <c:axId val="73462528"/>
        <c:scaling>
          <c:orientation val="minMax"/>
        </c:scaling>
        <c:delete val="0"/>
        <c:axPos val="l"/>
        <c:majorGridlines/>
        <c:numFmt formatCode="General" sourceLinked="1"/>
        <c:majorTickMark val="out"/>
        <c:minorTickMark val="none"/>
        <c:tickLblPos val="nextTo"/>
        <c:crossAx val="71195648"/>
        <c:crosses val="autoZero"/>
        <c:crossBetween val="midCat"/>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958" cy="4941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1098" y="0"/>
            <a:ext cx="2944958" cy="494188"/>
          </a:xfrm>
          <a:prstGeom prst="rect">
            <a:avLst/>
          </a:prstGeom>
        </p:spPr>
        <p:txBody>
          <a:bodyPr vert="horz" lIns="91440" tIns="45720" rIns="91440" bIns="45720" rtlCol="0"/>
          <a:lstStyle>
            <a:lvl1pPr algn="r">
              <a:defRPr sz="1200"/>
            </a:lvl1pPr>
          </a:lstStyle>
          <a:p>
            <a:fld id="{619CE2A9-1018-4C1F-81C5-0E493F63CCA3}" type="datetimeFigureOut">
              <a:rPr lang="en-GB" smtClean="0"/>
              <a:t>01/07/2016</a:t>
            </a:fld>
            <a:endParaRPr lang="en-GB"/>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606" y="4690032"/>
            <a:ext cx="5438464" cy="44429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8479"/>
            <a:ext cx="2944958" cy="4941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1098" y="9378479"/>
            <a:ext cx="2944958" cy="494188"/>
          </a:xfrm>
          <a:prstGeom prst="rect">
            <a:avLst/>
          </a:prstGeom>
        </p:spPr>
        <p:txBody>
          <a:bodyPr vert="horz" lIns="91440" tIns="45720" rIns="91440" bIns="45720" rtlCol="0" anchor="b"/>
          <a:lstStyle>
            <a:lvl1pPr algn="r">
              <a:defRPr sz="1200"/>
            </a:lvl1pPr>
          </a:lstStyle>
          <a:p>
            <a:fld id="{AF4671D5-B75B-47B3-9C68-58DF8429D285}" type="slidenum">
              <a:rPr lang="en-GB" smtClean="0"/>
              <a:t>‹#›</a:t>
            </a:fld>
            <a:endParaRPr lang="en-GB"/>
          </a:p>
        </p:txBody>
      </p:sp>
    </p:spTree>
    <p:extLst>
      <p:ext uri="{BB962C8B-B14F-4D97-AF65-F5344CB8AC3E}">
        <p14:creationId xmlns:p14="http://schemas.microsoft.com/office/powerpoint/2010/main" val="1399968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6E02239-A788-4260-83E5-FFEC4EE55F3B}"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BF4B56-0071-4081-8E2D-393539E535B0}"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602C4C-035A-47D4-9FE7-E8819A5C6B32}"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4114800"/>
          </a:xfrm>
        </p:spPr>
        <p:txBody>
          <a:bodyPr/>
          <a:lstStyle/>
          <a:p>
            <a:pPr lvl="0"/>
            <a:endParaRPr lang="en-GB" noProof="0" smtClean="0"/>
          </a:p>
        </p:txBody>
      </p:sp>
      <p:sp>
        <p:nvSpPr>
          <p:cNvPr id="4" name="Rectangle 8"/>
          <p:cNvSpPr>
            <a:spLocks noGrp="1" noChangeArrowheads="1"/>
          </p:cNvSpPr>
          <p:nvPr>
            <p:ph type="dt" sz="half" idx="10"/>
          </p:nvPr>
        </p:nvSpPr>
        <p:spPr>
          <a:ln/>
        </p:spPr>
        <p:txBody>
          <a:bodyPr/>
          <a:lstStyle>
            <a:lvl1pPr>
              <a:defRPr/>
            </a:lvl1pPr>
          </a:lstStyle>
          <a:p>
            <a:endParaRPr lang="en-GB" altLang="en-US"/>
          </a:p>
        </p:txBody>
      </p:sp>
      <p:sp>
        <p:nvSpPr>
          <p:cNvPr id="5" name="Rectangle 9"/>
          <p:cNvSpPr>
            <a:spLocks noGrp="1" noChangeArrowheads="1"/>
          </p:cNvSpPr>
          <p:nvPr>
            <p:ph type="ftr" sz="quarter" idx="11"/>
          </p:nvPr>
        </p:nvSpPr>
        <p:spPr>
          <a:ln/>
        </p:spPr>
        <p:txBody>
          <a:bodyPr/>
          <a:lstStyle>
            <a:lvl1pPr>
              <a:defRPr/>
            </a:lvl1pPr>
          </a:lstStyle>
          <a:p>
            <a:endParaRPr lang="en-GB" altLang="en-US"/>
          </a:p>
        </p:txBody>
      </p:sp>
      <p:sp>
        <p:nvSpPr>
          <p:cNvPr id="6" name="Rectangle 10"/>
          <p:cNvSpPr>
            <a:spLocks noGrp="1" noChangeArrowheads="1"/>
          </p:cNvSpPr>
          <p:nvPr>
            <p:ph type="sldNum" sz="quarter" idx="12"/>
          </p:nvPr>
        </p:nvSpPr>
        <p:spPr>
          <a:ln/>
        </p:spPr>
        <p:txBody>
          <a:bodyPr/>
          <a:lstStyle>
            <a:lvl1pPr>
              <a:defRPr/>
            </a:lvl1pPr>
          </a:lstStyle>
          <a:p>
            <a:fld id="{C6BB8E4C-AAF0-4A6B-909F-25CC623E968C}" type="slidenum">
              <a:rPr lang="en-GB" altLang="en-US"/>
              <a:pPr/>
              <a:t>‹#›</a:t>
            </a:fld>
            <a:endParaRPr lang="en-GB" altLang="en-US"/>
          </a:p>
        </p:txBody>
      </p:sp>
    </p:spTree>
    <p:extLst>
      <p:ext uri="{BB962C8B-B14F-4D97-AF65-F5344CB8AC3E}">
        <p14:creationId xmlns:p14="http://schemas.microsoft.com/office/powerpoint/2010/main" val="75348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B79DE-5F5B-490D-A289-C30B2F729347}"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9DAF9-6923-4CC4-A51B-513D43B2A16C}"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C78C900-9AB7-419F-9D52-10ED7F5F8F87}" type="datetime1">
              <a:rPr lang="en-GB" smtClean="0"/>
              <a:t>01/07/2016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7223783-86F0-482F-80F1-AEB5522C1602}" type="datetime1">
              <a:rPr lang="en-GB" smtClean="0"/>
              <a:t>01/07/2016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9BCB1AC-A221-401B-9FDA-BB7542927F2A}" type="datetime1">
              <a:rPr lang="en-GB" smtClean="0"/>
              <a:t>01/07/2016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1C3903-C4C0-4364-8E3B-8D84F5A5575B}" type="datetime1">
              <a:rPr lang="en-GB" smtClean="0"/>
              <a:t>01/07/2016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2C2DD-8E6F-43F2-B9B1-FB873A977EA8}" type="datetime1">
              <a:rPr lang="en-GB" smtClean="0"/>
              <a:t>01/07/2016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3AD135-5ECF-45AA-8A47-B18665894D4F}" type="datetime1">
              <a:rPr lang="en-GB" smtClean="0"/>
              <a:t>01/07/2016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DF330-7049-4BF8-BDC0-90B5F65E8DC8}" type="datetime1">
              <a:rPr lang="en-GB" smtClean="0"/>
              <a:t>01/07/2016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65D31-8BAE-4B58-BE5B-77FAB7A0C81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asss.org/" TargetMode="External"/><Relationship Id="rId2" Type="http://schemas.openxmlformats.org/officeDocument/2006/relationships/hyperlink" Target="https://www.facebook.com/groups/mixednetwor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r-forge.r-project.org/scm/viewvc.php/pkg/QCA3/R/fsgof.R?view=markup&amp;root=asr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compasss.org/" TargetMode="External"/><Relationship Id="rId2" Type="http://schemas.openxmlformats.org/officeDocument/2006/relationships/hyperlink" Target="http://course-data.ccsr.ac.uk/qc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20000"/>
              <a:lumOff val="80000"/>
            </a:schemeClr>
          </a:solidFill>
        </p:spPr>
        <p:txBody>
          <a:bodyPr>
            <a:normAutofit fontScale="90000"/>
          </a:bodyPr>
          <a:lstStyle/>
          <a:p>
            <a:r>
              <a:rPr lang="en-GB" sz="4000" b="1" dirty="0" smtClean="0">
                <a:solidFill>
                  <a:srgbClr val="FF0000"/>
                </a:solidFill>
              </a:rPr>
              <a:t>QCA and Fuzzy Set Goodness –of-Fit Tests  </a:t>
            </a:r>
            <a:r>
              <a:rPr lang="en-GB" dirty="0" smtClean="0"/>
              <a:t>        by Wendy Olsen</a:t>
            </a:r>
            <a:endParaRPr lang="en-GB" dirty="0"/>
          </a:p>
        </p:txBody>
      </p:sp>
      <p:sp>
        <p:nvSpPr>
          <p:cNvPr id="3" name="Content Placeholder 2"/>
          <p:cNvSpPr>
            <a:spLocks noGrp="1"/>
          </p:cNvSpPr>
          <p:nvPr>
            <p:ph idx="1"/>
          </p:nvPr>
        </p:nvSpPr>
        <p:spPr/>
        <p:txBody>
          <a:bodyPr>
            <a:normAutofit fontScale="85000" lnSpcReduction="10000"/>
          </a:bodyPr>
          <a:lstStyle/>
          <a:p>
            <a:r>
              <a:rPr lang="en-GB" dirty="0"/>
              <a:t>Thanks to John </a:t>
            </a:r>
            <a:r>
              <a:rPr lang="en-GB" dirty="0" err="1"/>
              <a:t>McLoughlin</a:t>
            </a:r>
            <a:r>
              <a:rPr lang="en-GB" dirty="0"/>
              <a:t> for programming help in Python.</a:t>
            </a:r>
          </a:p>
          <a:p>
            <a:r>
              <a:rPr lang="en-GB" dirty="0"/>
              <a:t>Funded by </a:t>
            </a:r>
            <a:r>
              <a:rPr lang="en-GB" b="1" dirty="0"/>
              <a:t>British </a:t>
            </a:r>
            <a:r>
              <a:rPr lang="en-GB" b="1" dirty="0" smtClean="0"/>
              <a:t>Academy: </a:t>
            </a:r>
            <a:r>
              <a:rPr lang="en-GB" b="1" dirty="0"/>
              <a:t>Innovation in Global Labour Research Using Deep Linkage and Mixed Methods </a:t>
            </a:r>
            <a:endParaRPr lang="en-GB" b="1" dirty="0" smtClean="0"/>
          </a:p>
          <a:p>
            <a:r>
              <a:rPr lang="en-GB" dirty="0"/>
              <a:t>See also </a:t>
            </a:r>
            <a:r>
              <a:rPr lang="en-GB" dirty="0">
                <a:hlinkClick r:id="rId2"/>
              </a:rPr>
              <a:t>https://www.facebook.com/groups/mixednetwork</a:t>
            </a:r>
            <a:r>
              <a:rPr lang="en-GB" dirty="0" smtClean="0">
                <a:hlinkClick r:id="rId2"/>
              </a:rPr>
              <a:t>/</a:t>
            </a:r>
            <a:endParaRPr lang="en-GB" dirty="0" smtClean="0"/>
          </a:p>
          <a:p>
            <a:r>
              <a:rPr lang="en-GB" dirty="0" smtClean="0"/>
              <a:t>Integrated Mixed Methods Network</a:t>
            </a:r>
          </a:p>
          <a:p>
            <a:r>
              <a:rPr lang="en-GB" dirty="0" smtClean="0"/>
              <a:t>And </a:t>
            </a:r>
            <a:r>
              <a:rPr lang="en-GB" dirty="0" smtClean="0">
                <a:hlinkClick r:id="rId3"/>
              </a:rPr>
              <a:t>www.compasss.org</a:t>
            </a:r>
            <a:endParaRPr lang="en-GB" dirty="0" smtClean="0"/>
          </a:p>
          <a:p>
            <a:r>
              <a:rPr lang="en-GB" dirty="0" smtClean="0"/>
              <a:t>And JISCMAIL  QUAL-COMPARE (185 members)</a:t>
            </a:r>
            <a:endParaRPr lang="en-GB" dirty="0"/>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a:t>
            </a:fld>
            <a:endParaRPr lang="en-GB"/>
          </a:p>
        </p:txBody>
      </p:sp>
    </p:spTree>
    <p:extLst>
      <p:ext uri="{BB962C8B-B14F-4D97-AF65-F5344CB8AC3E}">
        <p14:creationId xmlns:p14="http://schemas.microsoft.com/office/powerpoint/2010/main" val="1387858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852936"/>
            <a:ext cx="7772400" cy="2043658"/>
          </a:xfrm>
        </p:spPr>
        <p:txBody>
          <a:bodyPr>
            <a:normAutofit fontScale="90000"/>
          </a:bodyPr>
          <a:lstStyle/>
          <a:p>
            <a:r>
              <a:rPr lang="en-GB" dirty="0" err="1" smtClean="0"/>
              <a:t>Eliason</a:t>
            </a:r>
            <a:r>
              <a:rPr lang="en-GB" dirty="0" smtClean="0"/>
              <a:t> &amp; </a:t>
            </a:r>
            <a:r>
              <a:rPr lang="en-GB" dirty="0" err="1" smtClean="0"/>
              <a:t>Strycker</a:t>
            </a:r>
            <a:r>
              <a:rPr lang="en-GB" dirty="0" smtClean="0"/>
              <a:t> 2009</a:t>
            </a:r>
            <a:br>
              <a:rPr lang="en-GB" dirty="0" smtClean="0"/>
            </a:br>
            <a:r>
              <a:rPr lang="en-GB" dirty="0" smtClean="0"/>
              <a:t>offered a test of fit to a hypothesis, e.g. that X is sufficient for Y.</a:t>
            </a:r>
            <a:endParaRPr lang="en-GB" dirty="0"/>
          </a:p>
        </p:txBody>
      </p:sp>
      <p:sp>
        <p:nvSpPr>
          <p:cNvPr id="3" name="Subtitle 2"/>
          <p:cNvSpPr>
            <a:spLocks noGrp="1"/>
          </p:cNvSpPr>
          <p:nvPr>
            <p:ph type="subTitle" idx="1"/>
          </p:nvPr>
        </p:nvSpPr>
        <p:spPr>
          <a:xfrm>
            <a:off x="1619672" y="4869160"/>
            <a:ext cx="6400800" cy="1752600"/>
          </a:xfrm>
        </p:spPr>
        <p:style>
          <a:lnRef idx="1">
            <a:schemeClr val="accent3"/>
          </a:lnRef>
          <a:fillRef idx="2">
            <a:schemeClr val="accent3"/>
          </a:fillRef>
          <a:effectRef idx="1">
            <a:schemeClr val="accent3"/>
          </a:effectRef>
          <a:fontRef idx="minor">
            <a:schemeClr val="dk1"/>
          </a:fontRef>
        </p:style>
        <p:txBody>
          <a:bodyPr>
            <a:normAutofit fontScale="70000" lnSpcReduction="20000"/>
          </a:bodyPr>
          <a:lstStyle/>
          <a:p>
            <a:r>
              <a:rPr lang="en-GB" dirty="0" smtClean="0">
                <a:solidFill>
                  <a:schemeClr val="accent4">
                    <a:lumMod val="75000"/>
                  </a:schemeClr>
                </a:solidFill>
              </a:rPr>
              <a:t>Do the case-study research first,</a:t>
            </a:r>
          </a:p>
          <a:p>
            <a:r>
              <a:rPr lang="en-GB" dirty="0" smtClean="0">
                <a:solidFill>
                  <a:schemeClr val="accent4">
                    <a:lumMod val="75000"/>
                  </a:schemeClr>
                </a:solidFill>
              </a:rPr>
              <a:t>Then crisp- or fuzzy-set QCA analysis,</a:t>
            </a:r>
          </a:p>
          <a:p>
            <a:r>
              <a:rPr lang="en-GB" dirty="0" smtClean="0">
                <a:solidFill>
                  <a:schemeClr val="accent4">
                    <a:lumMod val="75000"/>
                  </a:schemeClr>
                </a:solidFill>
              </a:rPr>
              <a:t>Then notice which are the causal pathways</a:t>
            </a:r>
          </a:p>
          <a:p>
            <a:r>
              <a:rPr lang="en-GB" dirty="0" smtClean="0">
                <a:solidFill>
                  <a:schemeClr val="accent4">
                    <a:lumMod val="75000"/>
                  </a:schemeClr>
                </a:solidFill>
              </a:rPr>
              <a:t>(A) Necessary causes (B) Sufficient pathways</a:t>
            </a:r>
          </a:p>
          <a:p>
            <a:r>
              <a:rPr lang="en-GB" dirty="0" smtClean="0">
                <a:solidFill>
                  <a:schemeClr val="accent4">
                    <a:lumMod val="75000"/>
                  </a:schemeClr>
                </a:solidFill>
              </a:rPr>
              <a:t>Thirdly statistical testing.</a:t>
            </a:r>
            <a:endParaRPr lang="en-GB"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DC365D31-8BAE-4B58-BE5B-77FAB7A0C81B}" type="slidenum">
              <a:rPr lang="en-GB" smtClean="0"/>
              <a:pPr/>
              <a:t>10</a:t>
            </a:fld>
            <a:endParaRPr lang="en-GB"/>
          </a:p>
        </p:txBody>
      </p:sp>
      <p:sp>
        <p:nvSpPr>
          <p:cNvPr id="5" name="Rectangle 4"/>
          <p:cNvSpPr/>
          <p:nvPr/>
        </p:nvSpPr>
        <p:spPr>
          <a:xfrm>
            <a:off x="251520" y="188640"/>
            <a:ext cx="8496944"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sz="4800" dirty="0"/>
              <a:t>3 Empirical measure of Goodness-of-fit (F</a:t>
            </a:r>
            <a:r>
              <a:rPr lang="en-GB" sz="4800" dirty="0" smtClean="0"/>
              <a:t>) </a:t>
            </a:r>
          </a:p>
          <a:p>
            <a:r>
              <a:rPr lang="en-GB" sz="4800" dirty="0" smtClean="0"/>
              <a:t>(3.1 is </a:t>
            </a:r>
            <a:r>
              <a:rPr lang="en-GB" sz="4800" dirty="0" err="1" smtClean="0"/>
              <a:t>Dsuff</a:t>
            </a:r>
            <a:r>
              <a:rPr lang="en-GB" sz="4800" dirty="0" smtClean="0"/>
              <a:t>, and 3.2 is F test)</a:t>
            </a:r>
            <a:endParaRPr lang="en-GB" sz="4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 WARNING ABOUT COMPLETENESS OF CAUSAL MODELS</a:t>
            </a:r>
            <a:endParaRPr lang="en-GB" dirty="0"/>
          </a:p>
        </p:txBody>
      </p:sp>
      <p:sp>
        <p:nvSpPr>
          <p:cNvPr id="3" name="Content Placeholder 2"/>
          <p:cNvSpPr>
            <a:spLocks noGrp="1"/>
          </p:cNvSpPr>
          <p:nvPr>
            <p:ph idx="1"/>
          </p:nvPr>
        </p:nvSpPr>
        <p:spPr/>
        <p:txBody>
          <a:bodyPr>
            <a:normAutofit lnSpcReduction="10000"/>
          </a:bodyPr>
          <a:lstStyle/>
          <a:p>
            <a:r>
              <a:rPr lang="en-GB" dirty="0"/>
              <a:t>(A) Necessary causes (B) Sufficient pathways</a:t>
            </a:r>
          </a:p>
          <a:p>
            <a:endParaRPr lang="en-GB" dirty="0" smtClean="0"/>
          </a:p>
          <a:p>
            <a:r>
              <a:rPr lang="en-GB" dirty="0" smtClean="0"/>
              <a:t>You could practically remove the ‘necessary causes’ (call this X7 and X8) from the test for ‘sufficient causes’.</a:t>
            </a:r>
          </a:p>
          <a:p>
            <a:r>
              <a:rPr lang="en-GB" dirty="0" smtClean="0"/>
              <a:t>That’s because the necessary causal factor is practically present in every case. So it does not affect the measurement or testing of X being sufficient for Y.</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11</a:t>
            </a:fld>
            <a:endParaRPr lang="en-GB"/>
          </a:p>
        </p:txBody>
      </p:sp>
    </p:spTree>
    <p:extLst>
      <p:ext uri="{BB962C8B-B14F-4D97-AF65-F5344CB8AC3E}">
        <p14:creationId xmlns:p14="http://schemas.microsoft.com/office/powerpoint/2010/main" val="148349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BE6586A3-685B-4D85-A7B4-E9DF820E8EA1}" type="slidenum">
              <a:rPr kumimoji="0" lang="en-GB" altLang="en-US" sz="1400"/>
              <a:pPr>
                <a:spcBef>
                  <a:spcPct val="50000"/>
                </a:spcBef>
                <a:buFontTx/>
                <a:buNone/>
              </a:pPr>
              <a:t>12</a:t>
            </a:fld>
            <a:endParaRPr kumimoji="0" lang="en-GB" altLang="en-US" sz="1400"/>
          </a:p>
        </p:txBody>
      </p:sp>
      <p:sp>
        <p:nvSpPr>
          <p:cNvPr id="30723" name="Rectangle 2"/>
          <p:cNvSpPr>
            <a:spLocks noGrp="1" noChangeArrowheads="1"/>
          </p:cNvSpPr>
          <p:nvPr>
            <p:ph type="title"/>
          </p:nvPr>
        </p:nvSpPr>
        <p:spPr>
          <a:xfrm>
            <a:off x="684213" y="404813"/>
            <a:ext cx="7772400" cy="1143000"/>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GB" altLang="en-US" sz="4000" dirty="0" smtClean="0"/>
              <a:t>Appendix: A Fuzzy Set Interim Truth Table (Olsen, 2009)</a:t>
            </a:r>
          </a:p>
        </p:txBody>
      </p:sp>
      <p:graphicFrame>
        <p:nvGraphicFramePr>
          <p:cNvPr id="18240" name="Group 832"/>
          <p:cNvGraphicFramePr>
            <a:graphicFrameLocks noGrp="1"/>
          </p:cNvGraphicFramePr>
          <p:nvPr>
            <p:ph idx="1"/>
          </p:nvPr>
        </p:nvGraphicFramePr>
        <p:xfrm>
          <a:off x="684213" y="1628775"/>
          <a:ext cx="7772400" cy="6473134"/>
        </p:xfrm>
        <a:graphic>
          <a:graphicData uri="http://schemas.openxmlformats.org/drawingml/2006/table">
            <a:tbl>
              <a:tblPr/>
              <a:tblGrid>
                <a:gridCol w="836612"/>
                <a:gridCol w="835025"/>
                <a:gridCol w="849313"/>
                <a:gridCol w="836612"/>
                <a:gridCol w="835025"/>
                <a:gridCol w="896938"/>
                <a:gridCol w="858837"/>
                <a:gridCol w="946150"/>
                <a:gridCol w="877888"/>
              </a:tblGrid>
              <a:tr h="51752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Y </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X1</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X2</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X3</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X4</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X5</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X6</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Number</a:t>
                      </a: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GB" altLang="en-US" sz="1400" b="1" i="0" u="none" strike="noStrike" cap="none" normalizeH="0" baseline="0" smtClean="0">
                          <a:ln>
                            <a:noFill/>
                          </a:ln>
                          <a:solidFill>
                            <a:schemeClr val="tx1"/>
                          </a:solidFill>
                          <a:effectLst/>
                          <a:latin typeface="Arial" pitchFamily="34" charset="0"/>
                        </a:rPr>
                        <a:t>Configuration</a:t>
                      </a:r>
                    </a:p>
                  </a:txBody>
                  <a:tcPr marT="45713" marB="45713" anchor="b" horzOverflow="overflow">
                    <a:lnL>
                      <a:noFill/>
                    </a:lnL>
                    <a:lnR>
                      <a:noFill/>
                    </a:lnR>
                    <a:lnT>
                      <a:noFill/>
                    </a:lnT>
                    <a:lnB>
                      <a:noFill/>
                    </a:lnB>
                    <a:lnTlToBr>
                      <a:noFill/>
                    </a:lnTlToBr>
                    <a:lnBlToTr>
                      <a:noFill/>
                    </a:lnBlToTr>
                    <a:noFill/>
                  </a:tcPr>
                </a:tc>
              </a:tr>
              <a:tr h="51752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Of</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Cases</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5</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6</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7</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8</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9</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15</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16</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17</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18</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517525">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r>
              <a:tr h="517525">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SUM: </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339215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3.1 </a:t>
            </a:r>
            <a:r>
              <a:rPr lang="en-GB" b="1" dirty="0"/>
              <a:t>Empirical measure of Goodness-of-fit (F)</a:t>
            </a:r>
            <a:br>
              <a:rPr lang="en-GB" b="1" dirty="0"/>
            </a:br>
            <a:r>
              <a:rPr lang="en-GB" dirty="0" smtClean="0"/>
              <a:t>A Basic measure, </a:t>
            </a:r>
            <a:r>
              <a:rPr lang="en-GB" dirty="0" err="1" smtClean="0"/>
              <a:t>C</a:t>
            </a:r>
            <a:r>
              <a:rPr lang="en-GB" baseline="-25000" dirty="0" err="1" smtClean="0"/>
              <a:t>suff</a:t>
            </a:r>
            <a:endParaRPr lang="en-GB" dirty="0"/>
          </a:p>
        </p:txBody>
      </p:sp>
      <p:sp>
        <p:nvSpPr>
          <p:cNvPr id="3" name="Content Placeholder 2"/>
          <p:cNvSpPr>
            <a:spLocks noGrp="1"/>
          </p:cNvSpPr>
          <p:nvPr>
            <p:ph idx="1"/>
          </p:nvPr>
        </p:nvSpPr>
        <p:spPr>
          <a:xfrm>
            <a:off x="467544" y="1759900"/>
            <a:ext cx="8507288" cy="5069160"/>
          </a:xfrm>
        </p:spPr>
        <p:txBody>
          <a:bodyPr>
            <a:normAutofit fontScale="77500" lnSpcReduction="20000"/>
          </a:bodyPr>
          <a:lstStyle/>
          <a:p>
            <a:pPr marL="0" indent="0">
              <a:buNone/>
            </a:pPr>
            <a:r>
              <a:rPr lang="en-GB" dirty="0" smtClean="0"/>
              <a:t>1. </a:t>
            </a:r>
            <a:r>
              <a:rPr lang="en-GB" dirty="0" smtClean="0"/>
              <a:t> Is </a:t>
            </a:r>
            <a:r>
              <a:rPr lang="en-GB" dirty="0" smtClean="0"/>
              <a:t>there a random sample</a:t>
            </a:r>
            <a:r>
              <a:rPr lang="en-GB" dirty="0" smtClean="0"/>
              <a:t>? If you, consider statistical methods of testing.  </a:t>
            </a:r>
            <a:r>
              <a:rPr lang="en-GB" i="1" u="sng" dirty="0" smtClean="0"/>
              <a:t>Sociological Methodology </a:t>
            </a:r>
            <a:r>
              <a:rPr lang="en-GB" i="1" dirty="0" smtClean="0"/>
              <a:t>2015 debated this question.</a:t>
            </a:r>
            <a:endParaRPr lang="en-GB" dirty="0" smtClean="0"/>
          </a:p>
          <a:p>
            <a:pPr marL="514350" indent="-514350">
              <a:buAutoNum type="arabicPeriod" startAt="2"/>
            </a:pPr>
            <a:r>
              <a:rPr lang="en-GB" dirty="0" smtClean="0"/>
              <a:t>Follow </a:t>
            </a:r>
            <a:r>
              <a:rPr lang="en-GB" dirty="0" smtClean="0"/>
              <a:t>Rihoux and Ragin’s protocol</a:t>
            </a:r>
            <a:r>
              <a:rPr lang="en-GB" dirty="0" smtClean="0"/>
              <a:t>.</a:t>
            </a:r>
          </a:p>
          <a:p>
            <a:pPr marL="400050" lvl="1" indent="0">
              <a:buNone/>
            </a:pPr>
            <a:r>
              <a:rPr lang="en-GB" dirty="0" smtClean="0"/>
              <a:t>2a) find what’s Necessary. 2b) then Sufficient. 2c) then Converses.</a:t>
            </a:r>
            <a:endParaRPr lang="en-GB" dirty="0" smtClean="0"/>
          </a:p>
          <a:p>
            <a:pPr marL="514350" indent="-514350">
              <a:buAutoNum type="arabicPeriod" startAt="2"/>
            </a:pPr>
            <a:r>
              <a:rPr lang="en-GB" dirty="0" smtClean="0"/>
              <a:t>For tests of sufficiency, you </a:t>
            </a:r>
            <a:r>
              <a:rPr lang="en-GB" dirty="0" smtClean="0"/>
              <a:t>are now looking </a:t>
            </a:r>
            <a:r>
              <a:rPr lang="en-GB" dirty="0" smtClean="0"/>
              <a:t>at joint </a:t>
            </a:r>
            <a:r>
              <a:rPr lang="en-GB" dirty="0" smtClean="0"/>
              <a:t>membership in sets, known as X1</a:t>
            </a:r>
            <a:r>
              <a:rPr lang="en-GB" dirty="0" smtClean="0">
                <a:sym typeface="Symbol"/>
              </a:rPr>
              <a:t>X2 X3 = </a:t>
            </a:r>
            <a:r>
              <a:rPr lang="en-GB" b="1" dirty="0" smtClean="0">
                <a:sym typeface="Symbol"/>
              </a:rPr>
              <a:t>X</a:t>
            </a:r>
            <a:r>
              <a:rPr lang="en-GB" dirty="0" smtClean="0">
                <a:sym typeface="Symbol"/>
              </a:rPr>
              <a:t> etc.</a:t>
            </a:r>
          </a:p>
          <a:p>
            <a:pPr marL="1257300" lvl="2" indent="-457200">
              <a:buAutoNum type="alphaUcPeriod"/>
            </a:pPr>
            <a:r>
              <a:rPr lang="en-GB" dirty="0" smtClean="0">
                <a:sym typeface="Symbol"/>
              </a:rPr>
              <a:t>The </a:t>
            </a:r>
            <a:r>
              <a:rPr lang="en-GB" dirty="0" smtClean="0">
                <a:sym typeface="Symbol"/>
              </a:rPr>
              <a:t>sufficiency triangle is the upper left area</a:t>
            </a:r>
            <a:r>
              <a:rPr lang="en-GB" dirty="0" smtClean="0">
                <a:sym typeface="Symbol"/>
              </a:rPr>
              <a:t>.</a:t>
            </a:r>
          </a:p>
          <a:p>
            <a:pPr marL="1257300" lvl="2" indent="-457200">
              <a:buAutoNum type="alphaUcPeriod"/>
            </a:pPr>
            <a:r>
              <a:rPr lang="en-GB" dirty="0" smtClean="0">
                <a:sym typeface="Symbol"/>
              </a:rPr>
              <a:t>MIN(X1, X2, X3) is the same as </a:t>
            </a:r>
            <a:r>
              <a:rPr lang="en-GB" dirty="0"/>
              <a:t>X1</a:t>
            </a:r>
            <a:r>
              <a:rPr lang="en-GB" dirty="0">
                <a:sym typeface="Symbol"/>
              </a:rPr>
              <a:t>X2 </a:t>
            </a:r>
            <a:r>
              <a:rPr lang="en-GB" dirty="0" smtClean="0">
                <a:sym typeface="Symbol"/>
              </a:rPr>
              <a:t>X3.</a:t>
            </a:r>
            <a:endParaRPr lang="en-GB" dirty="0" smtClean="0">
              <a:sym typeface="Symbol"/>
            </a:endParaRPr>
          </a:p>
          <a:p>
            <a:pPr marL="800100" lvl="2" indent="0">
              <a:buNone/>
            </a:pPr>
            <a:r>
              <a:rPr lang="en-GB" dirty="0">
                <a:sym typeface="Symbol"/>
              </a:rPr>
              <a:t>C</a:t>
            </a:r>
            <a:r>
              <a:rPr lang="en-GB" dirty="0" smtClean="0">
                <a:sym typeface="Symbol"/>
              </a:rPr>
              <a:t>. </a:t>
            </a:r>
            <a:r>
              <a:rPr lang="en-GB" dirty="0" err="1" smtClean="0">
                <a:sym typeface="Symbol"/>
              </a:rPr>
              <a:t>Strycker</a:t>
            </a:r>
            <a:r>
              <a:rPr lang="en-GB" dirty="0" smtClean="0">
                <a:sym typeface="Symbol"/>
              </a:rPr>
              <a:t> </a:t>
            </a:r>
            <a:r>
              <a:rPr lang="en-GB" dirty="0" smtClean="0">
                <a:sym typeface="Symbol"/>
              </a:rPr>
              <a:t>and </a:t>
            </a:r>
            <a:r>
              <a:rPr lang="en-GB" dirty="0" err="1" smtClean="0">
                <a:sym typeface="Symbol"/>
              </a:rPr>
              <a:t>Eliason</a:t>
            </a:r>
            <a:r>
              <a:rPr lang="en-GB" dirty="0" smtClean="0">
                <a:sym typeface="Symbol"/>
              </a:rPr>
              <a:t> advise to recalibrate into normal distributions.</a:t>
            </a:r>
          </a:p>
          <a:p>
            <a:pPr marL="514350" indent="-514350">
              <a:buAutoNum type="arabicPeriod" startAt="2"/>
            </a:pPr>
            <a:r>
              <a:rPr lang="en-GB" dirty="0" smtClean="0"/>
              <a:t>You are now looking at individual X’s first, and then at configurations that embed </a:t>
            </a:r>
            <a:r>
              <a:rPr lang="en-GB" dirty="0" smtClean="0"/>
              <a:t>these. Thus </a:t>
            </a:r>
            <a:r>
              <a:rPr lang="en-GB" dirty="0" smtClean="0"/>
              <a:t>the </a:t>
            </a:r>
            <a:r>
              <a:rPr lang="en-GB" dirty="0" smtClean="0">
                <a:solidFill>
                  <a:srgbClr val="FF0000"/>
                </a:solidFill>
              </a:rPr>
              <a:t>effects are found to occur in combinations, known as configurations. </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DC365D31-8BAE-4B58-BE5B-77FAB7A0C81B}" type="slidenum">
              <a:rPr lang="en-GB" smtClean="0"/>
              <a:pPr/>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GB" dirty="0" smtClean="0"/>
              <a:t>Rihoux </a:t>
            </a:r>
            <a:r>
              <a:rPr lang="en-GB" dirty="0"/>
              <a:t>and Ragin </a:t>
            </a:r>
            <a:r>
              <a:rPr lang="en-GB" dirty="0" smtClean="0"/>
              <a:t>offer this </a:t>
            </a:r>
            <a:r>
              <a:rPr lang="en-GB" dirty="0"/>
              <a:t>measure of goodness of </a:t>
            </a:r>
            <a:r>
              <a:rPr lang="en-GB" dirty="0" smtClean="0"/>
              <a:t>fit:</a:t>
            </a:r>
            <a:endParaRPr lang="en-GB" dirty="0"/>
          </a:p>
          <a:p>
            <a:pPr marL="0" indent="0">
              <a:buNone/>
            </a:pPr>
            <a:r>
              <a:rPr lang="en-GB" b="1" i="1" dirty="0" err="1" smtClean="0">
                <a:sym typeface="Symbol"/>
              </a:rPr>
              <a:t>C</a:t>
            </a:r>
            <a:r>
              <a:rPr lang="en-GB" b="1" i="1" baseline="-25000" dirty="0" err="1" smtClean="0">
                <a:sym typeface="Symbol"/>
              </a:rPr>
              <a:t>suff</a:t>
            </a:r>
            <a:r>
              <a:rPr lang="en-GB" b="1" i="1" baseline="-25000" dirty="0" smtClean="0">
                <a:sym typeface="Symbol"/>
              </a:rPr>
              <a:t>  </a:t>
            </a:r>
            <a:r>
              <a:rPr lang="en-GB" b="1" i="1" dirty="0" smtClean="0">
                <a:sym typeface="Symbol"/>
              </a:rPr>
              <a:t> = </a:t>
            </a:r>
            <a:r>
              <a:rPr lang="en-GB" b="1" dirty="0" smtClean="0"/>
              <a:t>   </a:t>
            </a:r>
            <a:r>
              <a:rPr lang="en-GB" b="1" dirty="0" smtClean="0"/>
              <a:t>Consistency </a:t>
            </a:r>
            <a:r>
              <a:rPr lang="en-GB" b="1" dirty="0" smtClean="0"/>
              <a:t>= Sum(X</a:t>
            </a:r>
            <a:r>
              <a:rPr lang="en-GB" b="1" dirty="0" smtClean="0">
                <a:sym typeface="Symbol"/>
              </a:rPr>
              <a:t> </a:t>
            </a:r>
            <a:r>
              <a:rPr lang="en-GB" b="1" dirty="0">
                <a:sym typeface="Symbol"/>
              </a:rPr>
              <a:t> Y) / Sum(X) </a:t>
            </a:r>
            <a:endParaRPr lang="en-GB" b="1" dirty="0" smtClean="0">
              <a:sym typeface="Symbol"/>
            </a:endParaRPr>
          </a:p>
          <a:p>
            <a:pPr marL="0" indent="0">
              <a:buNone/>
            </a:pPr>
            <a:endParaRPr lang="en-GB" dirty="0" smtClean="0">
              <a:sym typeface="Symbol"/>
            </a:endParaRPr>
          </a:p>
          <a:p>
            <a:pPr marL="0" indent="0">
              <a:buNone/>
            </a:pPr>
            <a:r>
              <a:rPr lang="en-GB" dirty="0" smtClean="0">
                <a:sym typeface="Symbol"/>
              </a:rPr>
              <a:t>You sum over the cases.</a:t>
            </a:r>
            <a:r>
              <a:rPr lang="en-GB" dirty="0">
                <a:sym typeface="Symbol"/>
              </a:rPr>
              <a:t> </a:t>
            </a:r>
            <a:r>
              <a:rPr lang="en-GB" dirty="0" smtClean="0">
                <a:sym typeface="Symbol"/>
              </a:rPr>
              <a:t>If Y&gt;</a:t>
            </a:r>
            <a:r>
              <a:rPr lang="en-GB" b="1" dirty="0" smtClean="0">
                <a:sym typeface="Symbol"/>
              </a:rPr>
              <a:t>X</a:t>
            </a:r>
            <a:r>
              <a:rPr lang="en-GB" dirty="0" smtClean="0">
                <a:sym typeface="Symbol"/>
              </a:rPr>
              <a:t> , then the numerator, </a:t>
            </a:r>
            <a:r>
              <a:rPr lang="en-GB" dirty="0" smtClean="0">
                <a:latin typeface="Times New Roman"/>
                <a:cs typeface="Times New Roman"/>
                <a:sym typeface="Symbol"/>
              </a:rPr>
              <a:t>∑</a:t>
            </a:r>
            <a:r>
              <a:rPr lang="en-GB" dirty="0" smtClean="0">
                <a:sym typeface="Symbol"/>
              </a:rPr>
              <a:t>Min(</a:t>
            </a:r>
            <a:r>
              <a:rPr lang="en-GB" b="1" dirty="0" smtClean="0">
                <a:sym typeface="Symbol"/>
              </a:rPr>
              <a:t>X</a:t>
            </a:r>
            <a:r>
              <a:rPr lang="en-GB" dirty="0">
                <a:sym typeface="Symbol"/>
              </a:rPr>
              <a:t>, Y</a:t>
            </a:r>
            <a:r>
              <a:rPr lang="en-GB" dirty="0" smtClean="0">
                <a:sym typeface="Symbol"/>
              </a:rPr>
              <a:t>), is less than the denominator.</a:t>
            </a:r>
          </a:p>
          <a:p>
            <a:pPr marL="0" indent="0">
              <a:buNone/>
            </a:pPr>
            <a:endParaRPr lang="en-GB" dirty="0" smtClean="0">
              <a:sym typeface="Symbol"/>
            </a:endParaRPr>
          </a:p>
          <a:p>
            <a:pPr marL="0" indent="0">
              <a:buNone/>
            </a:pPr>
            <a:r>
              <a:rPr lang="en-GB" dirty="0" smtClean="0">
                <a:sym typeface="Symbol"/>
              </a:rPr>
              <a:t>For </a:t>
            </a:r>
            <a:r>
              <a:rPr lang="en-GB" dirty="0" smtClean="0">
                <a:sym typeface="Symbol"/>
              </a:rPr>
              <a:t>patterns with many cases lying </a:t>
            </a:r>
            <a:r>
              <a:rPr lang="en-GB" dirty="0">
                <a:sym typeface="Symbol"/>
              </a:rPr>
              <a:t>in the Sufficiency Triangle, </a:t>
            </a:r>
            <a:r>
              <a:rPr lang="en-GB" dirty="0" err="1" smtClean="0">
                <a:sym typeface="Symbol"/>
              </a:rPr>
              <a:t>C</a:t>
            </a:r>
            <a:r>
              <a:rPr lang="en-GB" baseline="-25000" dirty="0" err="1" smtClean="0">
                <a:sym typeface="Symbol"/>
              </a:rPr>
              <a:t>suff</a:t>
            </a:r>
            <a:r>
              <a:rPr lang="en-GB" dirty="0" smtClean="0">
                <a:sym typeface="Symbol"/>
              </a:rPr>
              <a:t> is </a:t>
            </a:r>
            <a:r>
              <a:rPr lang="en-GB" dirty="0">
                <a:sym typeface="Symbol"/>
              </a:rPr>
              <a:t>=1 or close to 1.  The </a:t>
            </a:r>
            <a:r>
              <a:rPr lang="en-GB" dirty="0" err="1">
                <a:sym typeface="Symbol"/>
              </a:rPr>
              <a:t>cutoff</a:t>
            </a:r>
            <a:r>
              <a:rPr lang="en-GB" dirty="0">
                <a:sym typeface="Symbol"/>
              </a:rPr>
              <a:t> point recommended by Ragin is 0.8, or 0.75.  </a:t>
            </a:r>
            <a:endParaRPr lang="en-GB" dirty="0" smtClean="0">
              <a:sym typeface="Symbol"/>
            </a:endParaRPr>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14</a:t>
            </a:fld>
            <a:endParaRPr lang="en-GB"/>
          </a:p>
        </p:txBody>
      </p:sp>
    </p:spTree>
    <p:extLst>
      <p:ext uri="{BB962C8B-B14F-4D97-AF65-F5344CB8AC3E}">
        <p14:creationId xmlns:p14="http://schemas.microsoft.com/office/powerpoint/2010/main" val="1315578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Visualising the </a:t>
            </a:r>
            <a:r>
              <a:rPr lang="en-GB" dirty="0" err="1" smtClean="0"/>
              <a:t>Csuff</a:t>
            </a:r>
            <a:r>
              <a:rPr lang="en-GB" dirty="0" smtClean="0"/>
              <a:t> </a:t>
            </a:r>
            <a:r>
              <a:rPr lang="en-GB" dirty="0" err="1" smtClean="0"/>
              <a:t>Criterian</a:t>
            </a:r>
            <a:endParaRPr lang="en-GB" dirty="0"/>
          </a:p>
        </p:txBody>
      </p:sp>
      <p:sp>
        <p:nvSpPr>
          <p:cNvPr id="3" name="Content Placeholder 2"/>
          <p:cNvSpPr>
            <a:spLocks noGrp="1"/>
          </p:cNvSpPr>
          <p:nvPr>
            <p:ph idx="1"/>
          </p:nvPr>
        </p:nvSpPr>
        <p:spPr/>
        <p:txBody>
          <a:bodyPr/>
          <a:lstStyle/>
          <a:p>
            <a:r>
              <a:rPr lang="en-GB" dirty="0" smtClean="0"/>
              <a:t>The Consistency measure </a:t>
            </a:r>
            <a:r>
              <a:rPr lang="en-GB" dirty="0" smtClean="0"/>
              <a:t>depends </a:t>
            </a:r>
            <a:r>
              <a:rPr lang="en-GB" dirty="0" smtClean="0"/>
              <a:t>on the slopes of the lines that reach each point in the lower </a:t>
            </a:r>
            <a:r>
              <a:rPr lang="en-GB" dirty="0" smtClean="0"/>
              <a:t>triangle.  So it </a:t>
            </a:r>
            <a:r>
              <a:rPr lang="en-GB" dirty="0" smtClean="0"/>
              <a:t>uses the vertical distances to the Diagonal in a crucial way.</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15</a:t>
            </a:fld>
            <a:endParaRPr lang="en-GB"/>
          </a:p>
        </p:txBody>
      </p:sp>
      <p:grpSp>
        <p:nvGrpSpPr>
          <p:cNvPr id="8" name="Group 7"/>
          <p:cNvGrpSpPr/>
          <p:nvPr/>
        </p:nvGrpSpPr>
        <p:grpSpPr>
          <a:xfrm>
            <a:off x="1403648" y="4149080"/>
            <a:ext cx="2592288" cy="2592288"/>
            <a:chOff x="1403648" y="4149080"/>
            <a:chExt cx="2592288" cy="2592288"/>
          </a:xfrm>
        </p:grpSpPr>
        <p:sp>
          <p:nvSpPr>
            <p:cNvPr id="5" name="Rectangle 4"/>
            <p:cNvSpPr/>
            <p:nvPr/>
          </p:nvSpPr>
          <p:spPr>
            <a:xfrm>
              <a:off x="1403648" y="4149080"/>
              <a:ext cx="2592288" cy="25922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cxnSp>
          <p:nvCxnSpPr>
            <p:cNvPr id="7" name="Straight Connector 6"/>
            <p:cNvCxnSpPr/>
            <p:nvPr/>
          </p:nvCxnSpPr>
          <p:spPr>
            <a:xfrm flipV="1">
              <a:off x="1403648" y="4149080"/>
              <a:ext cx="2592288" cy="25922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1403648" y="4365104"/>
            <a:ext cx="1080120" cy="584775"/>
          </a:xfrm>
          <a:prstGeom prst="rect">
            <a:avLst/>
          </a:prstGeom>
          <a:noFill/>
        </p:spPr>
        <p:txBody>
          <a:bodyPr wrap="square" rtlCol="0">
            <a:spAutoFit/>
          </a:bodyPr>
          <a:lstStyle/>
          <a:p>
            <a:r>
              <a:rPr lang="en-GB" sz="3200" dirty="0" smtClean="0"/>
              <a:t>S</a:t>
            </a:r>
            <a:endParaRPr lang="en-GB" sz="3200" dirty="0"/>
          </a:p>
        </p:txBody>
      </p:sp>
      <p:sp>
        <p:nvSpPr>
          <p:cNvPr id="9" name="TextBox 8"/>
          <p:cNvSpPr txBox="1"/>
          <p:nvPr/>
        </p:nvSpPr>
        <p:spPr>
          <a:xfrm>
            <a:off x="3131840" y="5661248"/>
            <a:ext cx="648072" cy="584775"/>
          </a:xfrm>
          <a:prstGeom prst="rect">
            <a:avLst/>
          </a:prstGeom>
          <a:noFill/>
        </p:spPr>
        <p:txBody>
          <a:bodyPr wrap="square" rtlCol="0">
            <a:spAutoFit/>
          </a:bodyPr>
          <a:lstStyle/>
          <a:p>
            <a:r>
              <a:rPr lang="en-GB" sz="3200" dirty="0" smtClean="0"/>
              <a:t>N</a:t>
            </a:r>
            <a:endParaRPr lang="en-GB" sz="3200" dirty="0"/>
          </a:p>
        </p:txBody>
      </p:sp>
    </p:spTree>
    <p:extLst>
      <p:ext uri="{BB962C8B-B14F-4D97-AF65-F5344CB8AC3E}">
        <p14:creationId xmlns:p14="http://schemas.microsoft.com/office/powerpoint/2010/main" val="50853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Fuzzy </a:t>
            </a:r>
            <a:r>
              <a:rPr lang="en-GB" dirty="0" smtClean="0"/>
              <a:t>Set Measure of </a:t>
            </a:r>
            <a:r>
              <a:rPr lang="en-GB" dirty="0" smtClean="0"/>
              <a:t>Fit, </a:t>
            </a:r>
            <a:r>
              <a:rPr lang="en-GB" dirty="0" err="1" smtClean="0"/>
              <a:t>C</a:t>
            </a:r>
            <a:r>
              <a:rPr lang="en-GB" baseline="-25000" dirty="0" err="1" smtClean="0"/>
              <a:t>suff</a:t>
            </a:r>
            <a:endParaRPr lang="en-GB" dirty="0"/>
          </a:p>
        </p:txBody>
      </p:sp>
      <p:sp>
        <p:nvSpPr>
          <p:cNvPr id="3" name="Content Placeholder 2"/>
          <p:cNvSpPr>
            <a:spLocks noGrp="1"/>
          </p:cNvSpPr>
          <p:nvPr>
            <p:ph idx="1"/>
          </p:nvPr>
        </p:nvSpPr>
        <p:spPr>
          <a:xfrm>
            <a:off x="457200" y="1600200"/>
            <a:ext cx="8291264" cy="4708981"/>
          </a:xfrm>
        </p:spPr>
        <p:txBody>
          <a:bodyPr>
            <a:normAutofit fontScale="92500" lnSpcReduction="20000"/>
          </a:bodyPr>
          <a:lstStyle/>
          <a:p>
            <a:r>
              <a:rPr lang="en-GB" dirty="0" smtClean="0"/>
              <a:t>Point A adds </a:t>
            </a:r>
            <a:r>
              <a:rPr lang="en-GB" dirty="0" smtClean="0"/>
              <a:t>1 unit to the numerator and denominator of </a:t>
            </a:r>
            <a:r>
              <a:rPr lang="en-GB" dirty="0" err="1" smtClean="0"/>
              <a:t>Csuff</a:t>
            </a:r>
            <a:r>
              <a:rPr lang="en-GB" dirty="0" smtClean="0"/>
              <a:t>.  </a:t>
            </a:r>
            <a:r>
              <a:rPr lang="en-GB" dirty="0" smtClean="0"/>
              <a:t>At Point B, the Y value is less than X.  So it only adds to the denominator.</a:t>
            </a:r>
          </a:p>
          <a:p>
            <a:r>
              <a:rPr lang="en-GB" dirty="0" smtClean="0"/>
              <a:t>Notice </a:t>
            </a:r>
            <a:r>
              <a:rPr lang="en-GB" dirty="0" smtClean="0"/>
              <a:t>the </a:t>
            </a:r>
            <a:r>
              <a:rPr lang="en-GB" dirty="0" smtClean="0"/>
              <a:t>fuzzy set space {0,0} to {1,1}.  This conceptual space is not Euclidean.</a:t>
            </a:r>
          </a:p>
          <a:p>
            <a:pPr lvl="8"/>
            <a:r>
              <a:rPr lang="en-GB" dirty="0" smtClean="0"/>
              <a:t>A point represents a case.</a:t>
            </a:r>
          </a:p>
          <a:p>
            <a:pPr lvl="8"/>
            <a:r>
              <a:rPr lang="en-GB" dirty="0" smtClean="0"/>
              <a:t>From B to the diagonal is a non-zero distance</a:t>
            </a:r>
            <a:r>
              <a:rPr lang="en-GB" dirty="0" smtClean="0"/>
              <a:t>. </a:t>
            </a:r>
            <a:r>
              <a:rPr lang="en-GB" sz="2600" dirty="0" err="1" smtClean="0">
                <a:solidFill>
                  <a:srgbClr val="FF0000"/>
                </a:solidFill>
              </a:rPr>
              <a:t>C</a:t>
            </a:r>
            <a:r>
              <a:rPr lang="en-GB" sz="2600" baseline="-25000" dirty="0" err="1" smtClean="0">
                <a:solidFill>
                  <a:srgbClr val="FF0000"/>
                </a:solidFill>
              </a:rPr>
              <a:t>suff</a:t>
            </a:r>
            <a:r>
              <a:rPr lang="en-GB" sz="2600" dirty="0" smtClean="0">
                <a:solidFill>
                  <a:srgbClr val="FF0000"/>
                </a:solidFill>
              </a:rPr>
              <a:t> &lt; 1 because of B.</a:t>
            </a:r>
            <a:endParaRPr lang="en-GB" dirty="0" smtClean="0">
              <a:solidFill>
                <a:srgbClr val="FF0000"/>
              </a:solidFill>
            </a:endParaRPr>
          </a:p>
          <a:p>
            <a:pPr lvl="8"/>
            <a:endParaRPr lang="en-GB" dirty="0"/>
          </a:p>
          <a:p>
            <a:pPr lvl="8"/>
            <a:r>
              <a:rPr lang="en-GB" dirty="0"/>
              <a:t>Suppose </a:t>
            </a:r>
            <a:r>
              <a:rPr lang="en-GB" dirty="0" smtClean="0"/>
              <a:t>C </a:t>
            </a:r>
            <a:r>
              <a:rPr lang="en-GB" dirty="0"/>
              <a:t>is a case at (1,0)</a:t>
            </a:r>
          </a:p>
          <a:p>
            <a:pPr lvl="8"/>
            <a:r>
              <a:rPr lang="en-GB" dirty="0"/>
              <a:t>From </a:t>
            </a:r>
            <a:r>
              <a:rPr lang="en-GB" dirty="0" smtClean="0"/>
              <a:t>C </a:t>
            </a:r>
            <a:r>
              <a:rPr lang="en-GB" dirty="0"/>
              <a:t>to the Diagonal is </a:t>
            </a:r>
            <a:r>
              <a:rPr lang="en-GB" dirty="0" smtClean="0"/>
              <a:t>1 unit! Huge.</a:t>
            </a:r>
            <a:endParaRPr lang="en-GB" dirty="0"/>
          </a:p>
          <a:p>
            <a:pPr lvl="8"/>
            <a:r>
              <a:rPr lang="en-GB" dirty="0" smtClean="0"/>
              <a:t>Suppose D is a case at (0,0)</a:t>
            </a:r>
          </a:p>
          <a:p>
            <a:pPr lvl="8"/>
            <a:r>
              <a:rPr lang="en-GB" dirty="0" smtClean="0"/>
              <a:t>From D to the Diagonal is </a:t>
            </a:r>
            <a:r>
              <a:rPr lang="en-GB" dirty="0" smtClean="0"/>
              <a:t>distance 0.</a:t>
            </a:r>
          </a:p>
          <a:p>
            <a:pPr lvl="8"/>
            <a:r>
              <a:rPr lang="en-GB" dirty="0" smtClean="0"/>
              <a:t>D counts as ‘in’ the triangle S.</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16</a:t>
            </a:fld>
            <a:endParaRPr lang="en-GB"/>
          </a:p>
        </p:txBody>
      </p:sp>
      <p:grpSp>
        <p:nvGrpSpPr>
          <p:cNvPr id="19" name="Group 18"/>
          <p:cNvGrpSpPr/>
          <p:nvPr/>
        </p:nvGrpSpPr>
        <p:grpSpPr>
          <a:xfrm>
            <a:off x="827584" y="3532227"/>
            <a:ext cx="2592288" cy="2592288"/>
            <a:chOff x="827584" y="2602356"/>
            <a:chExt cx="2592288" cy="2592288"/>
          </a:xfrm>
        </p:grpSpPr>
        <p:grpSp>
          <p:nvGrpSpPr>
            <p:cNvPr id="6" name="Group 5"/>
            <p:cNvGrpSpPr/>
            <p:nvPr/>
          </p:nvGrpSpPr>
          <p:grpSpPr>
            <a:xfrm>
              <a:off x="827584" y="2602356"/>
              <a:ext cx="2592288" cy="2592288"/>
              <a:chOff x="1403648" y="4149080"/>
              <a:chExt cx="2592288" cy="2592288"/>
            </a:xfrm>
          </p:grpSpPr>
          <p:sp>
            <p:nvSpPr>
              <p:cNvPr id="7" name="Rectangle 6"/>
              <p:cNvSpPr/>
              <p:nvPr/>
            </p:nvSpPr>
            <p:spPr>
              <a:xfrm>
                <a:off x="1403648" y="4149080"/>
                <a:ext cx="2592288" cy="25922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cxnSp>
            <p:nvCxnSpPr>
              <p:cNvPr id="8" name="Straight Connector 7"/>
              <p:cNvCxnSpPr/>
              <p:nvPr/>
            </p:nvCxnSpPr>
            <p:spPr>
              <a:xfrm flipV="1">
                <a:off x="1403648" y="4149080"/>
                <a:ext cx="2592288" cy="25922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p:nvCxnSpPr>
          <p:spPr>
            <a:xfrm flipV="1">
              <a:off x="2616540" y="3970508"/>
              <a:ext cx="0"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331640" y="3356992"/>
              <a:ext cx="0" cy="18002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5-Point Star 13"/>
            <p:cNvSpPr/>
            <p:nvPr/>
          </p:nvSpPr>
          <p:spPr>
            <a:xfrm>
              <a:off x="1310818" y="3298892"/>
              <a:ext cx="45719" cy="7200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5-Point Star 15"/>
            <p:cNvSpPr/>
            <p:nvPr/>
          </p:nvSpPr>
          <p:spPr>
            <a:xfrm>
              <a:off x="2593680" y="3898500"/>
              <a:ext cx="45719" cy="7200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Box 16"/>
          <p:cNvSpPr txBox="1"/>
          <p:nvPr/>
        </p:nvSpPr>
        <p:spPr>
          <a:xfrm>
            <a:off x="1492902" y="3934196"/>
            <a:ext cx="72008" cy="369332"/>
          </a:xfrm>
          <a:prstGeom prst="rect">
            <a:avLst/>
          </a:prstGeom>
          <a:noFill/>
        </p:spPr>
        <p:txBody>
          <a:bodyPr wrap="square" rtlCol="0">
            <a:spAutoFit/>
          </a:bodyPr>
          <a:lstStyle/>
          <a:p>
            <a:r>
              <a:rPr lang="en-GB" dirty="0" smtClean="0"/>
              <a:t>A</a:t>
            </a:r>
            <a:endParaRPr lang="en-GB" dirty="0"/>
          </a:p>
        </p:txBody>
      </p:sp>
      <p:sp>
        <p:nvSpPr>
          <p:cNvPr id="18" name="TextBox 17"/>
          <p:cNvSpPr txBox="1"/>
          <p:nvPr/>
        </p:nvSpPr>
        <p:spPr>
          <a:xfrm>
            <a:off x="2771800" y="4643705"/>
            <a:ext cx="144016" cy="369332"/>
          </a:xfrm>
          <a:prstGeom prst="rect">
            <a:avLst/>
          </a:prstGeom>
          <a:noFill/>
        </p:spPr>
        <p:txBody>
          <a:bodyPr wrap="square" rtlCol="0">
            <a:spAutoFit/>
          </a:bodyPr>
          <a:lstStyle/>
          <a:p>
            <a:r>
              <a:rPr lang="en-GB" dirty="0" smtClean="0"/>
              <a:t>B</a:t>
            </a:r>
            <a:endParaRPr lang="en-GB" dirty="0"/>
          </a:p>
        </p:txBody>
      </p:sp>
      <p:sp>
        <p:nvSpPr>
          <p:cNvPr id="5" name="TextBox 4"/>
          <p:cNvSpPr txBox="1"/>
          <p:nvPr/>
        </p:nvSpPr>
        <p:spPr>
          <a:xfrm>
            <a:off x="3167844" y="6124515"/>
            <a:ext cx="504056" cy="369332"/>
          </a:xfrm>
          <a:prstGeom prst="rect">
            <a:avLst/>
          </a:prstGeom>
          <a:noFill/>
        </p:spPr>
        <p:txBody>
          <a:bodyPr wrap="square" rtlCol="0">
            <a:spAutoFit/>
          </a:bodyPr>
          <a:lstStyle/>
          <a:p>
            <a:r>
              <a:rPr lang="en-GB" dirty="0" smtClean="0"/>
              <a:t>C</a:t>
            </a:r>
            <a:endParaRPr lang="en-GB" dirty="0"/>
          </a:p>
        </p:txBody>
      </p:sp>
      <p:sp>
        <p:nvSpPr>
          <p:cNvPr id="9" name="TextBox 8"/>
          <p:cNvSpPr txBox="1"/>
          <p:nvPr/>
        </p:nvSpPr>
        <p:spPr>
          <a:xfrm>
            <a:off x="719572" y="6088041"/>
            <a:ext cx="216024" cy="369332"/>
          </a:xfrm>
          <a:prstGeom prst="rect">
            <a:avLst/>
          </a:prstGeom>
          <a:noFill/>
        </p:spPr>
        <p:txBody>
          <a:bodyPr wrap="square" rtlCol="0">
            <a:spAutoFit/>
          </a:bodyPr>
          <a:lstStyle/>
          <a:p>
            <a:r>
              <a:rPr lang="en-GB" dirty="0" smtClean="0"/>
              <a:t>D</a:t>
            </a:r>
            <a:endParaRPr lang="en-GB" dirty="0"/>
          </a:p>
        </p:txBody>
      </p:sp>
    </p:spTree>
    <p:extLst>
      <p:ext uri="{BB962C8B-B14F-4D97-AF65-F5344CB8AC3E}">
        <p14:creationId xmlns:p14="http://schemas.microsoft.com/office/powerpoint/2010/main" val="215102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smtClean="0"/>
              <a:t>Sufficiency of low availability of early childhood education for high level of social inequality</a:t>
            </a:r>
            <a:endParaRPr lang="en-GB" sz="2800" dirty="0"/>
          </a:p>
        </p:txBody>
      </p:sp>
      <p:pic>
        <p:nvPicPr>
          <p:cNvPr id="4" name="Picture 3"/>
          <p:cNvPicPr/>
          <p:nvPr/>
        </p:nvPicPr>
        <p:blipFill>
          <a:blip r:embed="rId2" cstate="print"/>
          <a:srcRect/>
          <a:stretch>
            <a:fillRect/>
          </a:stretch>
        </p:blipFill>
        <p:spPr bwMode="auto">
          <a:xfrm>
            <a:off x="539552" y="1412776"/>
            <a:ext cx="7920880" cy="5112568"/>
          </a:xfrm>
          <a:prstGeom prst="rect">
            <a:avLst/>
          </a:prstGeom>
          <a:noFill/>
          <a:ln w="9525">
            <a:noFill/>
            <a:miter lim="800000"/>
            <a:headEnd/>
            <a:tailEnd/>
          </a:ln>
        </p:spPr>
      </p:pic>
      <p:sp>
        <p:nvSpPr>
          <p:cNvPr id="5" name="Isosceles Triangle 4"/>
          <p:cNvSpPr/>
          <p:nvPr/>
        </p:nvSpPr>
        <p:spPr>
          <a:xfrm rot="10800000">
            <a:off x="1403648" y="1700808"/>
            <a:ext cx="6768752" cy="4032448"/>
          </a:xfrm>
          <a:prstGeom prst="triangle">
            <a:avLst>
              <a:gd name="adj" fmla="val 99792"/>
            </a:avLst>
          </a:prstGeom>
          <a:solidFill>
            <a:schemeClr val="lt1">
              <a:alpha val="0"/>
            </a:schemeClr>
          </a:solidFill>
          <a:ln w="635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Rounded Rectangular Callout 5"/>
          <p:cNvSpPr/>
          <p:nvPr/>
        </p:nvSpPr>
        <p:spPr>
          <a:xfrm>
            <a:off x="5292080" y="3717032"/>
            <a:ext cx="3456384" cy="1656184"/>
          </a:xfrm>
          <a:prstGeom prst="wedgeRoundRectCallout">
            <a:avLst>
              <a:gd name="adj1" fmla="val -11472"/>
              <a:gd name="adj2" fmla="val -112458"/>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High scores in Y are usually caused by high scores in X, but low scores in X can also cause high scores in Y</a:t>
            </a:r>
            <a:endParaRPr lang="en-GB" dirty="0"/>
          </a:p>
        </p:txBody>
      </p:sp>
      <p:sp>
        <p:nvSpPr>
          <p:cNvPr id="3" name="TextBox 2"/>
          <p:cNvSpPr txBox="1"/>
          <p:nvPr/>
        </p:nvSpPr>
        <p:spPr>
          <a:xfrm>
            <a:off x="251520" y="6165304"/>
            <a:ext cx="7776864" cy="646331"/>
          </a:xfrm>
          <a:prstGeom prst="rect">
            <a:avLst/>
          </a:prstGeom>
          <a:noFill/>
        </p:spPr>
        <p:txBody>
          <a:bodyPr wrap="square" rtlCol="0">
            <a:spAutoFit/>
          </a:bodyPr>
          <a:lstStyle/>
          <a:p>
            <a:r>
              <a:rPr lang="en-GB" dirty="0" smtClean="0"/>
              <a:t>Thanks Patricio Troncoso-Ruiz.  He helped prepare these data for re-use.  See our </a:t>
            </a:r>
            <a:r>
              <a:rPr lang="en-GB" dirty="0" err="1" smtClean="0"/>
              <a:t>Github</a:t>
            </a:r>
            <a:r>
              <a:rPr lang="en-GB" dirty="0" smtClean="0"/>
              <a:t> area, to do this estimate yourself!  </a:t>
            </a:r>
            <a:endParaRPr lang="en-GB" dirty="0"/>
          </a:p>
        </p:txBody>
      </p:sp>
    </p:spTree>
    <p:extLst>
      <p:ext uri="{BB962C8B-B14F-4D97-AF65-F5344CB8AC3E}">
        <p14:creationId xmlns:p14="http://schemas.microsoft.com/office/powerpoint/2010/main" val="426978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579296" cy="1143000"/>
          </a:xfrm>
        </p:spPr>
        <p:txBody>
          <a:bodyPr>
            <a:normAutofit fontScale="90000"/>
          </a:bodyPr>
          <a:lstStyle/>
          <a:p>
            <a:r>
              <a:rPr lang="en-GB" dirty="0" smtClean="0"/>
              <a:t>A German-Regions Education Illustration</a:t>
            </a:r>
            <a:br>
              <a:rPr lang="en-GB" dirty="0" smtClean="0"/>
            </a:br>
            <a:r>
              <a:rPr lang="en-GB" dirty="0" smtClean="0"/>
              <a:t> </a:t>
            </a:r>
            <a:r>
              <a:rPr lang="en-GB" sz="3600" dirty="0" smtClean="0"/>
              <a:t>Using our Python Freeware Program</a:t>
            </a:r>
            <a:endParaRPr lang="en-GB" sz="3600"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18</a:t>
            </a:fld>
            <a:endParaRPr lang="en-GB"/>
          </a:p>
        </p:txBody>
      </p:sp>
      <p:pic>
        <p:nvPicPr>
          <p:cNvPr id="8194" name="Picture 2" descr="C:\fsgof\germaned1\DX1Y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752" y="1630933"/>
            <a:ext cx="3603851" cy="36038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2193682097"/>
              </p:ext>
            </p:extLst>
          </p:nvPr>
        </p:nvGraphicFramePr>
        <p:xfrm>
          <a:off x="6084168" y="1916832"/>
          <a:ext cx="2664297" cy="4518660"/>
        </p:xfrm>
        <a:graphic>
          <a:graphicData uri="http://schemas.openxmlformats.org/drawingml/2006/table">
            <a:tbl>
              <a:tblPr/>
              <a:tblGrid>
                <a:gridCol w="888099"/>
                <a:gridCol w="888099"/>
                <a:gridCol w="888099"/>
              </a:tblGrid>
              <a:tr h="468304">
                <a:tc>
                  <a:txBody>
                    <a:bodyPr/>
                    <a:lstStyle/>
                    <a:p>
                      <a:pPr algn="l" fontAlgn="b"/>
                      <a:r>
                        <a:rPr lang="en-GB" sz="1600" b="0" i="0" u="none" strike="noStrike" dirty="0" err="1">
                          <a:solidFill>
                            <a:srgbClr val="000000"/>
                          </a:solidFill>
                          <a:effectLst/>
                          <a:latin typeface="Calibri"/>
                        </a:rPr>
                        <a:t>caseid</a:t>
                      </a:r>
                      <a:endParaRPr lang="en-GB" sz="1600" b="0" i="0" u="none" strike="noStrike" dirty="0">
                        <a:solidFill>
                          <a:srgbClr val="000000"/>
                        </a:solidFill>
                        <a:effectLst/>
                        <a:latin typeface="Calibri"/>
                      </a:endParaRPr>
                    </a:p>
                  </a:txBody>
                  <a:tcPr marL="7620" marR="7620" marT="7620" marB="0" anchor="b">
                    <a:lnL>
                      <a:noFill/>
                    </a:lnL>
                    <a:lnR>
                      <a:noFill/>
                    </a:lnR>
                    <a:lnT>
                      <a:noFill/>
                    </a:lnT>
                    <a:lnB>
                      <a:noFill/>
                    </a:lnB>
                  </a:tcPr>
                </a:tc>
                <a:tc>
                  <a:txBody>
                    <a:bodyPr/>
                    <a:lstStyle/>
                    <a:p>
                      <a:pPr algn="l" fontAlgn="b"/>
                      <a:r>
                        <a:rPr lang="en-GB" sz="1600" b="0" i="0" u="none" strike="noStrike" dirty="0" smtClean="0">
                          <a:solidFill>
                            <a:srgbClr val="000000"/>
                          </a:solidFill>
                          <a:effectLst/>
                          <a:latin typeface="Calibri"/>
                        </a:rPr>
                        <a:t>Late Education </a:t>
                      </a:r>
                      <a:endParaRPr lang="en-GB" sz="1600" b="0" i="0" u="none" strike="noStrike" dirty="0">
                        <a:solidFill>
                          <a:srgbClr val="000000"/>
                        </a:solidFill>
                        <a:effectLst/>
                        <a:latin typeface="Calibri"/>
                      </a:endParaRPr>
                    </a:p>
                  </a:txBody>
                  <a:tcPr marL="7620" marR="7620" marT="7620" marB="0" anchor="b">
                    <a:lnL>
                      <a:noFill/>
                    </a:lnL>
                    <a:lnR>
                      <a:noFill/>
                    </a:lnR>
                    <a:lnT>
                      <a:noFill/>
                    </a:lnT>
                    <a:lnB>
                      <a:noFill/>
                    </a:lnB>
                  </a:tcPr>
                </a:tc>
                <a:tc>
                  <a:txBody>
                    <a:bodyPr/>
                    <a:lstStyle/>
                    <a:p>
                      <a:pPr algn="l" fontAlgn="b"/>
                      <a:r>
                        <a:rPr lang="en-GB" sz="1600" b="0" i="0" u="none" strike="noStrike" dirty="0" smtClean="0">
                          <a:solidFill>
                            <a:srgbClr val="000000"/>
                          </a:solidFill>
                          <a:effectLst/>
                          <a:latin typeface="Calibri"/>
                        </a:rPr>
                        <a:t>Social Inequality</a:t>
                      </a:r>
                      <a:endParaRPr lang="en-GB" sz="1600" b="0" i="0" u="none" strike="noStrike" dirty="0">
                        <a:solidFill>
                          <a:srgbClr val="000000"/>
                        </a:solidFill>
                        <a:effectLst/>
                        <a:latin typeface="Calibri"/>
                      </a:endParaRP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SH</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0.2</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0.28</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HH</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0.65</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NI</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0.22</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0.09</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HB</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0.24</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0.23</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NW</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0.65</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0.83</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HE</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0.43</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0.13</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RP</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0.83</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0.87</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BW</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0.71</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0.84</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BY</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0.92</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1</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SL</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0.83</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0.63</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BE</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0.11</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BB</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0.04</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MV</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0.14</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0.62</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SN</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0.11</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0.19</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ST</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0.12</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1</a:t>
                      </a:r>
                    </a:p>
                  </a:txBody>
                  <a:tcPr marL="7620" marR="7620" marT="7620" marB="0" anchor="b">
                    <a:lnL>
                      <a:noFill/>
                    </a:lnL>
                    <a:lnR>
                      <a:noFill/>
                    </a:lnR>
                    <a:lnT>
                      <a:noFill/>
                    </a:lnT>
                    <a:lnB>
                      <a:noFill/>
                    </a:lnB>
                  </a:tcPr>
                </a:tc>
              </a:tr>
              <a:tr h="249762">
                <a:tc>
                  <a:txBody>
                    <a:bodyPr/>
                    <a:lstStyle/>
                    <a:p>
                      <a:pPr algn="l" fontAlgn="b"/>
                      <a:r>
                        <a:rPr lang="en-GB" sz="1600" b="0" i="0" u="none" strike="noStrike" dirty="0">
                          <a:solidFill>
                            <a:srgbClr val="000000"/>
                          </a:solidFill>
                          <a:effectLst/>
                          <a:latin typeface="Calibri"/>
                        </a:rPr>
                        <a:t>TH</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0.06</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0.55</a:t>
                      </a:r>
                    </a:p>
                  </a:txBody>
                  <a:tcPr marL="7620" marR="7620" marT="7620" marB="0" anchor="b">
                    <a:lnL>
                      <a:noFill/>
                    </a:lnL>
                    <a:lnR>
                      <a:noFill/>
                    </a:lnR>
                    <a:lnT>
                      <a:noFill/>
                    </a:lnT>
                    <a:lnB>
                      <a:noFill/>
                    </a:lnB>
                  </a:tcPr>
                </a:tc>
              </a:tr>
            </a:tbl>
          </a:graphicData>
        </a:graphic>
      </p:graphicFrame>
      <p:sp>
        <p:nvSpPr>
          <p:cNvPr id="6" name="TextBox 5"/>
          <p:cNvSpPr txBox="1"/>
          <p:nvPr/>
        </p:nvSpPr>
        <p:spPr>
          <a:xfrm>
            <a:off x="827584" y="5013176"/>
            <a:ext cx="4536504" cy="1938992"/>
          </a:xfrm>
          <a:prstGeom prst="rect">
            <a:avLst/>
          </a:prstGeom>
          <a:noFill/>
        </p:spPr>
        <p:txBody>
          <a:bodyPr wrap="square" rtlCol="0">
            <a:spAutoFit/>
          </a:bodyPr>
          <a:lstStyle/>
          <a:p>
            <a:r>
              <a:rPr lang="en-GB" sz="2400" dirty="0" smtClean="0"/>
              <a:t>The pattern suggests that X is sufficient for Y with 5 exceptions.  The consistency </a:t>
            </a:r>
            <a:r>
              <a:rPr lang="en-GB" sz="2400" dirty="0" err="1" smtClean="0"/>
              <a:t>Csuff</a:t>
            </a:r>
            <a:r>
              <a:rPr lang="en-GB" sz="2400" dirty="0" smtClean="0"/>
              <a:t> is .876.  This meet’s Ragin and </a:t>
            </a:r>
            <a:r>
              <a:rPr lang="en-GB" sz="2400" dirty="0" err="1" smtClean="0"/>
              <a:t>Rihoux’s</a:t>
            </a:r>
            <a:r>
              <a:rPr lang="en-GB" sz="2400" dirty="0" smtClean="0"/>
              <a:t> criterion.</a:t>
            </a:r>
            <a:endParaRPr lang="en-GB" sz="2400" dirty="0"/>
          </a:p>
        </p:txBody>
      </p:sp>
      <p:sp>
        <p:nvSpPr>
          <p:cNvPr id="7" name="TextBox 6"/>
          <p:cNvSpPr txBox="1"/>
          <p:nvPr/>
        </p:nvSpPr>
        <p:spPr>
          <a:xfrm>
            <a:off x="395536" y="1988840"/>
            <a:ext cx="1224136" cy="1384995"/>
          </a:xfrm>
          <a:prstGeom prst="rect">
            <a:avLst/>
          </a:prstGeom>
          <a:solidFill>
            <a:schemeClr val="bg1">
              <a:lumMod val="95000"/>
            </a:schemeClr>
          </a:solidFill>
        </p:spPr>
        <p:txBody>
          <a:bodyPr wrap="square" rtlCol="0">
            <a:spAutoFit/>
          </a:bodyPr>
          <a:lstStyle/>
          <a:p>
            <a:r>
              <a:rPr lang="en-GB" sz="1400" dirty="0" err="1"/>
              <a:t>Freitag</a:t>
            </a:r>
            <a:r>
              <a:rPr lang="en-GB" sz="1400" dirty="0"/>
              <a:t>, M., &amp; </a:t>
            </a:r>
            <a:r>
              <a:rPr lang="en-GB" sz="1400" dirty="0" err="1"/>
              <a:t>Schlicht</a:t>
            </a:r>
            <a:r>
              <a:rPr lang="en-GB" sz="1400" dirty="0"/>
              <a:t>, R. (2009). Educational Federalism in </a:t>
            </a:r>
            <a:r>
              <a:rPr lang="en-GB" sz="1400" dirty="0" smtClean="0"/>
              <a:t>Germany</a:t>
            </a:r>
            <a:endParaRPr lang="en-GB" sz="1400" dirty="0"/>
          </a:p>
        </p:txBody>
      </p:sp>
    </p:spTree>
    <p:extLst>
      <p:ext uri="{BB962C8B-B14F-4D97-AF65-F5344CB8AC3E}">
        <p14:creationId xmlns:p14="http://schemas.microsoft.com/office/powerpoint/2010/main" val="4261847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 More Advanced Measure of Fit, </a:t>
            </a:r>
            <a:r>
              <a:rPr lang="en-GB" dirty="0" err="1" smtClean="0"/>
              <a:t>D</a:t>
            </a:r>
            <a:r>
              <a:rPr lang="en-GB" baseline="-25000" dirty="0" err="1" smtClean="0"/>
              <a:t>suff</a:t>
            </a:r>
            <a:endParaRPr lang="en-GB" baseline="-25000" dirty="0"/>
          </a:p>
        </p:txBody>
      </p:sp>
      <p:sp>
        <p:nvSpPr>
          <p:cNvPr id="3" name="Content Placeholder 2"/>
          <p:cNvSpPr>
            <a:spLocks noGrp="1"/>
          </p:cNvSpPr>
          <p:nvPr>
            <p:ph idx="1"/>
          </p:nvPr>
        </p:nvSpPr>
        <p:spPr/>
        <p:txBody>
          <a:bodyPr>
            <a:normAutofit fontScale="85000" lnSpcReduction="20000"/>
          </a:bodyPr>
          <a:lstStyle/>
          <a:p>
            <a:r>
              <a:rPr lang="en-GB" dirty="0" smtClean="0"/>
              <a:t>Will you consider that the fuzzy-set measurements could have measurement error?</a:t>
            </a:r>
          </a:p>
          <a:p>
            <a:pPr lvl="1"/>
            <a:r>
              <a:rPr lang="en-GB" dirty="0" smtClean="0"/>
              <a:t>If so:        frequentist discourse</a:t>
            </a:r>
          </a:p>
          <a:p>
            <a:pPr marL="0" indent="0">
              <a:buNone/>
            </a:pPr>
            <a:r>
              <a:rPr lang="en-GB" dirty="0" smtClean="0">
                <a:solidFill>
                  <a:srgbClr val="C00000"/>
                </a:solidFill>
              </a:rPr>
              <a:t>Ragin </a:t>
            </a:r>
            <a:r>
              <a:rPr lang="en-GB" dirty="0">
                <a:solidFill>
                  <a:srgbClr val="C00000"/>
                </a:solidFill>
              </a:rPr>
              <a:t>suggested softening the </a:t>
            </a:r>
            <a:r>
              <a:rPr lang="en-GB" dirty="0" err="1">
                <a:solidFill>
                  <a:srgbClr val="C00000"/>
                </a:solidFill>
              </a:rPr>
              <a:t>C</a:t>
            </a:r>
            <a:r>
              <a:rPr lang="en-GB" baseline="-25000" dirty="0" err="1">
                <a:solidFill>
                  <a:srgbClr val="C00000"/>
                </a:solidFill>
              </a:rPr>
              <a:t>suff</a:t>
            </a:r>
            <a:r>
              <a:rPr lang="en-GB" dirty="0">
                <a:solidFill>
                  <a:srgbClr val="C00000"/>
                </a:solidFill>
              </a:rPr>
              <a:t> criterion for this very reason</a:t>
            </a:r>
            <a:r>
              <a:rPr lang="en-GB" dirty="0" smtClean="0">
                <a:solidFill>
                  <a:srgbClr val="C00000"/>
                </a:solidFill>
              </a:rPr>
              <a:t>. </a:t>
            </a:r>
            <a:r>
              <a:rPr lang="en-GB" dirty="0" smtClean="0">
                <a:solidFill>
                  <a:srgbClr val="C00000"/>
                </a:solidFill>
              </a:rPr>
              <a:t>See Ragin (2000).</a:t>
            </a:r>
            <a:endParaRPr lang="en-GB" dirty="0" smtClean="0">
              <a:solidFill>
                <a:srgbClr val="C00000"/>
              </a:solidFill>
            </a:endParaRPr>
          </a:p>
          <a:p>
            <a:pPr lvl="1"/>
            <a:r>
              <a:rPr lang="en-GB" dirty="0" smtClean="0"/>
              <a:t>If not:   qualitative and realist discourse.</a:t>
            </a:r>
          </a:p>
          <a:p>
            <a:r>
              <a:rPr lang="en-GB" dirty="0"/>
              <a:t> </a:t>
            </a:r>
            <a:r>
              <a:rPr lang="en-GB" dirty="0" smtClean="0"/>
              <a:t>A realist however </a:t>
            </a:r>
            <a:r>
              <a:rPr lang="en-GB" i="1" u="sng" dirty="0" smtClean="0"/>
              <a:t>can </a:t>
            </a:r>
            <a:r>
              <a:rPr lang="en-GB" dirty="0" smtClean="0"/>
              <a:t>also use the frequentist discourse.  Measurement error can be modelled.</a:t>
            </a:r>
          </a:p>
          <a:p>
            <a:pPr lvl="1"/>
            <a:r>
              <a:rPr lang="en-GB" dirty="0" smtClean="0"/>
              <a:t>If sampling cases:  then in a probabilistic way, as descriptive of the data.  We can reveal patterns in the population. </a:t>
            </a:r>
          </a:p>
          <a:p>
            <a:pPr lvl="1"/>
            <a:r>
              <a:rPr lang="en-GB" dirty="0" smtClean="0"/>
              <a:t>If not sampling cases:  then in a hypothetical way.</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GB" dirty="0" smtClean="0"/>
              <a:t>Contents of Presentation</a:t>
            </a:r>
            <a:endParaRPr lang="en-GB"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marL="0" indent="0">
              <a:buNone/>
            </a:pPr>
            <a:r>
              <a:rPr lang="en-GB" dirty="0" smtClean="0"/>
              <a:t>1 Defining our terms and conceptual framework</a:t>
            </a:r>
          </a:p>
          <a:p>
            <a:pPr marL="0" indent="0">
              <a:buNone/>
            </a:pPr>
            <a:r>
              <a:rPr lang="en-GB" dirty="0" smtClean="0"/>
              <a:t>2 Empirical measure of </a:t>
            </a:r>
            <a:r>
              <a:rPr lang="en-GB" dirty="0" err="1" smtClean="0"/>
              <a:t>Csuff</a:t>
            </a:r>
            <a:r>
              <a:rPr lang="en-GB" dirty="0" smtClean="0"/>
              <a:t> (consistency</a:t>
            </a:r>
            <a:r>
              <a:rPr lang="en-GB" dirty="0" smtClean="0"/>
              <a:t>) (s.7)</a:t>
            </a:r>
            <a:endParaRPr lang="en-GB" dirty="0" smtClean="0"/>
          </a:p>
          <a:p>
            <a:pPr marL="0" indent="0">
              <a:buNone/>
            </a:pPr>
            <a:r>
              <a:rPr lang="en-GB" dirty="0" smtClean="0"/>
              <a:t>3 Empirical measure of Goodness-of-fit (F</a:t>
            </a:r>
            <a:r>
              <a:rPr lang="en-GB" dirty="0" smtClean="0"/>
              <a:t>) (s.10)</a:t>
            </a:r>
          </a:p>
          <a:p>
            <a:pPr marL="0" indent="0">
              <a:buNone/>
            </a:pPr>
            <a:r>
              <a:rPr lang="en-GB" b="1" dirty="0">
                <a:solidFill>
                  <a:srgbClr val="FF0000"/>
                </a:solidFill>
              </a:rPr>
              <a:t>See https://github.com/WendyOlsen/fsgof</a:t>
            </a:r>
            <a:endParaRPr lang="en-GB" b="1" dirty="0" smtClean="0">
              <a:solidFill>
                <a:srgbClr val="FF0000"/>
              </a:solidFill>
            </a:endParaRPr>
          </a:p>
          <a:p>
            <a:pPr marL="0" indent="0">
              <a:buNone/>
            </a:pPr>
            <a:r>
              <a:rPr lang="en-GB" dirty="0" smtClean="0"/>
              <a:t>4 Empirical findings</a:t>
            </a:r>
          </a:p>
          <a:p>
            <a:pPr marL="0" indent="0">
              <a:buNone/>
            </a:pPr>
            <a:r>
              <a:rPr lang="en-GB" dirty="0" smtClean="0"/>
              <a:t>5 Discussion</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2</a:t>
            </a:fld>
            <a:endParaRPr lang="en-GB"/>
          </a:p>
        </p:txBody>
      </p:sp>
    </p:spTree>
    <p:extLst>
      <p:ext uri="{BB962C8B-B14F-4D97-AF65-F5344CB8AC3E}">
        <p14:creationId xmlns:p14="http://schemas.microsoft.com/office/powerpoint/2010/main" val="3284980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normAutofit fontScale="90000"/>
          </a:bodyPr>
          <a:lstStyle/>
          <a:p>
            <a:r>
              <a:rPr lang="en-GB" dirty="0" smtClean="0"/>
              <a:t>Stryker and </a:t>
            </a:r>
            <a:r>
              <a:rPr lang="en-GB" dirty="0" err="1" smtClean="0"/>
              <a:t>Eliason</a:t>
            </a:r>
            <a:r>
              <a:rPr lang="en-GB" dirty="0" smtClean="0"/>
              <a:t> allow for 0.1 average deviation at the middle of the fuzzy set space</a:t>
            </a:r>
            <a:endParaRPr lang="en-GB" dirty="0"/>
          </a:p>
        </p:txBody>
      </p:sp>
      <p:sp>
        <p:nvSpPr>
          <p:cNvPr id="4" name="Rectangle 3"/>
          <p:cNvSpPr/>
          <p:nvPr/>
        </p:nvSpPr>
        <p:spPr>
          <a:xfrm>
            <a:off x="1403648" y="2564904"/>
            <a:ext cx="3096344" cy="30963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p:cNvCxnSpPr/>
          <p:nvPr/>
        </p:nvCxnSpPr>
        <p:spPr>
          <a:xfrm flipV="1">
            <a:off x="1403648" y="2564904"/>
            <a:ext cx="3096344" cy="30963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409700" y="2565400"/>
            <a:ext cx="3098800" cy="3086100"/>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Content Placeholder 10"/>
          <p:cNvSpPr>
            <a:spLocks noGrp="1"/>
          </p:cNvSpPr>
          <p:nvPr>
            <p:ph idx="1"/>
          </p:nvPr>
        </p:nvSpPr>
        <p:spPr>
          <a:xfrm>
            <a:off x="1475656" y="2564904"/>
            <a:ext cx="2952328" cy="3024336"/>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a:scene3d>
            <a:camera prst="orthographicFront">
              <a:rot lat="0" lon="0" rev="10799999"/>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buNone/>
            </a:pPr>
            <a:r>
              <a:rPr lang="en-GB" dirty="0" smtClean="0"/>
              <a:t> </a:t>
            </a:r>
            <a:endParaRPr lang="en-GB" dirty="0"/>
          </a:p>
        </p:txBody>
      </p:sp>
      <p:sp>
        <p:nvSpPr>
          <p:cNvPr id="13" name="Title 1"/>
          <p:cNvSpPr txBox="1">
            <a:spLocks/>
          </p:cNvSpPr>
          <p:nvPr/>
        </p:nvSpPr>
        <p:spPr>
          <a:xfrm>
            <a:off x="5148064" y="2276872"/>
            <a:ext cx="3621088" cy="3802434"/>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The basis for this is that there could be error in any point in the graph, </a:t>
            </a:r>
            <a:r>
              <a:rPr kumimoji="0" lang="en-GB" sz="4400" b="0" i="0" u="none" strike="noStrike" kern="1200" cap="none" spc="0" normalizeH="0" baseline="0" noProof="0" dirty="0" err="1" smtClean="0">
                <a:ln>
                  <a:noFill/>
                </a:ln>
                <a:solidFill>
                  <a:schemeClr val="tx1"/>
                </a:solidFill>
                <a:effectLst/>
                <a:uLnTx/>
                <a:uFillTx/>
                <a:latin typeface="+mj-lt"/>
                <a:ea typeface="+mj-ea"/>
                <a:cs typeface="+mj-cs"/>
              </a:rPr>
              <a:t>ie</a:t>
            </a:r>
            <a:r>
              <a:rPr kumimoji="0" lang="en-GB" sz="4400" b="0" i="0" u="none" strike="noStrike" kern="1200" cap="none" spc="0" normalizeH="0" baseline="0" noProof="0" dirty="0" smtClean="0">
                <a:ln>
                  <a:noFill/>
                </a:ln>
                <a:solidFill>
                  <a:schemeClr val="tx1"/>
                </a:solidFill>
                <a:effectLst/>
                <a:uLnTx/>
                <a:uFillTx/>
                <a:latin typeface="+mj-lt"/>
                <a:ea typeface="+mj-ea"/>
                <a:cs typeface="+mj-cs"/>
              </a:rPr>
              <a:t> any case could have measurement error.  They mention this could arise from inter-</a:t>
            </a:r>
            <a:r>
              <a:rPr kumimoji="0" lang="en-GB" sz="4400" b="0" i="0" u="none" strike="noStrike" kern="1200" cap="none" spc="0" normalizeH="0" baseline="0" noProof="0" dirty="0" err="1" smtClean="0">
                <a:ln>
                  <a:noFill/>
                </a:ln>
                <a:solidFill>
                  <a:schemeClr val="tx1"/>
                </a:solidFill>
                <a:effectLst/>
                <a:uLnTx/>
                <a:uFillTx/>
                <a:latin typeface="+mj-lt"/>
                <a:ea typeface="+mj-ea"/>
                <a:cs typeface="+mj-cs"/>
              </a:rPr>
              <a:t>rater</a:t>
            </a:r>
            <a:r>
              <a:rPr kumimoji="0" lang="en-GB" sz="4400" b="0" i="0" u="none" strike="noStrike" kern="1200" cap="none" spc="0" normalizeH="0" baseline="0" noProof="0" dirty="0" smtClean="0">
                <a:ln>
                  <a:noFill/>
                </a:ln>
                <a:solidFill>
                  <a:schemeClr val="tx1"/>
                </a:solidFill>
                <a:effectLst/>
                <a:uLnTx/>
                <a:uFillTx/>
                <a:latin typeface="+mj-lt"/>
                <a:ea typeface="+mj-ea"/>
                <a:cs typeface="+mj-cs"/>
              </a:rPr>
              <a:t> disagreement or from not</a:t>
            </a:r>
            <a:r>
              <a:rPr kumimoji="0" lang="en-GB" sz="4400" b="0" i="0" u="none" strike="noStrike" kern="1200" cap="none" spc="0" normalizeH="0" noProof="0" dirty="0" smtClean="0">
                <a:ln>
                  <a:noFill/>
                </a:ln>
                <a:solidFill>
                  <a:schemeClr val="tx1"/>
                </a:solidFill>
                <a:effectLst/>
                <a:uLnTx/>
                <a:uFillTx/>
                <a:latin typeface="+mj-lt"/>
                <a:ea typeface="+mj-ea"/>
                <a:cs typeface="+mj-cs"/>
              </a:rPr>
              <a:t> having a firm basis for the fuzzy set membership score.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Slide Number Placeholder 7"/>
          <p:cNvSpPr>
            <a:spLocks noGrp="1"/>
          </p:cNvSpPr>
          <p:nvPr>
            <p:ph type="sldNum" sz="quarter" idx="12"/>
          </p:nvPr>
        </p:nvSpPr>
        <p:spPr/>
        <p:txBody>
          <a:bodyPr/>
          <a:lstStyle/>
          <a:p>
            <a:fld id="{DC365D31-8BAE-4B58-BE5B-77FAB7A0C81B}" type="slidenum">
              <a:rPr lang="en-GB" smtClean="0"/>
              <a:pPr/>
              <a:t>20</a:t>
            </a:fld>
            <a:endParaRPr lang="en-GB"/>
          </a:p>
        </p:txBody>
      </p:sp>
    </p:spTree>
    <p:extLst>
      <p:ext uri="{BB962C8B-B14F-4D97-AF65-F5344CB8AC3E}">
        <p14:creationId xmlns:p14="http://schemas.microsoft.com/office/powerpoint/2010/main" val="3513191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6210"/>
          </a:xfrm>
        </p:spPr>
        <p:txBody>
          <a:bodyPr>
            <a:normAutofit fontScale="90000"/>
          </a:bodyPr>
          <a:lstStyle/>
          <a:p>
            <a:r>
              <a:rPr lang="en-GB" dirty="0" smtClean="0"/>
              <a:t>Another illustration of </a:t>
            </a:r>
            <a:r>
              <a:rPr lang="en-GB" dirty="0" err="1" smtClean="0"/>
              <a:t>Eliason</a:t>
            </a:r>
            <a:r>
              <a:rPr lang="en-GB" dirty="0" smtClean="0"/>
              <a:t> &amp; Stryker’s concept of measurement error</a:t>
            </a:r>
            <a:endParaRPr lang="en-GB" dirty="0"/>
          </a:p>
        </p:txBody>
      </p:sp>
      <p:sp>
        <p:nvSpPr>
          <p:cNvPr id="4" name="Rectangle 3"/>
          <p:cNvSpPr/>
          <p:nvPr/>
        </p:nvSpPr>
        <p:spPr>
          <a:xfrm>
            <a:off x="1403648" y="2564904"/>
            <a:ext cx="3096344" cy="30963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flipV="1">
            <a:off x="1403648" y="2564904"/>
            <a:ext cx="3096344" cy="3096344"/>
          </a:xfrm>
          <a:prstGeom prst="line">
            <a:avLst/>
          </a:prstGeom>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1409700" y="2565400"/>
            <a:ext cx="3098800" cy="3086100"/>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Content Placeholder 10"/>
          <p:cNvSpPr>
            <a:spLocks noGrp="1"/>
          </p:cNvSpPr>
          <p:nvPr>
            <p:ph idx="1"/>
          </p:nvPr>
        </p:nvSpPr>
        <p:spPr>
          <a:xfrm>
            <a:off x="1475656" y="2564904"/>
            <a:ext cx="2952328" cy="3024336"/>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a:scene3d>
            <a:camera prst="orthographicFront">
              <a:rot lat="0" lon="0" rev="10799999"/>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buNone/>
            </a:pPr>
            <a:r>
              <a:rPr lang="en-GB" dirty="0" smtClean="0"/>
              <a:t> </a:t>
            </a:r>
            <a:endParaRPr lang="en-GB" dirty="0"/>
          </a:p>
        </p:txBody>
      </p:sp>
      <p:sp>
        <p:nvSpPr>
          <p:cNvPr id="8" name="Flowchart: Connector 7"/>
          <p:cNvSpPr/>
          <p:nvPr/>
        </p:nvSpPr>
        <p:spPr>
          <a:xfrm>
            <a:off x="1619672" y="371703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Connector 8"/>
          <p:cNvSpPr/>
          <p:nvPr/>
        </p:nvSpPr>
        <p:spPr>
          <a:xfrm>
            <a:off x="1835696" y="299695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lowchart: Connector 9"/>
          <p:cNvSpPr/>
          <p:nvPr/>
        </p:nvSpPr>
        <p:spPr>
          <a:xfrm>
            <a:off x="2051720" y="39330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p:cNvSpPr/>
          <p:nvPr/>
        </p:nvSpPr>
        <p:spPr>
          <a:xfrm>
            <a:off x="1475656" y="522920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p:cNvSpPr/>
          <p:nvPr/>
        </p:nvSpPr>
        <p:spPr>
          <a:xfrm>
            <a:off x="2229272" y="432663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p:cNvSpPr/>
          <p:nvPr/>
        </p:nvSpPr>
        <p:spPr>
          <a:xfrm>
            <a:off x="2060104" y="394144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p:cNvSpPr/>
          <p:nvPr/>
        </p:nvSpPr>
        <p:spPr>
          <a:xfrm>
            <a:off x="2204120" y="40854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p:cNvSpPr/>
          <p:nvPr/>
        </p:nvSpPr>
        <p:spPr>
          <a:xfrm>
            <a:off x="2212504" y="409384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p:cNvSpPr/>
          <p:nvPr/>
        </p:nvSpPr>
        <p:spPr>
          <a:xfrm>
            <a:off x="2356520" y="42378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p:cNvSpPr/>
          <p:nvPr/>
        </p:nvSpPr>
        <p:spPr>
          <a:xfrm>
            <a:off x="2843808" y="378904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p:cNvSpPr/>
          <p:nvPr/>
        </p:nvSpPr>
        <p:spPr>
          <a:xfrm>
            <a:off x="2987824" y="4221088"/>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lide Number Placeholder 17"/>
          <p:cNvSpPr>
            <a:spLocks noGrp="1"/>
          </p:cNvSpPr>
          <p:nvPr>
            <p:ph type="sldNum" sz="quarter" idx="12"/>
          </p:nvPr>
        </p:nvSpPr>
        <p:spPr/>
        <p:txBody>
          <a:bodyPr/>
          <a:lstStyle/>
          <a:p>
            <a:fld id="{DC365D31-8BAE-4B58-BE5B-77FAB7A0C81B}" type="slidenum">
              <a:rPr lang="en-GB" smtClean="0"/>
              <a:pPr/>
              <a:t>21</a:t>
            </a:fld>
            <a:endParaRPr lang="en-GB"/>
          </a:p>
        </p:txBody>
      </p:sp>
    </p:spTree>
    <p:extLst>
      <p:ext uri="{BB962C8B-B14F-4D97-AF65-F5344CB8AC3E}">
        <p14:creationId xmlns:p14="http://schemas.microsoft.com/office/powerpoint/2010/main" val="2839565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8760"/>
            <a:ext cx="8686800" cy="1143000"/>
          </a:xfrm>
        </p:spPr>
        <p:txBody>
          <a:bodyPr>
            <a:normAutofit/>
          </a:bodyPr>
          <a:lstStyle/>
          <a:p>
            <a:r>
              <a:rPr lang="en-GB" sz="2000" dirty="0" smtClean="0"/>
              <a:t>FAR LEFT:  Avg. Error=0.  MIDDLE: </a:t>
            </a:r>
            <a:r>
              <a:rPr lang="en-GB" sz="2000" dirty="0" err="1" smtClean="0"/>
              <a:t>Avg</a:t>
            </a:r>
            <a:r>
              <a:rPr lang="en-GB" sz="2000" dirty="0" smtClean="0"/>
              <a:t> Error=E(</a:t>
            </a:r>
            <a:r>
              <a:rPr lang="en-GB" sz="2000" dirty="0">
                <a:sym typeface="Symbol"/>
              </a:rPr>
              <a:t></a:t>
            </a:r>
            <a:r>
              <a:rPr lang="en-GB" sz="2000" baseline="-25000" dirty="0" err="1" smtClean="0">
                <a:sym typeface="Symbol"/>
              </a:rPr>
              <a:t>i</a:t>
            </a:r>
            <a:r>
              <a:rPr lang="en-GB" sz="2000" dirty="0" smtClean="0">
                <a:sym typeface="Symbol"/>
              </a:rPr>
              <a:t>) = </a:t>
            </a:r>
            <a:r>
              <a:rPr lang="en-GB" sz="2000" dirty="0" smtClean="0"/>
              <a:t>0.1          .</a:t>
            </a:r>
            <a:br>
              <a:rPr lang="en-GB" sz="2000" dirty="0" smtClean="0"/>
            </a:br>
            <a:r>
              <a:rPr lang="en-GB" sz="2000" dirty="0" smtClean="0"/>
              <a:t>			FAR RIGHT:  Avg. Error=0.</a:t>
            </a:r>
            <a:endParaRPr lang="en-GB" sz="2000" dirty="0"/>
          </a:p>
        </p:txBody>
      </p:sp>
      <p:sp>
        <p:nvSpPr>
          <p:cNvPr id="4" name="Rectangle 3"/>
          <p:cNvSpPr/>
          <p:nvPr/>
        </p:nvSpPr>
        <p:spPr>
          <a:xfrm>
            <a:off x="1403648" y="2564904"/>
            <a:ext cx="3096344" cy="30963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flipV="1">
            <a:off x="1403648" y="2564904"/>
            <a:ext cx="3096344" cy="3096344"/>
          </a:xfrm>
          <a:prstGeom prst="line">
            <a:avLst/>
          </a:prstGeom>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1409700" y="2565400"/>
            <a:ext cx="3098800" cy="3086100"/>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Content Placeholder 10"/>
          <p:cNvSpPr>
            <a:spLocks noGrp="1"/>
          </p:cNvSpPr>
          <p:nvPr>
            <p:ph idx="1"/>
          </p:nvPr>
        </p:nvSpPr>
        <p:spPr>
          <a:xfrm>
            <a:off x="1475656" y="2564904"/>
            <a:ext cx="2952328" cy="3024336"/>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a:scene3d>
            <a:camera prst="orthographicFront">
              <a:rot lat="0" lon="0" rev="10799999"/>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buNone/>
            </a:pPr>
            <a:r>
              <a:rPr lang="en-GB" dirty="0" smtClean="0"/>
              <a:t> </a:t>
            </a:r>
            <a:endParaRPr lang="en-GB" dirty="0"/>
          </a:p>
        </p:txBody>
      </p:sp>
      <p:sp>
        <p:nvSpPr>
          <p:cNvPr id="10" name="Flowchart: Connector 9"/>
          <p:cNvSpPr/>
          <p:nvPr/>
        </p:nvSpPr>
        <p:spPr>
          <a:xfrm>
            <a:off x="2051720" y="39330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p:cNvSpPr/>
          <p:nvPr/>
        </p:nvSpPr>
        <p:spPr>
          <a:xfrm>
            <a:off x="2229272" y="432663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8-Point Star 12"/>
          <p:cNvSpPr/>
          <p:nvPr/>
        </p:nvSpPr>
        <p:spPr>
          <a:xfrm>
            <a:off x="2627784" y="3645024"/>
            <a:ext cx="576064" cy="410344"/>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8-Point Star 13"/>
          <p:cNvSpPr/>
          <p:nvPr/>
        </p:nvSpPr>
        <p:spPr>
          <a:xfrm>
            <a:off x="3203848" y="3861048"/>
            <a:ext cx="432048" cy="410344"/>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8-Point Star 14"/>
          <p:cNvSpPr/>
          <p:nvPr/>
        </p:nvSpPr>
        <p:spPr>
          <a:xfrm>
            <a:off x="2123728" y="4221088"/>
            <a:ext cx="288032" cy="338336"/>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8-Point Star 15"/>
          <p:cNvSpPr/>
          <p:nvPr/>
        </p:nvSpPr>
        <p:spPr>
          <a:xfrm>
            <a:off x="1907704" y="4293096"/>
            <a:ext cx="216024"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8-Point Star 16"/>
          <p:cNvSpPr/>
          <p:nvPr/>
        </p:nvSpPr>
        <p:spPr>
          <a:xfrm>
            <a:off x="1691680" y="2996952"/>
            <a:ext cx="144016"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8-Point Star 17"/>
          <p:cNvSpPr/>
          <p:nvPr/>
        </p:nvSpPr>
        <p:spPr>
          <a:xfrm>
            <a:off x="1979712" y="3861048"/>
            <a:ext cx="288032" cy="338336"/>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8-Point Star 18"/>
          <p:cNvSpPr/>
          <p:nvPr/>
        </p:nvSpPr>
        <p:spPr>
          <a:xfrm>
            <a:off x="1403648" y="4941168"/>
            <a:ext cx="144016"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2483768" y="587727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X</a:t>
            </a:r>
            <a:r>
              <a:rPr lang="en-GB" baseline="-25000" dirty="0" smtClean="0"/>
              <a:t>i</a:t>
            </a:r>
            <a:r>
              <a:rPr lang="en-GB" dirty="0" smtClean="0"/>
              <a:t> + </a:t>
            </a:r>
            <a:r>
              <a:rPr lang="en-GB" dirty="0">
                <a:sym typeface="Symbol"/>
              </a:rPr>
              <a:t></a:t>
            </a:r>
            <a:r>
              <a:rPr lang="en-GB" baseline="-25000" dirty="0" err="1" smtClean="0">
                <a:sym typeface="Symbol"/>
              </a:rPr>
              <a:t>i</a:t>
            </a:r>
            <a:endParaRPr lang="en-GB" baseline="-25000" dirty="0"/>
          </a:p>
        </p:txBody>
      </p:sp>
      <p:sp>
        <p:nvSpPr>
          <p:cNvPr id="21" name="Rectangle 20"/>
          <p:cNvSpPr/>
          <p:nvPr/>
        </p:nvSpPr>
        <p:spPr>
          <a:xfrm>
            <a:off x="0" y="371703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Y</a:t>
            </a:r>
            <a:r>
              <a:rPr lang="en-GB" baseline="-25000" dirty="0" smtClean="0"/>
              <a:t>i</a:t>
            </a:r>
            <a:r>
              <a:rPr lang="en-GB" dirty="0" smtClean="0"/>
              <a:t> + </a:t>
            </a:r>
            <a:r>
              <a:rPr lang="en-GB" dirty="0">
                <a:sym typeface="Symbol"/>
              </a:rPr>
              <a:t></a:t>
            </a:r>
            <a:r>
              <a:rPr lang="en-GB" baseline="-25000" dirty="0" err="1">
                <a:sym typeface="Symbol"/>
              </a:rPr>
              <a:t>i</a:t>
            </a:r>
            <a:endParaRPr lang="en-GB" baseline="-25000" dirty="0"/>
          </a:p>
        </p:txBody>
      </p:sp>
      <p:sp>
        <p:nvSpPr>
          <p:cNvPr id="22" name="Title 1"/>
          <p:cNvSpPr txBox="1">
            <a:spLocks/>
          </p:cNvSpPr>
          <p:nvPr/>
        </p:nvSpPr>
        <p:spPr>
          <a:xfrm>
            <a:off x="4860032" y="2420888"/>
            <a:ext cx="3600400" cy="396044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200" b="0" i="0" u="none" strike="noStrike" kern="1200" cap="none" spc="0" normalizeH="0" baseline="0" noProof="0" dirty="0" smtClean="0">
                <a:ln>
                  <a:noFill/>
                </a:ln>
                <a:solidFill>
                  <a:schemeClr val="tx1"/>
                </a:solidFill>
                <a:effectLst/>
                <a:uLnTx/>
                <a:uFillTx/>
                <a:latin typeface="+mj-lt"/>
                <a:ea typeface="+mj-ea"/>
                <a:cs typeface="+mj-cs"/>
              </a:rPr>
              <a:t>TOP:  Avg. Error=0.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GB" sz="22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22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GB" sz="2200" dirty="0" smtClean="0">
              <a:latin typeface="+mj-lt"/>
              <a:ea typeface="+mj-ea"/>
              <a:cs typeface="+mj-cs"/>
            </a:endParaRPr>
          </a:p>
          <a:p>
            <a:pPr lvl="0" algn="ctr">
              <a:spcBef>
                <a:spcPct val="0"/>
              </a:spcBef>
              <a:defRPr/>
            </a:pPr>
            <a:r>
              <a:rPr kumimoji="0" lang="en-GB" sz="2200" b="0" i="0" u="none" strike="noStrike" kern="1200" cap="none" spc="0" normalizeH="0" baseline="0" noProof="0" dirty="0" smtClean="0">
                <a:ln>
                  <a:noFill/>
                </a:ln>
                <a:solidFill>
                  <a:schemeClr val="tx1"/>
                </a:solidFill>
                <a:effectLst/>
                <a:uLnTx/>
                <a:uFillTx/>
                <a:latin typeface="+mj-lt"/>
                <a:ea typeface="+mj-ea"/>
                <a:cs typeface="+mj-cs"/>
              </a:rPr>
              <a:t>MIDDLE: </a:t>
            </a:r>
            <a:r>
              <a:rPr kumimoji="0" lang="en-GB" sz="2200" b="0" i="0" u="none" strike="noStrike" kern="1200" cap="none" spc="0" normalizeH="0" baseline="0" noProof="0" dirty="0" err="1" smtClean="0">
                <a:ln>
                  <a:noFill/>
                </a:ln>
                <a:solidFill>
                  <a:schemeClr val="tx1"/>
                </a:solidFill>
                <a:effectLst/>
                <a:uLnTx/>
                <a:uFillTx/>
                <a:latin typeface="+mj-lt"/>
                <a:ea typeface="+mj-ea"/>
                <a:cs typeface="+mj-cs"/>
              </a:rPr>
              <a:t>Avg</a:t>
            </a:r>
            <a:r>
              <a:rPr kumimoji="0" lang="en-GB" sz="2200" b="0" i="0" u="none" strike="noStrike" kern="1200" cap="none" spc="0" normalizeH="0" baseline="0" noProof="0" dirty="0" smtClean="0">
                <a:ln>
                  <a:noFill/>
                </a:ln>
                <a:solidFill>
                  <a:schemeClr val="tx1"/>
                </a:solidFill>
                <a:effectLst/>
                <a:uLnTx/>
                <a:uFillTx/>
                <a:latin typeface="+mj-lt"/>
                <a:ea typeface="+mj-ea"/>
                <a:cs typeface="+mj-cs"/>
              </a:rPr>
              <a:t> Error=E(</a:t>
            </a:r>
            <a:r>
              <a:rPr lang="en-GB" sz="2400" dirty="0">
                <a:sym typeface="Symbol"/>
              </a:rPr>
              <a:t></a:t>
            </a:r>
            <a:r>
              <a:rPr lang="en-GB" sz="2400" baseline="-25000" dirty="0" err="1">
                <a:sym typeface="Symbol"/>
              </a:rPr>
              <a:t>i</a:t>
            </a:r>
            <a:r>
              <a:rPr lang="en-GB" sz="2400" baseline="-25000" dirty="0">
                <a:sym typeface="Symbol"/>
              </a:rPr>
              <a:t> </a:t>
            </a:r>
            <a:r>
              <a:rPr kumimoji="0" lang="en-GB" sz="2200" b="0" i="0" u="none" strike="noStrike" kern="1200" cap="none" spc="0" normalizeH="0" noProof="0" dirty="0" smtClean="0">
                <a:ln>
                  <a:noFill/>
                </a:ln>
                <a:solidFill>
                  <a:schemeClr val="tx1"/>
                </a:solidFill>
                <a:effectLst/>
                <a:uLnTx/>
                <a:uFillTx/>
                <a:latin typeface="+mj-lt"/>
                <a:ea typeface="+mj-ea"/>
                <a:cs typeface="+mj-cs"/>
                <a:sym typeface="Symbol"/>
              </a:rPr>
              <a:t>)</a:t>
            </a:r>
            <a:r>
              <a:rPr kumimoji="0" lang="en-GB" sz="2200" b="0" i="0" u="none" strike="noStrike" kern="1200" cap="none" spc="0" normalizeH="0" baseline="0" noProof="0" dirty="0" smtClean="0">
                <a:ln>
                  <a:noFill/>
                </a:ln>
                <a:solidFill>
                  <a:schemeClr val="tx1"/>
                </a:solidFill>
                <a:effectLst/>
                <a:uLnTx/>
                <a:uFillTx/>
                <a:latin typeface="+mj-lt"/>
                <a:ea typeface="+mj-ea"/>
                <a:cs typeface="+mj-cs"/>
                <a:sym typeface="Symbol"/>
              </a:rPr>
              <a:t> = </a:t>
            </a:r>
            <a:r>
              <a:rPr kumimoji="0" lang="en-GB" sz="2200" b="0" i="0" u="none" strike="noStrike" kern="1200" cap="none" spc="0" normalizeH="0" baseline="0" noProof="0" dirty="0" smtClean="0">
                <a:ln>
                  <a:noFill/>
                </a:ln>
                <a:solidFill>
                  <a:schemeClr val="tx1"/>
                </a:solidFill>
                <a:effectLst/>
                <a:uLnTx/>
                <a:uFillTx/>
                <a:latin typeface="+mj-lt"/>
                <a:ea typeface="+mj-ea"/>
                <a:cs typeface="+mj-cs"/>
              </a:rPr>
              <a:t>1</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GB" sz="22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22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22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200" b="0" i="0" u="none" strike="noStrike" kern="1200" cap="none" spc="0" normalizeH="0" baseline="0" noProof="0" dirty="0" smtClean="0">
                <a:ln>
                  <a:noFill/>
                </a:ln>
                <a:solidFill>
                  <a:schemeClr val="tx1"/>
                </a:solidFill>
                <a:effectLst/>
                <a:uLnTx/>
                <a:uFillTx/>
                <a:latin typeface="+mj-lt"/>
                <a:ea typeface="+mj-ea"/>
                <a:cs typeface="+mj-cs"/>
              </a:rPr>
              <a:t>BOTTOM:  Avg. Error=0.</a:t>
            </a:r>
            <a:endParaRPr kumimoji="0" lang="en-GB" sz="22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8-Point Star 22"/>
          <p:cNvSpPr/>
          <p:nvPr/>
        </p:nvSpPr>
        <p:spPr>
          <a:xfrm>
            <a:off x="2132112" y="4013448"/>
            <a:ext cx="288032" cy="338336"/>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8-Point Star 23"/>
          <p:cNvSpPr/>
          <p:nvPr/>
        </p:nvSpPr>
        <p:spPr>
          <a:xfrm>
            <a:off x="1547664" y="3645024"/>
            <a:ext cx="144016"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Slide Number Placeholder 24"/>
          <p:cNvSpPr>
            <a:spLocks noGrp="1"/>
          </p:cNvSpPr>
          <p:nvPr>
            <p:ph type="sldNum" sz="quarter" idx="12"/>
          </p:nvPr>
        </p:nvSpPr>
        <p:spPr/>
        <p:txBody>
          <a:bodyPr/>
          <a:lstStyle/>
          <a:p>
            <a:fld id="{DC365D31-8BAE-4B58-BE5B-77FAB7A0C81B}" type="slidenum">
              <a:rPr lang="en-GB" smtClean="0"/>
              <a:pPr/>
              <a:t>22</a:t>
            </a:fld>
            <a:endParaRPr lang="en-GB"/>
          </a:p>
        </p:txBody>
      </p:sp>
      <p:sp>
        <p:nvSpPr>
          <p:cNvPr id="3" name="TextBox 2"/>
          <p:cNvSpPr txBox="1"/>
          <p:nvPr/>
        </p:nvSpPr>
        <p:spPr>
          <a:xfrm>
            <a:off x="611560" y="188640"/>
            <a:ext cx="8064896" cy="830997"/>
          </a:xfrm>
          <a:prstGeom prst="rect">
            <a:avLst/>
          </a:prstGeom>
          <a:noFill/>
        </p:spPr>
        <p:txBody>
          <a:bodyPr wrap="square" rtlCol="0">
            <a:spAutoFit/>
          </a:bodyPr>
          <a:lstStyle/>
          <a:p>
            <a:r>
              <a:rPr lang="en-GB" sz="2400" dirty="0" smtClean="0"/>
              <a:t>How to Set up Random Errors for Bootstrap Programme to get a credible interval around </a:t>
            </a:r>
            <a:r>
              <a:rPr lang="en-GB" sz="2400" dirty="0" err="1" smtClean="0"/>
              <a:t>C</a:t>
            </a:r>
            <a:r>
              <a:rPr lang="en-GB" sz="2400" baseline="-25000" dirty="0" err="1" smtClean="0"/>
              <a:t>suff</a:t>
            </a:r>
            <a:r>
              <a:rPr lang="en-GB" sz="2400" dirty="0" smtClean="0"/>
              <a:t> and </a:t>
            </a:r>
            <a:r>
              <a:rPr lang="en-GB" sz="2400" dirty="0" err="1" smtClean="0"/>
              <a:t>D</a:t>
            </a:r>
            <a:r>
              <a:rPr lang="en-GB" sz="2400" baseline="-25000" dirty="0" err="1" smtClean="0"/>
              <a:t>suff</a:t>
            </a:r>
            <a:r>
              <a:rPr lang="en-GB" sz="2400" baseline="-25000" dirty="0" smtClean="0"/>
              <a:t>     </a:t>
            </a:r>
            <a:r>
              <a:rPr lang="en-GB" sz="2400" dirty="0" smtClean="0">
                <a:solidFill>
                  <a:srgbClr val="FF0000"/>
                </a:solidFill>
              </a:rPr>
              <a:t>See also Appendix Code.</a:t>
            </a:r>
            <a:endParaRPr lang="en-GB" sz="2400" baseline="-25000" dirty="0">
              <a:solidFill>
                <a:srgbClr val="FF0000"/>
              </a:solidFill>
            </a:endParaRPr>
          </a:p>
        </p:txBody>
      </p:sp>
    </p:spTree>
    <p:extLst>
      <p:ext uri="{BB962C8B-B14F-4D97-AF65-F5344CB8AC3E}">
        <p14:creationId xmlns:p14="http://schemas.microsoft.com/office/powerpoint/2010/main" val="232374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Activity (Stryker &amp; </a:t>
            </a:r>
            <a:r>
              <a:rPr lang="en-GB" dirty="0" err="1" smtClean="0"/>
              <a:t>Eliason</a:t>
            </a:r>
            <a:r>
              <a:rPr lang="en-GB" dirty="0" smtClean="0"/>
              <a:t>):  </a:t>
            </a:r>
            <a:endParaRPr lang="en-GB"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lstStyle/>
          <a:p>
            <a:r>
              <a:rPr lang="en-GB" dirty="0" smtClean="0"/>
              <a:t>Create </a:t>
            </a:r>
            <a:r>
              <a:rPr lang="en-GB" dirty="0" err="1" smtClean="0"/>
              <a:t>gaussian</a:t>
            </a:r>
            <a:r>
              <a:rPr lang="en-GB" dirty="0" smtClean="0"/>
              <a:t> variables for the configuration X = X1</a:t>
            </a:r>
            <a:r>
              <a:rPr lang="en-GB" dirty="0" smtClean="0">
                <a:sym typeface="Symbol"/>
              </a:rPr>
              <a:t>X2 X3  and for Y.</a:t>
            </a:r>
          </a:p>
          <a:p>
            <a:r>
              <a:rPr lang="en-GB" dirty="0" smtClean="0">
                <a:sym typeface="Symbol"/>
              </a:rPr>
              <a:t>Using STATA or Excel, calculate the D value:  is the case in the sufficiency triangle, or not? </a:t>
            </a:r>
          </a:p>
          <a:p>
            <a:r>
              <a:rPr lang="en-GB" dirty="0" smtClean="0">
                <a:sym typeface="Symbol"/>
              </a:rPr>
              <a:t>-- if so, then D=0.  If not, then D=1.</a:t>
            </a:r>
          </a:p>
          <a:p>
            <a:r>
              <a:rPr lang="en-GB" dirty="0" smtClean="0">
                <a:sym typeface="Symbol"/>
              </a:rPr>
              <a:t>--Multiple D by the distance to the “diagonal”.</a:t>
            </a:r>
          </a:p>
          <a:p>
            <a:r>
              <a:rPr lang="en-GB" dirty="0" smtClean="0">
                <a:sym typeface="Symbol"/>
              </a:rPr>
              <a:t>--The ‘diagonal’ in Fuzzy Set space is being moved to a new diagonal line in </a:t>
            </a:r>
            <a:r>
              <a:rPr lang="en-GB" dirty="0" err="1" smtClean="0">
                <a:sym typeface="Symbol"/>
              </a:rPr>
              <a:t>Zx-Zy</a:t>
            </a:r>
            <a:r>
              <a:rPr lang="en-GB" dirty="0" smtClean="0">
                <a:sym typeface="Symbol"/>
              </a:rPr>
              <a:t> space.</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635896" y="2636912"/>
            <a:ext cx="5400600" cy="396044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A transformation</a:t>
            </a:r>
            <a:endParaRPr lang="en-GB" dirty="0"/>
          </a:p>
        </p:txBody>
      </p:sp>
      <p:sp>
        <p:nvSpPr>
          <p:cNvPr id="3" name="Content Placeholder 2"/>
          <p:cNvSpPr>
            <a:spLocks noGrp="1"/>
          </p:cNvSpPr>
          <p:nvPr>
            <p:ph idx="1"/>
          </p:nvPr>
        </p:nvSpPr>
        <p:spPr/>
        <p:txBody>
          <a:bodyPr/>
          <a:lstStyle/>
          <a:p>
            <a:r>
              <a:rPr lang="en-GB" dirty="0" smtClean="0"/>
              <a:t>Here some data is shown in the fuzzy set space (left) and the Z score space (right)</a:t>
            </a:r>
            <a:endParaRPr lang="en-GB" dirty="0"/>
          </a:p>
        </p:txBody>
      </p:sp>
      <p:graphicFrame>
        <p:nvGraphicFramePr>
          <p:cNvPr id="4" name="Chart 3"/>
          <p:cNvGraphicFramePr/>
          <p:nvPr/>
        </p:nvGraphicFramePr>
        <p:xfrm>
          <a:off x="3893493" y="266015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nvGraphicFramePr>
        <p:xfrm>
          <a:off x="683568" y="2564904"/>
          <a:ext cx="2943225"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DC365D31-8BAE-4B58-BE5B-77FAB7A0C81B}" type="slidenum">
              <a:rPr lang="en-GB" smtClean="0"/>
              <a:pPr/>
              <a:t>24</a:t>
            </a:fld>
            <a:endParaRPr lang="en-GB"/>
          </a:p>
        </p:txBody>
      </p:sp>
      <p:sp>
        <p:nvSpPr>
          <p:cNvPr id="9" name="TextBox 8"/>
          <p:cNvSpPr txBox="1"/>
          <p:nvPr/>
        </p:nvSpPr>
        <p:spPr>
          <a:xfrm>
            <a:off x="3995936" y="5589240"/>
            <a:ext cx="4320480" cy="923330"/>
          </a:xfrm>
          <a:prstGeom prst="rect">
            <a:avLst/>
          </a:prstGeom>
          <a:noFill/>
        </p:spPr>
        <p:txBody>
          <a:bodyPr wrap="square" rtlCol="0">
            <a:spAutoFit/>
          </a:bodyPr>
          <a:lstStyle/>
          <a:p>
            <a:r>
              <a:rPr lang="en-GB" dirty="0" smtClean="0"/>
              <a:t>We are now working in a Euclidean space.  Here the sum of distances works using the usual measures, e.g. Pythagorean theorem.</a:t>
            </a:r>
            <a:endParaRPr lang="en-GB" dirty="0"/>
          </a:p>
        </p:txBody>
      </p:sp>
      <p:sp>
        <p:nvSpPr>
          <p:cNvPr id="7" name="Rounded Rectangle 6"/>
          <p:cNvSpPr/>
          <p:nvPr/>
        </p:nvSpPr>
        <p:spPr>
          <a:xfrm>
            <a:off x="107504" y="5914449"/>
            <a:ext cx="3168352" cy="7496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But we also added the Damper and the Measurement Error, and used </a:t>
            </a:r>
            <a:r>
              <a:rPr lang="en-GB" dirty="0" err="1" smtClean="0"/>
              <a:t>InvCumNormal</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Eliason</a:t>
            </a:r>
            <a:r>
              <a:rPr lang="en-GB" dirty="0" smtClean="0"/>
              <a:t> &amp; </a:t>
            </a:r>
            <a:r>
              <a:rPr lang="en-GB" dirty="0" err="1" smtClean="0"/>
              <a:t>Strycker</a:t>
            </a:r>
            <a:r>
              <a:rPr lang="en-GB" dirty="0" smtClean="0"/>
              <a:t> Tricks</a:t>
            </a:r>
            <a:endParaRPr lang="en-GB"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70000" lnSpcReduction="20000"/>
          </a:bodyPr>
          <a:lstStyle/>
          <a:p>
            <a:r>
              <a:rPr lang="en-GB" dirty="0" smtClean="0"/>
              <a:t>Trick A:  they convert the fuzzy set membership scores into normal distribution scores (Z-scores).  To do this manually, you could subtract the mean and divide by the standard deviation.</a:t>
            </a:r>
          </a:p>
          <a:p>
            <a:r>
              <a:rPr lang="en-GB" dirty="0" smtClean="0"/>
              <a:t>In a programme we use the inverse cumulative normal distribution to read off from Z score range the Z value that corresponds to this fuzzy set membership score. The X axis is read as a cumulative probability.  Those cases with X&lt;0.5 get a Z value &lt;0, and those on the right get a larger Z value.</a:t>
            </a:r>
          </a:p>
          <a:p>
            <a:endParaRPr lang="en-GB" dirty="0" smtClean="0"/>
          </a:p>
          <a:p>
            <a:r>
              <a:rPr lang="en-GB" dirty="0" smtClean="0"/>
              <a:t>Trick B:  they measure the distance from a case (</a:t>
            </a:r>
            <a:r>
              <a:rPr lang="en-GB" dirty="0" err="1" smtClean="0"/>
              <a:t>Zx</a:t>
            </a:r>
            <a:r>
              <a:rPr lang="en-GB" dirty="0" smtClean="0"/>
              <a:t>, </a:t>
            </a:r>
            <a:r>
              <a:rPr lang="en-GB" dirty="0" err="1" smtClean="0"/>
              <a:t>Zy</a:t>
            </a:r>
            <a:r>
              <a:rPr lang="en-GB" dirty="0" smtClean="0"/>
              <a:t>) to the diagonal line where x=y, and they note that </a:t>
            </a:r>
            <a:r>
              <a:rPr lang="en-GB" dirty="0" smtClean="0">
                <a:sym typeface="Symbol"/>
              </a:rPr>
              <a:t>(y-x)</a:t>
            </a:r>
            <a:r>
              <a:rPr lang="en-GB" baseline="30000" dirty="0" smtClean="0">
                <a:sym typeface="Symbol"/>
              </a:rPr>
              <a:t>2</a:t>
            </a:r>
            <a:r>
              <a:rPr lang="en-GB" dirty="0" smtClean="0">
                <a:sym typeface="Symbol"/>
              </a:rPr>
              <a:t> gives this distance. </a:t>
            </a:r>
          </a:p>
          <a:p>
            <a:r>
              <a:rPr lang="en-GB" dirty="0" smtClean="0">
                <a:sym typeface="Symbol"/>
              </a:rPr>
              <a:t>Sum up these distances to get a measure of how far the cases </a:t>
            </a:r>
            <a:r>
              <a:rPr lang="en-GB" dirty="0" err="1" smtClean="0">
                <a:sym typeface="Symbol"/>
              </a:rPr>
              <a:t>disconform</a:t>
            </a:r>
            <a:r>
              <a:rPr lang="en-GB" dirty="0" smtClean="0">
                <a:sym typeface="Symbol"/>
              </a:rPr>
              <a:t> to the </a:t>
            </a:r>
            <a:r>
              <a:rPr lang="en-GB" dirty="0" err="1" smtClean="0">
                <a:sym typeface="Symbol"/>
              </a:rPr>
              <a:t>Suff</a:t>
            </a:r>
            <a:r>
              <a:rPr lang="en-GB" dirty="0" smtClean="0">
                <a:sym typeface="Symbol"/>
              </a:rPr>
              <a:t> hypothesis.  The sum is called </a:t>
            </a:r>
            <a:r>
              <a:rPr lang="en-GB" b="1" dirty="0" err="1" smtClean="0">
                <a:sym typeface="Symbol"/>
              </a:rPr>
              <a:t>D</a:t>
            </a:r>
            <a:r>
              <a:rPr lang="en-GB" b="1" baseline="-25000" dirty="0" err="1" smtClean="0">
                <a:sym typeface="Symbol"/>
              </a:rPr>
              <a:t>suff</a:t>
            </a:r>
            <a:r>
              <a:rPr lang="en-GB" dirty="0" smtClean="0">
                <a:sym typeface="Symbol"/>
              </a:rPr>
              <a:t>.</a:t>
            </a:r>
            <a:endParaRPr lang="en-GB" dirty="0"/>
          </a:p>
        </p:txBody>
      </p:sp>
      <p:sp>
        <p:nvSpPr>
          <p:cNvPr id="5" name="Slide Number Placeholder 4"/>
          <p:cNvSpPr>
            <a:spLocks noGrp="1"/>
          </p:cNvSpPr>
          <p:nvPr>
            <p:ph type="sldNum" sz="quarter" idx="12"/>
          </p:nvPr>
        </p:nvSpPr>
        <p:spPr/>
        <p:txBody>
          <a:bodyPr/>
          <a:lstStyle/>
          <a:p>
            <a:fld id="{DC365D31-8BAE-4B58-BE5B-77FAB7A0C81B}" type="slidenum">
              <a:rPr lang="en-GB" smtClean="0"/>
              <a:pPr/>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3.2 Empirical estimate of distance:  </a:t>
            </a:r>
            <a:r>
              <a:rPr lang="en-GB" dirty="0" err="1" smtClean="0"/>
              <a:t>Strycker’s</a:t>
            </a:r>
            <a:r>
              <a:rPr lang="en-GB" dirty="0" smtClean="0"/>
              <a:t> measure:  (1-D)*(</a:t>
            </a:r>
            <a:r>
              <a:rPr lang="en-GB" dirty="0" err="1" smtClean="0"/>
              <a:t>zy-zx</a:t>
            </a:r>
            <a:r>
              <a:rPr lang="en-GB" dirty="0" smtClean="0"/>
              <a:t>)</a:t>
            </a:r>
            <a:r>
              <a:rPr lang="en-GB" baseline="30000" dirty="0" smtClean="0"/>
              <a:t>2</a:t>
            </a:r>
            <a:endParaRPr lang="en-GB" baseline="30000"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62500" lnSpcReduction="20000"/>
          </a:bodyPr>
          <a:lstStyle/>
          <a:p>
            <a:r>
              <a:rPr lang="en-GB" dirty="0" smtClean="0"/>
              <a:t>D is 1 if the case lies in the upper </a:t>
            </a:r>
            <a:r>
              <a:rPr lang="en-GB" dirty="0" err="1" smtClean="0"/>
              <a:t>lefthand</a:t>
            </a:r>
            <a:r>
              <a:rPr lang="en-GB" dirty="0" smtClean="0"/>
              <a:t> triangle.</a:t>
            </a:r>
          </a:p>
          <a:p>
            <a:r>
              <a:rPr lang="en-GB" dirty="0" smtClean="0"/>
              <a:t>D is 0 otherwise.</a:t>
            </a:r>
          </a:p>
          <a:p>
            <a:r>
              <a:rPr lang="en-GB" dirty="0" smtClean="0"/>
              <a:t>In PYTHON language: </a:t>
            </a:r>
          </a:p>
          <a:p>
            <a:pPr marL="0" indent="0">
              <a:buNone/>
            </a:pPr>
            <a:r>
              <a:rPr lang="en-GB" dirty="0" smtClean="0"/>
              <a:t>if </a:t>
            </a:r>
            <a:r>
              <a:rPr lang="en-GB" dirty="0"/>
              <a:t>( </a:t>
            </a:r>
            <a:r>
              <a:rPr lang="en-GB" dirty="0" err="1"/>
              <a:t>ylist</a:t>
            </a:r>
            <a:r>
              <a:rPr lang="en-GB" dirty="0"/>
              <a:t>[ XL ] &gt; </a:t>
            </a:r>
            <a:r>
              <a:rPr lang="en-GB" dirty="0" err="1"/>
              <a:t>xlist</a:t>
            </a:r>
            <a:r>
              <a:rPr lang="en-GB" dirty="0"/>
              <a:t>[ XL ] </a:t>
            </a:r>
            <a:r>
              <a:rPr lang="en-GB" dirty="0" smtClean="0"/>
              <a:t>):</a:t>
            </a:r>
            <a:r>
              <a:rPr lang="en-GB" dirty="0"/>
              <a:t>	d = 1	</a:t>
            </a:r>
            <a:r>
              <a:rPr lang="en-GB" dirty="0" smtClean="0"/>
              <a:t>else:  </a:t>
            </a:r>
            <a:r>
              <a:rPr lang="en-GB" dirty="0"/>
              <a:t>	d = </a:t>
            </a:r>
            <a:r>
              <a:rPr lang="en-GB" dirty="0" smtClean="0"/>
              <a:t>0</a:t>
            </a:r>
          </a:p>
          <a:p>
            <a:pPr marL="0" indent="0">
              <a:buNone/>
            </a:pPr>
            <a:endParaRPr lang="en-GB" dirty="0" smtClean="0"/>
          </a:p>
          <a:p>
            <a:r>
              <a:rPr lang="en-GB" dirty="0" smtClean="0"/>
              <a:t>Sum up the </a:t>
            </a:r>
            <a:r>
              <a:rPr lang="en-GB" b="1" dirty="0" err="1" smtClean="0"/>
              <a:t>D</a:t>
            </a:r>
            <a:r>
              <a:rPr lang="en-GB" b="1" baseline="-25000" dirty="0" err="1" smtClean="0"/>
              <a:t>suff</a:t>
            </a:r>
            <a:r>
              <a:rPr lang="en-GB" dirty="0" smtClean="0"/>
              <a:t> measure for all the cases in the group below the diagonal.</a:t>
            </a:r>
          </a:p>
          <a:p>
            <a:pPr marL="0" indent="0">
              <a:buNone/>
            </a:pPr>
            <a:r>
              <a:rPr lang="en-GB" i="1" u="sng" dirty="0" smtClean="0"/>
              <a:t>(If D=1 we multiply the distance by 1-D so that it is cancelled out.)</a:t>
            </a:r>
          </a:p>
          <a:p>
            <a:pPr marL="0" indent="0">
              <a:buNone/>
            </a:pPr>
            <a:endParaRPr lang="en-GB" i="1" u="sng" dirty="0" smtClean="0"/>
          </a:p>
          <a:p>
            <a:r>
              <a:rPr lang="en-GB" dirty="0" smtClean="0"/>
              <a:t>For example, if N=30 and 20 are above the diagonal, we are adding up 10 items to give the </a:t>
            </a:r>
            <a:r>
              <a:rPr lang="en-GB" dirty="0" err="1" smtClean="0"/>
              <a:t>Dsuff</a:t>
            </a:r>
            <a:r>
              <a:rPr lang="en-GB" dirty="0" smtClean="0"/>
              <a:t> measure.   </a:t>
            </a:r>
            <a:r>
              <a:rPr lang="en-GB" b="1" dirty="0" err="1" smtClean="0"/>
              <a:t>D</a:t>
            </a:r>
            <a:r>
              <a:rPr lang="en-GB" b="1" baseline="-25000" dirty="0" err="1" smtClean="0"/>
              <a:t>suff</a:t>
            </a:r>
            <a:r>
              <a:rPr lang="en-GB" b="1" dirty="0" err="1" smtClean="0"/>
              <a:t>i</a:t>
            </a:r>
            <a:r>
              <a:rPr lang="en-GB" b="1" dirty="0"/>
              <a:t> </a:t>
            </a:r>
            <a:r>
              <a:rPr lang="en-GB" b="1" dirty="0" smtClean="0"/>
              <a:t> </a:t>
            </a:r>
            <a:r>
              <a:rPr lang="en-GB" dirty="0" smtClean="0"/>
              <a:t> is zero where D=1.</a:t>
            </a:r>
          </a:p>
          <a:p>
            <a:endParaRPr lang="en-GB" dirty="0"/>
          </a:p>
          <a:p>
            <a:pPr marL="0" indent="0">
              <a:buNone/>
            </a:pPr>
            <a:r>
              <a:rPr lang="en-GB" i="1" u="sng" dirty="0" smtClean="0"/>
              <a:t>(NOTE: Also, if </a:t>
            </a:r>
            <a:r>
              <a:rPr lang="en-GB" b="1" i="1" u="sng" dirty="0" smtClean="0"/>
              <a:t>X</a:t>
            </a:r>
            <a:r>
              <a:rPr lang="en-GB" i="1" u="sng" dirty="0" smtClean="0"/>
              <a:t>=0 for certain cases in a configuration, then cases should add nothing! !  !!)     (By implication, if </a:t>
            </a:r>
            <a:r>
              <a:rPr lang="en-GB" b="1" i="1" u="sng" dirty="0" smtClean="0"/>
              <a:t>X </a:t>
            </a:r>
            <a:r>
              <a:rPr lang="en-GB" i="1" u="sng" dirty="0" smtClean="0"/>
              <a:t>is 0 for all cases, then that configuration is not causal on Y.)</a:t>
            </a:r>
          </a:p>
        </p:txBody>
      </p:sp>
      <p:sp>
        <p:nvSpPr>
          <p:cNvPr id="4" name="Slide Number Placeholder 3"/>
          <p:cNvSpPr>
            <a:spLocks noGrp="1"/>
          </p:cNvSpPr>
          <p:nvPr>
            <p:ph type="sldNum" sz="quarter" idx="12"/>
          </p:nvPr>
        </p:nvSpPr>
        <p:spPr/>
        <p:txBody>
          <a:bodyPr/>
          <a:lstStyle/>
          <a:p>
            <a:fld id="{DC365D31-8BAE-4B58-BE5B-77FAB7A0C81B}" type="slidenum">
              <a:rPr lang="en-GB" smtClean="0"/>
              <a:pPr/>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Illustration 1 for Sufficiency</a:t>
            </a:r>
            <a:endParaRPr lang="en-GB" dirty="0"/>
          </a:p>
        </p:txBody>
      </p:sp>
      <p:sp>
        <p:nvSpPr>
          <p:cNvPr id="3" name="Content Placeholder 2"/>
          <p:cNvSpPr>
            <a:spLocks noGrp="1"/>
          </p:cNvSpPr>
          <p:nvPr>
            <p:ph idx="1"/>
          </p:nvPr>
        </p:nvSpPr>
        <p:spPr>
          <a:xfrm>
            <a:off x="395536" y="1124744"/>
            <a:ext cx="8363272" cy="792088"/>
          </a:xfrm>
        </p:spPr>
        <p:txBody>
          <a:bodyPr>
            <a:normAutofit fontScale="92500" lnSpcReduction="10000"/>
          </a:bodyPr>
          <a:lstStyle/>
          <a:p>
            <a:r>
              <a:rPr lang="en-GB" sz="2600" dirty="0" smtClean="0"/>
              <a:t>When </a:t>
            </a:r>
            <a:r>
              <a:rPr lang="en-GB" sz="2600" dirty="0" err="1" smtClean="0"/>
              <a:t>Dsuff</a:t>
            </a:r>
            <a:r>
              <a:rPr lang="en-GB" sz="2600" dirty="0" smtClean="0"/>
              <a:t> is large, the evidence for a large F causes us to reject the null hypothesis of sufficiency of X for Y.</a:t>
            </a:r>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27</a:t>
            </a:fld>
            <a:endParaRPr lang="en-GB"/>
          </a:p>
        </p:txBody>
      </p:sp>
      <p:sp>
        <p:nvSpPr>
          <p:cNvPr id="6" name="Rectangle 5"/>
          <p:cNvSpPr/>
          <p:nvPr/>
        </p:nvSpPr>
        <p:spPr>
          <a:xfrm>
            <a:off x="971600" y="1988840"/>
            <a:ext cx="3744416" cy="3744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8" name="Straight Connector 7"/>
          <p:cNvCxnSpPr/>
          <p:nvPr/>
        </p:nvCxnSpPr>
        <p:spPr>
          <a:xfrm flipV="1">
            <a:off x="971600" y="2060848"/>
            <a:ext cx="3672408" cy="367240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1988840"/>
            <a:ext cx="3168352" cy="923330"/>
          </a:xfrm>
          <a:prstGeom prst="rect">
            <a:avLst/>
          </a:prstGeom>
          <a:noFill/>
        </p:spPr>
        <p:txBody>
          <a:bodyPr wrap="square" rtlCol="0">
            <a:spAutoFit/>
          </a:bodyPr>
          <a:lstStyle/>
          <a:p>
            <a:r>
              <a:rPr lang="en-GB" dirty="0" smtClean="0"/>
              <a:t>Null hypothesis:  all Y’s are predicted at exactly the mean, Y-bar, given each actual X.</a:t>
            </a:r>
            <a:endParaRPr lang="en-GB" dirty="0"/>
          </a:p>
        </p:txBody>
      </p:sp>
      <p:sp>
        <p:nvSpPr>
          <p:cNvPr id="10" name="TextBox 9"/>
          <p:cNvSpPr txBox="1"/>
          <p:nvPr/>
        </p:nvSpPr>
        <p:spPr>
          <a:xfrm>
            <a:off x="2987824" y="3933056"/>
            <a:ext cx="1728192" cy="1754326"/>
          </a:xfrm>
          <a:prstGeom prst="rect">
            <a:avLst/>
          </a:prstGeom>
          <a:noFill/>
        </p:spPr>
        <p:txBody>
          <a:bodyPr wrap="square" rtlCol="0">
            <a:spAutoFit/>
          </a:bodyPr>
          <a:lstStyle/>
          <a:p>
            <a:r>
              <a:rPr lang="en-GB" dirty="0" smtClean="0"/>
              <a:t>Alternative hypothesis:  The </a:t>
            </a:r>
            <a:r>
              <a:rPr lang="en-GB" dirty="0" err="1" smtClean="0"/>
              <a:t>Dsuff</a:t>
            </a:r>
            <a:r>
              <a:rPr lang="en-GB" dirty="0" smtClean="0"/>
              <a:t> measures the Y’s lying below the Y=X line</a:t>
            </a:r>
            <a:endParaRPr lang="en-GB" dirty="0"/>
          </a:p>
        </p:txBody>
      </p:sp>
      <p:sp>
        <p:nvSpPr>
          <p:cNvPr id="11" name="TextBox 10"/>
          <p:cNvSpPr txBox="1"/>
          <p:nvPr/>
        </p:nvSpPr>
        <p:spPr>
          <a:xfrm>
            <a:off x="7668344" y="1556792"/>
            <a:ext cx="1296144" cy="2862322"/>
          </a:xfrm>
          <a:prstGeom prst="rect">
            <a:avLst/>
          </a:prstGeom>
          <a:solidFill>
            <a:schemeClr val="accent6">
              <a:lumMod val="20000"/>
              <a:lumOff val="80000"/>
            </a:schemeClr>
          </a:solidFill>
        </p:spPr>
        <p:txBody>
          <a:bodyPr wrap="square" rtlCol="0">
            <a:spAutoFit/>
          </a:bodyPr>
          <a:lstStyle/>
          <a:p>
            <a:r>
              <a:rPr lang="en-GB" dirty="0" smtClean="0"/>
              <a:t>Standard F test</a:t>
            </a:r>
          </a:p>
          <a:p>
            <a:endParaRPr lang="en-GB" dirty="0" smtClean="0"/>
          </a:p>
          <a:p>
            <a:r>
              <a:rPr lang="en-GB" dirty="0" smtClean="0"/>
              <a:t>Variance explained</a:t>
            </a:r>
          </a:p>
          <a:p>
            <a:r>
              <a:rPr lang="en-GB" dirty="0" smtClean="0"/>
              <a:t>________</a:t>
            </a:r>
          </a:p>
          <a:p>
            <a:r>
              <a:rPr lang="en-GB" dirty="0" smtClean="0"/>
              <a:t>Variance that would exist if random</a:t>
            </a:r>
            <a:endParaRPr lang="en-GB" dirty="0"/>
          </a:p>
        </p:txBody>
      </p:sp>
      <p:sp>
        <p:nvSpPr>
          <p:cNvPr id="12" name="TextBox 11"/>
          <p:cNvSpPr txBox="1"/>
          <p:nvPr/>
        </p:nvSpPr>
        <p:spPr>
          <a:xfrm>
            <a:off x="5796136" y="3164681"/>
            <a:ext cx="1224136" cy="3693319"/>
          </a:xfrm>
          <a:prstGeom prst="rect">
            <a:avLst/>
          </a:prstGeom>
          <a:solidFill>
            <a:schemeClr val="accent6">
              <a:lumMod val="20000"/>
              <a:lumOff val="80000"/>
            </a:schemeClr>
          </a:solidFill>
        </p:spPr>
        <p:txBody>
          <a:bodyPr wrap="square" rtlCol="0">
            <a:spAutoFit/>
          </a:bodyPr>
          <a:lstStyle/>
          <a:p>
            <a:r>
              <a:rPr lang="en-GB" dirty="0" smtClean="0"/>
              <a:t>“Sheldon Stryker F test”</a:t>
            </a:r>
          </a:p>
          <a:p>
            <a:endParaRPr lang="en-GB" dirty="0" smtClean="0"/>
          </a:p>
          <a:p>
            <a:r>
              <a:rPr lang="en-GB" dirty="0" smtClean="0"/>
              <a:t>Empirical Distance </a:t>
            </a:r>
            <a:r>
              <a:rPr lang="en-GB" dirty="0" err="1" smtClean="0"/>
              <a:t>Dsuff</a:t>
            </a:r>
            <a:r>
              <a:rPr lang="en-GB" dirty="0" smtClean="0"/>
              <a:t>/df1</a:t>
            </a:r>
          </a:p>
          <a:p>
            <a:r>
              <a:rPr lang="en-GB" dirty="0" smtClean="0"/>
              <a:t>________</a:t>
            </a:r>
          </a:p>
          <a:p>
            <a:r>
              <a:rPr lang="en-GB" dirty="0" smtClean="0"/>
              <a:t>Distance (minimum) under Sufficiency / N</a:t>
            </a:r>
            <a:endParaRPr lang="en-GB" dirty="0"/>
          </a:p>
        </p:txBody>
      </p:sp>
      <p:sp>
        <p:nvSpPr>
          <p:cNvPr id="13" name="TextBox 12"/>
          <p:cNvSpPr txBox="1"/>
          <p:nvPr/>
        </p:nvSpPr>
        <p:spPr>
          <a:xfrm>
            <a:off x="7452320" y="5013176"/>
            <a:ext cx="1224136" cy="1169551"/>
          </a:xfrm>
          <a:prstGeom prst="rect">
            <a:avLst/>
          </a:prstGeom>
          <a:solidFill>
            <a:schemeClr val="accent6">
              <a:lumMod val="20000"/>
              <a:lumOff val="80000"/>
            </a:schemeClr>
          </a:solidFill>
        </p:spPr>
        <p:txBody>
          <a:bodyPr wrap="square" rtlCol="0">
            <a:spAutoFit/>
          </a:bodyPr>
          <a:lstStyle/>
          <a:p>
            <a:r>
              <a:rPr lang="en-GB" sz="1400" dirty="0" smtClean="0"/>
              <a:t>Df1 is the count of the cases that lie on or below the Y=X line.</a:t>
            </a:r>
            <a:endParaRPr lang="en-GB" sz="1400" dirty="0"/>
          </a:p>
        </p:txBody>
      </p:sp>
      <p:cxnSp>
        <p:nvCxnSpPr>
          <p:cNvPr id="15" name="Straight Arrow Connector 14"/>
          <p:cNvCxnSpPr/>
          <p:nvPr/>
        </p:nvCxnSpPr>
        <p:spPr>
          <a:xfrm>
            <a:off x="6804248" y="5157192"/>
            <a:ext cx="72008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71600" y="3212976"/>
            <a:ext cx="374441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9" name="Object 18"/>
          <p:cNvGraphicFramePr>
            <a:graphicFrameLocks noChangeAspect="1"/>
          </p:cNvGraphicFramePr>
          <p:nvPr/>
        </p:nvGraphicFramePr>
        <p:xfrm>
          <a:off x="395536" y="3140968"/>
          <a:ext cx="432048" cy="576064"/>
        </p:xfrm>
        <a:graphic>
          <a:graphicData uri="http://schemas.openxmlformats.org/presentationml/2006/ole">
            <mc:AlternateContent xmlns:mc="http://schemas.openxmlformats.org/markup-compatibility/2006">
              <mc:Choice xmlns:v="urn:schemas-microsoft-com:vml" Requires="v">
                <p:oleObj spid="_x0000_s7178" name="Equation" r:id="rId3" imgW="164880" imgH="190440" progId="Equation.3">
                  <p:embed/>
                </p:oleObj>
              </mc:Choice>
              <mc:Fallback>
                <p:oleObj name="Equation" r:id="rId3" imgW="16488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140968"/>
                        <a:ext cx="432048"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ight Triangle 19"/>
          <p:cNvSpPr/>
          <p:nvPr/>
        </p:nvSpPr>
        <p:spPr>
          <a:xfrm rot="16200000">
            <a:off x="3491880" y="2060848"/>
            <a:ext cx="1296144" cy="1152128"/>
          </a:xfrm>
          <a:prstGeom prst="rtTriangl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a:solidFill>
                <a:schemeClr val="tx1"/>
              </a:solidFill>
            </a:endParaRPr>
          </a:p>
        </p:txBody>
      </p:sp>
      <p:sp>
        <p:nvSpPr>
          <p:cNvPr id="21" name="TextBox 20"/>
          <p:cNvSpPr txBox="1"/>
          <p:nvPr/>
        </p:nvSpPr>
        <p:spPr>
          <a:xfrm>
            <a:off x="4716016" y="1988840"/>
            <a:ext cx="936104" cy="2339102"/>
          </a:xfrm>
          <a:prstGeom prst="rect">
            <a:avLst/>
          </a:prstGeom>
          <a:noFill/>
        </p:spPr>
        <p:txBody>
          <a:bodyPr wrap="square" rtlCol="0">
            <a:spAutoFit/>
          </a:bodyPr>
          <a:lstStyle/>
          <a:p>
            <a:r>
              <a:rPr lang="en-GB" sz="1200" dirty="0" smtClean="0"/>
              <a:t>These count. But under null hypothesis, Y=X, and only the error counts  </a:t>
            </a:r>
            <a:r>
              <a:rPr lang="en-GB" sz="1600" dirty="0" smtClean="0"/>
              <a:t>(observed </a:t>
            </a:r>
            <a:r>
              <a:rPr lang="en-GB" sz="1600" dirty="0" err="1" smtClean="0"/>
              <a:t>e</a:t>
            </a:r>
            <a:r>
              <a:rPr lang="en-GB" sz="1600" baseline="-25000" dirty="0" err="1" smtClean="0"/>
              <a:t>i</a:t>
            </a:r>
            <a:r>
              <a:rPr lang="en-GB" sz="1600" dirty="0" smtClean="0"/>
              <a:t>)</a:t>
            </a:r>
          </a:p>
          <a:p>
            <a:endParaRPr lang="en-GB" dirty="0"/>
          </a:p>
        </p:txBody>
      </p:sp>
    </p:spTree>
    <p:extLst>
      <p:ext uri="{BB962C8B-B14F-4D97-AF65-F5344CB8AC3E}">
        <p14:creationId xmlns:p14="http://schemas.microsoft.com/office/powerpoint/2010/main" val="1178231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Illustration 2 for Sufficiency Testing</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If the mean of Y and the mean of X give a point low down in the diagram, we tend to get a low Consistency level, depending on the </a:t>
            </a:r>
            <a:r>
              <a:rPr lang="en-GB" dirty="0" err="1" smtClean="0"/>
              <a:t>skewness</a:t>
            </a:r>
            <a:r>
              <a:rPr lang="en-GB" dirty="0" smtClean="0"/>
              <a:t> of the two </a:t>
            </a:r>
            <a:r>
              <a:rPr lang="en-GB" dirty="0" err="1" smtClean="0"/>
              <a:t>variates</a:t>
            </a:r>
            <a:r>
              <a:rPr lang="en-GB" dirty="0" smtClean="0"/>
              <a:t>.</a:t>
            </a:r>
          </a:p>
          <a:p>
            <a:r>
              <a:rPr lang="en-GB" dirty="0" smtClean="0"/>
              <a:t>If the mean of Y and mean of X give a point high up in the diagram, the </a:t>
            </a:r>
            <a:r>
              <a:rPr lang="en-GB" dirty="0" err="1" smtClean="0"/>
              <a:t>Csuff</a:t>
            </a:r>
            <a:r>
              <a:rPr lang="en-GB" dirty="0" smtClean="0"/>
              <a:t> tends toward being large, and the </a:t>
            </a:r>
            <a:r>
              <a:rPr lang="en-GB" dirty="0" err="1" smtClean="0"/>
              <a:t>Dsuff</a:t>
            </a:r>
            <a:r>
              <a:rPr lang="en-GB" dirty="0" smtClean="0"/>
              <a:t> tends toward being small.  </a:t>
            </a:r>
          </a:p>
          <a:p>
            <a:r>
              <a:rPr lang="en-GB" dirty="0" smtClean="0"/>
              <a:t>When </a:t>
            </a:r>
            <a:r>
              <a:rPr lang="en-GB" dirty="0" err="1" smtClean="0"/>
              <a:t>Csuff</a:t>
            </a:r>
            <a:r>
              <a:rPr lang="en-GB" dirty="0" smtClean="0"/>
              <a:t> is small, there’s no need to reject the null hypothesis of </a:t>
            </a:r>
            <a:r>
              <a:rPr lang="en-GB" b="1" dirty="0" smtClean="0"/>
              <a:t>X </a:t>
            </a:r>
            <a:r>
              <a:rPr lang="en-GB" dirty="0" smtClean="0"/>
              <a:t>is sufficient for Y.</a:t>
            </a:r>
          </a:p>
          <a:p>
            <a:r>
              <a:rPr lang="en-GB" i="1" dirty="0" smtClean="0">
                <a:solidFill>
                  <a:schemeClr val="accent4">
                    <a:lumMod val="75000"/>
                  </a:schemeClr>
                </a:solidFill>
              </a:rPr>
              <a:t>A  “</a:t>
            </a:r>
            <a:r>
              <a:rPr lang="en-GB" i="1" dirty="0" err="1" smtClean="0">
                <a:solidFill>
                  <a:schemeClr val="accent4">
                    <a:lumMod val="75000"/>
                  </a:schemeClr>
                </a:solidFill>
              </a:rPr>
              <a:t>Csuff</a:t>
            </a:r>
            <a:r>
              <a:rPr lang="en-GB" i="1" dirty="0" smtClean="0">
                <a:solidFill>
                  <a:schemeClr val="accent4">
                    <a:lumMod val="75000"/>
                  </a:schemeClr>
                </a:solidFill>
              </a:rPr>
              <a:t> large” can be tested using the idea that the credible interval must not include 0.8.</a:t>
            </a:r>
          </a:p>
          <a:p>
            <a:r>
              <a:rPr lang="en-GB" dirty="0" smtClean="0">
                <a:solidFill>
                  <a:schemeClr val="accent6">
                    <a:lumMod val="50000"/>
                  </a:schemeClr>
                </a:solidFill>
              </a:rPr>
              <a:t>B  “</a:t>
            </a:r>
            <a:r>
              <a:rPr lang="en-GB" dirty="0" err="1" smtClean="0">
                <a:solidFill>
                  <a:schemeClr val="accent6">
                    <a:lumMod val="50000"/>
                  </a:schemeClr>
                </a:solidFill>
              </a:rPr>
              <a:t>Dsuff</a:t>
            </a:r>
            <a:r>
              <a:rPr lang="en-GB" dirty="0" smtClean="0">
                <a:solidFill>
                  <a:schemeClr val="accent6">
                    <a:lumMod val="50000"/>
                  </a:schemeClr>
                </a:solidFill>
              </a:rPr>
              <a:t> small” can be tested using the F test claim that F is greater than the F </a:t>
            </a:r>
            <a:r>
              <a:rPr lang="en-GB" dirty="0" err="1" smtClean="0">
                <a:solidFill>
                  <a:schemeClr val="accent6">
                    <a:lumMod val="50000"/>
                  </a:schemeClr>
                </a:solidFill>
              </a:rPr>
              <a:t>cutoff</a:t>
            </a:r>
            <a:r>
              <a:rPr lang="en-GB" dirty="0" smtClean="0">
                <a:solidFill>
                  <a:schemeClr val="accent6">
                    <a:lumMod val="50000"/>
                  </a:schemeClr>
                </a:solidFill>
              </a:rPr>
              <a:t>. [OR that the </a:t>
            </a:r>
            <a:r>
              <a:rPr lang="en-GB" dirty="0" err="1" smtClean="0">
                <a:solidFill>
                  <a:schemeClr val="accent6">
                    <a:lumMod val="50000"/>
                  </a:schemeClr>
                </a:solidFill>
              </a:rPr>
              <a:t>c.i</a:t>
            </a:r>
            <a:r>
              <a:rPr lang="en-GB" dirty="0" smtClean="0">
                <a:solidFill>
                  <a:schemeClr val="accent6">
                    <a:lumMod val="50000"/>
                  </a:schemeClr>
                </a:solidFill>
              </a:rPr>
              <a:t>. for </a:t>
            </a:r>
            <a:r>
              <a:rPr lang="en-GB" dirty="0" err="1" smtClean="0">
                <a:solidFill>
                  <a:schemeClr val="accent6">
                    <a:lumMod val="50000"/>
                  </a:schemeClr>
                </a:solidFill>
              </a:rPr>
              <a:t>Dsuff</a:t>
            </a:r>
            <a:r>
              <a:rPr lang="en-GB" dirty="0" smtClean="0">
                <a:solidFill>
                  <a:schemeClr val="accent6">
                    <a:lumMod val="50000"/>
                  </a:schemeClr>
                </a:solidFill>
              </a:rPr>
              <a:t> is small</a:t>
            </a:r>
            <a:r>
              <a:rPr lang="en-GB" dirty="0" smtClean="0"/>
              <a:t>. </a:t>
            </a:r>
          </a:p>
          <a:p>
            <a:pPr lvl="1"/>
            <a:r>
              <a:rPr lang="en-GB" dirty="0" smtClean="0">
                <a:solidFill>
                  <a:srgbClr val="FF0000"/>
                </a:solidFill>
              </a:rPr>
              <a:t>C  We do not have a </a:t>
            </a:r>
            <a:r>
              <a:rPr lang="en-GB" dirty="0" err="1" smtClean="0">
                <a:solidFill>
                  <a:srgbClr val="FF0000"/>
                </a:solidFill>
              </a:rPr>
              <a:t>cutoff</a:t>
            </a:r>
            <a:r>
              <a:rPr lang="en-GB" dirty="0" smtClean="0">
                <a:solidFill>
                  <a:srgbClr val="FF0000"/>
                </a:solidFill>
              </a:rPr>
              <a:t> criterion for </a:t>
            </a:r>
            <a:r>
              <a:rPr lang="en-GB" dirty="0" err="1" smtClean="0">
                <a:solidFill>
                  <a:srgbClr val="FF0000"/>
                </a:solidFill>
              </a:rPr>
              <a:t>Dsuff</a:t>
            </a:r>
            <a:r>
              <a:rPr lang="en-GB" dirty="0" smtClean="0">
                <a:solidFill>
                  <a:srgbClr val="FF0000"/>
                </a:solidFill>
              </a:rPr>
              <a:t>. Further research may suggest such a criterion value. The issue of measurement error must be taken into account, as well as the spread of X along the X axis.]</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DC365D31-8BAE-4B58-BE5B-77FAB7A0C81B}" type="slidenum">
              <a:rPr lang="en-GB" smtClean="0"/>
              <a:pPr/>
              <a:t>28</a:t>
            </a:fld>
            <a:endParaRPr lang="en-GB"/>
          </a:p>
        </p:txBody>
      </p:sp>
    </p:spTree>
    <p:extLst>
      <p:ext uri="{BB962C8B-B14F-4D97-AF65-F5344CB8AC3E}">
        <p14:creationId xmlns:p14="http://schemas.microsoft.com/office/powerpoint/2010/main" val="1524905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9154"/>
            <a:ext cx="8229600" cy="1671654"/>
          </a:xfrm>
        </p:spPr>
        <p:txBody>
          <a:bodyPr>
            <a:normAutofit fontScale="90000"/>
          </a:bodyPr>
          <a:lstStyle/>
          <a:p>
            <a:r>
              <a:rPr lang="en-GB" dirty="0" smtClean="0"/>
              <a:t>Here is the formula and </a:t>
            </a:r>
            <a:r>
              <a:rPr lang="en-GB" dirty="0" smtClean="0"/>
              <a:t>a description </a:t>
            </a:r>
            <a:r>
              <a:rPr lang="en-GB" dirty="0" smtClean="0"/>
              <a:t>of the denominator </a:t>
            </a:r>
            <a:r>
              <a:rPr lang="en-GB" dirty="0" smtClean="0"/>
              <a:t/>
            </a:r>
            <a:br>
              <a:rPr lang="en-GB" dirty="0" smtClean="0"/>
            </a:br>
            <a:r>
              <a:rPr lang="en-GB" sz="2700" dirty="0" smtClean="0"/>
              <a:t>of </a:t>
            </a:r>
            <a:r>
              <a:rPr lang="en-GB" sz="2700" dirty="0" smtClean="0"/>
              <a:t>the F test in </a:t>
            </a:r>
            <a:r>
              <a:rPr lang="en-GB" sz="2700" dirty="0" err="1" smtClean="0"/>
              <a:t>Eliason</a:t>
            </a:r>
            <a:r>
              <a:rPr lang="en-GB" sz="2700" dirty="0" smtClean="0"/>
              <a:t> </a:t>
            </a:r>
            <a:r>
              <a:rPr lang="en-GB" sz="2400" dirty="0" smtClean="0">
                <a:sym typeface="Symbol"/>
              </a:rPr>
              <a:t>and Stryker </a:t>
            </a:r>
            <a:r>
              <a:rPr lang="en-GB" sz="2700" dirty="0" smtClean="0"/>
              <a:t>(2009)</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r>
                  <a:rPr lang="en-GB" dirty="0" smtClean="0"/>
                  <a:t>The denominator is </a:t>
                </a:r>
                <a:r>
                  <a:rPr lang="en-GB" dirty="0" err="1" smtClean="0"/>
                  <a:t>Dnull</a:t>
                </a:r>
                <a:r>
                  <a:rPr lang="en-GB" dirty="0" smtClean="0"/>
                  <a:t>/N.</a:t>
                </a:r>
              </a:p>
              <a:p>
                <a:r>
                  <a:rPr lang="en-GB" dirty="0" smtClean="0"/>
                  <a:t>F = </a:t>
                </a:r>
                <a14:m>
                  <m:oMath xmlns:m="http://schemas.openxmlformats.org/officeDocument/2006/math">
                    <m:f>
                      <m:fPr>
                        <m:ctrlPr>
                          <a:rPr lang="en-GB" i="1" smtClean="0">
                            <a:latin typeface="Cambria Math"/>
                          </a:rPr>
                        </m:ctrlPr>
                      </m:fPr>
                      <m:num>
                        <m:r>
                          <a:rPr lang="en-GB" b="0" i="1" smtClean="0">
                            <a:latin typeface="Cambria Math"/>
                          </a:rPr>
                          <m:t>𝑆𝑆𝐷</m:t>
                        </m:r>
                        <m:r>
                          <a:rPr lang="en-GB" b="0" i="1" smtClean="0">
                            <a:latin typeface="Cambria Math"/>
                          </a:rPr>
                          <m:t>/</m:t>
                        </m:r>
                        <m:r>
                          <a:rPr lang="en-GB" b="0" i="1" smtClean="0">
                            <a:latin typeface="Cambria Math"/>
                          </a:rPr>
                          <m:t>𝐷𝐹</m:t>
                        </m:r>
                        <m:r>
                          <a:rPr lang="en-GB" b="0" i="1" smtClean="0">
                            <a:latin typeface="Cambria Math"/>
                          </a:rPr>
                          <m:t>1</m:t>
                        </m:r>
                      </m:num>
                      <m:den>
                        <m:r>
                          <a:rPr lang="en-GB" b="0" i="1" smtClean="0">
                            <a:latin typeface="Cambria Math"/>
                          </a:rPr>
                          <m:t>𝐸𝑀𝑆𝐷</m:t>
                        </m:r>
                        <m:r>
                          <a:rPr lang="en-GB" b="0" i="1" smtClean="0">
                            <a:latin typeface="Cambria Math"/>
                          </a:rPr>
                          <m:t>/</m:t>
                        </m:r>
                        <m:r>
                          <a:rPr lang="en-GB" b="0" i="1" smtClean="0">
                            <a:latin typeface="Cambria Math"/>
                          </a:rPr>
                          <m:t>𝐷𝐹</m:t>
                        </m:r>
                        <m:r>
                          <a:rPr lang="en-GB" b="0" i="1" smtClean="0">
                            <a:latin typeface="Cambria Math"/>
                          </a:rPr>
                          <m:t>2</m:t>
                        </m:r>
                      </m:den>
                    </m:f>
                  </m:oMath>
                </a14:m>
                <a:r>
                  <a:rPr lang="en-GB" dirty="0" smtClean="0"/>
                  <a:t> = </a:t>
                </a:r>
                <a14:m>
                  <m:oMath xmlns:m="http://schemas.openxmlformats.org/officeDocument/2006/math">
                    <m:f>
                      <m:fPr>
                        <m:ctrlPr>
                          <a:rPr lang="en-GB" i="1" smtClean="0">
                            <a:latin typeface="Cambria Math"/>
                          </a:rPr>
                        </m:ctrlPr>
                      </m:fPr>
                      <m:num>
                        <m:r>
                          <a:rPr lang="en-GB" b="0" i="1" smtClean="0">
                            <a:latin typeface="Cambria Math"/>
                          </a:rPr>
                          <m:t>𝐷</m:t>
                        </m:r>
                        <m:r>
                          <a:rPr lang="en-GB" b="0" i="1" baseline="-25000" smtClean="0">
                            <a:latin typeface="Cambria Math"/>
                          </a:rPr>
                          <m:t>𝑠𝑢𝑓𝑓</m:t>
                        </m:r>
                        <m:r>
                          <a:rPr lang="en-GB" b="0" i="1" smtClean="0">
                            <a:latin typeface="Cambria Math"/>
                          </a:rPr>
                          <m:t>/</m:t>
                        </m:r>
                        <m:r>
                          <a:rPr lang="en-GB" b="0" i="1" smtClean="0">
                            <a:latin typeface="Cambria Math"/>
                          </a:rPr>
                          <m:t>𝐷𝐹</m:t>
                        </m:r>
                        <m:r>
                          <a:rPr lang="en-GB" b="0" i="1" smtClean="0">
                            <a:latin typeface="Cambria Math"/>
                          </a:rPr>
                          <m:t>1</m:t>
                        </m:r>
                      </m:num>
                      <m:den>
                        <m:r>
                          <a:rPr lang="en-GB" b="0" i="1" smtClean="0">
                            <a:latin typeface="Cambria Math"/>
                          </a:rPr>
                          <m:t>𝑀𝑖𝑛𝑖𝑚𝑢𝑚</m:t>
                        </m:r>
                        <m:r>
                          <a:rPr lang="en-GB" b="0" i="1" smtClean="0">
                            <a:latin typeface="Cambria Math"/>
                          </a:rPr>
                          <m:t> </m:t>
                        </m:r>
                        <m:r>
                          <a:rPr lang="en-GB" b="0" i="1" smtClean="0">
                            <a:latin typeface="Cambria Math"/>
                          </a:rPr>
                          <m:t>𝐸𝑥𝑝𝑒𝑐𝑡𝑒𝑑</m:t>
                        </m:r>
                        <m:r>
                          <a:rPr lang="en-GB" b="0" i="1" smtClean="0">
                            <a:latin typeface="Cambria Math"/>
                          </a:rPr>
                          <m:t> </m:t>
                        </m:r>
                        <m:r>
                          <a:rPr lang="en-GB" b="0" i="1" smtClean="0">
                            <a:latin typeface="Cambria Math"/>
                          </a:rPr>
                          <m:t>𝐸𝑟𝑟𝑜𝑟</m:t>
                        </m:r>
                        <m:r>
                          <a:rPr lang="en-GB" b="0" i="1" smtClean="0">
                            <a:latin typeface="Cambria Math"/>
                          </a:rPr>
                          <m:t> </m:t>
                        </m:r>
                        <m:r>
                          <a:rPr lang="en-GB" b="0" i="1" smtClean="0">
                            <a:latin typeface="Cambria Math"/>
                          </a:rPr>
                          <m:t>𝑖𝑓</m:t>
                        </m:r>
                        <m:r>
                          <a:rPr lang="en-GB" b="0" i="1" smtClean="0">
                            <a:latin typeface="Cambria Math"/>
                          </a:rPr>
                          <m:t> </m:t>
                        </m:r>
                        <m:r>
                          <a:rPr lang="en-GB" b="0" i="1" smtClean="0">
                            <a:latin typeface="Cambria Math"/>
                          </a:rPr>
                          <m:t>𝐻</m:t>
                        </m:r>
                        <m:r>
                          <a:rPr lang="en-GB" b="0" i="1" baseline="-25000" smtClean="0">
                            <a:latin typeface="Cambria Math"/>
                          </a:rPr>
                          <m:t>0 </m:t>
                        </m:r>
                        <m:r>
                          <a:rPr lang="en-GB" b="0" i="1" smtClean="0">
                            <a:latin typeface="Cambria Math"/>
                          </a:rPr>
                          <m:t>𝑖𝑠</m:t>
                        </m:r>
                        <m:r>
                          <a:rPr lang="en-GB" b="0" i="1" smtClean="0">
                            <a:latin typeface="Cambria Math"/>
                          </a:rPr>
                          <m:t> </m:t>
                        </m:r>
                        <m:r>
                          <a:rPr lang="en-GB" b="0" i="1" smtClean="0">
                            <a:latin typeface="Cambria Math"/>
                          </a:rPr>
                          <m:t>𝑡𝑟𝑢𝑒</m:t>
                        </m:r>
                      </m:den>
                    </m:f>
                  </m:oMath>
                </a14:m>
                <a:endParaRPr lang="en-GB" dirty="0" smtClean="0"/>
              </a:p>
              <a:p>
                <a:r>
                  <a:rPr lang="en-GB" dirty="0" smtClean="0"/>
                  <a:t>At the top </a:t>
                </a:r>
                <a:r>
                  <a:rPr lang="en-GB" dirty="0" smtClean="0"/>
                  <a:t>is </a:t>
                </a:r>
                <a:r>
                  <a:rPr lang="en-GB" dirty="0" smtClean="0"/>
                  <a:t>the </a:t>
                </a:r>
                <a:r>
                  <a:rPr lang="en-GB" dirty="0" smtClean="0"/>
                  <a:t>distance for all the points, summed up, and standardised by DF1 (the N in the lower triangle). </a:t>
                </a:r>
              </a:p>
              <a:p>
                <a:r>
                  <a:rPr lang="en-GB" dirty="0" smtClean="0"/>
                  <a:t>At the bottom is the distance </a:t>
                </a:r>
                <a:r>
                  <a:rPr lang="en-GB" dirty="0" smtClean="0">
                    <a:solidFill>
                      <a:srgbClr val="FF0000"/>
                    </a:solidFill>
                  </a:rPr>
                  <a:t>if the sufficiency </a:t>
                </a:r>
                <a:r>
                  <a:rPr lang="en-GB" dirty="0" smtClean="0">
                    <a:solidFill>
                      <a:srgbClr val="FF0000"/>
                    </a:solidFill>
                  </a:rPr>
                  <a:t>of X for Y were found in the </a:t>
                </a:r>
                <a:r>
                  <a:rPr lang="en-GB" dirty="0" smtClean="0">
                    <a:solidFill>
                      <a:srgbClr val="FF0000"/>
                    </a:solidFill>
                  </a:rPr>
                  <a:t>data</a:t>
                </a:r>
                <a:r>
                  <a:rPr lang="en-GB" dirty="0" smtClean="0"/>
                  <a:t> (without measurement error, this disappears as 0).</a:t>
                </a:r>
                <a:endParaRPr lang="en-GB" dirty="0" smtClean="0"/>
              </a:p>
              <a:p>
                <a:r>
                  <a:rPr lang="en-GB" dirty="0" smtClean="0"/>
                  <a:t>At the bottom, it is not a </a:t>
                </a:r>
                <a:r>
                  <a:rPr lang="en-GB" dirty="0" smtClean="0"/>
                  <a:t>unique distance, because many patterns are consistent with this.</a:t>
                </a:r>
              </a:p>
              <a:p>
                <a:pPr marL="0" indent="0">
                  <a:buNone/>
                </a:pPr>
                <a:r>
                  <a:rPr lang="en-GB" sz="3900" dirty="0" smtClean="0"/>
                  <a:t>Eq. 3 ‘minimum distance under the null H’</a:t>
                </a:r>
              </a:p>
              <a:p>
                <a:pPr marL="0" indent="0">
                  <a:buNone/>
                </a:pPr>
                <a:r>
                  <a:rPr lang="en-GB" sz="3900" dirty="0" smtClean="0"/>
                  <a:t>  min(</a:t>
                </a:r>
                <a:r>
                  <a:rPr lang="en-GB" sz="3900" dirty="0" err="1" smtClean="0"/>
                  <a:t>D</a:t>
                </a:r>
                <a:r>
                  <a:rPr lang="en-GB" sz="3900" baseline="-25000" dirty="0" err="1" smtClean="0"/>
                  <a:t>null</a:t>
                </a:r>
                <a:r>
                  <a:rPr lang="en-GB" sz="3900" dirty="0" smtClean="0"/>
                  <a:t>) = min(E{</a:t>
                </a:r>
                <a:r>
                  <a:rPr lang="en-GB" sz="3900" dirty="0" err="1" smtClean="0"/>
                  <a:t>D</a:t>
                </a:r>
                <a:r>
                  <a:rPr lang="en-GB" sz="3900" baseline="-25000" dirty="0" err="1" smtClean="0"/>
                  <a:t>suff</a:t>
                </a:r>
                <a:r>
                  <a:rPr lang="en-GB" sz="3900" dirty="0" err="1" smtClean="0"/>
                  <a:t>|causal</a:t>
                </a:r>
                <a:r>
                  <a:rPr lang="en-GB" sz="3900" dirty="0" smtClean="0"/>
                  <a:t> sufficiency is true} / N    </a:t>
                </a:r>
                <a:endParaRPr lang="en-GB" sz="3900" dirty="0" smtClean="0"/>
              </a:p>
              <a:p>
                <a:pPr marL="0" indent="0">
                  <a:buNone/>
                </a:pPr>
                <a:endParaRPr lang="en-GB" sz="3900" dirty="0"/>
              </a:p>
              <a:p>
                <a:pPr marL="0" indent="0">
                  <a:buNone/>
                </a:pPr>
                <a:r>
                  <a:rPr lang="en-GB" dirty="0" smtClean="0"/>
                  <a:t>(</a:t>
                </a:r>
                <a:r>
                  <a:rPr lang="en-GB" dirty="0" err="1" smtClean="0"/>
                  <a:t>Eliason</a:t>
                </a:r>
                <a:r>
                  <a:rPr lang="en-GB" dirty="0" smtClean="0"/>
                  <a:t> &amp; Stryker, 2009, 115)</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156" r="-1185"/>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DC365D31-8BAE-4B58-BE5B-77FAB7A0C81B}" type="slidenum">
              <a:rPr lang="en-GB" smtClean="0"/>
              <a:pPr/>
              <a:t>29</a:t>
            </a:fld>
            <a:endParaRPr lang="en-GB"/>
          </a:p>
        </p:txBody>
      </p:sp>
    </p:spTree>
    <p:extLst>
      <p:ext uri="{BB962C8B-B14F-4D97-AF65-F5344CB8AC3E}">
        <p14:creationId xmlns:p14="http://schemas.microsoft.com/office/powerpoint/2010/main" val="210862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pPr marL="0" indent="0"/>
            <a:r>
              <a:rPr lang="en-GB" dirty="0"/>
              <a:t>1 Defining our terms and conceptual framework</a:t>
            </a:r>
          </a:p>
        </p:txBody>
      </p:sp>
      <p:sp>
        <p:nvSpPr>
          <p:cNvPr id="3" name="Content Placeholder 2"/>
          <p:cNvSpPr>
            <a:spLocks noGrp="1"/>
          </p:cNvSpPr>
          <p:nvPr>
            <p:ph idx="1"/>
          </p:nvPr>
        </p:nvSpPr>
        <p:spPr/>
        <p:txBody>
          <a:bodyPr>
            <a:normAutofit fontScale="92500" lnSpcReduction="20000"/>
          </a:bodyPr>
          <a:lstStyle/>
          <a:p>
            <a:r>
              <a:rPr lang="en-US" altLang="en-US" dirty="0" smtClean="0"/>
              <a:t>QCA=Qualitative Comparative Analysis</a:t>
            </a:r>
          </a:p>
          <a:p>
            <a:r>
              <a:rPr lang="en-US" altLang="en-US" dirty="0" smtClean="0"/>
              <a:t>QCA and fuzzy set comparative analysis </a:t>
            </a:r>
            <a:r>
              <a:rPr lang="en-US" altLang="en-US" dirty="0"/>
              <a:t>is a set of systematic ways of studying </a:t>
            </a:r>
            <a:r>
              <a:rPr lang="en-US" altLang="en-US" dirty="0" smtClean="0"/>
              <a:t>causality.</a:t>
            </a:r>
          </a:p>
          <a:p>
            <a:r>
              <a:rPr lang="en-US" altLang="en-US" dirty="0" smtClean="0"/>
              <a:t>We make a simple </a:t>
            </a:r>
            <a:r>
              <a:rPr lang="en-US" altLang="en-US" dirty="0"/>
              <a:t>data table of binary or ordinal variables. </a:t>
            </a:r>
            <a:endParaRPr lang="en-US" altLang="en-US" dirty="0" smtClean="0"/>
          </a:p>
          <a:p>
            <a:r>
              <a:rPr lang="en-US" altLang="en-US" dirty="0" smtClean="0"/>
              <a:t>QCA </a:t>
            </a:r>
            <a:r>
              <a:rPr lang="en-US" altLang="en-US" dirty="0"/>
              <a:t>helps discern necessary causality as well as sufficient </a:t>
            </a:r>
            <a:r>
              <a:rPr lang="en-US" altLang="en-US" dirty="0" smtClean="0"/>
              <a:t>causality.</a:t>
            </a:r>
          </a:p>
          <a:p>
            <a:r>
              <a:rPr lang="en-US" altLang="en-US" dirty="0" smtClean="0"/>
              <a:t>Any Sample Size, or whole population.</a:t>
            </a:r>
          </a:p>
          <a:p>
            <a:r>
              <a:rPr lang="en-US" altLang="en-US" dirty="0" smtClean="0"/>
              <a:t>QCA </a:t>
            </a:r>
            <a:r>
              <a:rPr lang="en-US" altLang="en-US" dirty="0"/>
              <a:t>offers  formal methods for analyzing </a:t>
            </a:r>
            <a:r>
              <a:rPr lang="en-US" altLang="en-US" dirty="0" smtClean="0"/>
              <a:t>contingency.</a:t>
            </a:r>
            <a:endParaRPr lang="en-GB" altLang="en-US" dirty="0"/>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a:t>
            </a:fld>
            <a:endParaRPr lang="en-GB"/>
          </a:p>
        </p:txBody>
      </p:sp>
    </p:spTree>
    <p:extLst>
      <p:ext uri="{BB962C8B-B14F-4D97-AF65-F5344CB8AC3E}">
        <p14:creationId xmlns:p14="http://schemas.microsoft.com/office/powerpoint/2010/main" val="1014902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Reminder:  what sufficiency means.</a:t>
            </a:r>
            <a:endParaRPr lang="en-GB" dirty="0"/>
          </a:p>
        </p:txBody>
      </p:sp>
      <p:sp>
        <p:nvSpPr>
          <p:cNvPr id="3" name="Content Placeholder 2"/>
          <p:cNvSpPr>
            <a:spLocks noGrp="1"/>
          </p:cNvSpPr>
          <p:nvPr>
            <p:ph idx="1"/>
          </p:nvPr>
        </p:nvSpPr>
        <p:spPr/>
        <p:txBody>
          <a:bodyPr/>
          <a:lstStyle/>
          <a:p>
            <a:r>
              <a:rPr lang="en-GB" dirty="0" smtClean="0"/>
              <a:t>If X is sufficient for Y,</a:t>
            </a:r>
          </a:p>
          <a:p>
            <a:endParaRPr lang="en-GB" dirty="0"/>
          </a:p>
          <a:p>
            <a:r>
              <a:rPr lang="en-GB" dirty="0" smtClean="0"/>
              <a:t>Then whenever X is non zero, Y will be =X or greater.</a:t>
            </a:r>
          </a:p>
          <a:p>
            <a:endParaRPr lang="en-GB" dirty="0"/>
          </a:p>
          <a:p>
            <a:r>
              <a:rPr lang="en-GB" dirty="0" smtClean="0"/>
              <a:t>Thus if X is 0, it is an irrelevant case for consistency in this sense.</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GB" dirty="0" err="1" smtClean="0"/>
              <a:t>Eliason</a:t>
            </a:r>
            <a:r>
              <a:rPr lang="en-GB" dirty="0" smtClean="0"/>
              <a:t> and </a:t>
            </a:r>
            <a:r>
              <a:rPr lang="en-GB" dirty="0" err="1" smtClean="0"/>
              <a:t>Strycker</a:t>
            </a:r>
            <a:r>
              <a:rPr lang="en-GB" dirty="0" smtClean="0"/>
              <a:t> say to consider measurement error.</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If the </a:t>
            </a:r>
            <a:r>
              <a:rPr lang="en-GB" dirty="0" err="1" smtClean="0"/>
              <a:t>zy</a:t>
            </a:r>
            <a:r>
              <a:rPr lang="en-GB" dirty="0" smtClean="0"/>
              <a:t> and </a:t>
            </a:r>
            <a:r>
              <a:rPr lang="en-GB" dirty="0" err="1" smtClean="0"/>
              <a:t>zx</a:t>
            </a:r>
            <a:r>
              <a:rPr lang="en-GB" dirty="0" smtClean="0"/>
              <a:t> are considered to be stochastic then they may have both sampling error and measurement error.  The idea of error here is that the sample may not give a perfect idea of the population.  Then the true relationship cannot be known perfectly.</a:t>
            </a:r>
          </a:p>
          <a:p>
            <a:r>
              <a:rPr lang="en-GB" dirty="0" smtClean="0"/>
              <a:t>Probability theory helps us know something about the pattern with a ‘confidence level’.</a:t>
            </a:r>
          </a:p>
          <a:p>
            <a:r>
              <a:rPr lang="en-GB" dirty="0" smtClean="0"/>
              <a:t>P values are 100% - the conf. level</a:t>
            </a:r>
          </a:p>
          <a:p>
            <a:r>
              <a:rPr lang="en-GB" dirty="0" smtClean="0"/>
              <a:t>E.g. 5% if the conf. level is 95% over repeat samples</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 statistic</a:t>
            </a:r>
            <a:endParaRPr lang="en-GB" dirty="0"/>
          </a:p>
        </p:txBody>
      </p:sp>
      <p:sp>
        <p:nvSpPr>
          <p:cNvPr id="3" name="Content Placeholder 2"/>
          <p:cNvSpPr>
            <a:spLocks noGrp="1"/>
          </p:cNvSpPr>
          <p:nvPr>
            <p:ph idx="1"/>
          </p:nvPr>
        </p:nvSpPr>
        <p:spPr>
          <a:solidFill>
            <a:schemeClr val="accent4">
              <a:lumMod val="20000"/>
              <a:lumOff val="80000"/>
            </a:schemeClr>
          </a:solidFill>
        </p:spPr>
        <p:txBody>
          <a:bodyPr>
            <a:normAutofit fontScale="92500"/>
          </a:bodyPr>
          <a:lstStyle/>
          <a:p>
            <a:pPr marL="0" indent="0">
              <a:buNone/>
            </a:pPr>
            <a:r>
              <a:rPr lang="en-GB" dirty="0" smtClean="0"/>
              <a:t>A ratio of two </a:t>
            </a:r>
            <a:r>
              <a:rPr lang="en-GB" dirty="0" err="1" smtClean="0"/>
              <a:t>r.v.s</a:t>
            </a:r>
            <a:r>
              <a:rPr lang="en-GB" dirty="0" smtClean="0"/>
              <a:t> follows an F distribution if both </a:t>
            </a:r>
            <a:r>
              <a:rPr lang="en-GB" dirty="0" err="1" smtClean="0"/>
              <a:t>r.v.s</a:t>
            </a:r>
            <a:r>
              <a:rPr lang="en-GB" dirty="0" smtClean="0"/>
              <a:t> follow chi-squared distribution.</a:t>
            </a:r>
          </a:p>
          <a:p>
            <a:pPr marL="0" indent="0">
              <a:buNone/>
            </a:pPr>
            <a:r>
              <a:rPr lang="en-GB" dirty="0" smtClean="0"/>
              <a:t>We see this in ANOVA and in the F test of Regression:  If F is large, P is near 0 and we reject the null hypothesis, because the numerator exceeds the denominator more than it would by chance.</a:t>
            </a:r>
          </a:p>
          <a:p>
            <a:pPr marL="0" indent="0">
              <a:buNone/>
            </a:pPr>
            <a:r>
              <a:rPr lang="en-GB" dirty="0" smtClean="0"/>
              <a:t>For our F statistic, </a:t>
            </a:r>
            <a:r>
              <a:rPr lang="en-GB" b="1" dirty="0" smtClean="0"/>
              <a:t>the H</a:t>
            </a:r>
            <a:r>
              <a:rPr lang="en-GB" b="1" baseline="-25000" dirty="0" smtClean="0"/>
              <a:t>0</a:t>
            </a:r>
            <a:r>
              <a:rPr lang="en-GB" b="1" dirty="0" smtClean="0"/>
              <a:t> is:  X is </a:t>
            </a:r>
            <a:r>
              <a:rPr lang="en-GB" b="1" u="sng" dirty="0" smtClean="0"/>
              <a:t>sufficient </a:t>
            </a:r>
            <a:r>
              <a:rPr lang="en-GB" b="1" dirty="0" smtClean="0"/>
              <a:t>for Y.</a:t>
            </a:r>
          </a:p>
          <a:p>
            <a:pPr marL="0" indent="0">
              <a:buNone/>
            </a:pPr>
            <a:r>
              <a:rPr lang="en-GB" b="1" dirty="0" smtClean="0"/>
              <a:t>Rejecting H</a:t>
            </a:r>
            <a:r>
              <a:rPr lang="en-GB" b="1" baseline="-25000" dirty="0" smtClean="0"/>
              <a:t>0</a:t>
            </a:r>
            <a:r>
              <a:rPr lang="en-GB" b="1" dirty="0" smtClean="0"/>
              <a:t> means we have X is NOT sufficient for Y.  “Accepting” H</a:t>
            </a:r>
            <a:r>
              <a:rPr lang="en-GB" b="1" baseline="-25000" dirty="0" smtClean="0"/>
              <a:t>0</a:t>
            </a:r>
            <a:r>
              <a:rPr lang="en-GB" b="1" dirty="0" smtClean="0"/>
              <a:t> means we have </a:t>
            </a:r>
            <a:r>
              <a:rPr lang="en-GB" b="1" i="1" u="sng" dirty="0" smtClean="0"/>
              <a:t>not falsified </a:t>
            </a:r>
            <a:r>
              <a:rPr lang="en-GB" b="1" dirty="0" smtClean="0"/>
              <a:t>H</a:t>
            </a:r>
            <a:r>
              <a:rPr lang="en-GB" b="1" baseline="-25000" dirty="0" smtClean="0"/>
              <a:t>0</a:t>
            </a:r>
            <a:r>
              <a:rPr lang="en-GB" b="1" dirty="0" smtClean="0"/>
              <a:t>.</a:t>
            </a:r>
            <a:endParaRPr lang="en-GB" b="1"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32</a:t>
            </a:fld>
            <a:endParaRPr lang="en-GB"/>
          </a:p>
        </p:txBody>
      </p:sp>
    </p:spTree>
    <p:extLst>
      <p:ext uri="{BB962C8B-B14F-4D97-AF65-F5344CB8AC3E}">
        <p14:creationId xmlns:p14="http://schemas.microsoft.com/office/powerpoint/2010/main" val="327362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the total distance in the numerator of the F?</a:t>
            </a:r>
            <a:endParaRPr lang="en-GB" dirty="0"/>
          </a:p>
        </p:txBody>
      </p:sp>
      <p:sp>
        <p:nvSpPr>
          <p:cNvPr id="3" name="Content Placeholder 2"/>
          <p:cNvSpPr>
            <a:spLocks noGrp="1"/>
          </p:cNvSpPr>
          <p:nvPr>
            <p:ph idx="1"/>
          </p:nvPr>
        </p:nvSpPr>
        <p:spPr/>
        <p:txBody>
          <a:bodyPr/>
          <a:lstStyle/>
          <a:p>
            <a:r>
              <a:rPr lang="en-GB" dirty="0" smtClean="0"/>
              <a:t>It’s the sum of the individual distances from the point to the diagonal line, each squared before they’re added up.</a:t>
            </a:r>
          </a:p>
          <a:p>
            <a:endParaRPr lang="en-GB" dirty="0" smtClean="0"/>
          </a:p>
          <a:p>
            <a:r>
              <a:rPr lang="en-GB" dirty="0" smtClean="0"/>
              <a:t>The formula uses </a:t>
            </a:r>
            <a:r>
              <a:rPr lang="en-GB" dirty="0" err="1" smtClean="0"/>
              <a:t>D</a:t>
            </a:r>
            <a:r>
              <a:rPr lang="en-GB" baseline="-25000" dirty="0" err="1" smtClean="0"/>
              <a:t>suff</a:t>
            </a:r>
            <a:endParaRPr lang="en-GB" baseline="-25000" dirty="0" smtClean="0"/>
          </a:p>
          <a:p>
            <a:endParaRPr lang="en-GB" dirty="0" smtClean="0"/>
          </a:p>
          <a:p>
            <a:pPr marL="0" indent="0">
              <a:buNone/>
            </a:pPr>
            <a:r>
              <a:rPr lang="en-GB" dirty="0" smtClean="0">
                <a:latin typeface="Courier New"/>
                <a:cs typeface="Courier New"/>
              </a:rPr>
              <a:t>   </a:t>
            </a:r>
            <a:r>
              <a:rPr lang="el-GR" sz="4800" dirty="0" smtClean="0">
                <a:latin typeface="Courier New"/>
                <a:cs typeface="Courier New"/>
              </a:rPr>
              <a:t>Σ</a:t>
            </a:r>
            <a:r>
              <a:rPr lang="en-GB" sz="4800" dirty="0" smtClean="0"/>
              <a:t>(1-d)( </a:t>
            </a:r>
            <a:r>
              <a:rPr lang="en-GB" sz="4800" dirty="0" err="1" smtClean="0"/>
              <a:t>zy</a:t>
            </a:r>
            <a:r>
              <a:rPr lang="en-GB" sz="4800" dirty="0" smtClean="0"/>
              <a:t> – </a:t>
            </a:r>
            <a:r>
              <a:rPr lang="en-GB" sz="4800" dirty="0" err="1" smtClean="0"/>
              <a:t>zx</a:t>
            </a:r>
            <a:r>
              <a:rPr lang="en-GB" sz="4800" dirty="0" smtClean="0"/>
              <a:t> )</a:t>
            </a:r>
            <a:r>
              <a:rPr lang="en-GB" sz="4800" baseline="30000" dirty="0" smtClean="0"/>
              <a:t>2  </a:t>
            </a:r>
            <a:endParaRPr lang="en-GB" sz="4800" baseline="30000"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particular F Statistic</a:t>
            </a:r>
            <a:endParaRPr lang="en-GB" dirty="0"/>
          </a:p>
        </p:txBody>
      </p:sp>
      <p:sp>
        <p:nvSpPr>
          <p:cNvPr id="3" name="Content Placeholder 2"/>
          <p:cNvSpPr>
            <a:spLocks noGrp="1"/>
          </p:cNvSpPr>
          <p:nvPr>
            <p:ph idx="1"/>
          </p:nvPr>
        </p:nvSpPr>
        <p:spPr>
          <a:xfrm>
            <a:off x="421704" y="1484784"/>
            <a:ext cx="8686800" cy="5373216"/>
          </a:xfrm>
        </p:spPr>
        <p:txBody>
          <a:bodyPr>
            <a:normAutofit fontScale="47500" lnSpcReduction="20000"/>
          </a:bodyPr>
          <a:lstStyle/>
          <a:p>
            <a:r>
              <a:rPr lang="en-GB" dirty="0" smtClean="0"/>
              <a:t>When we take </a:t>
            </a:r>
            <a:r>
              <a:rPr lang="en-GB" dirty="0" err="1" smtClean="0"/>
              <a:t>Zx</a:t>
            </a:r>
            <a:r>
              <a:rPr lang="en-GB" dirty="0" smtClean="0"/>
              <a:t>, this now becomes a point in space, so it does add something.  The algebraic rules shift from Boolean to Euclidean.</a:t>
            </a:r>
          </a:p>
          <a:p>
            <a:pPr marL="0" indent="0">
              <a:buNone/>
            </a:pPr>
            <a:r>
              <a:rPr lang="en-GB" sz="5100" b="1" dirty="0"/>
              <a:t>	</a:t>
            </a:r>
          </a:p>
          <a:p>
            <a:pPr marL="0" indent="0">
              <a:buNone/>
            </a:pPr>
            <a:r>
              <a:rPr lang="en-GB" sz="5100" b="1" dirty="0"/>
              <a:t>F = </a:t>
            </a:r>
            <a:r>
              <a:rPr lang="en-GB" sz="5100" b="1" dirty="0" err="1"/>
              <a:t>msd</a:t>
            </a:r>
            <a:r>
              <a:rPr lang="en-GB" sz="5100" b="1" dirty="0"/>
              <a:t>/</a:t>
            </a:r>
            <a:r>
              <a:rPr lang="en-GB" sz="5100" b="1" dirty="0" err="1"/>
              <a:t>emsd</a:t>
            </a:r>
            <a:r>
              <a:rPr lang="en-GB" sz="5100" b="1" dirty="0"/>
              <a:t>  on df1, df2 degrees of freedom.</a:t>
            </a:r>
          </a:p>
          <a:p>
            <a:pPr marL="0" indent="0">
              <a:buNone/>
            </a:pPr>
            <a:r>
              <a:rPr lang="en-GB" b="1" dirty="0" smtClean="0"/>
              <a:t>= mean of the sum of Distance from Sufficiency / Expected Mean under Null Hypothesis</a:t>
            </a:r>
          </a:p>
          <a:p>
            <a:pPr marL="0" indent="0">
              <a:buNone/>
            </a:pPr>
            <a:r>
              <a:rPr lang="en-GB" b="1" dirty="0" smtClean="0"/>
              <a:t>= (</a:t>
            </a:r>
            <a:r>
              <a:rPr lang="en-GB" b="1" dirty="0">
                <a:latin typeface="Times New Roman"/>
                <a:cs typeface="Times New Roman"/>
              </a:rPr>
              <a:t>∑</a:t>
            </a:r>
            <a:r>
              <a:rPr lang="en-GB" b="1" dirty="0" err="1" smtClean="0"/>
              <a:t>Dsuff</a:t>
            </a:r>
            <a:r>
              <a:rPr lang="en-GB" b="1" dirty="0" smtClean="0"/>
              <a:t> / df1 ) / E(</a:t>
            </a:r>
            <a:r>
              <a:rPr lang="en-GB" b="1" dirty="0" smtClean="0">
                <a:sym typeface="Symbol"/>
              </a:rPr>
              <a:t></a:t>
            </a:r>
            <a:r>
              <a:rPr lang="en-GB" b="1" baseline="-25000" dirty="0" err="1" smtClean="0">
                <a:sym typeface="Symbol"/>
              </a:rPr>
              <a:t>i</a:t>
            </a:r>
            <a:r>
              <a:rPr lang="en-GB" b="1" dirty="0" smtClean="0"/>
              <a:t>)</a:t>
            </a:r>
          </a:p>
          <a:p>
            <a:pPr marL="0" indent="0">
              <a:buNone/>
            </a:pPr>
            <a:r>
              <a:rPr lang="en-GB" sz="4500" dirty="0" smtClean="0"/>
              <a:t>WHERE:  </a:t>
            </a:r>
            <a:r>
              <a:rPr lang="en-GB" sz="4500" dirty="0" err="1" smtClean="0"/>
              <a:t>msd</a:t>
            </a:r>
            <a:r>
              <a:rPr lang="en-GB" sz="4500" dirty="0" smtClean="0"/>
              <a:t> </a:t>
            </a:r>
            <a:r>
              <a:rPr lang="en-GB" sz="4500" dirty="0"/>
              <a:t>= </a:t>
            </a:r>
            <a:r>
              <a:rPr lang="en-GB" sz="4500" b="1" dirty="0" err="1"/>
              <a:t>D</a:t>
            </a:r>
            <a:r>
              <a:rPr lang="en-GB" sz="4500" b="1" baseline="-25000" dirty="0" err="1"/>
              <a:t>suff</a:t>
            </a:r>
            <a:r>
              <a:rPr lang="en-GB" sz="4500" dirty="0"/>
              <a:t>/df1</a:t>
            </a:r>
          </a:p>
          <a:p>
            <a:pPr marL="0" indent="0">
              <a:buNone/>
            </a:pPr>
            <a:r>
              <a:rPr lang="en-GB" sz="4500" dirty="0" smtClean="0"/>
              <a:t>And </a:t>
            </a:r>
            <a:r>
              <a:rPr lang="en-GB" sz="4500" dirty="0" err="1" smtClean="0"/>
              <a:t>emsd</a:t>
            </a:r>
            <a:r>
              <a:rPr lang="en-GB" sz="4500" dirty="0" smtClean="0"/>
              <a:t> </a:t>
            </a:r>
            <a:r>
              <a:rPr lang="en-GB" sz="4500" dirty="0"/>
              <a:t>= </a:t>
            </a:r>
            <a:r>
              <a:rPr lang="en-GB" sz="4500" dirty="0" err="1"/>
              <a:t>nullsd</a:t>
            </a:r>
            <a:r>
              <a:rPr lang="en-GB" sz="4500" dirty="0"/>
              <a:t> </a:t>
            </a:r>
          </a:p>
          <a:p>
            <a:r>
              <a:rPr lang="en-GB" sz="4500" b="1" dirty="0" err="1" smtClean="0"/>
              <a:t>D</a:t>
            </a:r>
            <a:r>
              <a:rPr lang="en-GB" sz="4500" b="1" baseline="-25000" dirty="0" err="1" smtClean="0"/>
              <a:t>suff</a:t>
            </a:r>
            <a:r>
              <a:rPr lang="en-GB" sz="4500" dirty="0" smtClean="0"/>
              <a:t> = </a:t>
            </a:r>
            <a:r>
              <a:rPr lang="de-DE" sz="4500" dirty="0" smtClean="0"/>
              <a:t>the </a:t>
            </a:r>
            <a:r>
              <a:rPr lang="de-DE" sz="4500" dirty="0" err="1" smtClean="0"/>
              <a:t>sum</a:t>
            </a:r>
            <a:r>
              <a:rPr lang="de-DE" sz="4500" dirty="0" smtClean="0"/>
              <a:t> of all       ( </a:t>
            </a:r>
            <a:r>
              <a:rPr lang="de-DE" sz="4500" dirty="0"/>
              <a:t>1 - d ) *  ( </a:t>
            </a:r>
            <a:r>
              <a:rPr lang="de-DE" sz="4500" dirty="0" err="1" smtClean="0"/>
              <a:t>zy</a:t>
            </a:r>
            <a:r>
              <a:rPr lang="de-DE" sz="4500" dirty="0" smtClean="0"/>
              <a:t>- </a:t>
            </a:r>
            <a:r>
              <a:rPr lang="de-DE" sz="4500" dirty="0" err="1" smtClean="0"/>
              <a:t>z</a:t>
            </a:r>
            <a:r>
              <a:rPr lang="de-DE" sz="4500" b="1" dirty="0" err="1" smtClean="0"/>
              <a:t>x</a:t>
            </a:r>
            <a:r>
              <a:rPr lang="de-DE" sz="4500" dirty="0" smtClean="0"/>
              <a:t> )</a:t>
            </a:r>
            <a:r>
              <a:rPr lang="de-DE" sz="4500" baseline="30000" dirty="0" smtClean="0"/>
              <a:t>2</a:t>
            </a:r>
            <a:endParaRPr lang="en-GB" sz="4500" baseline="30000" dirty="0" smtClean="0"/>
          </a:p>
          <a:p>
            <a:r>
              <a:rPr lang="en-GB" sz="4500" dirty="0" smtClean="0"/>
              <a:t>E</a:t>
            </a:r>
            <a:r>
              <a:rPr lang="en-GB" sz="2800" b="1" dirty="0"/>
              <a:t> (</a:t>
            </a:r>
            <a:r>
              <a:rPr lang="en-GB" sz="2800" b="1" dirty="0">
                <a:sym typeface="Symbol"/>
              </a:rPr>
              <a:t></a:t>
            </a:r>
            <a:r>
              <a:rPr lang="en-GB" sz="2800" b="1" baseline="-25000" dirty="0" err="1">
                <a:sym typeface="Symbol"/>
              </a:rPr>
              <a:t>i</a:t>
            </a:r>
            <a:r>
              <a:rPr lang="en-GB" sz="2800" b="1" dirty="0"/>
              <a:t>) </a:t>
            </a:r>
            <a:r>
              <a:rPr lang="en-GB" sz="2800" b="1" dirty="0" smtClean="0"/>
              <a:t>= </a:t>
            </a:r>
            <a:r>
              <a:rPr lang="en-GB" sz="4500" dirty="0" err="1" smtClean="0"/>
              <a:t>nullsd</a:t>
            </a:r>
            <a:r>
              <a:rPr lang="en-GB" sz="4500" dirty="0" smtClean="0"/>
              <a:t> </a:t>
            </a:r>
            <a:r>
              <a:rPr lang="en-GB" sz="4500" dirty="0"/>
              <a:t>= df2 * </a:t>
            </a:r>
            <a:r>
              <a:rPr lang="en-GB" sz="4500" dirty="0" smtClean="0"/>
              <a:t>error_value</a:t>
            </a:r>
            <a:r>
              <a:rPr lang="en-GB" sz="4500" baseline="30000" dirty="0"/>
              <a:t>2</a:t>
            </a:r>
            <a:endParaRPr lang="en-GB" sz="4500" baseline="30000" dirty="0" smtClean="0"/>
          </a:p>
          <a:p>
            <a:endParaRPr lang="en-GB" sz="4500" dirty="0" smtClean="0"/>
          </a:p>
          <a:p>
            <a:r>
              <a:rPr lang="en-GB" dirty="0" smtClean="0"/>
              <a:t>The numerator arises as a measure of the observed distances from the hypothesized sufficiency relationship (which is independent of the denominator).</a:t>
            </a:r>
          </a:p>
          <a:p>
            <a:endParaRPr lang="en-GB" dirty="0" smtClean="0"/>
          </a:p>
          <a:p>
            <a:r>
              <a:rPr lang="en-GB" dirty="0" smtClean="0"/>
              <a:t>The denominator is a measure of the expected value of the error in the model. The expectation of the sum of squared errors.</a:t>
            </a:r>
          </a:p>
          <a:p>
            <a:r>
              <a:rPr lang="en-GB" dirty="0" smtClean="0"/>
              <a:t>This error must be independent of X and Y.   It is a piecewise linear function. Actually from a scalar ‘</a:t>
            </a:r>
            <a:r>
              <a:rPr lang="en-GB" dirty="0" err="1" smtClean="0"/>
              <a:t>Error_value</a:t>
            </a:r>
            <a:r>
              <a:rPr lang="en-GB" dirty="0" smtClean="0"/>
              <a:t>’ we want to generate the errors for each X but we have not allowed this correlation of X and error in this model. </a:t>
            </a:r>
            <a:r>
              <a:rPr lang="en-GB" dirty="0"/>
              <a:t>We follow Huang, R. </a:t>
            </a:r>
            <a:r>
              <a:rPr lang="en-GB" dirty="0">
                <a:hlinkClick r:id="rId2"/>
              </a:rPr>
              <a:t>https://</a:t>
            </a:r>
            <a:r>
              <a:rPr lang="en-GB" dirty="0" smtClean="0">
                <a:hlinkClick r:id="rId2"/>
              </a:rPr>
              <a:t>r-forge.r-project.org/scm/viewvc.php/pkg/QCA3/R/fsgof.R?view=markup&amp;root=asrr</a:t>
            </a:r>
            <a:r>
              <a:rPr lang="en-GB" dirty="0" smtClean="0"/>
              <a:t> with </a:t>
            </a:r>
            <a:r>
              <a:rPr lang="en-GB" dirty="0" err="1" smtClean="0"/>
              <a:t>error_value</a:t>
            </a:r>
            <a:r>
              <a:rPr lang="en-GB" dirty="0" smtClean="0"/>
              <a:t>=0.05</a:t>
            </a:r>
          </a:p>
        </p:txBody>
      </p:sp>
      <p:sp>
        <p:nvSpPr>
          <p:cNvPr id="4" name="Slide Number Placeholder 3"/>
          <p:cNvSpPr>
            <a:spLocks noGrp="1"/>
          </p:cNvSpPr>
          <p:nvPr>
            <p:ph type="sldNum" sz="quarter" idx="12"/>
          </p:nvPr>
        </p:nvSpPr>
        <p:spPr/>
        <p:txBody>
          <a:bodyPr/>
          <a:lstStyle/>
          <a:p>
            <a:fld id="{DC365D31-8BAE-4B58-BE5B-77FAB7A0C81B}" type="slidenum">
              <a:rPr lang="en-GB" smtClean="0"/>
              <a:pPr/>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Interpretation of the denominator</a:t>
            </a:r>
            <a:endParaRPr lang="en-GB" dirty="0"/>
          </a:p>
        </p:txBody>
      </p:sp>
      <p:sp>
        <p:nvSpPr>
          <p:cNvPr id="3" name="Content Placeholder 2"/>
          <p:cNvSpPr>
            <a:spLocks noGrp="1"/>
          </p:cNvSpPr>
          <p:nvPr>
            <p:ph idx="1"/>
          </p:nvPr>
        </p:nvSpPr>
        <p:spPr>
          <a:xfrm>
            <a:off x="457200" y="1196752"/>
            <a:ext cx="8229600" cy="4929411"/>
          </a:xfrm>
        </p:spPr>
        <p:txBody>
          <a:bodyPr>
            <a:normAutofit lnSpcReduction="10000"/>
          </a:bodyPr>
          <a:lstStyle/>
          <a:p>
            <a:r>
              <a:rPr lang="en-GB" dirty="0" smtClean="0"/>
              <a:t>It is an innocuous feature, based on a null assumption.</a:t>
            </a:r>
          </a:p>
          <a:p>
            <a:r>
              <a:rPr lang="en-GB" dirty="0" smtClean="0"/>
              <a:t>If F is large, there’s a lack of support for the null hypothesis.</a:t>
            </a:r>
          </a:p>
          <a:p>
            <a:r>
              <a:rPr lang="en-GB" dirty="0" smtClean="0"/>
              <a:t>If F is small, there’s no way to reject the SUFF hypothesis.  We want F small! </a:t>
            </a:r>
            <a:r>
              <a:rPr lang="en-GB" sz="4600" dirty="0" smtClean="0">
                <a:latin typeface="Times New Roman"/>
                <a:cs typeface="Times New Roman"/>
              </a:rPr>
              <a:t>☺</a:t>
            </a:r>
            <a:endParaRPr lang="en-GB" sz="4600" dirty="0" smtClean="0"/>
          </a:p>
          <a:p>
            <a:r>
              <a:rPr lang="en-GB" dirty="0" smtClean="0"/>
              <a:t>If </a:t>
            </a:r>
            <a:r>
              <a:rPr lang="en-GB" dirty="0" smtClean="0"/>
              <a:t>F =0 and X is always zero, you can’t test causality of X. </a:t>
            </a:r>
            <a:endParaRPr lang="en-GB" dirty="0" smtClean="0"/>
          </a:p>
          <a:p>
            <a:r>
              <a:rPr lang="en-GB" dirty="0" smtClean="0"/>
              <a:t>Watch out for remainders.</a:t>
            </a:r>
            <a:endParaRPr lang="en-GB" dirty="0" smtClean="0"/>
          </a:p>
        </p:txBody>
      </p:sp>
      <p:sp>
        <p:nvSpPr>
          <p:cNvPr id="5" name="Slide Number Placeholder 4"/>
          <p:cNvSpPr>
            <a:spLocks noGrp="1"/>
          </p:cNvSpPr>
          <p:nvPr>
            <p:ph type="sldNum" sz="quarter" idx="12"/>
          </p:nvPr>
        </p:nvSpPr>
        <p:spPr/>
        <p:txBody>
          <a:bodyPr/>
          <a:lstStyle/>
          <a:p>
            <a:fld id="{DC365D31-8BAE-4B58-BE5B-77FAB7A0C81B}" type="slidenum">
              <a:rPr lang="en-GB" smtClean="0"/>
              <a:pPr/>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Illustrations</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10118709"/>
              </p:ext>
            </p:extLst>
          </p:nvPr>
        </p:nvGraphicFramePr>
        <p:xfrm>
          <a:off x="153460" y="1124744"/>
          <a:ext cx="7128792" cy="1124703"/>
        </p:xfrm>
        <a:graphic>
          <a:graphicData uri="http://schemas.openxmlformats.org/drawingml/2006/table">
            <a:tbl>
              <a:tblPr/>
              <a:tblGrid>
                <a:gridCol w="891099"/>
                <a:gridCol w="891099"/>
                <a:gridCol w="891099"/>
                <a:gridCol w="891099"/>
                <a:gridCol w="891099"/>
                <a:gridCol w="891099"/>
                <a:gridCol w="891099"/>
                <a:gridCol w="891099"/>
              </a:tblGrid>
              <a:tr h="374901">
                <a:tc>
                  <a:txBody>
                    <a:bodyPr/>
                    <a:lstStyle/>
                    <a:p>
                      <a:pPr algn="l" fontAlgn="b"/>
                      <a:r>
                        <a:rPr lang="en-GB" sz="2000" b="0" i="0" u="none" strike="noStrike" dirty="0" err="1">
                          <a:solidFill>
                            <a:srgbClr val="000000"/>
                          </a:solidFill>
                          <a:effectLst/>
                          <a:latin typeface="Calibri"/>
                        </a:rPr>
                        <a:t>Config</a:t>
                      </a:r>
                      <a:endParaRPr lang="en-GB" sz="2000" b="0" i="0" u="none" strike="noStrike" dirty="0">
                        <a:solidFill>
                          <a:srgbClr val="000000"/>
                        </a:solidFill>
                        <a:effectLst/>
                        <a:latin typeface="Calibri"/>
                      </a:endParaRPr>
                    </a:p>
                  </a:txBody>
                  <a:tcPr marL="7620" marR="7620" marT="7620" marB="0" anchor="b">
                    <a:lnL>
                      <a:noFill/>
                    </a:lnL>
                    <a:lnR>
                      <a:noFill/>
                    </a:lnR>
                    <a:lnT>
                      <a:noFill/>
                    </a:lnT>
                    <a:lnB>
                      <a:noFill/>
                    </a:lnB>
                    <a:solidFill>
                      <a:schemeClr val="accent6">
                        <a:lumMod val="20000"/>
                        <a:lumOff val="80000"/>
                      </a:schemeClr>
                    </a:solidFill>
                  </a:tcPr>
                </a:tc>
                <a:tc>
                  <a:txBody>
                    <a:bodyPr/>
                    <a:lstStyle/>
                    <a:p>
                      <a:pPr algn="l" fontAlgn="b"/>
                      <a:r>
                        <a:rPr lang="en-GB" sz="2000" b="0" i="0" u="none" strike="noStrike" dirty="0">
                          <a:solidFill>
                            <a:srgbClr val="000000"/>
                          </a:solidFill>
                          <a:effectLst/>
                          <a:latin typeface="Calibri"/>
                        </a:rPr>
                        <a:t>Y</a:t>
                      </a:r>
                    </a:p>
                  </a:txBody>
                  <a:tcPr marL="7620" marR="7620" marT="7620" marB="0" anchor="b">
                    <a:lnL>
                      <a:noFill/>
                    </a:lnL>
                    <a:lnR>
                      <a:noFill/>
                    </a:lnR>
                    <a:lnT>
                      <a:noFill/>
                    </a:lnT>
                    <a:lnB>
                      <a:noFill/>
                    </a:lnB>
                    <a:solidFill>
                      <a:schemeClr val="accent6">
                        <a:lumMod val="20000"/>
                        <a:lumOff val="80000"/>
                      </a:schemeClr>
                    </a:solidFill>
                  </a:tcPr>
                </a:tc>
                <a:tc>
                  <a:txBody>
                    <a:bodyPr/>
                    <a:lstStyle/>
                    <a:p>
                      <a:pPr algn="l" fontAlgn="b"/>
                      <a:r>
                        <a:rPr lang="en-GB" sz="2000" b="0" i="1" u="sng" strike="noStrike" dirty="0" err="1">
                          <a:solidFill>
                            <a:srgbClr val="FF0000"/>
                          </a:solidFill>
                          <a:effectLst/>
                          <a:latin typeface="Calibri"/>
                        </a:rPr>
                        <a:t>Csuff</a:t>
                      </a:r>
                      <a:endParaRPr lang="en-GB" sz="2000" b="0" i="1" u="sng" strike="noStrike" dirty="0">
                        <a:solidFill>
                          <a:srgbClr val="FF0000"/>
                        </a:solidFill>
                        <a:effectLst/>
                        <a:latin typeface="Calibri"/>
                      </a:endParaRPr>
                    </a:p>
                  </a:txBody>
                  <a:tcPr marL="7620" marR="7620" marT="7620" marB="0" anchor="b">
                    <a:lnL>
                      <a:noFill/>
                    </a:lnL>
                    <a:lnR>
                      <a:noFill/>
                    </a:lnR>
                    <a:lnT>
                      <a:noFill/>
                    </a:lnT>
                    <a:lnB>
                      <a:noFill/>
                    </a:lnB>
                    <a:solidFill>
                      <a:schemeClr val="accent6">
                        <a:lumMod val="20000"/>
                        <a:lumOff val="80000"/>
                      </a:schemeClr>
                    </a:solidFill>
                  </a:tcPr>
                </a:tc>
                <a:tc>
                  <a:txBody>
                    <a:bodyPr/>
                    <a:lstStyle/>
                    <a:p>
                      <a:pPr algn="l" fontAlgn="b"/>
                      <a:r>
                        <a:rPr lang="en-GB" sz="2000" b="0" i="1" u="sng" strike="noStrike" dirty="0" err="1">
                          <a:solidFill>
                            <a:srgbClr val="FF0000"/>
                          </a:solidFill>
                          <a:effectLst/>
                          <a:latin typeface="Calibri"/>
                        </a:rPr>
                        <a:t>Dsuff</a:t>
                      </a:r>
                      <a:endParaRPr lang="en-GB" sz="2000" b="0" i="1" u="sng" strike="noStrike" dirty="0">
                        <a:solidFill>
                          <a:srgbClr val="FF0000"/>
                        </a:solidFill>
                        <a:effectLst/>
                        <a:latin typeface="Calibri"/>
                      </a:endParaRPr>
                    </a:p>
                  </a:txBody>
                  <a:tcPr marL="7620" marR="7620" marT="7620" marB="0" anchor="b">
                    <a:lnL>
                      <a:noFill/>
                    </a:lnL>
                    <a:lnR>
                      <a:noFill/>
                    </a:lnR>
                    <a:lnT>
                      <a:noFill/>
                    </a:lnT>
                    <a:lnB>
                      <a:noFill/>
                    </a:lnB>
                    <a:solidFill>
                      <a:schemeClr val="accent6">
                        <a:lumMod val="20000"/>
                        <a:lumOff val="80000"/>
                      </a:schemeClr>
                    </a:solidFill>
                  </a:tcPr>
                </a:tc>
                <a:tc>
                  <a:txBody>
                    <a:bodyPr/>
                    <a:lstStyle/>
                    <a:p>
                      <a:pPr algn="l" fontAlgn="b"/>
                      <a:r>
                        <a:rPr lang="en-GB" sz="2000" b="0" i="0" u="none" strike="noStrike">
                          <a:solidFill>
                            <a:srgbClr val="000000"/>
                          </a:solidFill>
                          <a:effectLst/>
                          <a:latin typeface="Calibri"/>
                        </a:rPr>
                        <a:t>F</a:t>
                      </a:r>
                    </a:p>
                  </a:txBody>
                  <a:tcPr marL="7620" marR="7620" marT="7620" marB="0" anchor="b">
                    <a:lnL>
                      <a:noFill/>
                    </a:lnL>
                    <a:lnR>
                      <a:noFill/>
                    </a:lnR>
                    <a:lnT>
                      <a:noFill/>
                    </a:lnT>
                    <a:lnB>
                      <a:noFill/>
                    </a:lnB>
                    <a:solidFill>
                      <a:schemeClr val="accent6">
                        <a:lumMod val="20000"/>
                        <a:lumOff val="80000"/>
                      </a:schemeClr>
                    </a:solidFill>
                  </a:tcPr>
                </a:tc>
                <a:tc>
                  <a:txBody>
                    <a:bodyPr/>
                    <a:lstStyle/>
                    <a:p>
                      <a:pPr algn="l" fontAlgn="b"/>
                      <a:r>
                        <a:rPr lang="en-GB" sz="2000" b="0" i="0" u="none" strike="noStrike">
                          <a:solidFill>
                            <a:srgbClr val="000000"/>
                          </a:solidFill>
                          <a:effectLst/>
                          <a:latin typeface="Calibri"/>
                        </a:rPr>
                        <a:t>PVAL</a:t>
                      </a:r>
                    </a:p>
                  </a:txBody>
                  <a:tcPr marL="7620" marR="7620" marT="7620" marB="0" anchor="b">
                    <a:lnL>
                      <a:noFill/>
                    </a:lnL>
                    <a:lnR>
                      <a:noFill/>
                    </a:lnR>
                    <a:lnT>
                      <a:noFill/>
                    </a:lnT>
                    <a:lnB>
                      <a:noFill/>
                    </a:lnB>
                    <a:solidFill>
                      <a:schemeClr val="accent6">
                        <a:lumMod val="20000"/>
                        <a:lumOff val="80000"/>
                      </a:schemeClr>
                    </a:solidFill>
                  </a:tcPr>
                </a:tc>
                <a:tc>
                  <a:txBody>
                    <a:bodyPr/>
                    <a:lstStyle/>
                    <a:p>
                      <a:pPr algn="l" fontAlgn="b"/>
                      <a:r>
                        <a:rPr lang="en-GB" sz="2000" b="0" i="0" u="none" strike="noStrike">
                          <a:solidFill>
                            <a:srgbClr val="000000"/>
                          </a:solidFill>
                          <a:effectLst/>
                          <a:latin typeface="Calibri"/>
                        </a:rPr>
                        <a:t>Df1</a:t>
                      </a:r>
                    </a:p>
                  </a:txBody>
                  <a:tcPr marL="7620" marR="7620" marT="7620" marB="0" anchor="b">
                    <a:lnL>
                      <a:noFill/>
                    </a:lnL>
                    <a:lnR>
                      <a:noFill/>
                    </a:lnR>
                    <a:lnT>
                      <a:noFill/>
                    </a:lnT>
                    <a:lnB>
                      <a:noFill/>
                    </a:lnB>
                    <a:solidFill>
                      <a:schemeClr val="accent6">
                        <a:lumMod val="20000"/>
                        <a:lumOff val="80000"/>
                      </a:schemeClr>
                    </a:solidFill>
                  </a:tcPr>
                </a:tc>
                <a:tc>
                  <a:txBody>
                    <a:bodyPr/>
                    <a:lstStyle/>
                    <a:p>
                      <a:pPr algn="l" fontAlgn="b"/>
                      <a:r>
                        <a:rPr lang="en-GB" sz="2000" b="0" i="0" u="none" strike="noStrike">
                          <a:solidFill>
                            <a:srgbClr val="000000"/>
                          </a:solidFill>
                          <a:effectLst/>
                          <a:latin typeface="Calibri"/>
                        </a:rPr>
                        <a:t>Num</a:t>
                      </a:r>
                    </a:p>
                  </a:txBody>
                  <a:tcPr marL="7620" marR="7620" marT="7620" marB="0" anchor="b">
                    <a:lnL>
                      <a:noFill/>
                    </a:lnL>
                    <a:lnR>
                      <a:noFill/>
                    </a:lnR>
                    <a:lnT>
                      <a:noFill/>
                    </a:lnT>
                    <a:lnB>
                      <a:noFill/>
                    </a:lnB>
                    <a:solidFill>
                      <a:schemeClr val="accent6">
                        <a:lumMod val="20000"/>
                        <a:lumOff val="80000"/>
                      </a:schemeClr>
                    </a:solidFill>
                  </a:tcPr>
                </a:tc>
              </a:tr>
              <a:tr h="374901">
                <a:tc>
                  <a:txBody>
                    <a:bodyPr/>
                    <a:lstStyle/>
                    <a:p>
                      <a:pPr algn="l" fontAlgn="b"/>
                      <a:r>
                        <a:rPr lang="en-GB" sz="2000" b="0" i="0" u="none" strike="noStrike">
                          <a:solidFill>
                            <a:srgbClr val="000000"/>
                          </a:solidFill>
                          <a:effectLst/>
                          <a:latin typeface="Calibri"/>
                        </a:rPr>
                        <a:t>X1Y3</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a:solidFill>
                            <a:srgbClr val="000000"/>
                          </a:solidFill>
                          <a:effectLst/>
                          <a:latin typeface="Calibri"/>
                        </a:rPr>
                        <a:t>3</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1" u="sng" strike="noStrike" dirty="0">
                          <a:solidFill>
                            <a:srgbClr val="FF0000"/>
                          </a:solidFill>
                          <a:effectLst/>
                          <a:latin typeface="Calibri"/>
                        </a:rPr>
                        <a:t>1</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1" u="sng" strike="noStrike" dirty="0">
                          <a:solidFill>
                            <a:srgbClr val="FF0000"/>
                          </a:solidFill>
                          <a:effectLst/>
                          <a:latin typeface="Calibri"/>
                        </a:rPr>
                        <a:t>0</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dirty="0">
                          <a:solidFill>
                            <a:srgbClr val="000000"/>
                          </a:solidFill>
                          <a:effectLst/>
                          <a:latin typeface="Calibri"/>
                        </a:rPr>
                        <a:t>0</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dirty="0">
                          <a:solidFill>
                            <a:srgbClr val="000000"/>
                          </a:solidFill>
                          <a:effectLst/>
                          <a:latin typeface="Calibri"/>
                        </a:rPr>
                        <a:t>0</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dirty="0">
                          <a:solidFill>
                            <a:srgbClr val="000000"/>
                          </a:solidFill>
                          <a:effectLst/>
                          <a:latin typeface="Calibri"/>
                        </a:rPr>
                        <a:t>0</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dirty="0">
                          <a:solidFill>
                            <a:srgbClr val="000000"/>
                          </a:solidFill>
                          <a:effectLst/>
                          <a:latin typeface="Calibri"/>
                        </a:rPr>
                        <a:t>15</a:t>
                      </a:r>
                    </a:p>
                  </a:txBody>
                  <a:tcPr marL="7620" marR="7620" marT="7620" marB="0" anchor="b">
                    <a:lnL>
                      <a:noFill/>
                    </a:lnL>
                    <a:lnR>
                      <a:noFill/>
                    </a:lnR>
                    <a:lnT>
                      <a:noFill/>
                    </a:lnT>
                    <a:lnB>
                      <a:noFill/>
                    </a:lnB>
                    <a:solidFill>
                      <a:schemeClr val="accent6">
                        <a:lumMod val="20000"/>
                        <a:lumOff val="80000"/>
                      </a:schemeClr>
                    </a:solidFill>
                  </a:tcPr>
                </a:tc>
              </a:tr>
              <a:tr h="374901">
                <a:tc>
                  <a:txBody>
                    <a:bodyPr/>
                    <a:lstStyle/>
                    <a:p>
                      <a:pPr algn="l" fontAlgn="b"/>
                      <a:r>
                        <a:rPr lang="en-GB" sz="2000" b="0" i="0" u="none" strike="noStrike">
                          <a:solidFill>
                            <a:srgbClr val="000000"/>
                          </a:solidFill>
                          <a:effectLst/>
                          <a:latin typeface="Calibri"/>
                        </a:rPr>
                        <a:t>X2Y3</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a:solidFill>
                            <a:srgbClr val="000000"/>
                          </a:solidFill>
                          <a:effectLst/>
                          <a:latin typeface="Calibri"/>
                        </a:rPr>
                        <a:t>3</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dirty="0">
                          <a:solidFill>
                            <a:srgbClr val="000000"/>
                          </a:solidFill>
                          <a:effectLst/>
                          <a:latin typeface="Calibri"/>
                        </a:rPr>
                        <a:t>0.622</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dirty="0">
                          <a:solidFill>
                            <a:srgbClr val="000000"/>
                          </a:solidFill>
                          <a:effectLst/>
                          <a:latin typeface="Calibri"/>
                        </a:rPr>
                        <a:t>64.943</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a:solidFill>
                            <a:srgbClr val="000000"/>
                          </a:solidFill>
                          <a:effectLst/>
                          <a:latin typeface="Calibri"/>
                        </a:rPr>
                        <a:t>144.317</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a:solidFill>
                            <a:srgbClr val="000000"/>
                          </a:solidFill>
                          <a:effectLst/>
                          <a:latin typeface="Calibri"/>
                        </a:rPr>
                        <a:t>0</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1" u="sng" strike="noStrike" dirty="0">
                          <a:solidFill>
                            <a:srgbClr val="000000"/>
                          </a:solidFill>
                          <a:effectLst/>
                          <a:latin typeface="Calibri"/>
                        </a:rPr>
                        <a:t>3</a:t>
                      </a:r>
                    </a:p>
                  </a:txBody>
                  <a:tcPr marL="7620" marR="7620" marT="7620" marB="0" anchor="b">
                    <a:lnL>
                      <a:noFill/>
                    </a:lnL>
                    <a:lnR>
                      <a:noFill/>
                    </a:lnR>
                    <a:lnT>
                      <a:noFill/>
                    </a:lnT>
                    <a:lnB>
                      <a:noFill/>
                    </a:lnB>
                    <a:solidFill>
                      <a:schemeClr val="accent5">
                        <a:lumMod val="20000"/>
                        <a:lumOff val="80000"/>
                      </a:schemeClr>
                    </a:solidFill>
                  </a:tcPr>
                </a:tc>
                <a:tc>
                  <a:txBody>
                    <a:bodyPr/>
                    <a:lstStyle/>
                    <a:p>
                      <a:pPr algn="r" fontAlgn="b"/>
                      <a:r>
                        <a:rPr lang="en-GB" sz="2000" b="0" i="1" u="sng" strike="noStrike" dirty="0">
                          <a:solidFill>
                            <a:srgbClr val="000000"/>
                          </a:solidFill>
                          <a:effectLst/>
                          <a:latin typeface="Calibri"/>
                        </a:rPr>
                        <a:t>15</a:t>
                      </a:r>
                    </a:p>
                  </a:txBody>
                  <a:tcPr marL="7620" marR="7620" marT="7620" marB="0" anchor="b">
                    <a:lnL>
                      <a:noFill/>
                    </a:lnL>
                    <a:lnR>
                      <a:noFill/>
                    </a:lnR>
                    <a:lnT>
                      <a:noFill/>
                    </a:lnT>
                    <a:lnB>
                      <a:noFill/>
                    </a:lnB>
                    <a:solidFill>
                      <a:schemeClr val="accent5">
                        <a:lumMod val="20000"/>
                        <a:lumOff val="80000"/>
                      </a:schemeClr>
                    </a:solidFill>
                  </a:tcPr>
                </a:tc>
              </a:tr>
            </a:tbl>
          </a:graphicData>
        </a:graphic>
      </p:graphicFrame>
      <p:sp>
        <p:nvSpPr>
          <p:cNvPr id="4" name="Slide Number Placeholder 3"/>
          <p:cNvSpPr>
            <a:spLocks noGrp="1"/>
          </p:cNvSpPr>
          <p:nvPr>
            <p:ph type="sldNum" sz="quarter" idx="12"/>
          </p:nvPr>
        </p:nvSpPr>
        <p:spPr/>
        <p:txBody>
          <a:bodyPr/>
          <a:lstStyle/>
          <a:p>
            <a:fld id="{DC365D31-8BAE-4B58-BE5B-77FAB7A0C81B}" type="slidenum">
              <a:rPr lang="en-GB" smtClean="0"/>
              <a:pPr/>
              <a:t>36</a:t>
            </a:fld>
            <a:endParaRPr lang="en-GB"/>
          </a:p>
        </p:txBody>
      </p:sp>
      <p:sp>
        <p:nvSpPr>
          <p:cNvPr id="6" name="TextBox 5"/>
          <p:cNvSpPr txBox="1"/>
          <p:nvPr/>
        </p:nvSpPr>
        <p:spPr>
          <a:xfrm>
            <a:off x="3779912" y="2276872"/>
            <a:ext cx="4752528" cy="646331"/>
          </a:xfrm>
          <a:prstGeom prst="rect">
            <a:avLst/>
          </a:prstGeom>
          <a:noFill/>
        </p:spPr>
        <p:txBody>
          <a:bodyPr wrap="square" rtlCol="0">
            <a:spAutoFit/>
          </a:bodyPr>
          <a:lstStyle/>
          <a:p>
            <a:r>
              <a:rPr lang="en-GB" dirty="0" smtClean="0"/>
              <a:t>In such a case, ignore configuration X1X3 because X1</a:t>
            </a:r>
            <a:r>
              <a:rPr lang="en-GB" dirty="0" smtClean="0">
                <a:sym typeface="Symbol"/>
              </a:rPr>
              <a:t>X3 is always 0 so no test can occur.</a:t>
            </a:r>
            <a:endParaRPr lang="en-GB" dirty="0"/>
          </a:p>
        </p:txBody>
      </p:sp>
      <p:pic>
        <p:nvPicPr>
          <p:cNvPr id="3073" name="Picture 1" descr="C:\fsgof\germaned1\GermanEduc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2996952"/>
            <a:ext cx="7235933" cy="5112568"/>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404220" y="4941168"/>
            <a:ext cx="7912196" cy="1008112"/>
          </a:xfrm>
          <a:prstGeom prst="roundRect">
            <a:avLst/>
          </a:prstGeom>
          <a:solidFill>
            <a:schemeClr val="accent5">
              <a:lumMod val="20000"/>
              <a:lumOff val="80000"/>
              <a:alpha val="39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8" name="TextBox 7"/>
          <p:cNvSpPr txBox="1"/>
          <p:nvPr/>
        </p:nvSpPr>
        <p:spPr>
          <a:xfrm>
            <a:off x="6372200" y="5157192"/>
            <a:ext cx="1656184" cy="646331"/>
          </a:xfrm>
          <a:prstGeom prst="rect">
            <a:avLst/>
          </a:prstGeom>
          <a:noFill/>
        </p:spPr>
        <p:txBody>
          <a:bodyPr wrap="square" rtlCol="0">
            <a:spAutoFit/>
          </a:bodyPr>
          <a:lstStyle/>
          <a:p>
            <a:r>
              <a:rPr lang="en-GB" dirty="0" smtClean="0"/>
              <a:t>These are looking good. </a:t>
            </a:r>
            <a:endParaRPr lang="en-GB" dirty="0"/>
          </a:p>
        </p:txBody>
      </p:sp>
      <p:sp>
        <p:nvSpPr>
          <p:cNvPr id="9" name="TextBox 8"/>
          <p:cNvSpPr txBox="1"/>
          <p:nvPr/>
        </p:nvSpPr>
        <p:spPr>
          <a:xfrm>
            <a:off x="7416316" y="522546"/>
            <a:ext cx="1224136" cy="1754326"/>
          </a:xfrm>
          <a:prstGeom prst="rect">
            <a:avLst/>
          </a:prstGeom>
          <a:solidFill>
            <a:schemeClr val="accent5">
              <a:lumMod val="20000"/>
              <a:lumOff val="80000"/>
            </a:schemeClr>
          </a:solidFill>
        </p:spPr>
        <p:txBody>
          <a:bodyPr wrap="square" rtlCol="0">
            <a:spAutoFit/>
          </a:bodyPr>
          <a:lstStyle/>
          <a:p>
            <a:r>
              <a:rPr lang="en-GB" i="1" u="sng" dirty="0"/>
              <a:t>Note how Df1 gives a signal about coverage.</a:t>
            </a:r>
          </a:p>
          <a:p>
            <a:endParaRPr lang="en-GB" i="1" u="sng" dirty="0"/>
          </a:p>
        </p:txBody>
      </p:sp>
    </p:spTree>
    <p:extLst>
      <p:ext uri="{BB962C8B-B14F-4D97-AF65-F5344CB8AC3E}">
        <p14:creationId xmlns:p14="http://schemas.microsoft.com/office/powerpoint/2010/main" val="1513285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20000"/>
              <a:lumOff val="80000"/>
            </a:schemeClr>
          </a:solidFill>
        </p:spPr>
        <p:txBody>
          <a:bodyPr>
            <a:normAutofit fontScale="90000"/>
          </a:bodyPr>
          <a:lstStyle/>
          <a:p>
            <a:r>
              <a:rPr lang="en-GB" dirty="0"/>
              <a:t>4 Empirical findings</a:t>
            </a:r>
            <a:br>
              <a:rPr lang="en-GB" dirty="0"/>
            </a:br>
            <a:r>
              <a:rPr lang="en-GB" dirty="0"/>
              <a:t>Real </a:t>
            </a:r>
            <a:r>
              <a:rPr lang="en-GB" dirty="0" smtClean="0"/>
              <a:t>data illustrations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solidFill>
                  <a:srgbClr val="C00000"/>
                </a:solidFill>
              </a:rPr>
              <a:t>Aims of this section</a:t>
            </a:r>
            <a:r>
              <a:rPr lang="en-GB" dirty="0" smtClean="0">
                <a:solidFill>
                  <a:srgbClr val="C00000"/>
                </a:solidFill>
              </a:rPr>
              <a:t>:</a:t>
            </a:r>
          </a:p>
          <a:p>
            <a:r>
              <a:rPr lang="en-GB" dirty="0" smtClean="0">
                <a:solidFill>
                  <a:srgbClr val="C00000"/>
                </a:solidFill>
              </a:rPr>
              <a:t>Show the graphs that our program makes.</a:t>
            </a:r>
          </a:p>
          <a:p>
            <a:r>
              <a:rPr lang="en-GB" dirty="0">
                <a:solidFill>
                  <a:srgbClr val="C00000"/>
                </a:solidFill>
              </a:rPr>
              <a:t>See https://github.com/WendyOlsen/fsgof</a:t>
            </a:r>
            <a:endParaRPr lang="en-GB" dirty="0" smtClean="0">
              <a:solidFill>
                <a:srgbClr val="C00000"/>
              </a:solidFill>
            </a:endParaRPr>
          </a:p>
          <a:p>
            <a:r>
              <a:rPr lang="en-GB" dirty="0" smtClean="0"/>
              <a:t>Show that the </a:t>
            </a:r>
            <a:r>
              <a:rPr lang="en-GB" dirty="0" err="1" smtClean="0"/>
              <a:t>Dsuff</a:t>
            </a:r>
            <a:r>
              <a:rPr lang="en-GB" dirty="0" smtClean="0"/>
              <a:t> matches the </a:t>
            </a:r>
            <a:r>
              <a:rPr lang="en-GB" dirty="0" err="1" smtClean="0"/>
              <a:t>Csuff</a:t>
            </a:r>
            <a:r>
              <a:rPr lang="en-GB" dirty="0" smtClean="0"/>
              <a:t> in measuring the degree of deviation of the pattern from what would be expected if X were sufficient for Y.</a:t>
            </a:r>
          </a:p>
          <a:p>
            <a:r>
              <a:rPr lang="en-GB" dirty="0" smtClean="0"/>
              <a:t>Show how an F test is interpreted for different sample sizes.</a:t>
            </a:r>
          </a:p>
          <a:p>
            <a:r>
              <a:rPr lang="en-GB" dirty="0" smtClean="0"/>
              <a:t>Show how the degree of measurement error affects the test of goodness of fit.</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37</a:t>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648" y="2204864"/>
            <a:ext cx="12192000" cy="655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GB" dirty="0" smtClean="0"/>
              <a:t>Cress &amp; Snow (2000) Homeless Organisations Data</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38</a:t>
            </a:fld>
            <a:endParaRPr lang="en-GB"/>
          </a:p>
        </p:txBody>
      </p:sp>
      <p:pic>
        <p:nvPicPr>
          <p:cNvPr id="6146" name="Picture 2" descr="C:\fsgof\CressSnowY3\DX4Y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484784"/>
            <a:ext cx="2743206" cy="274320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fsgof\CressSnowY3\DX12356Y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05740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fsgof\CressSnowY3\DX16Y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7643" y="1617669"/>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048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Indian village people’s resistance to the landlord-employer’s dictates</a:t>
            </a:r>
            <a:endParaRPr lang="en-GB" dirty="0"/>
          </a:p>
        </p:txBody>
      </p:sp>
      <p:sp>
        <p:nvSpPr>
          <p:cNvPr id="3" name="Content Placeholder 2"/>
          <p:cNvSpPr>
            <a:spLocks noGrp="1"/>
          </p:cNvSpPr>
          <p:nvPr>
            <p:ph idx="1"/>
          </p:nvPr>
        </p:nvSpPr>
        <p:spPr/>
        <p:txBody>
          <a:bodyPr/>
          <a:lstStyle/>
          <a:p>
            <a:r>
              <a:rPr lang="en-GB" dirty="0" smtClean="0"/>
              <a:t>Y4 is the key outcome reported on in Chapter by Olsen (2009) in Byrne &amp; Ragin, eds. </a:t>
            </a:r>
            <a:r>
              <a:rPr lang="en-GB" i="1" u="sng" dirty="0" smtClean="0"/>
              <a:t>Handbook. Data sample:</a:t>
            </a:r>
          </a:p>
          <a:p>
            <a:endParaRPr lang="en-GB" i="1" u="sng" dirty="0" smtClean="0"/>
          </a:p>
          <a:p>
            <a:endParaRPr lang="en-GB" i="1" u="sng" dirty="0"/>
          </a:p>
          <a:p>
            <a:endParaRPr lang="en-GB" i="1" u="sng" dirty="0" smtClean="0"/>
          </a:p>
          <a:p>
            <a:r>
              <a:rPr lang="en-GB" i="1" u="sng" dirty="0" smtClean="0"/>
              <a:t>Results (Sorted by Significance = Low)</a:t>
            </a:r>
          </a:p>
          <a:p>
            <a:endParaRPr lang="en-GB" i="1" u="sng"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39</a:t>
            </a:fld>
            <a:endParaRPr lang="en-GB"/>
          </a:p>
        </p:txBody>
      </p:sp>
      <p:graphicFrame>
        <p:nvGraphicFramePr>
          <p:cNvPr id="5" name="Table 4"/>
          <p:cNvGraphicFramePr>
            <a:graphicFrameLocks noGrp="1"/>
          </p:cNvGraphicFramePr>
          <p:nvPr/>
        </p:nvGraphicFramePr>
        <p:xfrm>
          <a:off x="1219200" y="3223101"/>
          <a:ext cx="6705600" cy="1280160"/>
        </p:xfrm>
        <a:graphic>
          <a:graphicData uri="http://schemas.openxmlformats.org/drawingml/2006/table">
            <a:tbl>
              <a:tblPr/>
              <a:tblGrid>
                <a:gridCol w="609600"/>
                <a:gridCol w="609600"/>
                <a:gridCol w="609600"/>
                <a:gridCol w="609600"/>
                <a:gridCol w="609600"/>
                <a:gridCol w="609600"/>
                <a:gridCol w="609600"/>
                <a:gridCol w="609600"/>
                <a:gridCol w="609600"/>
                <a:gridCol w="609600"/>
                <a:gridCol w="609600"/>
              </a:tblGrid>
              <a:tr h="182880">
                <a:tc>
                  <a:txBody>
                    <a:bodyPr/>
                    <a:lstStyle/>
                    <a:p>
                      <a:pPr algn="l" fontAlgn="b"/>
                      <a:r>
                        <a:rPr lang="en-GB" sz="1100" b="0" i="0" u="none" strike="noStrike">
                          <a:solidFill>
                            <a:srgbClr val="000000"/>
                          </a:solidFill>
                          <a:effectLst/>
                          <a:latin typeface="Calibri"/>
                        </a:rPr>
                        <a:t>hhid</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worker</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farmerll</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assets</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education</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tenancy</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wetaccess</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havecows</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conformn</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innovaten</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resistfz</a:t>
                      </a:r>
                    </a:p>
                  </a:txBody>
                  <a:tcPr marL="7620" marR="7620" marT="7620" marB="0" anchor="b">
                    <a:lnL>
                      <a:noFill/>
                    </a:lnL>
                    <a:lnR>
                      <a:noFill/>
                    </a:lnR>
                    <a:lnT>
                      <a:noFill/>
                    </a:lnT>
                    <a:lnB>
                      <a:noFill/>
                    </a:lnB>
                  </a:tcPr>
                </a:tc>
              </a:tr>
              <a:tr h="182880">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0.87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0.17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r>
              <a:tr h="182880">
                <a:tc>
                  <a:txBody>
                    <a:bodyPr/>
                    <a:lstStyle/>
                    <a:p>
                      <a:pPr algn="r" fontAlgn="b"/>
                      <a:r>
                        <a:rPr lang="en-GB" sz="1100" b="0" i="0" u="none" strike="noStrike">
                          <a:solidFill>
                            <a:srgbClr val="000000"/>
                          </a:solidFill>
                          <a:effectLst/>
                          <a:latin typeface="Calibri"/>
                        </a:rPr>
                        <a:t>2</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0.87</a:t>
                      </a:r>
                    </a:p>
                  </a:txBody>
                  <a:tcPr marL="7620" marR="7620" marT="7620" marB="0" anchor="b">
                    <a:lnL>
                      <a:noFill/>
                    </a:lnL>
                    <a:lnR>
                      <a:noFill/>
                    </a:lnR>
                    <a:lnT>
                      <a:noFill/>
                    </a:lnT>
                    <a:lnB>
                      <a:noFill/>
                    </a:lnB>
                  </a:tcPr>
                </a:tc>
              </a:tr>
              <a:tr h="182880">
                <a:tc>
                  <a:txBody>
                    <a:bodyPr/>
                    <a:lstStyle/>
                    <a:p>
                      <a:pPr algn="r" fontAlgn="b"/>
                      <a:r>
                        <a:rPr lang="en-GB" sz="1100" b="0" i="0" u="none" strike="noStrike">
                          <a:solidFill>
                            <a:srgbClr val="000000"/>
                          </a:solidFill>
                          <a:effectLst/>
                          <a:latin typeface="Calibri"/>
                        </a:rPr>
                        <a:t>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r>
              <a:tr h="182880">
                <a:tc>
                  <a:txBody>
                    <a:bodyPr/>
                    <a:lstStyle/>
                    <a:p>
                      <a:pPr algn="r" fontAlgn="b"/>
                      <a:r>
                        <a:rPr lang="en-GB" sz="1100" b="0" i="0" u="none" strike="noStrike">
                          <a:solidFill>
                            <a:srgbClr val="000000"/>
                          </a:solidFill>
                          <a:effectLst/>
                          <a:latin typeface="Calibri"/>
                        </a:rPr>
                        <a:t>4</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0.67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0.33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0.87</a:t>
                      </a:r>
                    </a:p>
                  </a:txBody>
                  <a:tcPr marL="7620" marR="7620" marT="7620" marB="0" anchor="b">
                    <a:lnL>
                      <a:noFill/>
                    </a:lnL>
                    <a:lnR>
                      <a:noFill/>
                    </a:lnR>
                    <a:lnT>
                      <a:noFill/>
                    </a:lnT>
                    <a:lnB>
                      <a:noFill/>
                    </a:lnB>
                  </a:tcPr>
                </a:tc>
              </a:tr>
              <a:tr h="182880">
                <a:tc>
                  <a:txBody>
                    <a:bodyPr/>
                    <a:lstStyle/>
                    <a:p>
                      <a:pPr algn="r" fontAlgn="b"/>
                      <a:r>
                        <a:rPr lang="en-GB" sz="1100" b="0" i="0" u="none" strike="noStrike">
                          <a:solidFill>
                            <a:srgbClr val="000000"/>
                          </a:solidFill>
                          <a:effectLst/>
                          <a:latin typeface="Calibri"/>
                        </a:rPr>
                        <a:t>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0.33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0.17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0.87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r>
              <a:tr h="182880">
                <a:tc>
                  <a:txBody>
                    <a:bodyPr/>
                    <a:lstStyle/>
                    <a:p>
                      <a:pPr algn="r" fontAlgn="b"/>
                      <a:r>
                        <a:rPr lang="en-GB" sz="1100" b="0" i="0" u="none" strike="noStrike">
                          <a:solidFill>
                            <a:srgbClr val="000000"/>
                          </a:solidFill>
                          <a:effectLst/>
                          <a:latin typeface="Calibri"/>
                        </a:rPr>
                        <a:t>6</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0.67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2</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a:rPr>
                        <a:t>0</a:t>
                      </a:r>
                    </a:p>
                  </a:txBody>
                  <a:tcPr marL="7620" marR="7620" marT="7620" marB="0" anchor="b">
                    <a:lnL>
                      <a:noFill/>
                    </a:lnL>
                    <a:lnR>
                      <a:noFill/>
                    </a:lnR>
                    <a:lnT>
                      <a:noFill/>
                    </a:lnT>
                    <a:lnB>
                      <a:noFill/>
                    </a:lnB>
                  </a:tcPr>
                </a:tc>
              </a:tr>
            </a:tbl>
          </a:graphicData>
        </a:graphic>
      </p:graphicFrame>
    </p:spTree>
    <p:extLst>
      <p:ext uri="{BB962C8B-B14F-4D97-AF65-F5344CB8AC3E}">
        <p14:creationId xmlns:p14="http://schemas.microsoft.com/office/powerpoint/2010/main" val="104926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F4B4BAFB-7FCA-463C-8CD0-7D648A709640}" type="slidenum">
              <a:rPr kumimoji="0" lang="en-GB" altLang="en-US" sz="1400"/>
              <a:pPr>
                <a:spcBef>
                  <a:spcPct val="50000"/>
                </a:spcBef>
                <a:buFontTx/>
                <a:buNone/>
              </a:pPr>
              <a:t>4</a:t>
            </a:fld>
            <a:endParaRPr kumimoji="0" lang="en-GB" altLang="en-US" sz="1400"/>
          </a:p>
        </p:txBody>
      </p:sp>
      <p:sp>
        <p:nvSpPr>
          <p:cNvPr id="10243" name="Rectangle 2"/>
          <p:cNvSpPr>
            <a:spLocks noGrp="1" noChangeArrowheads="1"/>
          </p:cNvSpPr>
          <p:nvPr>
            <p:ph type="title"/>
          </p:nvPr>
        </p:nvSpPr>
        <p:spPr/>
        <p:txBody>
          <a:bodyPr>
            <a:normAutofit fontScale="90000"/>
          </a:bodyPr>
          <a:lstStyle/>
          <a:p>
            <a:pPr eaLnBrk="1" hangingPunct="1"/>
            <a:r>
              <a:rPr lang="en-GB" altLang="en-US" sz="4000" dirty="0" smtClean="0"/>
              <a:t>A </a:t>
            </a:r>
            <a:r>
              <a:rPr lang="en-GB" altLang="en-US" sz="4000" dirty="0" err="1" smtClean="0"/>
              <a:t>Conjunctural</a:t>
            </a:r>
            <a:r>
              <a:rPr lang="en-GB" altLang="en-US" sz="4000" dirty="0" smtClean="0"/>
              <a:t> Logic Reflects The Nature Of The World</a:t>
            </a:r>
          </a:p>
        </p:txBody>
      </p:sp>
      <p:sp>
        <p:nvSpPr>
          <p:cNvPr id="10244" name="Text Box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ormAutofit fontScale="92500" lnSpcReduction="10000"/>
          </a:bodyPr>
          <a:lstStyle/>
          <a:p>
            <a:pPr eaLnBrk="1" hangingPunct="1">
              <a:lnSpc>
                <a:spcPct val="80000"/>
              </a:lnSpc>
              <a:spcBef>
                <a:spcPct val="0"/>
              </a:spcBef>
              <a:buFontTx/>
              <a:buNone/>
            </a:pPr>
            <a:endParaRPr lang="en-GB" altLang="en-US" sz="1600" dirty="0" smtClean="0">
              <a:latin typeface="Arial" pitchFamily="34" charset="0"/>
            </a:endParaRPr>
          </a:p>
          <a:p>
            <a:pPr eaLnBrk="1" hangingPunct="1">
              <a:lnSpc>
                <a:spcPct val="80000"/>
              </a:lnSpc>
              <a:spcBef>
                <a:spcPct val="0"/>
              </a:spcBef>
              <a:buFontTx/>
              <a:buNone/>
            </a:pPr>
            <a:r>
              <a:rPr lang="en-US" altLang="en-US" sz="2800" dirty="0" smtClean="0"/>
              <a:t> </a:t>
            </a:r>
            <a:r>
              <a:rPr lang="en-US" altLang="en-US" sz="2800" b="1" dirty="0" smtClean="0"/>
              <a:t>QCA, ...  is </a:t>
            </a:r>
            <a:r>
              <a:rPr lang="en-US" altLang="en-US" sz="2800" b="1" dirty="0" err="1" smtClean="0"/>
              <a:t>conjunctural</a:t>
            </a:r>
            <a:r>
              <a:rPr lang="en-US" altLang="en-US" sz="2800" b="1" dirty="0" smtClean="0"/>
              <a:t> in its logic, examining the various ways in which specified factors interact and combine with one another to yield particular outcomes.  “ (Cress and Snow, 2000: 1079)</a:t>
            </a:r>
            <a:r>
              <a:rPr lang="en-GB" altLang="en-US" sz="2800" dirty="0" smtClean="0"/>
              <a:t> </a:t>
            </a:r>
          </a:p>
          <a:p>
            <a:pPr eaLnBrk="1" hangingPunct="1">
              <a:lnSpc>
                <a:spcPct val="80000"/>
              </a:lnSpc>
              <a:spcBef>
                <a:spcPct val="0"/>
              </a:spcBef>
              <a:buFontTx/>
              <a:buNone/>
            </a:pPr>
            <a:r>
              <a:rPr lang="en-GB" altLang="en-US" sz="2800" dirty="0" smtClean="0"/>
              <a:t>			</a:t>
            </a:r>
          </a:p>
          <a:p>
            <a:pPr eaLnBrk="1" hangingPunct="1">
              <a:lnSpc>
                <a:spcPct val="80000"/>
              </a:lnSpc>
              <a:spcBef>
                <a:spcPct val="0"/>
              </a:spcBef>
              <a:buFontTx/>
              <a:buNone/>
            </a:pPr>
            <a:r>
              <a:rPr lang="en-GB" altLang="en-US" sz="2400" dirty="0" smtClean="0"/>
              <a:t>However... the world’s conjunctures are subject to change at greater/lesser speeds ...</a:t>
            </a:r>
          </a:p>
          <a:p>
            <a:pPr eaLnBrk="1" hangingPunct="1">
              <a:lnSpc>
                <a:spcPct val="80000"/>
              </a:lnSpc>
              <a:spcBef>
                <a:spcPct val="0"/>
              </a:spcBef>
              <a:buFontTx/>
              <a:buNone/>
            </a:pPr>
            <a:r>
              <a:rPr lang="en-GB" altLang="en-US" sz="2400" dirty="0" smtClean="0"/>
              <a:t>So our claims are </a:t>
            </a:r>
            <a:r>
              <a:rPr lang="en-GB" altLang="en-US" sz="2400" b="1" dirty="0" smtClean="0"/>
              <a:t>definite </a:t>
            </a:r>
            <a:r>
              <a:rPr lang="en-GB" altLang="en-US" sz="2400" dirty="0" smtClean="0"/>
              <a:t>with respect to the past/present</a:t>
            </a:r>
          </a:p>
          <a:p>
            <a:pPr eaLnBrk="1" hangingPunct="1">
              <a:lnSpc>
                <a:spcPct val="80000"/>
              </a:lnSpc>
              <a:spcBef>
                <a:spcPct val="0"/>
              </a:spcBef>
              <a:buFontTx/>
              <a:buNone/>
            </a:pPr>
            <a:r>
              <a:rPr lang="en-GB" altLang="en-US" sz="2400" dirty="0" smtClean="0"/>
              <a:t>But </a:t>
            </a:r>
            <a:r>
              <a:rPr lang="en-GB" altLang="en-US" sz="2400" b="1" dirty="0" smtClean="0"/>
              <a:t>conjectural and contingent </a:t>
            </a:r>
            <a:r>
              <a:rPr lang="en-GB" altLang="en-US" sz="2400" dirty="0" smtClean="0"/>
              <a:t>with regard to the future.  </a:t>
            </a:r>
          </a:p>
          <a:p>
            <a:pPr eaLnBrk="1" hangingPunct="1">
              <a:lnSpc>
                <a:spcPct val="80000"/>
              </a:lnSpc>
              <a:spcBef>
                <a:spcPct val="0"/>
              </a:spcBef>
              <a:buFontTx/>
              <a:buNone/>
            </a:pPr>
            <a:r>
              <a:rPr lang="en-GB" altLang="en-US" sz="2400" dirty="0" smtClean="0"/>
              <a:t>In these ways, the QCA analyst uses qualitative methods and assumes fluidity in the social world. “X affects Y” is also contingent on Z.</a:t>
            </a:r>
          </a:p>
          <a:p>
            <a:pPr eaLnBrk="1" hangingPunct="1">
              <a:lnSpc>
                <a:spcPct val="80000"/>
              </a:lnSpc>
              <a:spcBef>
                <a:spcPct val="0"/>
              </a:spcBef>
              <a:buFontTx/>
              <a:buNone/>
            </a:pPr>
            <a:endParaRPr lang="en-GB" altLang="en-US" sz="2400" dirty="0"/>
          </a:p>
          <a:p>
            <a:pPr eaLnBrk="1" hangingPunct="1">
              <a:lnSpc>
                <a:spcPct val="80000"/>
              </a:lnSpc>
              <a:spcBef>
                <a:spcPct val="0"/>
              </a:spcBef>
              <a:buFontTx/>
              <a:buNone/>
            </a:pPr>
            <a:r>
              <a:rPr lang="en-GB" altLang="en-US" sz="2400" dirty="0" smtClean="0"/>
              <a:t>STRUCTURE  DOXA HABITUS INSTITUTIONS  EVENTS AGENCY </a:t>
            </a:r>
          </a:p>
          <a:p>
            <a:pPr eaLnBrk="1" hangingPunct="1">
              <a:lnSpc>
                <a:spcPct val="80000"/>
              </a:lnSpc>
              <a:spcBef>
                <a:spcPct val="0"/>
              </a:spcBef>
              <a:buFontTx/>
              <a:buNone/>
            </a:pPr>
            <a:r>
              <a:rPr lang="en-GB" altLang="en-US" sz="2400" dirty="0" smtClean="0"/>
              <a:t>						</a:t>
            </a:r>
            <a:r>
              <a:rPr lang="en-GB" altLang="en-US" sz="2400" dirty="0" smtClean="0">
                <a:sym typeface="Wingdings" panose="05000000000000000000" pitchFamily="2" charset="2"/>
              </a:rPr>
              <a:t> </a:t>
            </a:r>
            <a:r>
              <a:rPr lang="en-GB" altLang="en-US" sz="2400" dirty="0" smtClean="0"/>
              <a:t>OUTCOMES  </a:t>
            </a:r>
          </a:p>
          <a:p>
            <a:pPr eaLnBrk="1" hangingPunct="1">
              <a:lnSpc>
                <a:spcPct val="80000"/>
              </a:lnSpc>
              <a:spcBef>
                <a:spcPct val="0"/>
              </a:spcBef>
              <a:buFontTx/>
              <a:buNone/>
            </a:pPr>
            <a:r>
              <a:rPr lang="en-GB" altLang="en-US" sz="2400" dirty="0"/>
              <a:t> </a:t>
            </a:r>
            <a:r>
              <a:rPr lang="en-GB" altLang="en-US" sz="2400" dirty="0" smtClean="0"/>
              <a:t>                                                                      </a:t>
            </a:r>
            <a:r>
              <a:rPr lang="en-GB" altLang="en-US" sz="2400" dirty="0" smtClean="0">
                <a:sym typeface="Wingdings" panose="05000000000000000000" pitchFamily="2" charset="2"/>
              </a:rPr>
              <a:t> other changes in long run.</a:t>
            </a:r>
            <a:endParaRPr lang="en-GB" altLang="en-US" sz="2400" dirty="0" smtClean="0"/>
          </a:p>
        </p:txBody>
      </p:sp>
    </p:spTree>
    <p:extLst>
      <p:ext uri="{BB962C8B-B14F-4D97-AF65-F5344CB8AC3E}">
        <p14:creationId xmlns:p14="http://schemas.microsoft.com/office/powerpoint/2010/main" val="25417493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Do Boolean </a:t>
            </a:r>
            <a:r>
              <a:rPr lang="en-GB" dirty="0" smtClean="0"/>
              <a:t>Algebra? </a:t>
            </a:r>
            <a:br>
              <a:rPr lang="en-GB" dirty="0" smtClean="0"/>
            </a:br>
            <a:r>
              <a:rPr lang="en-GB" sz="3100" dirty="0" smtClean="0"/>
              <a:t>Df1 is the number of exceptions.  </a:t>
            </a:r>
            <a:r>
              <a:rPr lang="en-GB" sz="3100" dirty="0" smtClean="0"/>
              <a:t/>
            </a:r>
            <a:br>
              <a:rPr lang="en-GB" sz="3100" dirty="0" smtClean="0"/>
            </a:br>
            <a:endParaRPr lang="en-GB" dirty="0"/>
          </a:p>
        </p:txBody>
      </p:sp>
      <p:graphicFrame>
        <p:nvGraphicFramePr>
          <p:cNvPr id="5" name="Content Placeholder 4"/>
          <p:cNvGraphicFramePr>
            <a:graphicFrameLocks noGrp="1"/>
          </p:cNvGraphicFramePr>
          <p:nvPr>
            <p:ph idx="1"/>
          </p:nvPr>
        </p:nvGraphicFramePr>
        <p:xfrm>
          <a:off x="2133600" y="2583021"/>
          <a:ext cx="4876800" cy="2560320"/>
        </p:xfrm>
        <a:graphic>
          <a:graphicData uri="http://schemas.openxmlformats.org/drawingml/2006/table">
            <a:tbl>
              <a:tblPr/>
              <a:tblGrid>
                <a:gridCol w="609600"/>
                <a:gridCol w="609600"/>
                <a:gridCol w="609600"/>
                <a:gridCol w="609600"/>
                <a:gridCol w="609600"/>
                <a:gridCol w="609600"/>
                <a:gridCol w="609600"/>
                <a:gridCol w="609600"/>
              </a:tblGrid>
              <a:tr h="182880">
                <a:tc>
                  <a:txBody>
                    <a:bodyPr/>
                    <a:lstStyle/>
                    <a:p>
                      <a:pPr algn="l" fontAlgn="b"/>
                      <a:r>
                        <a:rPr lang="en-GB" sz="1100" b="0" i="0" u="none" strike="noStrike">
                          <a:solidFill>
                            <a:srgbClr val="000000"/>
                          </a:solidFill>
                          <a:effectLst/>
                          <a:latin typeface="Calibri"/>
                        </a:rPr>
                        <a:t>Config</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Y</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Csuff</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Dsuff</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F</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PVAL</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Df1</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Num</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6100"/>
                          </a:solidFill>
                          <a:effectLst/>
                          <a:latin typeface="Calibri"/>
                        </a:rPr>
                        <a:t>X13Y1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0.927</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X45Y1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0.963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X134Y1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0.88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X345Y1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0.963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X456Y1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dirty="0">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0.955</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X3456Y1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0.955</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0000"/>
                          </a:solidFill>
                          <a:effectLst/>
                          <a:latin typeface="Calibri"/>
                        </a:rPr>
                        <a:t>X1Y1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0.4</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129.885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55.507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6</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X2Y1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0.623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64.943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55.507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X3Y1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0.769</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72.701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23.302</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8</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X4Y1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0.581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119.836</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20.485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X5Y1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0.925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21.648</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55.507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X6Y1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0.798</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76.864</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49.272</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4</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dirty="0">
                          <a:solidFill>
                            <a:srgbClr val="000000"/>
                          </a:solidFill>
                          <a:effectLst/>
                          <a:latin typeface="Calibri"/>
                        </a:rPr>
                        <a:t>X12Y1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a:rPr>
                        <a:t>39</a:t>
                      </a:r>
                    </a:p>
                  </a:txBody>
                  <a:tcPr marL="7620" marR="7620" marT="7620" marB="0" anchor="b">
                    <a:lnL>
                      <a:noFill/>
                    </a:lnL>
                    <a:lnR>
                      <a:noFill/>
                    </a:lnR>
                    <a:lnT>
                      <a:noFill/>
                    </a:lnT>
                    <a:lnB>
                      <a:noFill/>
                    </a:lnB>
                  </a:tcPr>
                </a:tc>
              </a:tr>
            </a:tbl>
          </a:graphicData>
        </a:graphic>
      </p:graphicFrame>
      <p:sp>
        <p:nvSpPr>
          <p:cNvPr id="4" name="Slide Number Placeholder 3"/>
          <p:cNvSpPr>
            <a:spLocks noGrp="1"/>
          </p:cNvSpPr>
          <p:nvPr>
            <p:ph type="sldNum" sz="quarter" idx="12"/>
          </p:nvPr>
        </p:nvSpPr>
        <p:spPr/>
        <p:txBody>
          <a:bodyPr/>
          <a:lstStyle/>
          <a:p>
            <a:fld id="{DC365D31-8BAE-4B58-BE5B-77FAB7A0C81B}" type="slidenum">
              <a:rPr lang="en-GB" smtClean="0"/>
              <a:pPr/>
              <a:t>40</a:t>
            </a:fld>
            <a:endParaRPr lang="en-GB"/>
          </a:p>
        </p:txBody>
      </p:sp>
      <p:sp>
        <p:nvSpPr>
          <p:cNvPr id="6" name="TextBox 5"/>
          <p:cNvSpPr txBox="1"/>
          <p:nvPr/>
        </p:nvSpPr>
        <p:spPr>
          <a:xfrm>
            <a:off x="6244327" y="980728"/>
            <a:ext cx="2448272" cy="1477328"/>
          </a:xfrm>
          <a:prstGeom prst="rect">
            <a:avLst/>
          </a:prstGeom>
          <a:noFill/>
        </p:spPr>
        <p:txBody>
          <a:bodyPr wrap="square" rtlCol="0">
            <a:spAutoFit/>
          </a:bodyPr>
          <a:lstStyle/>
          <a:p>
            <a:r>
              <a:rPr lang="en-GB" dirty="0"/>
              <a:t>(or use </a:t>
            </a:r>
            <a:r>
              <a:rPr lang="en-GB" dirty="0" err="1"/>
              <a:t>fsQCA</a:t>
            </a:r>
            <a:r>
              <a:rPr lang="en-GB" dirty="0"/>
              <a:t> freeware, see http://www.u.arizona.edu/~cragin/fsQCA/software.shtml</a:t>
            </a:r>
          </a:p>
        </p:txBody>
      </p:sp>
    </p:spTree>
    <p:extLst>
      <p:ext uri="{BB962C8B-B14F-4D97-AF65-F5344CB8AC3E}">
        <p14:creationId xmlns:p14="http://schemas.microsoft.com/office/powerpoint/2010/main" val="2138278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Boolean algebra rules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If AB and Ab are associated with Y, then </a:t>
            </a:r>
          </a:p>
          <a:p>
            <a:r>
              <a:rPr lang="en-GB" dirty="0" smtClean="0"/>
              <a:t>A(B or b) are associated with Y, so</a:t>
            </a:r>
          </a:p>
          <a:p>
            <a:r>
              <a:rPr lang="en-GB" dirty="0" smtClean="0"/>
              <a:t>A </a:t>
            </a:r>
            <a:r>
              <a:rPr lang="en-GB" dirty="0" smtClean="0">
                <a:sym typeface="Wingdings" panose="05000000000000000000" pitchFamily="2" charset="2"/>
              </a:rPr>
              <a:t> Y is justified as a simplification. (? Check your remainders, and your N and df1!).  </a:t>
            </a:r>
            <a:r>
              <a:rPr lang="en-GB" dirty="0" smtClean="0">
                <a:solidFill>
                  <a:srgbClr val="C00000"/>
                </a:solidFill>
                <a:sym typeface="Wingdings" panose="05000000000000000000" pitchFamily="2" charset="2"/>
              </a:rPr>
              <a:t>Boolean reduction.</a:t>
            </a:r>
            <a:endParaRPr lang="en-GB" dirty="0" smtClean="0">
              <a:sym typeface="Wingdings" panose="05000000000000000000" pitchFamily="2" charset="2"/>
            </a:endParaRPr>
          </a:p>
          <a:p>
            <a:endParaRPr lang="en-GB" dirty="0">
              <a:sym typeface="Wingdings" panose="05000000000000000000" pitchFamily="2" charset="2"/>
            </a:endParaRPr>
          </a:p>
          <a:p>
            <a:r>
              <a:rPr lang="en-GB" dirty="0" smtClean="0">
                <a:sym typeface="Wingdings" panose="05000000000000000000" pitchFamily="2" charset="2"/>
              </a:rPr>
              <a:t>If AB and AC are associated with Y, then </a:t>
            </a:r>
          </a:p>
          <a:p>
            <a:r>
              <a:rPr lang="en-GB" dirty="0" smtClean="0">
                <a:sym typeface="Wingdings" panose="05000000000000000000" pitchFamily="2" charset="2"/>
              </a:rPr>
              <a:t>A(B or C) is a similar way to express this association.  So A(B or C) can be tested for its overall sufficiency for Y.  </a:t>
            </a:r>
            <a:r>
              <a:rPr lang="en-GB" dirty="0" smtClean="0">
                <a:solidFill>
                  <a:srgbClr val="C00000"/>
                </a:solidFill>
                <a:sym typeface="Wingdings" panose="05000000000000000000" pitchFamily="2" charset="2"/>
              </a:rPr>
              <a:t>Commutative, symmetrical?  NO… if you again test using Not-Y your results may surprise you. </a:t>
            </a:r>
            <a:endParaRPr lang="en-GB" dirty="0" smtClean="0">
              <a:sym typeface="Wingdings" panose="05000000000000000000" pitchFamily="2" charset="2"/>
            </a:endParaRPr>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41</a:t>
            </a:fld>
            <a:endParaRPr lang="en-GB"/>
          </a:p>
        </p:txBody>
      </p:sp>
    </p:spTree>
    <p:extLst>
      <p:ext uri="{BB962C8B-B14F-4D97-AF65-F5344CB8AC3E}">
        <p14:creationId xmlns:p14="http://schemas.microsoft.com/office/powerpoint/2010/main" val="3803393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extLst>
              <p:ext uri="{D42A27DB-BD31-4B8C-83A1-F6EECF244321}">
                <p14:modId xmlns:p14="http://schemas.microsoft.com/office/powerpoint/2010/main" val="2239424661"/>
              </p:ext>
            </p:extLst>
          </p:nvPr>
        </p:nvGraphicFramePr>
        <p:xfrm>
          <a:off x="4281114" y="188640"/>
          <a:ext cx="4876800" cy="2560320"/>
        </p:xfrm>
        <a:graphic>
          <a:graphicData uri="http://schemas.openxmlformats.org/drawingml/2006/table">
            <a:tbl>
              <a:tblPr/>
              <a:tblGrid>
                <a:gridCol w="609600"/>
                <a:gridCol w="609600"/>
                <a:gridCol w="609600"/>
                <a:gridCol w="609600"/>
                <a:gridCol w="609600"/>
                <a:gridCol w="609600"/>
                <a:gridCol w="609600"/>
                <a:gridCol w="609600"/>
              </a:tblGrid>
              <a:tr h="182880">
                <a:tc>
                  <a:txBody>
                    <a:bodyPr/>
                    <a:lstStyle/>
                    <a:p>
                      <a:pPr algn="l" fontAlgn="b"/>
                      <a:r>
                        <a:rPr lang="en-GB" sz="1100" b="0" i="0" u="none" strike="noStrike">
                          <a:solidFill>
                            <a:srgbClr val="000000"/>
                          </a:solidFill>
                          <a:effectLst/>
                          <a:latin typeface="Calibri"/>
                        </a:rPr>
                        <a:t>Config</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Y</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Csuff</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Dsuff</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F</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PVAL</a:t>
                      </a:r>
                    </a:p>
                  </a:txBody>
                  <a:tcPr marL="7620" marR="7620" marT="7620" marB="0" anchor="b">
                    <a:lnL>
                      <a:noFill/>
                    </a:lnL>
                    <a:lnR>
                      <a:noFill/>
                    </a:lnR>
                    <a:lnT>
                      <a:noFill/>
                    </a:lnT>
                    <a:lnB>
                      <a:noFill/>
                    </a:lnB>
                  </a:tcPr>
                </a:tc>
                <a:tc>
                  <a:txBody>
                    <a:bodyPr/>
                    <a:lstStyle/>
                    <a:p>
                      <a:pPr algn="l" fontAlgn="b"/>
                      <a:r>
                        <a:rPr lang="en-GB" sz="1100" b="0" i="0" u="none" strike="noStrike" dirty="0">
                          <a:solidFill>
                            <a:srgbClr val="000000"/>
                          </a:solidFill>
                          <a:effectLst/>
                          <a:latin typeface="Calibri"/>
                        </a:rPr>
                        <a:t>Df1</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Num</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6100"/>
                          </a:solidFill>
                          <a:effectLst/>
                          <a:latin typeface="Calibri"/>
                        </a:rPr>
                        <a:t>X13Y1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0.927</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X45Y1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0.963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X134Y1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0.88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X345Y1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0.963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X456Y1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dirty="0">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0.955</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X3456Y1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0.955</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0000"/>
                          </a:solidFill>
                          <a:effectLst/>
                          <a:latin typeface="Calibri"/>
                        </a:rPr>
                        <a:t>X1Y1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0.4</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129.885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55.507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6</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X2Y1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0.623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64.943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55.507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X3Y1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0.769</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72.701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23.302</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8</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X4Y1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0.581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119.836</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20.485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X5Y1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0.925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21.648</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55.507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X6Y1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0.798</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76.864</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49.272</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4</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dirty="0">
                          <a:solidFill>
                            <a:srgbClr val="000000"/>
                          </a:solidFill>
                          <a:effectLst/>
                          <a:latin typeface="Calibri"/>
                        </a:rPr>
                        <a:t>X12Y1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a:rPr>
                        <a:t>39</a:t>
                      </a:r>
                    </a:p>
                  </a:txBody>
                  <a:tcPr marL="7620" marR="7620" marT="7620"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GB" dirty="0" smtClean="0"/>
              <a:t> </a:t>
            </a:r>
            <a:endParaRPr lang="en-GB" dirty="0"/>
          </a:p>
        </p:txBody>
      </p:sp>
      <p:sp>
        <p:nvSpPr>
          <p:cNvPr id="3" name="Content Placeholder 2"/>
          <p:cNvSpPr>
            <a:spLocks noGrp="1"/>
          </p:cNvSpPr>
          <p:nvPr>
            <p:ph idx="1"/>
          </p:nvPr>
        </p:nvSpPr>
        <p:spPr>
          <a:solidFill>
            <a:schemeClr val="bg2"/>
          </a:solidFill>
        </p:spPr>
        <p:txBody>
          <a:bodyPr>
            <a:normAutofit fontScale="92500" lnSpcReduction="10000"/>
          </a:bodyPr>
          <a:lstStyle/>
          <a:p>
            <a:r>
              <a:rPr lang="en-GB" dirty="0" smtClean="0"/>
              <a:t>X1X3 + X4X5 + X1X3X4 + X3X4X5 + X4X5X6 + X3X4X5X6 </a:t>
            </a:r>
            <a:r>
              <a:rPr lang="en-GB" dirty="0" smtClean="0">
                <a:sym typeface="Wingdings" panose="05000000000000000000" pitchFamily="2" charset="2"/>
              </a:rPr>
              <a:t> Y.</a:t>
            </a:r>
          </a:p>
          <a:p>
            <a:endParaRPr lang="en-GB" dirty="0">
              <a:sym typeface="Wingdings" panose="05000000000000000000" pitchFamily="2" charset="2"/>
            </a:endParaRPr>
          </a:p>
          <a:p>
            <a:r>
              <a:rPr lang="en-GB" dirty="0" smtClean="0">
                <a:sym typeface="Wingdings" panose="05000000000000000000" pitchFamily="2" charset="2"/>
              </a:rPr>
              <a:t>The measures suggest each is sufficient, so the grouped (</a:t>
            </a:r>
            <a:r>
              <a:rPr lang="en-GB" dirty="0" err="1" smtClean="0">
                <a:sym typeface="Wingdings" panose="05000000000000000000" pitchFamily="2" charset="2"/>
              </a:rPr>
              <a:t>Equifinal</a:t>
            </a:r>
            <a:r>
              <a:rPr lang="en-GB" dirty="0" smtClean="0">
                <a:sym typeface="Wingdings" panose="05000000000000000000" pitchFamily="2" charset="2"/>
              </a:rPr>
              <a:t>) pathway is also sufficient.  No single term is necessary in this group.</a:t>
            </a:r>
          </a:p>
          <a:p>
            <a:endParaRPr lang="en-GB" dirty="0">
              <a:sym typeface="Wingdings" panose="05000000000000000000" pitchFamily="2" charset="2"/>
            </a:endParaRPr>
          </a:p>
          <a:p>
            <a:r>
              <a:rPr lang="en-GB" dirty="0" smtClean="0">
                <a:sym typeface="Wingdings" panose="05000000000000000000" pitchFamily="2" charset="2"/>
              </a:rPr>
              <a:t>X6, for example, is not necessary overall.</a:t>
            </a:r>
          </a:p>
          <a:p>
            <a:r>
              <a:rPr lang="en-GB" dirty="0" smtClean="0">
                <a:sym typeface="Wingdings" panose="05000000000000000000" pitchFamily="2" charset="2"/>
              </a:rPr>
              <a:t>But</a:t>
            </a:r>
            <a:r>
              <a:rPr lang="en-GB" dirty="0" smtClean="0">
                <a:solidFill>
                  <a:srgbClr val="C00000"/>
                </a:solidFill>
                <a:sym typeface="Wingdings" panose="05000000000000000000" pitchFamily="2" charset="2"/>
              </a:rPr>
              <a:t> X6 is an INUS condition!  </a:t>
            </a:r>
            <a:endParaRPr lang="en-GB" dirty="0">
              <a:solidFill>
                <a:srgbClr val="C00000"/>
              </a:solidFill>
            </a:endParaRPr>
          </a:p>
        </p:txBody>
      </p:sp>
      <p:sp>
        <p:nvSpPr>
          <p:cNvPr id="4" name="Slide Number Placeholder 3"/>
          <p:cNvSpPr>
            <a:spLocks noGrp="1"/>
          </p:cNvSpPr>
          <p:nvPr>
            <p:ph type="sldNum" sz="quarter" idx="12"/>
          </p:nvPr>
        </p:nvSpPr>
        <p:spPr/>
        <p:txBody>
          <a:bodyPr/>
          <a:lstStyle/>
          <a:p>
            <a:fld id="{DC365D31-8BAE-4B58-BE5B-77FAB7A0C81B}" type="slidenum">
              <a:rPr lang="en-GB" smtClean="0"/>
              <a:pPr/>
              <a:t>42</a:t>
            </a:fld>
            <a:endParaRPr lang="en-GB"/>
          </a:p>
        </p:txBody>
      </p:sp>
    </p:spTree>
    <p:extLst>
      <p:ext uri="{BB962C8B-B14F-4D97-AF65-F5344CB8AC3E}">
        <p14:creationId xmlns:p14="http://schemas.microsoft.com/office/powerpoint/2010/main" val="3178918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If not a random sample, but purposive sampling, then it’s unlikely that you should use a statistical test in an inferential framework.  Use </a:t>
            </a:r>
            <a:r>
              <a:rPr lang="en-GB" dirty="0" err="1" smtClean="0"/>
              <a:t>Ragin’s</a:t>
            </a:r>
            <a:r>
              <a:rPr lang="en-GB" dirty="0" smtClean="0"/>
              <a:t> Consistency measure.</a:t>
            </a:r>
          </a:p>
          <a:p>
            <a:r>
              <a:rPr lang="en-GB" dirty="0" smtClean="0"/>
              <a:t>If it’s a random sample, use both measures – </a:t>
            </a:r>
            <a:r>
              <a:rPr lang="en-GB" dirty="0" err="1" smtClean="0"/>
              <a:t>Ragin’s</a:t>
            </a:r>
            <a:r>
              <a:rPr lang="en-GB" dirty="0" smtClean="0"/>
              <a:t> Consistency and the F test that </a:t>
            </a:r>
            <a:r>
              <a:rPr lang="en-GB" dirty="0" err="1" smtClean="0"/>
              <a:t>Eliason</a:t>
            </a:r>
            <a:r>
              <a:rPr lang="en-GB" dirty="0" smtClean="0"/>
              <a:t> </a:t>
            </a:r>
            <a:r>
              <a:rPr lang="en-GB" dirty="0" smtClean="0">
                <a:sym typeface="Symbol"/>
              </a:rPr>
              <a:t>and Stryker </a:t>
            </a:r>
            <a:r>
              <a:rPr lang="en-GB" dirty="0" smtClean="0"/>
              <a:t>( 2003, 2009) developed.</a:t>
            </a:r>
          </a:p>
          <a:p>
            <a:r>
              <a:rPr lang="en-GB" dirty="0" smtClean="0"/>
              <a:t>If it’s a whole population, you may use both, again, because there won’t be a bias. You are allowing for measurement error or inter-rater disagreement. This is </a:t>
            </a:r>
            <a:r>
              <a:rPr lang="en-GB" dirty="0" err="1" smtClean="0"/>
              <a:t>Eliason</a:t>
            </a:r>
            <a:r>
              <a:rPr lang="en-GB" dirty="0" smtClean="0"/>
              <a:t> &amp; Stryker’s argument.</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43</a:t>
            </a:fld>
            <a:endParaRPr lang="en-GB"/>
          </a:p>
        </p:txBody>
      </p:sp>
    </p:spTree>
    <p:extLst>
      <p:ext uri="{BB962C8B-B14F-4D97-AF65-F5344CB8AC3E}">
        <p14:creationId xmlns:p14="http://schemas.microsoft.com/office/powerpoint/2010/main" val="23303151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BE6586A3-685B-4D85-A7B4-E9DF820E8EA1}" type="slidenum">
              <a:rPr kumimoji="0" lang="en-GB" altLang="en-US" sz="1400"/>
              <a:pPr>
                <a:spcBef>
                  <a:spcPct val="50000"/>
                </a:spcBef>
                <a:buFontTx/>
                <a:buNone/>
              </a:pPr>
              <a:t>44</a:t>
            </a:fld>
            <a:endParaRPr kumimoji="0" lang="en-GB" altLang="en-US" sz="1400"/>
          </a:p>
        </p:txBody>
      </p:sp>
      <p:sp>
        <p:nvSpPr>
          <p:cNvPr id="30723" name="Rectangle 2"/>
          <p:cNvSpPr>
            <a:spLocks noGrp="1" noChangeArrowheads="1"/>
          </p:cNvSpPr>
          <p:nvPr>
            <p:ph type="title"/>
          </p:nvPr>
        </p:nvSpPr>
        <p:spPr>
          <a:xfrm>
            <a:off x="684213" y="404813"/>
            <a:ext cx="7772400" cy="1143000"/>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GB" altLang="en-US" sz="4000" dirty="0" smtClean="0"/>
              <a:t>Appendix 1A: A Fuzzy Set Interim Truth Table (Olsen, 2009)</a:t>
            </a:r>
          </a:p>
        </p:txBody>
      </p:sp>
      <p:graphicFrame>
        <p:nvGraphicFramePr>
          <p:cNvPr id="18240" name="Group 832"/>
          <p:cNvGraphicFramePr>
            <a:graphicFrameLocks noGrp="1"/>
          </p:cNvGraphicFramePr>
          <p:nvPr>
            <p:ph idx="1"/>
          </p:nvPr>
        </p:nvGraphicFramePr>
        <p:xfrm>
          <a:off x="684213" y="1628775"/>
          <a:ext cx="7772400" cy="6473134"/>
        </p:xfrm>
        <a:graphic>
          <a:graphicData uri="http://schemas.openxmlformats.org/drawingml/2006/table">
            <a:tbl>
              <a:tblPr/>
              <a:tblGrid>
                <a:gridCol w="836612"/>
                <a:gridCol w="835025"/>
                <a:gridCol w="849313"/>
                <a:gridCol w="836612"/>
                <a:gridCol w="835025"/>
                <a:gridCol w="896938"/>
                <a:gridCol w="858837"/>
                <a:gridCol w="946150"/>
                <a:gridCol w="877888"/>
              </a:tblGrid>
              <a:tr h="51752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chemeClr val="tx1"/>
                          </a:solidFill>
                          <a:effectLst/>
                          <a:latin typeface="Arial" pitchFamily="34" charset="0"/>
                        </a:rPr>
                        <a:t>Y </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X1</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X2</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chemeClr val="tx1"/>
                          </a:solidFill>
                          <a:effectLst/>
                          <a:latin typeface="Arial" pitchFamily="34" charset="0"/>
                        </a:rPr>
                        <a:t>X3</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X4</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X5</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X6</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Number</a:t>
                      </a: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GB" altLang="en-US" sz="1400" b="1" i="0" u="none" strike="noStrike" cap="none" normalizeH="0" baseline="0" smtClean="0">
                          <a:ln>
                            <a:noFill/>
                          </a:ln>
                          <a:solidFill>
                            <a:schemeClr val="tx1"/>
                          </a:solidFill>
                          <a:effectLst/>
                          <a:latin typeface="Arial" pitchFamily="34" charset="0"/>
                        </a:rPr>
                        <a:t>Configuration</a:t>
                      </a:r>
                    </a:p>
                  </a:txBody>
                  <a:tcPr marT="45713" marB="45713" anchor="b" horzOverflow="overflow">
                    <a:lnL>
                      <a:noFill/>
                    </a:lnL>
                    <a:lnR>
                      <a:noFill/>
                    </a:lnR>
                    <a:lnT>
                      <a:noFill/>
                    </a:lnT>
                    <a:lnB>
                      <a:noFill/>
                    </a:lnB>
                    <a:lnTlToBr>
                      <a:noFill/>
                    </a:lnTlToBr>
                    <a:lnBlToTr>
                      <a:noFill/>
                    </a:lnBlToTr>
                    <a:noFill/>
                  </a:tcPr>
                </a:tc>
              </a:tr>
              <a:tr h="51752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Of</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Cases</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5</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6</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7</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8</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9</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15</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16</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17</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18</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517525">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r>
              <a:tr h="517525">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SUM: </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42347939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BE6586A3-685B-4D85-A7B4-E9DF820E8EA1}" type="slidenum">
              <a:rPr kumimoji="0" lang="en-GB" altLang="en-US" sz="1400"/>
              <a:pPr>
                <a:spcBef>
                  <a:spcPct val="50000"/>
                </a:spcBef>
                <a:buFontTx/>
                <a:buNone/>
              </a:pPr>
              <a:t>45</a:t>
            </a:fld>
            <a:endParaRPr kumimoji="0" lang="en-GB" altLang="en-US" sz="1400"/>
          </a:p>
        </p:txBody>
      </p:sp>
      <p:sp>
        <p:nvSpPr>
          <p:cNvPr id="30723" name="Rectangle 2"/>
          <p:cNvSpPr>
            <a:spLocks noGrp="1" noChangeArrowheads="1"/>
          </p:cNvSpPr>
          <p:nvPr>
            <p:ph type="title"/>
          </p:nvPr>
        </p:nvSpPr>
        <p:spPr>
          <a:xfrm>
            <a:off x="684212" y="404813"/>
            <a:ext cx="8208267" cy="1143000"/>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GB" altLang="en-US" sz="4000" dirty="0" smtClean="0"/>
              <a:t>Appendix 1B: A Fuzzy Set </a:t>
            </a:r>
            <a:r>
              <a:rPr lang="en-GB" altLang="en-US" sz="4000" b="1" dirty="0" smtClean="0"/>
              <a:t>Raw</a:t>
            </a:r>
            <a:r>
              <a:rPr lang="en-GB" altLang="en-US" sz="4000" dirty="0" smtClean="0"/>
              <a:t> Truth Table (Olsen, 2009) </a:t>
            </a:r>
            <a:r>
              <a:rPr lang="en-GB" altLang="en-US" sz="3600" dirty="0" smtClean="0"/>
              <a:t>(White=X1-X6) (Purple=Y1-Y4)</a:t>
            </a:r>
            <a:endParaRPr lang="en-GB" altLang="en-US" sz="4000" dirty="0" smtClean="0"/>
          </a:p>
        </p:txBody>
      </p:sp>
      <p:graphicFrame>
        <p:nvGraphicFramePr>
          <p:cNvPr id="3" name="Table Placeholder 2"/>
          <p:cNvGraphicFramePr>
            <a:graphicFrameLocks noGrp="1"/>
          </p:cNvGraphicFramePr>
          <p:nvPr>
            <p:ph type="tbl" idx="1"/>
            <p:extLst>
              <p:ext uri="{D42A27DB-BD31-4B8C-83A1-F6EECF244321}">
                <p14:modId xmlns:p14="http://schemas.microsoft.com/office/powerpoint/2010/main" val="2726946537"/>
              </p:ext>
            </p:extLst>
          </p:nvPr>
        </p:nvGraphicFramePr>
        <p:xfrm>
          <a:off x="611560" y="1772816"/>
          <a:ext cx="6768751" cy="6218430"/>
        </p:xfrm>
        <a:graphic>
          <a:graphicData uri="http://schemas.openxmlformats.org/drawingml/2006/table">
            <a:tbl>
              <a:tblPr/>
              <a:tblGrid>
                <a:gridCol w="615341"/>
                <a:gridCol w="615341"/>
                <a:gridCol w="615341"/>
                <a:gridCol w="615341"/>
                <a:gridCol w="615341"/>
                <a:gridCol w="615341"/>
                <a:gridCol w="615341"/>
                <a:gridCol w="615341"/>
                <a:gridCol w="615341"/>
                <a:gridCol w="615341"/>
                <a:gridCol w="615341"/>
              </a:tblGrid>
              <a:tr h="227915">
                <a:tc>
                  <a:txBody>
                    <a:bodyPr/>
                    <a:lstStyle/>
                    <a:p>
                      <a:pPr algn="l" fontAlgn="b"/>
                      <a:r>
                        <a:rPr lang="en-GB" sz="2000" b="0" i="0" u="none" strike="noStrike" dirty="0" err="1">
                          <a:solidFill>
                            <a:srgbClr val="000000"/>
                          </a:solidFill>
                          <a:effectLst/>
                          <a:latin typeface="Calibri"/>
                        </a:rPr>
                        <a:t>hhid</a:t>
                      </a:r>
                      <a:endParaRPr lang="en-GB" sz="2000" b="0" i="0" u="none" strike="noStrike" dirty="0">
                        <a:solidFill>
                          <a:srgbClr val="000000"/>
                        </a:solidFill>
                        <a:effectLst/>
                        <a:latin typeface="Calibri"/>
                      </a:endParaRPr>
                    </a:p>
                  </a:txBody>
                  <a:tcPr marL="4194" marR="4194" marT="4194" marB="0" anchor="b">
                    <a:lnL>
                      <a:noFill/>
                    </a:lnL>
                    <a:lnR>
                      <a:noFill/>
                    </a:lnR>
                    <a:lnT>
                      <a:noFill/>
                    </a:lnT>
                    <a:lnB>
                      <a:noFill/>
                    </a:lnB>
                  </a:tcPr>
                </a:tc>
                <a:tc>
                  <a:txBody>
                    <a:bodyPr/>
                    <a:lstStyle/>
                    <a:p>
                      <a:pPr algn="l" fontAlgn="b"/>
                      <a:r>
                        <a:rPr lang="en-GB" sz="2000" b="0" i="0" u="none" strike="noStrike" dirty="0">
                          <a:solidFill>
                            <a:srgbClr val="000000"/>
                          </a:solidFill>
                          <a:effectLst/>
                          <a:latin typeface="Calibri"/>
                        </a:rPr>
                        <a:t>worker</a:t>
                      </a:r>
                    </a:p>
                  </a:txBody>
                  <a:tcPr marL="4194" marR="4194" marT="4194" marB="0" anchor="b">
                    <a:lnL>
                      <a:noFill/>
                    </a:lnL>
                    <a:lnR>
                      <a:noFill/>
                    </a:lnR>
                    <a:lnT>
                      <a:noFill/>
                    </a:lnT>
                    <a:lnB>
                      <a:noFill/>
                    </a:lnB>
                  </a:tcPr>
                </a:tc>
                <a:tc>
                  <a:txBody>
                    <a:bodyPr/>
                    <a:lstStyle/>
                    <a:p>
                      <a:pPr algn="l" fontAlgn="b"/>
                      <a:r>
                        <a:rPr lang="en-GB" sz="2000" b="0" i="0" u="none" strike="noStrike" dirty="0" err="1">
                          <a:solidFill>
                            <a:srgbClr val="000000"/>
                          </a:solidFill>
                          <a:effectLst/>
                          <a:latin typeface="Calibri"/>
                        </a:rPr>
                        <a:t>farmerll</a:t>
                      </a:r>
                      <a:endParaRPr lang="en-GB" sz="2000" b="0" i="0" u="none" strike="noStrike" dirty="0">
                        <a:solidFill>
                          <a:srgbClr val="000000"/>
                        </a:solidFill>
                        <a:effectLst/>
                        <a:latin typeface="Calibri"/>
                      </a:endParaRPr>
                    </a:p>
                  </a:txBody>
                  <a:tcPr marL="4194" marR="4194" marT="4194" marB="0" anchor="b">
                    <a:lnL>
                      <a:noFill/>
                    </a:lnL>
                    <a:lnR>
                      <a:noFill/>
                    </a:lnR>
                    <a:lnT>
                      <a:noFill/>
                    </a:lnT>
                    <a:lnB>
                      <a:noFill/>
                    </a:lnB>
                  </a:tcPr>
                </a:tc>
                <a:tc>
                  <a:txBody>
                    <a:bodyPr/>
                    <a:lstStyle/>
                    <a:p>
                      <a:pPr algn="l" fontAlgn="b"/>
                      <a:r>
                        <a:rPr lang="en-GB" sz="2000" b="0" i="0" u="none" strike="noStrike" dirty="0">
                          <a:solidFill>
                            <a:srgbClr val="000000"/>
                          </a:solidFill>
                          <a:effectLst/>
                          <a:latin typeface="Calibri"/>
                        </a:rPr>
                        <a:t>assets</a:t>
                      </a:r>
                    </a:p>
                  </a:txBody>
                  <a:tcPr marL="4194" marR="4194" marT="4194" marB="0" anchor="b">
                    <a:lnL>
                      <a:noFill/>
                    </a:lnL>
                    <a:lnR>
                      <a:noFill/>
                    </a:lnR>
                    <a:lnT>
                      <a:noFill/>
                    </a:lnT>
                    <a:lnB>
                      <a:noFill/>
                    </a:lnB>
                  </a:tcPr>
                </a:tc>
                <a:tc>
                  <a:txBody>
                    <a:bodyPr/>
                    <a:lstStyle/>
                    <a:p>
                      <a:pPr algn="l" fontAlgn="b"/>
                      <a:r>
                        <a:rPr lang="en-GB" sz="2000" b="0" i="0" u="none" strike="noStrike" dirty="0">
                          <a:solidFill>
                            <a:srgbClr val="000000"/>
                          </a:solidFill>
                          <a:effectLst/>
                          <a:latin typeface="Calibri"/>
                        </a:rPr>
                        <a:t>education</a:t>
                      </a:r>
                    </a:p>
                  </a:txBody>
                  <a:tcPr marL="4194" marR="4194" marT="4194" marB="0" anchor="b">
                    <a:lnL>
                      <a:noFill/>
                    </a:lnL>
                    <a:lnR>
                      <a:noFill/>
                    </a:lnR>
                    <a:lnT>
                      <a:noFill/>
                    </a:lnT>
                    <a:lnB>
                      <a:noFill/>
                    </a:lnB>
                  </a:tcPr>
                </a:tc>
                <a:tc>
                  <a:txBody>
                    <a:bodyPr/>
                    <a:lstStyle/>
                    <a:p>
                      <a:pPr algn="l" fontAlgn="b"/>
                      <a:r>
                        <a:rPr lang="en-GB" sz="2000" b="0" i="0" u="none" strike="noStrike" dirty="0">
                          <a:solidFill>
                            <a:srgbClr val="000000"/>
                          </a:solidFill>
                          <a:effectLst/>
                          <a:latin typeface="Calibri"/>
                        </a:rPr>
                        <a:t>tenancy</a:t>
                      </a:r>
                    </a:p>
                  </a:txBody>
                  <a:tcPr marL="4194" marR="4194" marT="4194" marB="0" anchor="b">
                    <a:lnL>
                      <a:noFill/>
                    </a:lnL>
                    <a:lnR>
                      <a:noFill/>
                    </a:lnR>
                    <a:lnT>
                      <a:noFill/>
                    </a:lnT>
                    <a:lnB>
                      <a:noFill/>
                    </a:lnB>
                  </a:tcPr>
                </a:tc>
                <a:tc>
                  <a:txBody>
                    <a:bodyPr/>
                    <a:lstStyle/>
                    <a:p>
                      <a:pPr algn="l" fontAlgn="b"/>
                      <a:r>
                        <a:rPr lang="en-GB" sz="2000" b="0" i="0" u="none" strike="noStrike">
                          <a:solidFill>
                            <a:srgbClr val="000000"/>
                          </a:solidFill>
                          <a:effectLst/>
                          <a:latin typeface="Calibri"/>
                        </a:rPr>
                        <a:t>wetaccess</a:t>
                      </a:r>
                    </a:p>
                  </a:txBody>
                  <a:tcPr marL="4194" marR="4194" marT="4194" marB="0" anchor="b">
                    <a:lnL>
                      <a:noFill/>
                    </a:lnL>
                    <a:lnR>
                      <a:noFill/>
                    </a:lnR>
                    <a:lnT>
                      <a:noFill/>
                    </a:lnT>
                    <a:lnB>
                      <a:noFill/>
                    </a:lnB>
                  </a:tcPr>
                </a:tc>
                <a:tc>
                  <a:txBody>
                    <a:bodyPr/>
                    <a:lstStyle/>
                    <a:p>
                      <a:pPr algn="l" fontAlgn="b"/>
                      <a:r>
                        <a:rPr lang="en-GB" sz="2000" b="0" i="0" u="none" strike="noStrike" dirty="0" err="1">
                          <a:solidFill>
                            <a:srgbClr val="000000"/>
                          </a:solidFill>
                          <a:effectLst/>
                          <a:latin typeface="Calibri"/>
                        </a:rPr>
                        <a:t>havecows</a:t>
                      </a:r>
                      <a:endParaRPr lang="en-GB" sz="2000" b="0" i="0" u="none" strike="noStrike" dirty="0">
                        <a:solidFill>
                          <a:srgbClr val="000000"/>
                        </a:solidFill>
                        <a:effectLst/>
                        <a:latin typeface="Calibri"/>
                      </a:endParaRPr>
                    </a:p>
                  </a:txBody>
                  <a:tcPr marL="4194" marR="4194" marT="4194" marB="0" anchor="b">
                    <a:lnL>
                      <a:noFill/>
                    </a:lnL>
                    <a:lnR>
                      <a:noFill/>
                    </a:lnR>
                    <a:lnT>
                      <a:noFill/>
                    </a:lnT>
                    <a:lnB>
                      <a:noFill/>
                    </a:lnB>
                    <a:solidFill>
                      <a:schemeClr val="accent4">
                        <a:lumMod val="20000"/>
                        <a:lumOff val="80000"/>
                      </a:schemeClr>
                    </a:solidFill>
                  </a:tcPr>
                </a:tc>
                <a:tc>
                  <a:txBody>
                    <a:bodyPr/>
                    <a:lstStyle/>
                    <a:p>
                      <a:pPr algn="l" fontAlgn="b"/>
                      <a:r>
                        <a:rPr lang="en-GB" sz="2000" b="0" i="0" u="none" strike="noStrike" dirty="0" err="1">
                          <a:solidFill>
                            <a:srgbClr val="000000"/>
                          </a:solidFill>
                          <a:effectLst/>
                          <a:latin typeface="Calibri"/>
                        </a:rPr>
                        <a:t>conformn</a:t>
                      </a:r>
                      <a:endParaRPr lang="en-GB" sz="2000" b="0" i="0" u="none" strike="noStrike" dirty="0">
                        <a:solidFill>
                          <a:srgbClr val="000000"/>
                        </a:solidFill>
                        <a:effectLst/>
                        <a:latin typeface="Calibri"/>
                      </a:endParaRPr>
                    </a:p>
                  </a:txBody>
                  <a:tcPr marL="4194" marR="4194" marT="4194" marB="0" anchor="b">
                    <a:lnL>
                      <a:noFill/>
                    </a:lnL>
                    <a:lnR>
                      <a:noFill/>
                    </a:lnR>
                    <a:lnT>
                      <a:noFill/>
                    </a:lnT>
                    <a:lnB>
                      <a:noFill/>
                    </a:lnB>
                    <a:solidFill>
                      <a:schemeClr val="accent4">
                        <a:lumMod val="20000"/>
                        <a:lumOff val="80000"/>
                      </a:schemeClr>
                    </a:solidFill>
                  </a:tcPr>
                </a:tc>
                <a:tc>
                  <a:txBody>
                    <a:bodyPr/>
                    <a:lstStyle/>
                    <a:p>
                      <a:pPr algn="l" fontAlgn="b"/>
                      <a:r>
                        <a:rPr lang="en-GB" sz="2000" b="0" i="0" u="none" strike="noStrike" dirty="0" err="1">
                          <a:solidFill>
                            <a:srgbClr val="000000"/>
                          </a:solidFill>
                          <a:effectLst/>
                          <a:latin typeface="Calibri"/>
                        </a:rPr>
                        <a:t>innovaten</a:t>
                      </a:r>
                      <a:endParaRPr lang="en-GB" sz="2000" b="0" i="0" u="none" strike="noStrike" dirty="0">
                        <a:solidFill>
                          <a:srgbClr val="000000"/>
                        </a:solidFill>
                        <a:effectLst/>
                        <a:latin typeface="Calibri"/>
                      </a:endParaRPr>
                    </a:p>
                  </a:txBody>
                  <a:tcPr marL="4194" marR="4194" marT="4194" marB="0" anchor="b">
                    <a:lnL>
                      <a:noFill/>
                    </a:lnL>
                    <a:lnR>
                      <a:noFill/>
                    </a:lnR>
                    <a:lnT>
                      <a:noFill/>
                    </a:lnT>
                    <a:lnB>
                      <a:noFill/>
                    </a:lnB>
                    <a:solidFill>
                      <a:schemeClr val="accent4">
                        <a:lumMod val="20000"/>
                        <a:lumOff val="80000"/>
                      </a:schemeClr>
                    </a:solidFill>
                  </a:tcPr>
                </a:tc>
                <a:tc>
                  <a:txBody>
                    <a:bodyPr/>
                    <a:lstStyle/>
                    <a:p>
                      <a:pPr algn="l" fontAlgn="b"/>
                      <a:r>
                        <a:rPr lang="en-GB" sz="2000" b="0" i="0" u="none" strike="noStrike" dirty="0" err="1">
                          <a:solidFill>
                            <a:srgbClr val="000000"/>
                          </a:solidFill>
                          <a:effectLst/>
                          <a:latin typeface="Calibri"/>
                        </a:rPr>
                        <a:t>resistfz</a:t>
                      </a:r>
                      <a:endParaRPr lang="en-GB" sz="2000" b="0" i="0" u="none" strike="noStrike" dirty="0">
                        <a:solidFill>
                          <a:srgbClr val="000000"/>
                        </a:solidFill>
                        <a:effectLst/>
                        <a:latin typeface="Calibri"/>
                      </a:endParaRP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2</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3</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3</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3</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4</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0.67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5</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3</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6</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0.67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8</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0.67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9</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12</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14</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0.67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16</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18</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3</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19</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22</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24</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26</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3</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28</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4</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29</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32</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0.67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5</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34</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5</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3</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36</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4</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38</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39</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bl>
          </a:graphicData>
        </a:graphic>
      </p:graphicFrame>
    </p:spTree>
    <p:extLst>
      <p:ext uri="{BB962C8B-B14F-4D97-AF65-F5344CB8AC3E}">
        <p14:creationId xmlns:p14="http://schemas.microsoft.com/office/powerpoint/2010/main" val="7669018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Appendix 2:  Ragin gave a Z score with a p value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t>
            </a:r>
            <a:r>
              <a:rPr lang="en-GB" i="1" dirty="0" smtClean="0"/>
              <a:t>Fuzzy Set Social Science</a:t>
            </a:r>
            <a:r>
              <a:rPr lang="en-GB" dirty="0" smtClean="0"/>
              <a:t>, 2000)</a:t>
            </a:r>
          </a:p>
          <a:p>
            <a:r>
              <a:rPr lang="en-GB" dirty="0" smtClean="0"/>
              <a:t>The p value is the risk of being wrong in rejecting a null hypothesis – here, the null is that the X is not sufficient for the Y.</a:t>
            </a:r>
          </a:p>
          <a:p>
            <a:r>
              <a:rPr lang="en-GB" dirty="0" smtClean="0"/>
              <a:t>Each case has a p value.</a:t>
            </a:r>
          </a:p>
          <a:p>
            <a:r>
              <a:rPr lang="en-GB" dirty="0" smtClean="0"/>
              <a:t>Each group of cases has a p value.</a:t>
            </a:r>
          </a:p>
          <a:p>
            <a:endParaRPr lang="en-GB" dirty="0" smtClean="0"/>
          </a:p>
          <a:p>
            <a:r>
              <a:rPr lang="en-GB" dirty="0" smtClean="0"/>
              <a:t>Few scholars have emulated his Z test.</a:t>
            </a:r>
          </a:p>
          <a:p>
            <a:r>
              <a:rPr lang="en-GB" dirty="0" smtClean="0"/>
              <a:t>Stryker and </a:t>
            </a:r>
            <a:r>
              <a:rPr lang="en-GB" dirty="0" err="1" smtClean="0"/>
              <a:t>Eliason</a:t>
            </a:r>
            <a:r>
              <a:rPr lang="en-GB" dirty="0" smtClean="0"/>
              <a:t> (2009) comment on a weakness of this test.</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46</a:t>
            </a:fld>
            <a:endParaRPr lang="en-GB"/>
          </a:p>
        </p:txBody>
      </p:sp>
    </p:spTree>
    <p:extLst>
      <p:ext uri="{BB962C8B-B14F-4D97-AF65-F5344CB8AC3E}">
        <p14:creationId xmlns:p14="http://schemas.microsoft.com/office/powerpoint/2010/main" val="3174221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Appendix 3:  Snippet from </a:t>
            </a:r>
            <a:r>
              <a:rPr lang="en-GB" dirty="0" err="1" smtClean="0"/>
              <a:t>Eliason</a:t>
            </a:r>
            <a:r>
              <a:rPr lang="en-GB" dirty="0" smtClean="0"/>
              <a:t> </a:t>
            </a:r>
            <a:r>
              <a:rPr lang="en-GB" dirty="0" smtClean="0">
                <a:sym typeface="Symbol"/>
              </a:rPr>
              <a:t>and Stryker </a:t>
            </a:r>
            <a:r>
              <a:rPr lang="en-GB" dirty="0" smtClean="0"/>
              <a:t>2009</a:t>
            </a:r>
            <a:endParaRPr lang="en-GB" dirty="0"/>
          </a:p>
        </p:txBody>
      </p:sp>
      <p:pic>
        <p:nvPicPr>
          <p:cNvPr id="2050" name="Picture 2"/>
          <p:cNvPicPr>
            <a:picLocks noChangeAspect="1" noChangeArrowheads="1"/>
          </p:cNvPicPr>
          <p:nvPr/>
        </p:nvPicPr>
        <p:blipFill>
          <a:blip r:embed="rId2" cstate="print"/>
          <a:srcRect/>
          <a:stretch>
            <a:fillRect/>
          </a:stretch>
        </p:blipFill>
        <p:spPr bwMode="auto">
          <a:xfrm>
            <a:off x="707984" y="1490663"/>
            <a:ext cx="6340516" cy="496267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DC365D31-8BAE-4B58-BE5B-77FAB7A0C81B}" type="slidenum">
              <a:rPr lang="en-GB" smtClean="0"/>
              <a:pPr/>
              <a:t>47</a:t>
            </a:fld>
            <a:endParaRPr lang="en-GB"/>
          </a:p>
        </p:txBody>
      </p:sp>
    </p:spTree>
    <p:extLst>
      <p:ext uri="{BB962C8B-B14F-4D97-AF65-F5344CB8AC3E}">
        <p14:creationId xmlns:p14="http://schemas.microsoft.com/office/powerpoint/2010/main" val="1133183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Appendix 4:  Pseudo Code for Programs for </a:t>
            </a:r>
            <a:r>
              <a:rPr lang="en-GB" dirty="0" err="1" smtClean="0"/>
              <a:t>Csuff</a:t>
            </a:r>
            <a:r>
              <a:rPr lang="en-GB" dirty="0" smtClean="0"/>
              <a:t>, </a:t>
            </a:r>
            <a:r>
              <a:rPr lang="en-GB" dirty="0" err="1" smtClean="0"/>
              <a:t>Dsuff</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 input the parameters that are scalars</a:t>
            </a:r>
          </a:p>
          <a:p>
            <a:pPr>
              <a:buNone/>
            </a:pPr>
            <a:r>
              <a:rPr lang="en-GB" dirty="0" smtClean="0"/>
              <a:t>            Input the data as a rectangle without missing values.</a:t>
            </a:r>
          </a:p>
          <a:p>
            <a:r>
              <a:rPr lang="en-GB" dirty="0" smtClean="0"/>
              <a:t>B. Label the permutations (</a:t>
            </a:r>
            <a:r>
              <a:rPr lang="en-GB" dirty="0" err="1" smtClean="0"/>
              <a:t>ie</a:t>
            </a:r>
            <a:r>
              <a:rPr lang="en-GB" dirty="0" smtClean="0"/>
              <a:t> X configurations), calculate fuzzy </a:t>
            </a:r>
            <a:r>
              <a:rPr lang="en-GB" b="1" dirty="0" smtClean="0"/>
              <a:t>X</a:t>
            </a:r>
            <a:r>
              <a:rPr lang="en-GB" dirty="0" smtClean="0"/>
              <a:t> = min(</a:t>
            </a:r>
            <a:r>
              <a:rPr lang="en-GB" b="1" dirty="0" err="1" smtClean="0"/>
              <a:t>X</a:t>
            </a:r>
            <a:r>
              <a:rPr lang="en-GB" dirty="0" err="1" smtClean="0"/>
              <a:t>k</a:t>
            </a:r>
            <a:r>
              <a:rPr lang="en-GB" dirty="0" smtClean="0"/>
              <a:t>) for each configuration, count the length of Y and the Number of instances in each X configuration (N in set for </a:t>
            </a:r>
            <a:r>
              <a:rPr lang="en-GB" b="1" dirty="0" smtClean="0"/>
              <a:t>X </a:t>
            </a:r>
            <a:r>
              <a:rPr lang="en-GB" dirty="0" smtClean="0"/>
              <a:t>where Yi&gt;</a:t>
            </a:r>
            <a:r>
              <a:rPr lang="en-GB" b="1" dirty="0" smtClean="0"/>
              <a:t>X</a:t>
            </a:r>
            <a:r>
              <a:rPr lang="en-GB" dirty="0" smtClean="0"/>
              <a:t>i)</a:t>
            </a:r>
          </a:p>
          <a:p>
            <a:r>
              <a:rPr lang="en-GB" dirty="0" smtClean="0"/>
              <a:t>C. Calculate Consistency for Sufficiency</a:t>
            </a:r>
          </a:p>
          <a:p>
            <a:pPr>
              <a:buNone/>
            </a:pPr>
            <a:r>
              <a:rPr lang="en-GB" dirty="0" smtClean="0"/>
              <a:t>          Calculate Distance for Sufficiency</a:t>
            </a:r>
          </a:p>
          <a:p>
            <a:r>
              <a:rPr lang="en-GB" dirty="0" smtClean="0"/>
              <a:t>D.  Output plots of the X and Y as fuzzy scores</a:t>
            </a:r>
          </a:p>
          <a:p>
            <a:pPr>
              <a:buNone/>
            </a:pPr>
            <a:r>
              <a:rPr lang="en-GB" dirty="0" smtClean="0"/>
              <a:t>           Output plots of the rescaled ZY by ZX, and a table of </a:t>
            </a:r>
            <a:r>
              <a:rPr lang="en-GB" dirty="0" err="1" smtClean="0"/>
              <a:t>Csuff</a:t>
            </a:r>
            <a:r>
              <a:rPr lang="en-GB" dirty="0" smtClean="0"/>
              <a:t>, </a:t>
            </a:r>
            <a:r>
              <a:rPr lang="en-GB" dirty="0" err="1" smtClean="0"/>
              <a:t>Dsuff</a:t>
            </a:r>
            <a:endParaRPr lang="en-GB" dirty="0" smtClean="0"/>
          </a:p>
          <a:p>
            <a:r>
              <a:rPr lang="en-GB" dirty="0" smtClean="0"/>
              <a:t>E.  Test for sensitivity to the parameters by looping around, changing either the damping factor or the measurement error.</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48</a:t>
            </a:fld>
            <a:endParaRPr lang="en-GB"/>
          </a:p>
        </p:txBody>
      </p:sp>
    </p:spTree>
    <p:extLst>
      <p:ext uri="{BB962C8B-B14F-4D97-AF65-F5344CB8AC3E}">
        <p14:creationId xmlns:p14="http://schemas.microsoft.com/office/powerpoint/2010/main" val="11040873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552" y="908720"/>
            <a:ext cx="8604448" cy="5949280"/>
          </a:xfrm>
          <a:prstGeom prst="rect">
            <a:avLst/>
          </a:prstGeom>
          <a:solidFill>
            <a:schemeClr val="accent4">
              <a:lumMod val="20000"/>
              <a:lumOff val="8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GB" sz="1600" dirty="0" smtClean="0">
                <a:solidFill>
                  <a:schemeClr val="tx1"/>
                </a:solidFill>
              </a:rPr>
              <a:t>Input S the scale of the bootstrap activity.</a:t>
            </a:r>
          </a:p>
          <a:p>
            <a:r>
              <a:rPr lang="en-GB" sz="1600" dirty="0" smtClean="0">
                <a:solidFill>
                  <a:schemeClr val="tx1"/>
                </a:solidFill>
              </a:rPr>
              <a:t>Start loop.</a:t>
            </a:r>
          </a:p>
          <a:p>
            <a:pPr>
              <a:buFont typeface="Arial" pitchFamily="34" charset="0"/>
              <a:buChar char="•"/>
            </a:pPr>
            <a:r>
              <a:rPr lang="en-GB" sz="1600" dirty="0" smtClean="0">
                <a:solidFill>
                  <a:schemeClr val="tx1"/>
                </a:solidFill>
              </a:rPr>
              <a:t>Create S=1000 </a:t>
            </a:r>
            <a:r>
              <a:rPr lang="en-GB" sz="1600" dirty="0" err="1" smtClean="0">
                <a:solidFill>
                  <a:schemeClr val="tx1"/>
                </a:solidFill>
              </a:rPr>
              <a:t>resamples</a:t>
            </a:r>
            <a:r>
              <a:rPr lang="en-GB" sz="1600" dirty="0" smtClean="0">
                <a:solidFill>
                  <a:schemeClr val="tx1"/>
                </a:solidFill>
              </a:rPr>
              <a:t> with replacement</a:t>
            </a:r>
          </a:p>
          <a:p>
            <a:r>
              <a:rPr lang="en-GB" sz="1600" dirty="0" smtClean="0">
                <a:solidFill>
                  <a:schemeClr val="tx1"/>
                </a:solidFill>
              </a:rPr>
              <a:t>These have some repeats of cases.</a:t>
            </a:r>
          </a:p>
          <a:p>
            <a:r>
              <a:rPr lang="en-GB" sz="1600" dirty="0" smtClean="0">
                <a:solidFill>
                  <a:schemeClr val="tx1"/>
                </a:solidFill>
              </a:rPr>
              <a:t>Each case in each sample is a replica of the original data.</a:t>
            </a:r>
          </a:p>
          <a:p>
            <a:r>
              <a:rPr lang="en-GB" sz="1600" dirty="0" smtClean="0">
                <a:solidFill>
                  <a:schemeClr val="tx1"/>
                </a:solidFill>
              </a:rPr>
              <a:t>Some cases in the data may not appear, at random in a particular sample.</a:t>
            </a: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r>
              <a:rPr lang="en-GB" sz="1600" b="1" i="1" u="sng" dirty="0" smtClean="0">
                <a:solidFill>
                  <a:schemeClr val="tx1"/>
                </a:solidFill>
              </a:rPr>
              <a:t>End loop. Average the </a:t>
            </a:r>
            <a:r>
              <a:rPr lang="en-GB" sz="1600" b="1" i="1" u="sng" dirty="0" err="1" smtClean="0">
                <a:solidFill>
                  <a:schemeClr val="tx1"/>
                </a:solidFill>
              </a:rPr>
              <a:t>Csuff</a:t>
            </a:r>
            <a:r>
              <a:rPr lang="en-GB" sz="1600" b="1" i="1" u="sng" dirty="0" smtClean="0">
                <a:solidFill>
                  <a:schemeClr val="tx1"/>
                </a:solidFill>
              </a:rPr>
              <a:t> over all the S samples.</a:t>
            </a:r>
          </a:p>
          <a:p>
            <a:pPr algn="ctr"/>
            <a:r>
              <a:rPr lang="en-GB" sz="1600" b="1" i="1" u="sng" dirty="0" smtClean="0">
                <a:solidFill>
                  <a:schemeClr val="tx1"/>
                </a:solidFill>
              </a:rPr>
              <a:t>Average the </a:t>
            </a:r>
            <a:r>
              <a:rPr lang="en-GB" sz="1600" b="1" i="1" u="sng" dirty="0" err="1" smtClean="0">
                <a:solidFill>
                  <a:schemeClr val="tx1"/>
                </a:solidFill>
              </a:rPr>
              <a:t>Dsuff</a:t>
            </a:r>
            <a:r>
              <a:rPr lang="en-GB" sz="1600" b="1" i="1" u="sng" dirty="0" smtClean="0">
                <a:solidFill>
                  <a:schemeClr val="tx1"/>
                </a:solidFill>
              </a:rPr>
              <a:t> over all the S samples. </a:t>
            </a:r>
          </a:p>
          <a:p>
            <a:pPr>
              <a:buFont typeface="Arial" pitchFamily="34" charset="0"/>
              <a:buChar char="•"/>
            </a:pPr>
            <a:r>
              <a:rPr lang="en-GB" sz="1600" dirty="0" smtClean="0">
                <a:solidFill>
                  <a:schemeClr val="tx1"/>
                </a:solidFill>
              </a:rPr>
              <a:t>Empirically compare the mean of </a:t>
            </a:r>
            <a:r>
              <a:rPr lang="en-GB" sz="1600" dirty="0" err="1" smtClean="0">
                <a:solidFill>
                  <a:schemeClr val="tx1"/>
                </a:solidFill>
              </a:rPr>
              <a:t>Csuff</a:t>
            </a:r>
            <a:r>
              <a:rPr lang="en-GB" sz="1600" dirty="0" smtClean="0">
                <a:solidFill>
                  <a:schemeClr val="tx1"/>
                </a:solidFill>
              </a:rPr>
              <a:t> with the original </a:t>
            </a:r>
            <a:r>
              <a:rPr lang="en-GB" sz="1600" dirty="0" err="1" smtClean="0">
                <a:solidFill>
                  <a:schemeClr val="tx1"/>
                </a:solidFill>
              </a:rPr>
              <a:t>Csuff</a:t>
            </a:r>
            <a:r>
              <a:rPr lang="en-GB" sz="1600" dirty="0" smtClean="0">
                <a:solidFill>
                  <a:schemeClr val="tx1"/>
                </a:solidFill>
              </a:rPr>
              <a:t> (Bias of consistency measure)</a:t>
            </a:r>
          </a:p>
          <a:p>
            <a:pPr>
              <a:buFont typeface="Arial" pitchFamily="34" charset="0"/>
              <a:buChar char="•"/>
            </a:pPr>
            <a:r>
              <a:rPr lang="en-GB" sz="1600" dirty="0" smtClean="0">
                <a:solidFill>
                  <a:schemeClr val="tx1"/>
                </a:solidFill>
              </a:rPr>
              <a:t>Empirically compare the mean of </a:t>
            </a:r>
            <a:r>
              <a:rPr lang="en-GB" sz="1600" dirty="0" err="1" smtClean="0">
                <a:solidFill>
                  <a:schemeClr val="tx1"/>
                </a:solidFill>
              </a:rPr>
              <a:t>Dsuff</a:t>
            </a:r>
            <a:r>
              <a:rPr lang="en-GB" sz="1600" dirty="0" smtClean="0">
                <a:solidFill>
                  <a:schemeClr val="tx1"/>
                </a:solidFill>
              </a:rPr>
              <a:t> with the original </a:t>
            </a:r>
            <a:r>
              <a:rPr lang="en-GB" sz="1600" dirty="0" err="1" smtClean="0">
                <a:solidFill>
                  <a:schemeClr val="tx1"/>
                </a:solidFill>
              </a:rPr>
              <a:t>Dsuff</a:t>
            </a:r>
            <a:r>
              <a:rPr lang="en-GB" sz="1600" dirty="0" smtClean="0">
                <a:solidFill>
                  <a:schemeClr val="tx1"/>
                </a:solidFill>
              </a:rPr>
              <a:t> (Bias of distance measure)</a:t>
            </a:r>
          </a:p>
          <a:p>
            <a:pPr>
              <a:buFont typeface="Arial" pitchFamily="34" charset="0"/>
              <a:buChar char="•"/>
            </a:pPr>
            <a:r>
              <a:rPr lang="en-GB" sz="1600" dirty="0" smtClean="0">
                <a:solidFill>
                  <a:schemeClr val="tx1"/>
                </a:solidFill>
              </a:rPr>
              <a:t>Create a table or graph showing the empirical distribution of the S </a:t>
            </a:r>
            <a:r>
              <a:rPr lang="en-GB" sz="1600" dirty="0" err="1" smtClean="0">
                <a:solidFill>
                  <a:schemeClr val="tx1"/>
                </a:solidFill>
              </a:rPr>
              <a:t>Csuff’s</a:t>
            </a:r>
            <a:r>
              <a:rPr lang="en-GB" sz="1600" dirty="0" smtClean="0">
                <a:solidFill>
                  <a:schemeClr val="tx1"/>
                </a:solidFill>
              </a:rPr>
              <a:t>, 95% of which forms a credible interval.</a:t>
            </a:r>
          </a:p>
          <a:p>
            <a:pPr>
              <a:buFont typeface="Arial" pitchFamily="34" charset="0"/>
              <a:buChar char="•"/>
            </a:pPr>
            <a:r>
              <a:rPr lang="en-GB" sz="1600" dirty="0" smtClean="0">
                <a:solidFill>
                  <a:schemeClr val="tx1"/>
                </a:solidFill>
              </a:rPr>
              <a:t>Create a table or graph showing the empirical distribution of the S </a:t>
            </a:r>
            <a:r>
              <a:rPr lang="en-GB" sz="1600" dirty="0" err="1" smtClean="0">
                <a:solidFill>
                  <a:schemeClr val="tx1"/>
                </a:solidFill>
              </a:rPr>
              <a:t>Dsuff’s</a:t>
            </a:r>
            <a:r>
              <a:rPr lang="en-GB" sz="1600" dirty="0" smtClean="0">
                <a:solidFill>
                  <a:schemeClr val="tx1"/>
                </a:solidFill>
              </a:rPr>
              <a:t>, 95% of which forms a credible interval.</a:t>
            </a:r>
          </a:p>
          <a:p>
            <a:pPr algn="ctr"/>
            <a:endParaRPr lang="en-GB" sz="1600" dirty="0" smtClean="0">
              <a:solidFill>
                <a:schemeClr val="tx1"/>
              </a:solidFill>
            </a:endParaRPr>
          </a:p>
        </p:txBody>
      </p:sp>
      <p:sp>
        <p:nvSpPr>
          <p:cNvPr id="2" name="Title 1"/>
          <p:cNvSpPr>
            <a:spLocks noGrp="1"/>
          </p:cNvSpPr>
          <p:nvPr>
            <p:ph type="title"/>
          </p:nvPr>
        </p:nvSpPr>
        <p:spPr>
          <a:xfrm>
            <a:off x="457200" y="274638"/>
            <a:ext cx="8229600" cy="778098"/>
          </a:xfrm>
        </p:spPr>
        <p:txBody>
          <a:bodyPr>
            <a:normAutofit fontScale="90000"/>
          </a:bodyPr>
          <a:lstStyle/>
          <a:p>
            <a:r>
              <a:rPr lang="en-GB" sz="3600" dirty="0" smtClean="0"/>
              <a:t>Appendix 4:  </a:t>
            </a:r>
            <a:r>
              <a:rPr lang="en-GB" sz="2700" dirty="0" smtClean="0"/>
              <a:t>Pseudo Code for Programs With Bootstrap</a:t>
            </a:r>
            <a:endParaRPr lang="en-GB" sz="2700" dirty="0"/>
          </a:p>
        </p:txBody>
      </p:sp>
      <p:sp>
        <p:nvSpPr>
          <p:cNvPr id="3" name="Content Placeholder 2"/>
          <p:cNvSpPr>
            <a:spLocks noGrp="1"/>
          </p:cNvSpPr>
          <p:nvPr>
            <p:ph idx="1"/>
          </p:nvPr>
        </p:nvSpPr>
        <p:spPr>
          <a:xfrm>
            <a:off x="1763688" y="2420888"/>
            <a:ext cx="6480720" cy="2160240"/>
          </a:xfrm>
          <a:solidFill>
            <a:schemeClr val="accent3">
              <a:lumMod val="20000"/>
              <a:lumOff val="80000"/>
              <a:alpha val="55000"/>
            </a:schemeClr>
          </a:solidFill>
        </p:spPr>
        <p:txBody>
          <a:bodyPr>
            <a:normAutofit fontScale="40000" lnSpcReduction="20000"/>
          </a:bodyPr>
          <a:lstStyle/>
          <a:p>
            <a:r>
              <a:rPr lang="en-GB" dirty="0" smtClean="0"/>
              <a:t>A. input the parameters that are scalars</a:t>
            </a:r>
          </a:p>
          <a:p>
            <a:pPr>
              <a:buNone/>
            </a:pPr>
            <a:r>
              <a:rPr lang="en-GB" dirty="0" smtClean="0"/>
              <a:t>            Input the data as a rectangle without missing values.</a:t>
            </a:r>
          </a:p>
          <a:p>
            <a:r>
              <a:rPr lang="en-GB" dirty="0" smtClean="0"/>
              <a:t>B. Label the permutations (</a:t>
            </a:r>
            <a:r>
              <a:rPr lang="en-GB" dirty="0" err="1" smtClean="0"/>
              <a:t>ie</a:t>
            </a:r>
            <a:r>
              <a:rPr lang="en-GB" dirty="0" smtClean="0"/>
              <a:t> X configurations), calculate fuzzy </a:t>
            </a:r>
            <a:r>
              <a:rPr lang="en-GB" b="1" dirty="0" smtClean="0"/>
              <a:t>X</a:t>
            </a:r>
            <a:r>
              <a:rPr lang="en-GB" dirty="0" smtClean="0"/>
              <a:t> = min(</a:t>
            </a:r>
            <a:r>
              <a:rPr lang="en-GB" b="1" dirty="0" err="1" smtClean="0"/>
              <a:t>X</a:t>
            </a:r>
            <a:r>
              <a:rPr lang="en-GB" dirty="0" err="1" smtClean="0"/>
              <a:t>k</a:t>
            </a:r>
            <a:r>
              <a:rPr lang="en-GB" dirty="0" smtClean="0"/>
              <a:t>) for each configuration, count the length of Y and the Number of instances in each X configuration (N in set for </a:t>
            </a:r>
            <a:r>
              <a:rPr lang="en-GB" b="1" dirty="0" smtClean="0"/>
              <a:t>X </a:t>
            </a:r>
            <a:r>
              <a:rPr lang="en-GB" dirty="0" smtClean="0"/>
              <a:t>where Yi&gt;</a:t>
            </a:r>
            <a:r>
              <a:rPr lang="en-GB" b="1" dirty="0" smtClean="0"/>
              <a:t>X</a:t>
            </a:r>
            <a:r>
              <a:rPr lang="en-GB" dirty="0" smtClean="0"/>
              <a:t>i)</a:t>
            </a:r>
          </a:p>
          <a:p>
            <a:r>
              <a:rPr lang="en-GB" dirty="0" smtClean="0"/>
              <a:t>C. Calculate Consistency for Sufficiency</a:t>
            </a:r>
          </a:p>
          <a:p>
            <a:pPr>
              <a:buNone/>
            </a:pPr>
            <a:r>
              <a:rPr lang="en-GB" dirty="0" smtClean="0"/>
              <a:t>          Calculate Distance for Sufficiency</a:t>
            </a:r>
          </a:p>
          <a:p>
            <a:r>
              <a:rPr lang="en-GB" dirty="0" smtClean="0"/>
              <a:t>D.  Output plots of the X and Y as fuzzy scores</a:t>
            </a:r>
          </a:p>
          <a:p>
            <a:pPr>
              <a:buNone/>
            </a:pPr>
            <a:r>
              <a:rPr lang="en-GB" dirty="0" smtClean="0"/>
              <a:t>           Output plots of the rescaled ZY by ZX, and a table of </a:t>
            </a:r>
            <a:r>
              <a:rPr lang="en-GB" dirty="0" err="1" smtClean="0"/>
              <a:t>Csuff</a:t>
            </a:r>
            <a:r>
              <a:rPr lang="en-GB" dirty="0" smtClean="0"/>
              <a:t>, </a:t>
            </a:r>
            <a:r>
              <a:rPr lang="en-GB" dirty="0" err="1" smtClean="0"/>
              <a:t>Dsuff</a:t>
            </a:r>
            <a:endParaRPr lang="en-GB" dirty="0" smtClean="0"/>
          </a:p>
          <a:p>
            <a:r>
              <a:rPr lang="en-GB" dirty="0" smtClean="0"/>
              <a:t>E.  Test for sensitivity to the parameters by looping around, changing either the damping factor or the measurement error.</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49</a:t>
            </a:fld>
            <a:endParaRPr lang="en-GB"/>
          </a:p>
        </p:txBody>
      </p:sp>
    </p:spTree>
    <p:extLst>
      <p:ext uri="{BB962C8B-B14F-4D97-AF65-F5344CB8AC3E}">
        <p14:creationId xmlns:p14="http://schemas.microsoft.com/office/powerpoint/2010/main" val="1014145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CA8BAB46-DFC4-4DB1-9EFC-08C57D561C39}" type="slidenum">
              <a:rPr kumimoji="0" lang="en-GB" altLang="en-US" sz="1400"/>
              <a:pPr>
                <a:spcBef>
                  <a:spcPct val="50000"/>
                </a:spcBef>
                <a:buFontTx/>
                <a:buNone/>
              </a:pPr>
              <a:t>5</a:t>
            </a:fld>
            <a:endParaRPr kumimoji="0" lang="en-GB" altLang="en-US" sz="1400"/>
          </a:p>
        </p:txBody>
      </p:sp>
      <p:sp>
        <p:nvSpPr>
          <p:cNvPr id="12291" name="Rectangle 2"/>
          <p:cNvSpPr>
            <a:spLocks noGrp="1" noChangeArrowheads="1"/>
          </p:cNvSpPr>
          <p:nvPr>
            <p:ph type="title"/>
          </p:nvPr>
        </p:nvSpPr>
        <p:spPr/>
        <p:txBody>
          <a:bodyPr/>
          <a:lstStyle/>
          <a:p>
            <a:pPr eaLnBrk="1" hangingPunct="1"/>
            <a:r>
              <a:rPr lang="en-GB" altLang="en-US" sz="4000" dirty="0" smtClean="0"/>
              <a:t>How QCA Data Are Organised</a:t>
            </a:r>
          </a:p>
        </p:txBody>
      </p:sp>
      <p:sp>
        <p:nvSpPr>
          <p:cNvPr id="12292" name="Rectangle 3"/>
          <p:cNvSpPr>
            <a:spLocks noGrp="1" noChangeArrowheads="1"/>
          </p:cNvSpPr>
          <p:nvPr>
            <p:ph type="body" idx="1"/>
          </p:nvPr>
        </p:nvSpPr>
        <p:spPr/>
        <p:txBody>
          <a:bodyPr>
            <a:normAutofit fontScale="92500" lnSpcReduction="10000"/>
          </a:bodyPr>
          <a:lstStyle/>
          <a:p>
            <a:pPr eaLnBrk="1" hangingPunct="1">
              <a:lnSpc>
                <a:spcPct val="90000"/>
              </a:lnSpc>
            </a:pPr>
            <a:r>
              <a:rPr lang="en-GB" altLang="en-US" dirty="0" smtClean="0"/>
              <a:t>The Truth Table.</a:t>
            </a:r>
          </a:p>
          <a:p>
            <a:pPr lvl="1" eaLnBrk="1" hangingPunct="1">
              <a:lnSpc>
                <a:spcPct val="90000"/>
              </a:lnSpc>
            </a:pPr>
            <a:r>
              <a:rPr lang="en-GB" altLang="en-US" dirty="0" smtClean="0"/>
              <a:t>Crisp-Set Truth Table.  All 0s and 1s</a:t>
            </a:r>
            <a:r>
              <a:rPr lang="en-GB" altLang="en-US" dirty="0" smtClean="0"/>
              <a:t>.</a:t>
            </a:r>
          </a:p>
          <a:p>
            <a:pPr lvl="1">
              <a:lnSpc>
                <a:spcPct val="90000"/>
              </a:lnSpc>
            </a:pPr>
            <a:r>
              <a:rPr lang="en-US" altLang="en-US" dirty="0"/>
              <a:t>Fuzzy sets involve measuring the degree of membership of a case in a set. </a:t>
            </a:r>
          </a:p>
          <a:p>
            <a:pPr lvl="1" eaLnBrk="1" hangingPunct="1">
              <a:lnSpc>
                <a:spcPct val="90000"/>
              </a:lnSpc>
            </a:pPr>
            <a:r>
              <a:rPr lang="en-GB" altLang="en-US" dirty="0" smtClean="0"/>
              <a:t>If </a:t>
            </a:r>
            <a:r>
              <a:rPr lang="en-GB" altLang="en-US" dirty="0" smtClean="0"/>
              <a:t>any column is fuzzy, the whole thing is fuzzy.</a:t>
            </a:r>
          </a:p>
          <a:p>
            <a:pPr lvl="1" eaLnBrk="1" hangingPunct="1">
              <a:lnSpc>
                <a:spcPct val="90000"/>
              </a:lnSpc>
            </a:pPr>
            <a:r>
              <a:rPr lang="en-GB" altLang="en-US" dirty="0" smtClean="0"/>
              <a:t>One column can be used to count cases which are of the same overall configuration.</a:t>
            </a:r>
          </a:p>
          <a:p>
            <a:pPr lvl="1" eaLnBrk="1" hangingPunct="1">
              <a:lnSpc>
                <a:spcPct val="90000"/>
              </a:lnSpc>
            </a:pPr>
            <a:r>
              <a:rPr lang="en-GB" altLang="en-US" dirty="0" smtClean="0"/>
              <a:t>One column is set aside as the ‘outcome’.</a:t>
            </a:r>
          </a:p>
          <a:p>
            <a:pPr eaLnBrk="1" hangingPunct="1">
              <a:lnSpc>
                <a:spcPct val="90000"/>
              </a:lnSpc>
            </a:pPr>
            <a:r>
              <a:rPr lang="en-GB" altLang="en-US" dirty="0" smtClean="0"/>
              <a:t>The NVIVO Approach.</a:t>
            </a:r>
          </a:p>
          <a:p>
            <a:pPr lvl="1" eaLnBrk="1" hangingPunct="1">
              <a:lnSpc>
                <a:spcPct val="90000"/>
              </a:lnSpc>
            </a:pPr>
            <a:r>
              <a:rPr lang="en-GB" altLang="en-US" dirty="0" smtClean="0"/>
              <a:t>The “casebook” in NVIVO.</a:t>
            </a:r>
          </a:p>
          <a:p>
            <a:pPr lvl="1" eaLnBrk="1" hangingPunct="1">
              <a:lnSpc>
                <a:spcPct val="90000"/>
              </a:lnSpc>
            </a:pPr>
            <a:r>
              <a:rPr lang="en-GB" altLang="en-US" dirty="0" smtClean="0"/>
              <a:t>The concept of multilevel cases.</a:t>
            </a:r>
          </a:p>
        </p:txBody>
      </p:sp>
    </p:spTree>
    <p:extLst>
      <p:ext uri="{BB962C8B-B14F-4D97-AF65-F5344CB8AC3E}">
        <p14:creationId xmlns:p14="http://schemas.microsoft.com/office/powerpoint/2010/main" val="5437138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92088"/>
          </a:xfrm>
        </p:spPr>
        <p:txBody>
          <a:bodyPr/>
          <a:lstStyle/>
          <a:p>
            <a:r>
              <a:rPr lang="en-GB" dirty="0" smtClean="0"/>
              <a:t>References</a:t>
            </a:r>
            <a:endParaRPr lang="en-GB" dirty="0"/>
          </a:p>
        </p:txBody>
      </p:sp>
      <p:sp>
        <p:nvSpPr>
          <p:cNvPr id="3" name="Content Placeholder 2"/>
          <p:cNvSpPr>
            <a:spLocks noGrp="1"/>
          </p:cNvSpPr>
          <p:nvPr>
            <p:ph idx="1"/>
          </p:nvPr>
        </p:nvSpPr>
        <p:spPr>
          <a:xfrm>
            <a:off x="457200" y="836712"/>
            <a:ext cx="8363272" cy="5904656"/>
          </a:xfrm>
        </p:spPr>
        <p:txBody>
          <a:bodyPr>
            <a:normAutofit fontScale="47500" lnSpcReduction="20000"/>
          </a:bodyPr>
          <a:lstStyle/>
          <a:p>
            <a:pPr marL="0" indent="0">
              <a:buNone/>
            </a:pPr>
            <a:r>
              <a:rPr lang="en-GB" dirty="0" smtClean="0"/>
              <a:t>For Qualitative folks: </a:t>
            </a:r>
            <a:r>
              <a:rPr lang="en-GB" dirty="0" err="1"/>
              <a:t>Hodson</a:t>
            </a:r>
            <a:r>
              <a:rPr lang="en-GB" dirty="0"/>
              <a:t>, R. (2004). "A meta-analysis of workplace ethnographies - Race, gender, and employee attitudes and </a:t>
            </a:r>
            <a:r>
              <a:rPr lang="en-GB" dirty="0" err="1"/>
              <a:t>behaviors</a:t>
            </a:r>
            <a:r>
              <a:rPr lang="en-GB" dirty="0"/>
              <a:t>." </a:t>
            </a:r>
            <a:r>
              <a:rPr lang="en-GB" u="sng" dirty="0"/>
              <a:t>Journal of Contemporary Ethnography</a:t>
            </a:r>
            <a:r>
              <a:rPr lang="en-GB" dirty="0"/>
              <a:t> </a:t>
            </a:r>
            <a:r>
              <a:rPr lang="en-GB" b="1" dirty="0"/>
              <a:t>33</a:t>
            </a:r>
            <a:r>
              <a:rPr lang="en-GB" dirty="0"/>
              <a:t>(1): 4-38.</a:t>
            </a:r>
          </a:p>
          <a:p>
            <a:endParaRPr lang="en-GB" dirty="0" smtClean="0"/>
          </a:p>
          <a:p>
            <a:pPr marL="0" indent="0">
              <a:buNone/>
            </a:pPr>
            <a:r>
              <a:rPr lang="en-US" dirty="0"/>
              <a:t>Ragin, C. C. (1987). </a:t>
            </a:r>
            <a:r>
              <a:rPr lang="en-US" u="sng" dirty="0"/>
              <a:t>The comparative method : moving beyond qualitative and quantitative strategies</a:t>
            </a:r>
            <a:r>
              <a:rPr lang="en-US" dirty="0"/>
              <a:t>. Berkeley ; Los Angeles ; London, University of California Press.</a:t>
            </a:r>
            <a:endParaRPr lang="en-GB" dirty="0"/>
          </a:p>
          <a:p>
            <a:endParaRPr lang="en-US" dirty="0"/>
          </a:p>
          <a:p>
            <a:r>
              <a:rPr lang="en-GB" dirty="0" smtClean="0"/>
              <a:t>For Quantitative Folks:  </a:t>
            </a:r>
            <a:r>
              <a:rPr lang="en-US" b="1" dirty="0"/>
              <a:t>Ragin, C.C. (2008). </a:t>
            </a:r>
            <a:r>
              <a:rPr lang="en-US" b="1" u="sng" dirty="0"/>
              <a:t>Redesigning social inquiry: Set relations in social research</a:t>
            </a:r>
            <a:r>
              <a:rPr lang="en-US" b="1" dirty="0"/>
              <a:t>. Chicago: Chicago University Press.</a:t>
            </a:r>
            <a:endParaRPr lang="en-GB" dirty="0"/>
          </a:p>
          <a:p>
            <a:r>
              <a:rPr lang="en-US" b="1" dirty="0"/>
              <a:t>Rihoux, B. (2006). Qualitative Comparative Analysis (QCA) and related systematic comparative methods: recent advances and remaining challenges for social science research. </a:t>
            </a:r>
            <a:r>
              <a:rPr lang="en-US" b="1" u="sng" dirty="0"/>
              <a:t>International Sociology, 21</a:t>
            </a:r>
            <a:r>
              <a:rPr lang="en-US" b="1" dirty="0"/>
              <a:t>(5 ), 679-706.</a:t>
            </a:r>
            <a:endParaRPr lang="en-GB" dirty="0"/>
          </a:p>
          <a:p>
            <a:r>
              <a:rPr lang="it-IT" b="1" dirty="0"/>
              <a:t>Rihoux, B., &amp; Ragin, C. C. (2009). </a:t>
            </a:r>
            <a:r>
              <a:rPr lang="en-GB" b="1" u="sng" dirty="0"/>
              <a:t>Configurational comparative methods. Qualitative Comparative Analysis (QCA) and related techniques</a:t>
            </a:r>
            <a:r>
              <a:rPr lang="en-GB" b="1" dirty="0"/>
              <a:t> (Applied Social Research Methods). Thousand Oaks and London: Sage</a:t>
            </a:r>
            <a:r>
              <a:rPr lang="en-GB" b="1" dirty="0" smtClean="0"/>
              <a:t>.</a:t>
            </a:r>
          </a:p>
          <a:p>
            <a:r>
              <a:rPr lang="en-GB" dirty="0"/>
              <a:t>Byrne, D., and C. Ragin, eds. (2009), </a:t>
            </a:r>
            <a:r>
              <a:rPr lang="en-GB" u="sng" dirty="0"/>
              <a:t>Handbook of Case-Centred Research Methods,</a:t>
            </a:r>
            <a:r>
              <a:rPr lang="en-GB" dirty="0"/>
              <a:t> London:  Sage.</a:t>
            </a:r>
          </a:p>
          <a:p>
            <a:r>
              <a:rPr lang="en-GB" dirty="0"/>
              <a:t>Cooper, B. &amp; </a:t>
            </a:r>
            <a:r>
              <a:rPr lang="en-GB" dirty="0" err="1"/>
              <a:t>Glaesser</a:t>
            </a:r>
            <a:r>
              <a:rPr lang="en-GB" dirty="0"/>
              <a:t>, J. (in press 2011) Using case-based approaches to analyse large datasets: a comparison of Ragin’s </a:t>
            </a:r>
            <a:r>
              <a:rPr lang="en-GB" dirty="0" err="1"/>
              <a:t>fsQCA</a:t>
            </a:r>
            <a:r>
              <a:rPr lang="en-GB" dirty="0"/>
              <a:t> and fuzzy cluster analysis, in </a:t>
            </a:r>
            <a:r>
              <a:rPr lang="en-GB" u="sng" dirty="0"/>
              <a:t>International Journal of Social Research Methodology.</a:t>
            </a:r>
            <a:endParaRPr lang="en-GB" dirty="0"/>
          </a:p>
          <a:p>
            <a:r>
              <a:rPr lang="en-GB" dirty="0"/>
              <a:t>Olsen, W.K. (2009), Non-Nested and Nested Cases in a Socio-Economic Village Study, chapter in D. Byrne and C. Ragin, eds. (2009), </a:t>
            </a:r>
            <a:r>
              <a:rPr lang="en-GB" u="sng" dirty="0"/>
              <a:t>Handbook of Case-Centred Research Methods</a:t>
            </a:r>
            <a:r>
              <a:rPr lang="en-GB" dirty="0"/>
              <a:t>, London:  Sage.</a:t>
            </a:r>
          </a:p>
          <a:p>
            <a:r>
              <a:rPr lang="en-GB" dirty="0"/>
              <a:t>Olsen, W.K., and J. Morgan (2005) A critical epistemology of analytical statistics:  Addressing the sceptical realist, </a:t>
            </a:r>
            <a:r>
              <a:rPr lang="en-GB" u="sng" dirty="0"/>
              <a:t>Journal for the Theory of Social Behaviour</a:t>
            </a:r>
            <a:r>
              <a:rPr lang="en-GB" dirty="0"/>
              <a:t>, 35:3, September, pages 255-284.</a:t>
            </a:r>
          </a:p>
          <a:p>
            <a:pPr marL="0" indent="0">
              <a:buNone/>
            </a:pPr>
            <a:r>
              <a:rPr lang="en-GB" sz="3800" b="1" dirty="0" smtClean="0"/>
              <a:t>   SAMPLE DATA SETS:</a:t>
            </a:r>
          </a:p>
          <a:p>
            <a:pPr marL="0" indent="0">
              <a:buNone/>
            </a:pPr>
            <a:r>
              <a:rPr lang="en-GB" b="1" dirty="0"/>
              <a:t>1)  the website of </a:t>
            </a:r>
            <a:r>
              <a:rPr lang="en-GB" b="1" dirty="0" smtClean="0"/>
              <a:t>my course </a:t>
            </a:r>
            <a:r>
              <a:rPr lang="en-GB" b="1" dirty="0"/>
              <a:t>for some past years:</a:t>
            </a:r>
            <a:endParaRPr lang="en-GB" dirty="0"/>
          </a:p>
          <a:p>
            <a:pPr marL="0" indent="0">
              <a:buNone/>
            </a:pPr>
            <a:r>
              <a:rPr lang="en-GB" b="1" u="sng" dirty="0" smtClean="0">
                <a:hlinkClick r:id="rId2"/>
              </a:rPr>
              <a:t>http</a:t>
            </a:r>
            <a:r>
              <a:rPr lang="en-GB" b="1" u="sng" dirty="0">
                <a:hlinkClick r:id="rId2"/>
              </a:rPr>
              <a:t>://Course-data.ccsr.ac.uk/qca</a:t>
            </a:r>
            <a:r>
              <a:rPr lang="en-GB" b="1" dirty="0"/>
              <a:t> </a:t>
            </a:r>
            <a:endParaRPr lang="en-GB" dirty="0"/>
          </a:p>
          <a:p>
            <a:pPr marL="0" indent="0">
              <a:buNone/>
            </a:pPr>
            <a:r>
              <a:rPr lang="en-GB" b="1" dirty="0" smtClean="0"/>
              <a:t>2)  </a:t>
            </a:r>
            <a:r>
              <a:rPr lang="en-GB" b="1" dirty="0"/>
              <a:t>the COMPASSS web site (</a:t>
            </a:r>
            <a:r>
              <a:rPr lang="en-GB" b="1" i="1" dirty="0"/>
              <a:t>sic</a:t>
            </a:r>
            <a:r>
              <a:rPr lang="en-GB" b="1" dirty="0"/>
              <a:t>) </a:t>
            </a:r>
            <a:r>
              <a:rPr lang="en-GB" b="1" u="sng" dirty="0" smtClean="0">
                <a:hlinkClick r:id="rId3"/>
              </a:rPr>
              <a:t>www.compasss.org</a:t>
            </a:r>
            <a:r>
              <a:rPr lang="en-GB" b="1" u="sng" dirty="0" smtClean="0"/>
              <a:t>  (They have a lot of CSV files there)</a:t>
            </a:r>
            <a:endParaRPr lang="en-GB" dirty="0"/>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50</a:t>
            </a:fld>
            <a:endParaRPr lang="en-GB"/>
          </a:p>
        </p:txBody>
      </p:sp>
    </p:spTree>
    <p:extLst>
      <p:ext uri="{BB962C8B-B14F-4D97-AF65-F5344CB8AC3E}">
        <p14:creationId xmlns:p14="http://schemas.microsoft.com/office/powerpoint/2010/main" val="34413574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Background References to Works Cited</a:t>
            </a:r>
            <a:endParaRPr lang="en-GB" dirty="0"/>
          </a:p>
        </p:txBody>
      </p:sp>
      <p:sp>
        <p:nvSpPr>
          <p:cNvPr id="3" name="Content Placeholder 2"/>
          <p:cNvSpPr>
            <a:spLocks noGrp="1"/>
          </p:cNvSpPr>
          <p:nvPr>
            <p:ph idx="1"/>
          </p:nvPr>
        </p:nvSpPr>
        <p:spPr/>
        <p:txBody>
          <a:bodyPr>
            <a:normAutofit fontScale="85000" lnSpcReduction="20000"/>
          </a:bodyPr>
          <a:lstStyle/>
          <a:p>
            <a:r>
              <a:rPr lang="en-GB" dirty="0"/>
              <a:t>Ragin, C. C. (2000). </a:t>
            </a:r>
            <a:r>
              <a:rPr lang="en-GB" u="sng" dirty="0"/>
              <a:t>Fuzzy-set social science</a:t>
            </a:r>
            <a:r>
              <a:rPr lang="en-GB" dirty="0"/>
              <a:t>. Chicago; London, University of Chicago Press. </a:t>
            </a:r>
            <a:endParaRPr lang="en-GB" dirty="0" smtClean="0"/>
          </a:p>
          <a:p>
            <a:r>
              <a:rPr lang="en-GB" dirty="0" smtClean="0"/>
              <a:t>Snow</a:t>
            </a:r>
            <a:r>
              <a:rPr lang="en-GB" dirty="0"/>
              <a:t>, D. and D. Cress (2000). "The Outcome of Homeless Mobilization: the Influence of Organization, Disruption, Political Mediation, and Framing." </a:t>
            </a:r>
            <a:r>
              <a:rPr lang="en-GB" u="sng" dirty="0"/>
              <a:t>American Journal of Sociology</a:t>
            </a:r>
            <a:r>
              <a:rPr lang="en-GB" dirty="0"/>
              <a:t> </a:t>
            </a:r>
            <a:r>
              <a:rPr lang="en-GB" b="1" dirty="0"/>
              <a:t>105</a:t>
            </a:r>
            <a:r>
              <a:rPr lang="en-GB" dirty="0"/>
              <a:t>(4): 1063-1104.</a:t>
            </a:r>
          </a:p>
          <a:p>
            <a:endParaRPr lang="en-GB" dirty="0"/>
          </a:p>
          <a:p>
            <a:r>
              <a:rPr lang="en-GB" dirty="0"/>
              <a:t> </a:t>
            </a:r>
            <a:r>
              <a:rPr lang="en-GB" dirty="0" err="1"/>
              <a:t>Freitag</a:t>
            </a:r>
            <a:r>
              <a:rPr lang="en-GB" dirty="0"/>
              <a:t>, M., &amp; </a:t>
            </a:r>
            <a:r>
              <a:rPr lang="en-GB" dirty="0" err="1"/>
              <a:t>Schlicht</a:t>
            </a:r>
            <a:r>
              <a:rPr lang="en-GB" dirty="0"/>
              <a:t>, R. (2009). Educational Federalism in Germany: Foundations of Social Inequality in Education. </a:t>
            </a:r>
            <a:r>
              <a:rPr lang="en-GB" i="1" dirty="0"/>
              <a:t>Governance: An International Journal of Policy, Administration, and Institutions</a:t>
            </a:r>
            <a:r>
              <a:rPr lang="en-GB" dirty="0"/>
              <a:t>, </a:t>
            </a:r>
            <a:r>
              <a:rPr lang="en-GB" i="1" dirty="0"/>
              <a:t>22</a:t>
            </a:r>
            <a:r>
              <a:rPr lang="en-GB" dirty="0"/>
              <a:t>(1), 47–72. </a:t>
            </a:r>
          </a:p>
        </p:txBody>
      </p:sp>
      <p:sp>
        <p:nvSpPr>
          <p:cNvPr id="4" name="Slide Number Placeholder 3"/>
          <p:cNvSpPr>
            <a:spLocks noGrp="1"/>
          </p:cNvSpPr>
          <p:nvPr>
            <p:ph type="sldNum" sz="quarter" idx="12"/>
          </p:nvPr>
        </p:nvSpPr>
        <p:spPr/>
        <p:txBody>
          <a:bodyPr/>
          <a:lstStyle/>
          <a:p>
            <a:fld id="{DC365D31-8BAE-4B58-BE5B-77FAB7A0C81B}" type="slidenum">
              <a:rPr lang="en-GB" smtClean="0"/>
              <a:pPr/>
              <a:t>51</a:t>
            </a:fld>
            <a:endParaRPr lang="en-GB"/>
          </a:p>
        </p:txBody>
      </p:sp>
    </p:spTree>
    <p:extLst>
      <p:ext uri="{BB962C8B-B14F-4D97-AF65-F5344CB8AC3E}">
        <p14:creationId xmlns:p14="http://schemas.microsoft.com/office/powerpoint/2010/main" val="1987139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BE6586A3-685B-4D85-A7B4-E9DF820E8EA1}" type="slidenum">
              <a:rPr kumimoji="0" lang="en-GB" altLang="en-US" sz="1400"/>
              <a:pPr>
                <a:spcBef>
                  <a:spcPct val="50000"/>
                </a:spcBef>
                <a:buFontTx/>
                <a:buNone/>
              </a:pPr>
              <a:t>6</a:t>
            </a:fld>
            <a:endParaRPr kumimoji="0" lang="en-GB" altLang="en-US" sz="1400"/>
          </a:p>
        </p:txBody>
      </p:sp>
      <p:sp>
        <p:nvSpPr>
          <p:cNvPr id="30723" name="Rectangle 2"/>
          <p:cNvSpPr>
            <a:spLocks noGrp="1" noChangeArrowheads="1"/>
          </p:cNvSpPr>
          <p:nvPr>
            <p:ph type="title"/>
          </p:nvPr>
        </p:nvSpPr>
        <p:spPr>
          <a:xfrm>
            <a:off x="684213" y="404813"/>
            <a:ext cx="7772400" cy="1143000"/>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GB" altLang="en-US" sz="4000" dirty="0" smtClean="0"/>
              <a:t>Appendix: A Fuzzy Set Interim Truth Table (Olsen, 2009)</a:t>
            </a:r>
          </a:p>
        </p:txBody>
      </p:sp>
      <p:graphicFrame>
        <p:nvGraphicFramePr>
          <p:cNvPr id="18240" name="Group 832"/>
          <p:cNvGraphicFramePr>
            <a:graphicFrameLocks noGrp="1"/>
          </p:cNvGraphicFramePr>
          <p:nvPr>
            <p:ph idx="1"/>
          </p:nvPr>
        </p:nvGraphicFramePr>
        <p:xfrm>
          <a:off x="684213" y="1628775"/>
          <a:ext cx="7772400" cy="6473134"/>
        </p:xfrm>
        <a:graphic>
          <a:graphicData uri="http://schemas.openxmlformats.org/drawingml/2006/table">
            <a:tbl>
              <a:tblPr/>
              <a:tblGrid>
                <a:gridCol w="836612"/>
                <a:gridCol w="835025"/>
                <a:gridCol w="849313"/>
                <a:gridCol w="836612"/>
                <a:gridCol w="835025"/>
                <a:gridCol w="896938"/>
                <a:gridCol w="858837"/>
                <a:gridCol w="946150"/>
                <a:gridCol w="877888"/>
              </a:tblGrid>
              <a:tr h="51752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Y </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X1</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X2</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X3</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X4</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X5</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X6</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Number</a:t>
                      </a: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GB" altLang="en-US" sz="1400" b="1" i="0" u="none" strike="noStrike" cap="none" normalizeH="0" baseline="0" smtClean="0">
                          <a:ln>
                            <a:noFill/>
                          </a:ln>
                          <a:solidFill>
                            <a:schemeClr val="tx1"/>
                          </a:solidFill>
                          <a:effectLst/>
                          <a:latin typeface="Arial" pitchFamily="34" charset="0"/>
                        </a:rPr>
                        <a:t>Configuration</a:t>
                      </a:r>
                    </a:p>
                  </a:txBody>
                  <a:tcPr marT="45713" marB="45713" anchor="b" horzOverflow="overflow">
                    <a:lnL>
                      <a:noFill/>
                    </a:lnL>
                    <a:lnR>
                      <a:noFill/>
                    </a:lnR>
                    <a:lnT>
                      <a:noFill/>
                    </a:lnT>
                    <a:lnB>
                      <a:noFill/>
                    </a:lnB>
                    <a:lnTlToBr>
                      <a:noFill/>
                    </a:lnTlToBr>
                    <a:lnBlToTr>
                      <a:noFill/>
                    </a:lnBlToTr>
                    <a:noFill/>
                  </a:tcPr>
                </a:tc>
              </a:tr>
              <a:tr h="51752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Of</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Cases</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5</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6</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7</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8</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9</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15</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16</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17</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18</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517525">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r>
              <a:tr h="517525">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SUM: </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423479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B20C798B-5346-4831-AF34-3997BA5B7917}" type="slidenum">
              <a:rPr kumimoji="0" lang="en-GB" altLang="en-US" sz="1400"/>
              <a:pPr>
                <a:spcBef>
                  <a:spcPct val="50000"/>
                </a:spcBef>
                <a:buFontTx/>
                <a:buNone/>
              </a:pPr>
              <a:t>7</a:t>
            </a:fld>
            <a:endParaRPr kumimoji="0" lang="en-GB" altLang="en-US" sz="1400"/>
          </a:p>
        </p:txBody>
      </p:sp>
      <p:sp>
        <p:nvSpPr>
          <p:cNvPr id="13315" name="Rectangle 2"/>
          <p:cNvSpPr>
            <a:spLocks noGrp="1" noChangeArrowheads="1"/>
          </p:cNvSpPr>
          <p:nvPr>
            <p:ph type="title"/>
          </p:nvPr>
        </p:nvSpPr>
        <p:spPr>
          <a:xfrm>
            <a:off x="457200" y="274638"/>
            <a:ext cx="8229600" cy="1570186"/>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GB" sz="3600" b="1" dirty="0"/>
              <a:t>2 Empirical measure of </a:t>
            </a:r>
            <a:r>
              <a:rPr lang="en-GB" sz="3600" b="1" dirty="0" err="1"/>
              <a:t>Csuff</a:t>
            </a:r>
            <a:r>
              <a:rPr lang="en-GB" sz="3600" b="1" dirty="0"/>
              <a:t> (consistency)</a:t>
            </a:r>
            <a:br>
              <a:rPr lang="en-GB" sz="3600" b="1" dirty="0"/>
            </a:br>
            <a:r>
              <a:rPr lang="en-GB" altLang="en-US" sz="4000" dirty="0" smtClean="0"/>
              <a:t> An Example. Cress and Snow ethnographic research in USA</a:t>
            </a:r>
          </a:p>
        </p:txBody>
      </p:sp>
      <p:sp>
        <p:nvSpPr>
          <p:cNvPr id="13316" name="Rectangle 3"/>
          <p:cNvSpPr>
            <a:spLocks noGrp="1" noChangeArrowheads="1"/>
          </p:cNvSpPr>
          <p:nvPr>
            <p:ph type="body" idx="1"/>
          </p:nvPr>
        </p:nvSpPr>
        <p:spPr>
          <a:xfrm>
            <a:off x="467544" y="2132856"/>
            <a:ext cx="8229600" cy="4525963"/>
          </a:xfrm>
        </p:spPr>
        <p:txBody>
          <a:bodyPr/>
          <a:lstStyle/>
          <a:p>
            <a:pPr eaLnBrk="1" hangingPunct="1">
              <a:lnSpc>
                <a:spcPct val="80000"/>
              </a:lnSpc>
            </a:pPr>
            <a:r>
              <a:rPr lang="en-US" altLang="en-US" sz="2000" dirty="0" smtClean="0"/>
              <a:t>In 2000 the </a:t>
            </a:r>
            <a:r>
              <a:rPr lang="en-US" altLang="en-US" sz="2000" i="1" dirty="0" smtClean="0"/>
              <a:t>American Journal of Sociology </a:t>
            </a:r>
            <a:r>
              <a:rPr lang="en-US" altLang="en-US" sz="2000" dirty="0" smtClean="0"/>
              <a:t>published a QCA article which has become a standard reference work.  </a:t>
            </a:r>
          </a:p>
          <a:p>
            <a:pPr eaLnBrk="1" hangingPunct="1">
              <a:lnSpc>
                <a:spcPct val="80000"/>
              </a:lnSpc>
            </a:pPr>
            <a:r>
              <a:rPr lang="en-US" altLang="en-US" sz="2000" dirty="0" smtClean="0"/>
              <a:t>The topic is the </a:t>
            </a:r>
            <a:r>
              <a:rPr lang="en-US" altLang="en-US" sz="2000" dirty="0" err="1" smtClean="0"/>
              <a:t>mobilisation</a:t>
            </a:r>
            <a:r>
              <a:rPr lang="en-US" altLang="en-US" sz="2000" dirty="0" smtClean="0"/>
              <a:t> of resources to help homeless people in USA.  </a:t>
            </a:r>
          </a:p>
          <a:p>
            <a:pPr eaLnBrk="1" hangingPunct="1">
              <a:lnSpc>
                <a:spcPct val="80000"/>
              </a:lnSpc>
            </a:pPr>
            <a:r>
              <a:rPr lang="en-US" altLang="en-US" sz="2000" dirty="0" smtClean="0"/>
              <a:t>Their paper uses QCA very creatively by first of all noting (from their literature review) that four outcomes, not one, need to be taken into account.  R1 R2 R3 R4 take up four columns of the data table. </a:t>
            </a:r>
          </a:p>
          <a:p>
            <a:pPr eaLnBrk="1" hangingPunct="1">
              <a:lnSpc>
                <a:spcPct val="80000"/>
              </a:lnSpc>
            </a:pPr>
            <a:r>
              <a:rPr lang="en-US" altLang="en-US" sz="2000" dirty="0" smtClean="0"/>
              <a:t>These outcomes are qualitatively compiled based on a series of ethnographic interactions with homelessness activists, homeless people, politicians and officials in 17 US cities. From the 17 cities of their research work, 8 were chosen for this paper’s QCA analysis.  Among these 8 cities, 15 cases of Social Movement </a:t>
            </a:r>
            <a:r>
              <a:rPr lang="en-US" altLang="en-US" sz="2000" dirty="0" err="1" smtClean="0"/>
              <a:t>Organisations</a:t>
            </a:r>
            <a:r>
              <a:rPr lang="en-US" altLang="en-US" sz="2000" dirty="0" smtClean="0"/>
              <a:t> cover homelessness.  </a:t>
            </a:r>
          </a:p>
          <a:p>
            <a:pPr eaLnBrk="1" hangingPunct="1">
              <a:lnSpc>
                <a:spcPct val="80000"/>
              </a:lnSpc>
            </a:pPr>
            <a:r>
              <a:rPr lang="en-US" altLang="en-US" sz="2000" dirty="0" smtClean="0"/>
              <a:t>The crisp-set QCA  data table has 4 outcomes, 15 cases (rows), and about 8 causal factors. (12 columns in total)</a:t>
            </a:r>
            <a:endParaRPr lang="en-GB" altLang="en-US" sz="2000" dirty="0" smtClean="0"/>
          </a:p>
        </p:txBody>
      </p:sp>
    </p:spTree>
    <p:extLst>
      <p:ext uri="{BB962C8B-B14F-4D97-AF65-F5344CB8AC3E}">
        <p14:creationId xmlns:p14="http://schemas.microsoft.com/office/powerpoint/2010/main" val="2057661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25F76AEB-7F88-4123-8741-D3C42CAD650B}" type="slidenum">
              <a:rPr kumimoji="0" lang="en-GB" altLang="en-US" sz="1400"/>
              <a:pPr>
                <a:spcBef>
                  <a:spcPct val="50000"/>
                </a:spcBef>
                <a:buFontTx/>
                <a:buNone/>
              </a:pPr>
              <a:t>8</a:t>
            </a:fld>
            <a:endParaRPr kumimoji="0" lang="en-GB" altLang="en-US" sz="1400"/>
          </a:p>
        </p:txBody>
      </p:sp>
      <p:sp>
        <p:nvSpPr>
          <p:cNvPr id="17411" name="Rectangle 2"/>
          <p:cNvSpPr>
            <a:spLocks noGrp="1" noChangeArrowheads="1"/>
          </p:cNvSpPr>
          <p:nvPr>
            <p:ph type="title"/>
          </p:nvPr>
        </p:nvSpPr>
        <p:spPr/>
        <p:txBody>
          <a:bodyPr>
            <a:normAutofit fontScale="90000"/>
          </a:bodyPr>
          <a:lstStyle/>
          <a:p>
            <a:pPr eaLnBrk="1" hangingPunct="1"/>
            <a:r>
              <a:rPr lang="en-GB" altLang="en-US" sz="4000" smtClean="0"/>
              <a:t>Snow and Cress’s Findings Used Crisp Sets</a:t>
            </a:r>
          </a:p>
        </p:txBody>
      </p:sp>
      <p:sp>
        <p:nvSpPr>
          <p:cNvPr id="17412" name="Line 3"/>
          <p:cNvSpPr>
            <a:spLocks noChangeShapeType="1"/>
          </p:cNvSpPr>
          <p:nvPr/>
        </p:nvSpPr>
        <p:spPr bwMode="auto">
          <a:xfrm flipV="1">
            <a:off x="2195513" y="2060575"/>
            <a:ext cx="0" cy="30972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3" name="Line 4"/>
          <p:cNvSpPr>
            <a:spLocks noChangeShapeType="1"/>
          </p:cNvSpPr>
          <p:nvPr/>
        </p:nvSpPr>
        <p:spPr bwMode="auto">
          <a:xfrm>
            <a:off x="2195513" y="5157788"/>
            <a:ext cx="38893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4" name="Oval 5"/>
          <p:cNvSpPr>
            <a:spLocks noChangeArrowheads="1"/>
          </p:cNvSpPr>
          <p:nvPr/>
        </p:nvSpPr>
        <p:spPr bwMode="auto">
          <a:xfrm>
            <a:off x="2124075" y="5084763"/>
            <a:ext cx="144463"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0"/>
              </a:spcBef>
              <a:buFontTx/>
              <a:buNone/>
            </a:pPr>
            <a:endParaRPr kumimoji="0" lang="en-US" altLang="en-US" sz="1800"/>
          </a:p>
        </p:txBody>
      </p:sp>
      <p:sp>
        <p:nvSpPr>
          <p:cNvPr id="17415" name="Line 6"/>
          <p:cNvSpPr>
            <a:spLocks noChangeShapeType="1"/>
          </p:cNvSpPr>
          <p:nvPr/>
        </p:nvSpPr>
        <p:spPr bwMode="auto">
          <a:xfrm>
            <a:off x="2195513" y="2133600"/>
            <a:ext cx="3889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6" name="Line 7"/>
          <p:cNvSpPr>
            <a:spLocks noChangeShapeType="1"/>
          </p:cNvSpPr>
          <p:nvPr/>
        </p:nvSpPr>
        <p:spPr bwMode="auto">
          <a:xfrm>
            <a:off x="6084888" y="2133600"/>
            <a:ext cx="0" cy="3024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7" name="Oval 8"/>
          <p:cNvSpPr>
            <a:spLocks noChangeArrowheads="1"/>
          </p:cNvSpPr>
          <p:nvPr/>
        </p:nvSpPr>
        <p:spPr bwMode="auto">
          <a:xfrm>
            <a:off x="5940425" y="2060575"/>
            <a:ext cx="144463" cy="1444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0"/>
              </a:spcBef>
              <a:buFontTx/>
              <a:buNone/>
            </a:pPr>
            <a:endParaRPr kumimoji="0" lang="en-US" altLang="en-US" sz="1800"/>
          </a:p>
        </p:txBody>
      </p:sp>
      <p:sp>
        <p:nvSpPr>
          <p:cNvPr id="17418" name="Oval 9"/>
          <p:cNvSpPr>
            <a:spLocks noChangeArrowheads="1"/>
          </p:cNvSpPr>
          <p:nvPr/>
        </p:nvSpPr>
        <p:spPr bwMode="auto">
          <a:xfrm>
            <a:off x="5940425" y="5084763"/>
            <a:ext cx="215900"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X</a:t>
            </a:r>
          </a:p>
        </p:txBody>
      </p:sp>
      <p:sp>
        <p:nvSpPr>
          <p:cNvPr id="17419" name="Oval 10"/>
          <p:cNvSpPr>
            <a:spLocks noChangeArrowheads="1"/>
          </p:cNvSpPr>
          <p:nvPr/>
        </p:nvSpPr>
        <p:spPr bwMode="auto">
          <a:xfrm>
            <a:off x="2051050" y="2060575"/>
            <a:ext cx="217488" cy="1444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0"/>
              </a:spcBef>
              <a:buFontTx/>
              <a:buNone/>
            </a:pPr>
            <a:endParaRPr kumimoji="0" lang="en-US" altLang="en-US" sz="1800"/>
          </a:p>
        </p:txBody>
      </p:sp>
      <p:sp>
        <p:nvSpPr>
          <p:cNvPr id="17420" name="Oval 11"/>
          <p:cNvSpPr>
            <a:spLocks noChangeArrowheads="1"/>
          </p:cNvSpPr>
          <p:nvPr/>
        </p:nvSpPr>
        <p:spPr bwMode="auto">
          <a:xfrm>
            <a:off x="1692275" y="5229225"/>
            <a:ext cx="792163"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Few (4)</a:t>
            </a:r>
          </a:p>
        </p:txBody>
      </p:sp>
      <p:sp>
        <p:nvSpPr>
          <p:cNvPr id="17421" name="Oval 12"/>
          <p:cNvSpPr>
            <a:spLocks noChangeArrowheads="1"/>
          </p:cNvSpPr>
          <p:nvPr/>
        </p:nvSpPr>
        <p:spPr bwMode="auto">
          <a:xfrm>
            <a:off x="1619250" y="1844675"/>
            <a:ext cx="792163"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None</a:t>
            </a:r>
          </a:p>
        </p:txBody>
      </p:sp>
      <p:sp>
        <p:nvSpPr>
          <p:cNvPr id="17422" name="Oval 13"/>
          <p:cNvSpPr>
            <a:spLocks noChangeArrowheads="1"/>
          </p:cNvSpPr>
          <p:nvPr/>
        </p:nvSpPr>
        <p:spPr bwMode="auto">
          <a:xfrm>
            <a:off x="5795963" y="1844675"/>
            <a:ext cx="792162"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 Several (7)</a:t>
            </a:r>
          </a:p>
        </p:txBody>
      </p:sp>
      <p:sp>
        <p:nvSpPr>
          <p:cNvPr id="17423" name="Oval 14"/>
          <p:cNvSpPr>
            <a:spLocks noChangeArrowheads="1"/>
          </p:cNvSpPr>
          <p:nvPr/>
        </p:nvSpPr>
        <p:spPr bwMode="auto">
          <a:xfrm>
            <a:off x="5940425" y="5157788"/>
            <a:ext cx="792163" cy="2873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Several (4) Cases</a:t>
            </a:r>
          </a:p>
        </p:txBody>
      </p:sp>
      <p:sp>
        <p:nvSpPr>
          <p:cNvPr id="17424" name="Rectangle 15"/>
          <p:cNvSpPr>
            <a:spLocks noChangeArrowheads="1"/>
          </p:cNvSpPr>
          <p:nvPr/>
        </p:nvSpPr>
        <p:spPr bwMode="auto">
          <a:xfrm>
            <a:off x="1116013" y="5661025"/>
            <a:ext cx="619283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0                                               1</a:t>
            </a:r>
          </a:p>
        </p:txBody>
      </p:sp>
      <p:sp>
        <p:nvSpPr>
          <p:cNvPr id="17425" name="Rectangle 16"/>
          <p:cNvSpPr>
            <a:spLocks noChangeArrowheads="1"/>
          </p:cNvSpPr>
          <p:nvPr/>
        </p:nvSpPr>
        <p:spPr bwMode="auto">
          <a:xfrm rot="-5400000">
            <a:off x="-2016919" y="3653632"/>
            <a:ext cx="619283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0                                 1</a:t>
            </a:r>
          </a:p>
        </p:txBody>
      </p:sp>
      <p:sp>
        <p:nvSpPr>
          <p:cNvPr id="17426" name="Text Box 17"/>
          <p:cNvSpPr txBox="1">
            <a:spLocks noChangeArrowheads="1"/>
          </p:cNvSpPr>
          <p:nvPr/>
        </p:nvSpPr>
        <p:spPr bwMode="auto">
          <a:xfrm>
            <a:off x="2484438" y="5300663"/>
            <a:ext cx="3887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r>
              <a:rPr kumimoji="0" lang="en-GB" altLang="en-US" sz="2400" b="1" dirty="0">
                <a:latin typeface="Verdana" pitchFamily="34" charset="0"/>
              </a:rPr>
              <a:t>Making a Detailed Prognosis of Homelessness and SMO </a:t>
            </a:r>
            <a:r>
              <a:rPr kumimoji="0" lang="en-GB" altLang="en-US" sz="2400" b="1" dirty="0" smtClean="0">
                <a:latin typeface="Verdana" pitchFamily="34" charset="0"/>
              </a:rPr>
              <a:t>Viability, X1</a:t>
            </a:r>
            <a:r>
              <a:rPr kumimoji="0" lang="en-GB" altLang="en-US" sz="2400" b="1" dirty="0" smtClean="0">
                <a:latin typeface="Verdana" pitchFamily="34" charset="0"/>
                <a:sym typeface="Symbol"/>
              </a:rPr>
              <a:t>X3</a:t>
            </a:r>
            <a:endParaRPr kumimoji="0" lang="en-GB" altLang="en-US" sz="2400" b="1" dirty="0">
              <a:latin typeface="Verdana" pitchFamily="34" charset="0"/>
            </a:endParaRPr>
          </a:p>
        </p:txBody>
      </p:sp>
      <p:sp>
        <p:nvSpPr>
          <p:cNvPr id="17427" name="Text Box 18"/>
          <p:cNvSpPr txBox="1">
            <a:spLocks noChangeArrowheads="1"/>
          </p:cNvSpPr>
          <p:nvPr/>
        </p:nvSpPr>
        <p:spPr bwMode="auto">
          <a:xfrm>
            <a:off x="179388" y="3357563"/>
            <a:ext cx="1727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r>
              <a:rPr kumimoji="0" lang="en-GB" altLang="en-US" sz="2400" b="1" dirty="0">
                <a:latin typeface="Verdana" pitchFamily="34" charset="0"/>
              </a:rPr>
              <a:t>Rights for Homeless </a:t>
            </a:r>
            <a:r>
              <a:rPr kumimoji="0" lang="en-GB" altLang="en-US" sz="2400" b="1" dirty="0" smtClean="0">
                <a:latin typeface="Verdana" pitchFamily="34" charset="0"/>
              </a:rPr>
              <a:t>People (Y1)</a:t>
            </a:r>
            <a:endParaRPr kumimoji="0" lang="en-GB" altLang="en-US" sz="2400" b="1" dirty="0">
              <a:latin typeface="Verdana" pitchFamily="34" charset="0"/>
            </a:endParaRPr>
          </a:p>
        </p:txBody>
      </p:sp>
      <p:sp>
        <p:nvSpPr>
          <p:cNvPr id="17428" name="Text Box 19"/>
          <p:cNvSpPr txBox="1">
            <a:spLocks noChangeArrowheads="1"/>
          </p:cNvSpPr>
          <p:nvPr/>
        </p:nvSpPr>
        <p:spPr bwMode="auto">
          <a:xfrm>
            <a:off x="6876257" y="1341438"/>
            <a:ext cx="2016224" cy="2062103"/>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r>
              <a:rPr kumimoji="0" lang="en-GB" altLang="en-US" sz="1800" dirty="0"/>
              <a:t>‘Rights’ was one of the four outcomes, R1. </a:t>
            </a:r>
            <a:r>
              <a:rPr kumimoji="0" lang="en-GB" altLang="en-US" sz="1800" dirty="0" smtClean="0"/>
              <a:t>This </a:t>
            </a:r>
            <a:r>
              <a:rPr kumimoji="0" lang="en-GB" altLang="en-US" sz="1800" dirty="0"/>
              <a:t>diagram illustrates </a:t>
            </a:r>
            <a:r>
              <a:rPr kumimoji="0" lang="en-GB" altLang="en-US" sz="2800" b="1" i="1" dirty="0">
                <a:solidFill>
                  <a:schemeClr val="accent4">
                    <a:lumMod val="75000"/>
                  </a:schemeClr>
                </a:solidFill>
                <a:latin typeface="Arial" panose="020B0604020202020204" pitchFamily="34" charset="0"/>
                <a:cs typeface="Arial" panose="020B0604020202020204" pitchFamily="34" charset="0"/>
              </a:rPr>
              <a:t>necessary cause.</a:t>
            </a:r>
          </a:p>
        </p:txBody>
      </p:sp>
    </p:spTree>
    <p:extLst>
      <p:ext uri="{BB962C8B-B14F-4D97-AF65-F5344CB8AC3E}">
        <p14:creationId xmlns:p14="http://schemas.microsoft.com/office/powerpoint/2010/main" val="3219013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8062157F-EB98-464C-A3ED-C436D9D55F37}" type="slidenum">
              <a:rPr kumimoji="0" lang="en-GB" altLang="en-US" sz="1400"/>
              <a:pPr>
                <a:spcBef>
                  <a:spcPct val="50000"/>
                </a:spcBef>
                <a:buFontTx/>
                <a:buNone/>
              </a:pPr>
              <a:t>9</a:t>
            </a:fld>
            <a:endParaRPr kumimoji="0" lang="en-GB" altLang="en-US" sz="1400"/>
          </a:p>
        </p:txBody>
      </p:sp>
      <p:sp>
        <p:nvSpPr>
          <p:cNvPr id="18435" name="Rectangle 2"/>
          <p:cNvSpPr>
            <a:spLocks noGrp="1" noChangeArrowheads="1"/>
          </p:cNvSpPr>
          <p:nvPr>
            <p:ph type="title"/>
          </p:nvPr>
        </p:nvSpPr>
        <p:spPr/>
        <p:txBody>
          <a:bodyPr/>
          <a:lstStyle/>
          <a:p>
            <a:pPr eaLnBrk="1" hangingPunct="1"/>
            <a:r>
              <a:rPr lang="en-GB" altLang="en-US" sz="4000" dirty="0" smtClean="0"/>
              <a:t>Snow and Cress’s </a:t>
            </a:r>
            <a:r>
              <a:rPr lang="en-GB" altLang="en-US" sz="4000" dirty="0" smtClean="0"/>
              <a:t>Findings</a:t>
            </a:r>
            <a:endParaRPr lang="en-GB" altLang="en-US" sz="4000" dirty="0" smtClean="0"/>
          </a:p>
        </p:txBody>
      </p:sp>
      <p:sp>
        <p:nvSpPr>
          <p:cNvPr id="18436" name="Rectangle 4"/>
          <p:cNvSpPr>
            <a:spLocks noGrp="1" noChangeArrowheads="1"/>
          </p:cNvSpPr>
          <p:nvPr>
            <p:ph type="body" idx="1"/>
          </p:nvPr>
        </p:nvSpPr>
        <p:spPr/>
        <p:txBody>
          <a:bodyPr>
            <a:normAutofit fontScale="92500" lnSpcReduction="10000"/>
          </a:bodyPr>
          <a:lstStyle/>
          <a:p>
            <a:pPr eaLnBrk="1" hangingPunct="1"/>
            <a:r>
              <a:rPr lang="en-GB" altLang="en-US" sz="2800" dirty="0" smtClean="0"/>
              <a:t>There was no single pathway for a single outcome</a:t>
            </a:r>
          </a:p>
          <a:p>
            <a:pPr eaLnBrk="1" hangingPunct="1"/>
            <a:r>
              <a:rPr lang="en-GB" altLang="en-US" sz="2800" dirty="0" smtClean="0"/>
              <a:t>There was no </a:t>
            </a:r>
            <a:r>
              <a:rPr lang="en-GB" altLang="en-US" sz="2800" dirty="0" smtClean="0"/>
              <a:t>universal </a:t>
            </a:r>
            <a:r>
              <a:rPr lang="en-GB" altLang="en-US" sz="2800" dirty="0" smtClean="0"/>
              <a:t>causal pathway for the whole set of positive outcomes.</a:t>
            </a:r>
          </a:p>
          <a:p>
            <a:pPr eaLnBrk="1" hangingPunct="1"/>
            <a:r>
              <a:rPr lang="en-GB" altLang="en-US" sz="2800" dirty="0" smtClean="0"/>
              <a:t>Each </a:t>
            </a:r>
            <a:r>
              <a:rPr lang="en-GB" altLang="en-US" sz="2800" b="1" i="1" u="sng" dirty="0" smtClean="0"/>
              <a:t>pathway </a:t>
            </a:r>
            <a:r>
              <a:rPr lang="en-GB" altLang="en-US" sz="2800" dirty="0" smtClean="0"/>
              <a:t>deserved, and got, ethnographic</a:t>
            </a:r>
            <a:r>
              <a:rPr lang="en-GB" altLang="en-US" sz="2800" dirty="0" smtClean="0"/>
              <a:t>, observational (shadowing, buddying</a:t>
            </a:r>
            <a:r>
              <a:rPr lang="en-GB" altLang="en-US" sz="2800" dirty="0" smtClean="0"/>
              <a:t>) treatment.</a:t>
            </a:r>
            <a:endParaRPr lang="en-GB" altLang="en-US" sz="2800" dirty="0" smtClean="0"/>
          </a:p>
          <a:p>
            <a:pPr marL="0" indent="0" eaLnBrk="1" hangingPunct="1">
              <a:buNone/>
            </a:pPr>
            <a:endParaRPr lang="en-GB" altLang="en-US" sz="2800" dirty="0" smtClean="0">
              <a:solidFill>
                <a:srgbClr val="FF0000"/>
              </a:solidFill>
            </a:endParaRPr>
          </a:p>
          <a:p>
            <a:pPr marL="0" indent="0" eaLnBrk="1" hangingPunct="1">
              <a:buNone/>
            </a:pPr>
            <a:r>
              <a:rPr lang="en-GB" altLang="en-US" sz="2800" dirty="0" smtClean="0">
                <a:solidFill>
                  <a:srgbClr val="FF0000"/>
                </a:solidFill>
              </a:rPr>
              <a:t>In </a:t>
            </a:r>
            <a:r>
              <a:rPr lang="en-GB" altLang="en-US" sz="2800" dirty="0" smtClean="0">
                <a:solidFill>
                  <a:srgbClr val="FF0000"/>
                </a:solidFill>
              </a:rPr>
              <a:t>this paper we offer software to measure the impact of X1 X2 X3 X4 X5 X6 on either Y1 Y2 Y3 or Y4</a:t>
            </a:r>
            <a:r>
              <a:rPr lang="en-GB" altLang="en-US" sz="2800" dirty="0" smtClean="0">
                <a:solidFill>
                  <a:srgbClr val="FF0000"/>
                </a:solidFill>
              </a:rPr>
              <a:t>.</a:t>
            </a:r>
          </a:p>
          <a:p>
            <a:pPr marL="0" indent="0" eaLnBrk="1" hangingPunct="1">
              <a:buNone/>
            </a:pPr>
            <a:endParaRPr lang="en-GB" altLang="en-US" sz="2800" dirty="0" smtClean="0">
              <a:solidFill>
                <a:srgbClr val="FF0000"/>
              </a:solidFill>
            </a:endParaRPr>
          </a:p>
          <a:p>
            <a:pPr marL="0" indent="0" eaLnBrk="1" hangingPunct="1">
              <a:buNone/>
            </a:pPr>
            <a:r>
              <a:rPr lang="en-GB" altLang="en-US" sz="2800" dirty="0" smtClean="0">
                <a:solidFill>
                  <a:srgbClr val="FF0000"/>
                </a:solidFill>
              </a:rPr>
              <a:t>JUST PUT YOUR DATA IN AND YOU GET GRAPHS AND CONSISTENCY VALUES OUT.</a:t>
            </a:r>
            <a:endParaRPr lang="en-GB" altLang="en-US" sz="2800" dirty="0" smtClean="0">
              <a:solidFill>
                <a:srgbClr val="FF0000"/>
              </a:solidFill>
            </a:endParaRPr>
          </a:p>
        </p:txBody>
      </p:sp>
    </p:spTree>
    <p:extLst>
      <p:ext uri="{BB962C8B-B14F-4D97-AF65-F5344CB8AC3E}">
        <p14:creationId xmlns:p14="http://schemas.microsoft.com/office/powerpoint/2010/main" val="4127629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2184</TotalTime>
  <Words>5614</Words>
  <Application>Microsoft Office PowerPoint</Application>
  <PresentationFormat>On-screen Show (4:3)</PresentationFormat>
  <Paragraphs>1779</Paragraphs>
  <Slides>51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Office Theme</vt:lpstr>
      <vt:lpstr>Equation</vt:lpstr>
      <vt:lpstr>QCA and Fuzzy Set Goodness –of-Fit Tests          by Wendy Olsen</vt:lpstr>
      <vt:lpstr>Contents of Presentation</vt:lpstr>
      <vt:lpstr>1 Defining our terms and conceptual framework</vt:lpstr>
      <vt:lpstr>A Conjunctural Logic Reflects The Nature Of The World</vt:lpstr>
      <vt:lpstr>How QCA Data Are Organised</vt:lpstr>
      <vt:lpstr>Appendix: A Fuzzy Set Interim Truth Table (Olsen, 2009)</vt:lpstr>
      <vt:lpstr>2 Empirical measure of Csuff (consistency)  An Example. Cress and Snow ethnographic research in USA</vt:lpstr>
      <vt:lpstr>Snow and Cress’s Findings Used Crisp Sets</vt:lpstr>
      <vt:lpstr>Snow and Cress’s Findings</vt:lpstr>
      <vt:lpstr>Eliason &amp; Strycker 2009 offered a test of fit to a hypothesis, e.g. that X is sufficient for Y.</vt:lpstr>
      <vt:lpstr>A WARNING ABOUT COMPLETENESS OF CAUSAL MODELS</vt:lpstr>
      <vt:lpstr>Appendix: A Fuzzy Set Interim Truth Table (Olsen, 2009)</vt:lpstr>
      <vt:lpstr>3.1 Empirical measure of Goodness-of-fit (F) A Basic measure, Csuff</vt:lpstr>
      <vt:lpstr>PowerPoint Presentation</vt:lpstr>
      <vt:lpstr>Visualising the Csuff Criterian</vt:lpstr>
      <vt:lpstr>A Fuzzy Set Measure of Fit, Csuff</vt:lpstr>
      <vt:lpstr>Sufficiency of low availability of early childhood education for high level of social inequality</vt:lpstr>
      <vt:lpstr>A German-Regions Education Illustration  Using our Python Freeware Program</vt:lpstr>
      <vt:lpstr>A More Advanced Measure of Fit, Dsuff</vt:lpstr>
      <vt:lpstr>Stryker and Eliason allow for 0.1 average deviation at the middle of the fuzzy set space</vt:lpstr>
      <vt:lpstr>Another illustration of Eliason &amp; Stryker’s concept of measurement error</vt:lpstr>
      <vt:lpstr>FAR LEFT:  Avg. Error=0.  MIDDLE: Avg Error=E(i) = 0.1          .    FAR RIGHT:  Avg. Error=0.</vt:lpstr>
      <vt:lpstr>Next Activity (Stryker &amp; Eliason):  </vt:lpstr>
      <vt:lpstr>A transformation</vt:lpstr>
      <vt:lpstr>Eliason &amp; Strycker Tricks</vt:lpstr>
      <vt:lpstr>3.2 Empirical estimate of distance:  Strycker’s measure:  (1-D)*(zy-zx)2</vt:lpstr>
      <vt:lpstr>Illustration 1 for Sufficiency</vt:lpstr>
      <vt:lpstr>Illustration 2 for Sufficiency Testing</vt:lpstr>
      <vt:lpstr>Here is the formula and a description of the denominator  of the F test in Eliason and Stryker (2009)</vt:lpstr>
      <vt:lpstr>Reminder:  what sufficiency means.</vt:lpstr>
      <vt:lpstr>Eliason and Strycker say to consider measurement error.</vt:lpstr>
      <vt:lpstr>F statistic</vt:lpstr>
      <vt:lpstr>What is the total distance in the numerator of the F?</vt:lpstr>
      <vt:lpstr>This particular F Statistic</vt:lpstr>
      <vt:lpstr>Interpretation of the denominator</vt:lpstr>
      <vt:lpstr>Illustrations</vt:lpstr>
      <vt:lpstr>4 Empirical findings Real data illustrations</vt:lpstr>
      <vt:lpstr>Cress &amp; Snow (2000) Homeless Organisations Data</vt:lpstr>
      <vt:lpstr>Indian village people’s resistance to the landlord-employer’s dictates</vt:lpstr>
      <vt:lpstr>Do Boolean Algebra?  Df1 is the number of exceptions.   </vt:lpstr>
      <vt:lpstr>Boolean algebra rules</vt:lpstr>
      <vt:lpstr> </vt:lpstr>
      <vt:lpstr>Conclusions</vt:lpstr>
      <vt:lpstr>Appendix 1A: A Fuzzy Set Interim Truth Table (Olsen, 2009)</vt:lpstr>
      <vt:lpstr>Appendix 1B: A Fuzzy Set Raw Truth Table (Olsen, 2009) (White=X1-X6) (Purple=Y1-Y4)</vt:lpstr>
      <vt:lpstr>Appendix 2:  Ragin gave a Z score with a p value</vt:lpstr>
      <vt:lpstr>Appendix 3:  Snippet from Eliason and Stryker 2009</vt:lpstr>
      <vt:lpstr>Appendix 4:  Pseudo Code for Programs for Csuff, Dsuff</vt:lpstr>
      <vt:lpstr>Appendix 4:  Pseudo Code for Programs With Bootstrap</vt:lpstr>
      <vt:lpstr>References</vt:lpstr>
      <vt:lpstr>Background References to Works Cited</vt:lpstr>
    </vt:vector>
  </TitlesOfParts>
  <Company>University of Manchester [work-at-home copy]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Eliason &amp; Strycker 2009 Tests of fit to a hypothesis, and Some fault lines in such tests</dc:title>
  <dc:creator>Wendy</dc:creator>
  <cp:lastModifiedBy>Wendy Olsen</cp:lastModifiedBy>
  <cp:revision>65</cp:revision>
  <cp:lastPrinted>2016-06-30T18:03:59Z</cp:lastPrinted>
  <dcterms:created xsi:type="dcterms:W3CDTF">2016-01-06T13:33:58Z</dcterms:created>
  <dcterms:modified xsi:type="dcterms:W3CDTF">2016-07-01T17:58:35Z</dcterms:modified>
</cp:coreProperties>
</file>