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9" r:id="rId7"/>
    <p:sldId id="260" r:id="rId8"/>
    <p:sldId id="261" r:id="rId9"/>
    <p:sldId id="267" r:id="rId10"/>
    <p:sldId id="262" r:id="rId11"/>
    <p:sldId id="264" r:id="rId12"/>
    <p:sldId id="266" r:id="rId13"/>
    <p:sldId id="268" r:id="rId1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DDDB981-6706-4ED1-A9F8-6EF32449B4B0}" type="datetimeFigureOut">
              <a:rPr lang="es-AR" smtClean="0"/>
              <a:pPr/>
              <a:t>18/06/2015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AR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3E2A7EA-207C-4FE0-968C-8356B84F604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B981-6706-4ED1-A9F8-6EF32449B4B0}" type="datetimeFigureOut">
              <a:rPr lang="es-AR" smtClean="0"/>
              <a:pPr/>
              <a:t>18/06/2015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A7EA-207C-4FE0-968C-8356B84F604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B981-6706-4ED1-A9F8-6EF32449B4B0}" type="datetimeFigureOut">
              <a:rPr lang="es-AR" smtClean="0"/>
              <a:pPr/>
              <a:t>18/06/2015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A7EA-207C-4FE0-968C-8356B84F604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DDDB981-6706-4ED1-A9F8-6EF32449B4B0}" type="datetimeFigureOut">
              <a:rPr lang="es-AR" smtClean="0"/>
              <a:pPr/>
              <a:t>18/06/2015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A7EA-207C-4FE0-968C-8356B84F604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DDDB981-6706-4ED1-A9F8-6EF32449B4B0}" type="datetimeFigureOut">
              <a:rPr lang="es-AR" smtClean="0"/>
              <a:pPr/>
              <a:t>18/06/2015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3E2A7EA-207C-4FE0-968C-8356B84F6044}" type="slidenum">
              <a:rPr lang="es-AR" smtClean="0"/>
              <a:pPr/>
              <a:t>‹Nº›</a:t>
            </a:fld>
            <a:endParaRPr lang="es-AR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DDDB981-6706-4ED1-A9F8-6EF32449B4B0}" type="datetimeFigureOut">
              <a:rPr lang="es-AR" smtClean="0"/>
              <a:pPr/>
              <a:t>18/06/2015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3E2A7EA-207C-4FE0-968C-8356B84F604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DDDB981-6706-4ED1-A9F8-6EF32449B4B0}" type="datetimeFigureOut">
              <a:rPr lang="es-AR" smtClean="0"/>
              <a:pPr/>
              <a:t>18/06/2015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3E2A7EA-207C-4FE0-968C-8356B84F604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B981-6706-4ED1-A9F8-6EF32449B4B0}" type="datetimeFigureOut">
              <a:rPr lang="es-AR" smtClean="0"/>
              <a:pPr/>
              <a:t>18/06/2015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A7EA-207C-4FE0-968C-8356B84F604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DDDB981-6706-4ED1-A9F8-6EF32449B4B0}" type="datetimeFigureOut">
              <a:rPr lang="es-AR" smtClean="0"/>
              <a:pPr/>
              <a:t>18/06/2015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3E2A7EA-207C-4FE0-968C-8356B84F604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DDDB981-6706-4ED1-A9F8-6EF32449B4B0}" type="datetimeFigureOut">
              <a:rPr lang="es-AR" smtClean="0"/>
              <a:pPr/>
              <a:t>18/06/2015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3E2A7EA-207C-4FE0-968C-8356B84F604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DDDB981-6706-4ED1-A9F8-6EF32449B4B0}" type="datetimeFigureOut">
              <a:rPr lang="es-AR" smtClean="0"/>
              <a:pPr/>
              <a:t>18/06/2015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3E2A7EA-207C-4FE0-968C-8356B84F604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DDDB981-6706-4ED1-A9F8-6EF32449B4B0}" type="datetimeFigureOut">
              <a:rPr lang="es-AR" smtClean="0"/>
              <a:pPr/>
              <a:t>18/06/2015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AR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3E2A7EA-207C-4FE0-968C-8356B84F604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hyperlink" Target="https://commons.wikimedia.org/wiki/File:Amfm3-en-de.gi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062912" cy="1470025"/>
          </a:xfrm>
        </p:spPr>
        <p:txBody>
          <a:bodyPr>
            <a:normAutofit/>
          </a:bodyPr>
          <a:lstStyle/>
          <a:p>
            <a:r>
              <a:rPr lang="es-AR" dirty="0" smtClean="0"/>
              <a:t>RED DEL </a:t>
            </a:r>
            <a:br>
              <a:rPr lang="es-AR" dirty="0" smtClean="0"/>
            </a:br>
            <a:r>
              <a:rPr lang="es-AR" dirty="0" smtClean="0"/>
              <a:t>ESTADO MÉRIDA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-250552" y="5060776"/>
            <a:ext cx="8062912" cy="1752600"/>
          </a:xfrm>
        </p:spPr>
        <p:txBody>
          <a:bodyPr>
            <a:normAutofit fontScale="85000" lnSpcReduction="20000"/>
          </a:bodyPr>
          <a:lstStyle/>
          <a:p>
            <a:r>
              <a:rPr lang="es-ES" b="1" dirty="0" smtClean="0"/>
              <a:t>Integrantes:</a:t>
            </a:r>
            <a:r>
              <a:rPr lang="es-ES" dirty="0" smtClean="0"/>
              <a:t> </a:t>
            </a:r>
          </a:p>
          <a:p>
            <a:r>
              <a:rPr lang="es-ES" dirty="0" smtClean="0"/>
              <a:t>Delpuppo</a:t>
            </a:r>
          </a:p>
          <a:p>
            <a:r>
              <a:rPr lang="es-ES" dirty="0" smtClean="0"/>
              <a:t>Castagno</a:t>
            </a:r>
          </a:p>
          <a:p>
            <a:r>
              <a:rPr lang="es-ES" dirty="0" smtClean="0"/>
              <a:t>Sclerandi</a:t>
            </a:r>
          </a:p>
          <a:p>
            <a:r>
              <a:rPr lang="es-ES" dirty="0" smtClean="0"/>
              <a:t>Kopech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Expansión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435280" cy="4572000"/>
          </a:xfrm>
        </p:spPr>
        <p:txBody>
          <a:bodyPr>
            <a:normAutofit fontScale="92500" lnSpcReduction="10000"/>
          </a:bodyPr>
          <a:lstStyle/>
          <a:p>
            <a:r>
              <a:rPr lang="es-AR" sz="2600" dirty="0" smtClean="0"/>
              <a:t>Se instaló un sistema completo de acceso a Internet de alta velocidad </a:t>
            </a:r>
            <a:r>
              <a:rPr lang="es-AR" sz="2600" dirty="0" smtClean="0"/>
              <a:t>para</a:t>
            </a:r>
            <a:r>
              <a:rPr lang="es-AR" sz="2800" dirty="0" smtClean="0"/>
              <a:t>:</a:t>
            </a:r>
            <a:endParaRPr lang="es-AR" sz="2600" dirty="0" smtClean="0"/>
          </a:p>
          <a:p>
            <a:pPr lvl="1"/>
            <a:r>
              <a:rPr lang="es-AR" sz="2200" dirty="0" smtClean="0"/>
              <a:t>3 hospitales</a:t>
            </a:r>
          </a:p>
          <a:p>
            <a:pPr lvl="1"/>
            <a:r>
              <a:rPr lang="es-AR" sz="2200" dirty="0" smtClean="0"/>
              <a:t>6 </a:t>
            </a:r>
            <a:r>
              <a:rPr lang="es-AR" sz="2200" dirty="0" smtClean="0"/>
              <a:t>centros </a:t>
            </a:r>
            <a:r>
              <a:rPr lang="es-AR" sz="2200" dirty="0" smtClean="0"/>
              <a:t>educativos</a:t>
            </a:r>
          </a:p>
          <a:p>
            <a:pPr lvl="1"/>
            <a:r>
              <a:rPr lang="es-AR" sz="2200" dirty="0" smtClean="0"/>
              <a:t>4 </a:t>
            </a:r>
            <a:r>
              <a:rPr lang="es-AR" sz="2200" dirty="0" smtClean="0"/>
              <a:t>institutos de </a:t>
            </a:r>
            <a:r>
              <a:rPr lang="es-AR" sz="2200" dirty="0" smtClean="0"/>
              <a:t>investigación</a:t>
            </a:r>
          </a:p>
          <a:p>
            <a:pPr lvl="1"/>
            <a:r>
              <a:rPr lang="es-AR" sz="2200" dirty="0" smtClean="0"/>
              <a:t>2 diarios</a:t>
            </a:r>
          </a:p>
          <a:p>
            <a:pPr lvl="1"/>
            <a:r>
              <a:rPr lang="es-AR" sz="2200" dirty="0" smtClean="0"/>
              <a:t>1 </a:t>
            </a:r>
            <a:r>
              <a:rPr lang="es-AR" sz="2200" dirty="0" smtClean="0"/>
              <a:t>estación de </a:t>
            </a:r>
            <a:r>
              <a:rPr lang="es-AR" sz="2200" dirty="0" smtClean="0"/>
              <a:t>TV</a:t>
            </a:r>
          </a:p>
          <a:p>
            <a:pPr lvl="1"/>
            <a:r>
              <a:rPr lang="es-AR" sz="2200" dirty="0" smtClean="0"/>
              <a:t>1 </a:t>
            </a:r>
            <a:r>
              <a:rPr lang="es-AR" sz="2200" dirty="0" smtClean="0"/>
              <a:t>biblioteca </a:t>
            </a:r>
            <a:r>
              <a:rPr lang="es-AR" sz="2200" dirty="0" smtClean="0"/>
              <a:t>pública</a:t>
            </a:r>
          </a:p>
          <a:p>
            <a:pPr lvl="1"/>
            <a:r>
              <a:rPr lang="es-AR" sz="2200" dirty="0" smtClean="0"/>
              <a:t>20 </a:t>
            </a:r>
            <a:r>
              <a:rPr lang="es-AR" sz="2200" dirty="0" smtClean="0"/>
              <a:t>instituciones sociales y </a:t>
            </a:r>
            <a:r>
              <a:rPr lang="es-AR" sz="2200" dirty="0" smtClean="0"/>
              <a:t>gubernamentales</a:t>
            </a:r>
            <a:endParaRPr lang="es-AR" sz="2200" dirty="0" smtClean="0"/>
          </a:p>
          <a:p>
            <a:pPr marL="64008" indent="0">
              <a:buNone/>
            </a:pPr>
            <a:endParaRPr lang="es-AR" sz="2600" dirty="0" smtClean="0"/>
          </a:p>
          <a:p>
            <a:r>
              <a:rPr lang="es-AR" sz="2600" dirty="0" smtClean="0"/>
              <a:t> Se planeó la conexión de 400 sitios a una velocidad 10Mbps full </a:t>
            </a:r>
            <a:r>
              <a:rPr lang="es-AR" sz="2600" dirty="0" smtClean="0"/>
              <a:t>dúplex.</a:t>
            </a:r>
            <a:endParaRPr lang="es-AR" sz="26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-27384"/>
            <a:ext cx="8229600" cy="1399032"/>
          </a:xfrm>
        </p:spPr>
        <p:txBody>
          <a:bodyPr/>
          <a:lstStyle/>
          <a:p>
            <a:r>
              <a:rPr lang="es-AR" dirty="0" smtClean="0"/>
              <a:t>Radiocomunicación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268760"/>
            <a:ext cx="8640960" cy="5256584"/>
          </a:xfrm>
        </p:spPr>
        <p:txBody>
          <a:bodyPr>
            <a:noAutofit/>
          </a:bodyPr>
          <a:lstStyle/>
          <a:p>
            <a:r>
              <a:rPr lang="es-ES" sz="1800" dirty="0" smtClean="0"/>
              <a:t>Forma de telecomunicación a través de ondas de radio, caracterizadas por el movimiento de los campos eléctricos y magnéticos</a:t>
            </a:r>
            <a:r>
              <a:rPr lang="es-ES" sz="1800" dirty="0" smtClean="0"/>
              <a:t>.</a:t>
            </a:r>
            <a:endParaRPr lang="es-AR" sz="1800" dirty="0" smtClean="0"/>
          </a:p>
          <a:p>
            <a:pPr>
              <a:buNone/>
            </a:pPr>
            <a:r>
              <a:rPr lang="es-ES" sz="1600" dirty="0" smtClean="0"/>
              <a:t> </a:t>
            </a:r>
            <a:endParaRPr lang="es-AR" sz="1600" dirty="0" smtClean="0"/>
          </a:p>
          <a:p>
            <a:pPr>
              <a:buNone/>
            </a:pPr>
            <a:r>
              <a:rPr lang="es-ES" sz="1800" dirty="0" smtClean="0"/>
              <a:t>      </a:t>
            </a:r>
          </a:p>
          <a:p>
            <a:pPr>
              <a:buNone/>
            </a:pPr>
            <a:r>
              <a:rPr lang="es-ES" sz="1800" dirty="0"/>
              <a:t> </a:t>
            </a:r>
            <a:r>
              <a:rPr lang="es-ES" sz="1800" dirty="0" smtClean="0"/>
              <a:t>     </a:t>
            </a:r>
            <a:r>
              <a:rPr lang="es-ES" sz="1800" dirty="0" smtClean="0"/>
              <a:t>SISTEMAS </a:t>
            </a:r>
            <a:r>
              <a:rPr lang="es-ES" sz="1800" dirty="0" smtClean="0"/>
              <a:t>DE TRANSMISION</a:t>
            </a:r>
            <a:r>
              <a:rPr lang="es-ES" sz="1800" dirty="0" smtClean="0"/>
              <a:t>:</a:t>
            </a:r>
          </a:p>
          <a:p>
            <a:pPr>
              <a:buNone/>
            </a:pPr>
            <a:endParaRPr lang="es-ES" sz="1800" dirty="0"/>
          </a:p>
          <a:p>
            <a:pPr>
              <a:buNone/>
            </a:pPr>
            <a:endParaRPr lang="es-AR" sz="1800" dirty="0" smtClean="0"/>
          </a:p>
          <a:p>
            <a:r>
              <a:rPr lang="es-AR" sz="1800" u="sng" dirty="0" smtClean="0"/>
              <a:t>Amplitud modulada</a:t>
            </a:r>
            <a:r>
              <a:rPr lang="es-AR" sz="1800" i="1" u="sng" dirty="0" smtClean="0"/>
              <a:t> </a:t>
            </a:r>
            <a:endParaRPr lang="es-AR" sz="1800" dirty="0" smtClean="0"/>
          </a:p>
          <a:p>
            <a:pPr>
              <a:buNone/>
            </a:pPr>
            <a:r>
              <a:rPr lang="es-AR" sz="1800" dirty="0" smtClean="0"/>
              <a:t>	La señal , de baja frecuencia, se superpone a la amplitud de ondas de alta frecuencia, multiplicando las señales. </a:t>
            </a:r>
          </a:p>
          <a:p>
            <a:r>
              <a:rPr lang="es-AR" sz="1800" u="sng" dirty="0" smtClean="0"/>
              <a:t>Frecuencia modulada</a:t>
            </a:r>
            <a:r>
              <a:rPr lang="es-AR" sz="1800" i="1" u="sng" dirty="0" smtClean="0"/>
              <a:t> </a:t>
            </a:r>
            <a:endParaRPr lang="es-AR" sz="1800" dirty="0" smtClean="0"/>
          </a:p>
          <a:p>
            <a:pPr>
              <a:buNone/>
            </a:pPr>
            <a:r>
              <a:rPr lang="es-AR" sz="1800" dirty="0" smtClean="0"/>
              <a:t>	Amplitud de la onda portadora constante, pero la frecuencia varía según la cadencia de las señales moduladoras. </a:t>
            </a:r>
            <a:r>
              <a:rPr lang="es-AR" sz="1800" dirty="0" smtClean="0"/>
              <a:t>Permite </a:t>
            </a:r>
            <a:r>
              <a:rPr lang="es-AR" sz="1800" dirty="0" smtClean="0"/>
              <a:t>eliminar interferencias, y reproduce el sonido con mayor fidelidad</a:t>
            </a:r>
            <a:r>
              <a:rPr lang="es-AR" sz="1800" dirty="0" smtClean="0"/>
              <a:t>.</a:t>
            </a:r>
            <a:r>
              <a:rPr lang="es-AR" sz="1800" dirty="0" smtClean="0"/>
              <a:t>	</a:t>
            </a:r>
          </a:p>
          <a:p>
            <a:endParaRPr lang="es-AR" sz="1800" dirty="0" smtClean="0"/>
          </a:p>
          <a:p>
            <a:endParaRPr lang="es-AR" sz="1200" dirty="0"/>
          </a:p>
        </p:txBody>
      </p:sp>
      <p:pic>
        <p:nvPicPr>
          <p:cNvPr id="4" name="3 Imagen" descr="https://upload.wikimedia.org/wikipedia/commons/thumb/a/a4/Amfm3-en-de.gif/200px-Amfm3-en-de.gif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2132856"/>
            <a:ext cx="2592288" cy="180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2276872"/>
            <a:ext cx="8435280" cy="284233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ES" sz="3200" dirty="0" smtClean="0"/>
              <a:t>	</a:t>
            </a:r>
            <a:endParaRPr lang="es-AR" sz="3200" dirty="0" smtClean="0"/>
          </a:p>
          <a:p>
            <a:pPr lvl="0"/>
            <a:r>
              <a:rPr lang="es-ES" dirty="0" smtClean="0"/>
              <a:t>Más económicos.</a:t>
            </a:r>
            <a:endParaRPr lang="es-AR" dirty="0" smtClean="0"/>
          </a:p>
          <a:p>
            <a:pPr lvl="0"/>
            <a:r>
              <a:rPr lang="es-ES" dirty="0" smtClean="0"/>
              <a:t>Instalación más rápida y sencilla.</a:t>
            </a:r>
            <a:endParaRPr lang="es-AR" dirty="0" smtClean="0"/>
          </a:p>
          <a:p>
            <a:pPr lvl="0"/>
            <a:r>
              <a:rPr lang="es-ES" dirty="0" smtClean="0"/>
              <a:t>Conservación </a:t>
            </a:r>
            <a:r>
              <a:rPr lang="es-ES" dirty="0" smtClean="0"/>
              <a:t>más </a:t>
            </a:r>
            <a:r>
              <a:rPr lang="es-ES" dirty="0" smtClean="0"/>
              <a:t>económica </a:t>
            </a:r>
            <a:r>
              <a:rPr lang="es-ES" dirty="0" smtClean="0"/>
              <a:t>y</a:t>
            </a:r>
            <a:r>
              <a:rPr lang="es-ES" dirty="0" smtClean="0"/>
              <a:t> </a:t>
            </a:r>
            <a:r>
              <a:rPr lang="es-ES" dirty="0" smtClean="0"/>
              <a:t>rápida.</a:t>
            </a:r>
            <a:endParaRPr lang="es-AR" dirty="0" smtClean="0"/>
          </a:p>
          <a:p>
            <a:pPr lvl="0"/>
            <a:r>
              <a:rPr lang="es-ES" dirty="0" smtClean="0"/>
              <a:t>Pueden superarse las irregularidades del terreno.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1619672" y="260648"/>
            <a:ext cx="8229600" cy="1399032"/>
          </a:xfrm>
        </p:spPr>
        <p:txBody>
          <a:bodyPr/>
          <a:lstStyle/>
          <a:p>
            <a:r>
              <a:rPr lang="es-AR" dirty="0" smtClean="0"/>
              <a:t>Ventajas</a:t>
            </a:r>
            <a:endParaRPr lang="es-A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Conclusión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3994464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Estamos muy acostumbrados a tener Internet a </a:t>
            </a:r>
            <a:r>
              <a:rPr lang="es-ES" dirty="0" smtClean="0"/>
              <a:t>disposición.</a:t>
            </a:r>
          </a:p>
          <a:p>
            <a:pPr marL="64008" indent="0">
              <a:buNone/>
            </a:pPr>
            <a:endParaRPr lang="es-ES" dirty="0" smtClean="0"/>
          </a:p>
          <a:p>
            <a:r>
              <a:rPr lang="es-ES" dirty="0" smtClean="0"/>
              <a:t>Existen lugares complejos para instalar redes guiadas.</a:t>
            </a:r>
          </a:p>
          <a:p>
            <a:endParaRPr lang="es-ES" dirty="0" smtClean="0"/>
          </a:p>
          <a:p>
            <a:r>
              <a:rPr lang="es-ES" dirty="0" smtClean="0"/>
              <a:t>Satélites: buena comunicación, pocas complicaciones </a:t>
            </a:r>
            <a:r>
              <a:rPr lang="es-ES" dirty="0"/>
              <a:t>y </a:t>
            </a:r>
            <a:r>
              <a:rPr lang="es-ES" dirty="0" smtClean="0"/>
              <a:t>menores gastos. </a:t>
            </a:r>
          </a:p>
          <a:p>
            <a:endParaRPr lang="es-AR" dirty="0"/>
          </a:p>
          <a:p>
            <a:r>
              <a:rPr lang="es-ES" dirty="0"/>
              <a:t>H</a:t>
            </a:r>
            <a:r>
              <a:rPr lang="es-ES" dirty="0" smtClean="0"/>
              <a:t>oy </a:t>
            </a:r>
            <a:r>
              <a:rPr lang="es-ES" dirty="0"/>
              <a:t>es la red de comunicación más grande de </a:t>
            </a:r>
            <a:r>
              <a:rPr lang="es-ES" dirty="0" smtClean="0"/>
              <a:t>Venezuela.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354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66936" y="116632"/>
            <a:ext cx="8229600" cy="1399032"/>
          </a:xfrm>
        </p:spPr>
        <p:txBody>
          <a:bodyPr/>
          <a:lstStyle/>
          <a:p>
            <a:r>
              <a:rPr lang="es-AR" dirty="0" smtClean="0"/>
              <a:t>Aspectos generales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824536"/>
          </a:xfrm>
        </p:spPr>
        <p:txBody>
          <a:bodyPr>
            <a:normAutofit/>
          </a:bodyPr>
          <a:lstStyle/>
          <a:p>
            <a:r>
              <a:rPr lang="es-ES" sz="2400" dirty="0" smtClean="0"/>
              <a:t>La Universidad de Los Andes (ULA) instaló la primera red de computación académica con fibra óptica de alcance de hasta 26km. </a:t>
            </a:r>
            <a:r>
              <a:rPr lang="es-ES" sz="2400" dirty="0" smtClean="0"/>
              <a:t/>
            </a:r>
            <a:br>
              <a:rPr lang="es-ES" sz="2400" dirty="0" smtClean="0"/>
            </a:br>
            <a:endParaRPr lang="es-ES" sz="2400" dirty="0" smtClean="0"/>
          </a:p>
          <a:p>
            <a:r>
              <a:rPr lang="es-ES" sz="2400" dirty="0" smtClean="0"/>
              <a:t>Se </a:t>
            </a:r>
            <a:r>
              <a:rPr lang="es-ES" sz="2400" dirty="0" smtClean="0"/>
              <a:t>han tendido redes TDM y ATM.</a:t>
            </a:r>
            <a:br>
              <a:rPr lang="es-ES" sz="2400" dirty="0" smtClean="0"/>
            </a:br>
            <a:endParaRPr lang="es-ES" sz="2400" dirty="0" smtClean="0"/>
          </a:p>
          <a:p>
            <a:r>
              <a:rPr lang="es-ES" sz="2400" dirty="0" smtClean="0"/>
              <a:t>Muchos lugares de la ciudad y pueblos aledaños, quedan fuera del alcance de la fibra óptica.</a:t>
            </a:r>
            <a:br>
              <a:rPr lang="es-ES" sz="2400" dirty="0" smtClean="0"/>
            </a:br>
            <a:endParaRPr lang="es-ES" sz="2400" dirty="0" smtClean="0"/>
          </a:p>
          <a:p>
            <a:r>
              <a:rPr lang="es-ES" sz="2400" dirty="0" smtClean="0"/>
              <a:t>Se </a:t>
            </a:r>
            <a:r>
              <a:rPr lang="es-ES" sz="2400" dirty="0"/>
              <a:t>desarrolló acceso inalámbrico para la red universitaria “RedULA”.</a:t>
            </a:r>
          </a:p>
          <a:p>
            <a:endParaRPr lang="es-A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32656"/>
            <a:ext cx="8229600" cy="1399032"/>
          </a:xfrm>
        </p:spPr>
        <p:txBody>
          <a:bodyPr/>
          <a:lstStyle/>
          <a:p>
            <a:r>
              <a:rPr lang="es-AR" dirty="0" smtClean="0"/>
              <a:t>Terreno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2961456"/>
            <a:ext cx="8352928" cy="3635896"/>
          </a:xfrm>
        </p:spPr>
        <p:txBody>
          <a:bodyPr>
            <a:normAutofit lnSpcReduction="10000"/>
          </a:bodyPr>
          <a:lstStyle/>
          <a:p>
            <a:r>
              <a:rPr lang="es-ES" sz="2600" dirty="0" smtClean="0"/>
              <a:t>Mérida se encuentra en una meseta de unos 1600 m. </a:t>
            </a:r>
            <a:br>
              <a:rPr lang="es-ES" sz="2600" dirty="0" smtClean="0"/>
            </a:br>
            <a:endParaRPr lang="es-ES" sz="2600" dirty="0" smtClean="0"/>
          </a:p>
          <a:p>
            <a:r>
              <a:rPr lang="es-ES" sz="2600" dirty="0" smtClean="0"/>
              <a:t>Las abruptas montañas de la región son grandes obstáculos para tender </a:t>
            </a:r>
            <a:r>
              <a:rPr lang="es-ES" sz="2600" dirty="0" smtClean="0"/>
              <a:t>cables.</a:t>
            </a:r>
            <a:br>
              <a:rPr lang="es-ES" sz="2600" dirty="0" smtClean="0"/>
            </a:br>
            <a:endParaRPr lang="es-ES" sz="2600" dirty="0" smtClean="0"/>
          </a:p>
          <a:p>
            <a:r>
              <a:rPr lang="es-ES" sz="2600" dirty="0" smtClean="0"/>
              <a:t>Ú</a:t>
            </a:r>
            <a:r>
              <a:rPr lang="es-ES" sz="2600" dirty="0" smtClean="0"/>
              <a:t>til </a:t>
            </a:r>
            <a:r>
              <a:rPr lang="es-ES" sz="2600" dirty="0" smtClean="0"/>
              <a:t>para la instalación de radio enlaces gracias a un teleférico que une la ciudad con un pico de 4765 m. </a:t>
            </a:r>
            <a:endParaRPr lang="es-AR" sz="2600" dirty="0" smtClean="0"/>
          </a:p>
          <a:p>
            <a:endParaRPr lang="es-AR" sz="2600" dirty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 l="33389" t="19706" r="33223" b="41176"/>
          <a:stretch>
            <a:fillRect/>
          </a:stretch>
        </p:blipFill>
        <p:spPr bwMode="auto">
          <a:xfrm>
            <a:off x="5580112" y="404664"/>
            <a:ext cx="2703190" cy="1803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3768" y="260648"/>
            <a:ext cx="8229600" cy="1399032"/>
          </a:xfrm>
        </p:spPr>
        <p:txBody>
          <a:bodyPr/>
          <a:lstStyle/>
          <a:p>
            <a:r>
              <a:rPr lang="es-AR" dirty="0" smtClean="0"/>
              <a:t>RedULA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916832"/>
            <a:ext cx="8352928" cy="4572000"/>
          </a:xfrm>
        </p:spPr>
        <p:txBody>
          <a:bodyPr>
            <a:normAutofit/>
          </a:bodyPr>
          <a:lstStyle/>
          <a:p>
            <a:r>
              <a:rPr lang="es-ES" sz="2600" dirty="0" smtClean="0"/>
              <a:t>Implementada por</a:t>
            </a:r>
            <a:r>
              <a:rPr lang="es-ES" sz="2600" dirty="0" smtClean="0"/>
              <a:t> ULA.</a:t>
            </a:r>
          </a:p>
          <a:p>
            <a:endParaRPr lang="es-ES" sz="2600" dirty="0"/>
          </a:p>
          <a:p>
            <a:r>
              <a:rPr lang="es-ES" sz="2600" dirty="0"/>
              <a:t>D</a:t>
            </a:r>
            <a:r>
              <a:rPr lang="es-ES" sz="2600" dirty="0" smtClean="0"/>
              <a:t>etectó la necesidad </a:t>
            </a:r>
            <a:r>
              <a:rPr lang="es-ES" sz="2600" dirty="0" smtClean="0"/>
              <a:t>de una red de transmisión inalámbrica. </a:t>
            </a:r>
            <a:br>
              <a:rPr lang="es-ES" sz="2600" dirty="0" smtClean="0"/>
            </a:br>
            <a:endParaRPr lang="es-ES" sz="2600" dirty="0" smtClean="0"/>
          </a:p>
          <a:p>
            <a:r>
              <a:rPr lang="es-AR" sz="2600" dirty="0" smtClean="0"/>
              <a:t>Es la red académica más antigua de Venezuela. </a:t>
            </a:r>
            <a:br>
              <a:rPr lang="es-AR" sz="2600" dirty="0" smtClean="0"/>
            </a:br>
            <a:endParaRPr lang="es-AR" sz="2600" dirty="0" smtClean="0"/>
          </a:p>
          <a:p>
            <a:r>
              <a:rPr lang="es-AR" sz="2600" dirty="0" smtClean="0"/>
              <a:t>Brinda servicio 24/7 de Internet y seguridad de los datos.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116632"/>
            <a:ext cx="8229600" cy="1399032"/>
          </a:xfrm>
        </p:spPr>
        <p:txBody>
          <a:bodyPr/>
          <a:lstStyle/>
          <a:p>
            <a:r>
              <a:rPr lang="es-AR" dirty="0" smtClean="0"/>
              <a:t>Espectro esparcido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5112568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U</a:t>
            </a:r>
            <a:r>
              <a:rPr lang="es-ES" dirty="0" smtClean="0"/>
              <a:t>tiliza </a:t>
            </a:r>
            <a:r>
              <a:rPr lang="es-ES" dirty="0" smtClean="0"/>
              <a:t>señales de baja potencia expandiendo el espectro hasta abarcar el ancho de banda </a:t>
            </a:r>
            <a:r>
              <a:rPr lang="es-ES" dirty="0" smtClean="0"/>
              <a:t>asignado. </a:t>
            </a:r>
          </a:p>
          <a:p>
            <a:r>
              <a:rPr lang="es-ES" dirty="0" smtClean="0"/>
              <a:t>P</a:t>
            </a:r>
            <a:r>
              <a:rPr lang="es-ES" dirty="0" smtClean="0"/>
              <a:t>ermite </a:t>
            </a:r>
            <a:r>
              <a:rPr lang="es-ES" dirty="0" smtClean="0"/>
              <a:t>que </a:t>
            </a:r>
            <a:r>
              <a:rPr lang="es-ES" dirty="0" smtClean="0"/>
              <a:t>varios</a:t>
            </a:r>
            <a:r>
              <a:rPr lang="es-ES" dirty="0" smtClean="0"/>
              <a:t> </a:t>
            </a:r>
            <a:r>
              <a:rPr lang="es-ES" dirty="0" smtClean="0"/>
              <a:t>usuarios compartan el medio.</a:t>
            </a:r>
            <a:br>
              <a:rPr lang="es-ES" dirty="0" smtClean="0"/>
            </a:br>
            <a:endParaRPr lang="es-AR" dirty="0" smtClean="0"/>
          </a:p>
          <a:p>
            <a:r>
              <a:rPr lang="es-ES" dirty="0" smtClean="0"/>
              <a:t>Dos maneras:</a:t>
            </a:r>
            <a:endParaRPr lang="es-AR" dirty="0" smtClean="0"/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dirty="0" smtClean="0"/>
              <a:t>En </a:t>
            </a:r>
            <a:r>
              <a:rPr lang="es-ES" u="sng" dirty="0" smtClean="0"/>
              <a:t>espectro esparcido de secuencia directa</a:t>
            </a:r>
            <a:r>
              <a:rPr lang="es-ES" dirty="0" smtClean="0"/>
              <a:t> (DSSS) la información que se va a transmitir se </a:t>
            </a:r>
            <a:r>
              <a:rPr lang="es-ES" dirty="0" smtClean="0"/>
              <a:t>multiplica </a:t>
            </a:r>
            <a:r>
              <a:rPr lang="es-ES" dirty="0" smtClean="0"/>
              <a:t>por una secuencia de alta frecuencia, aumentando el ancho de banda de transmisión. </a:t>
            </a:r>
            <a:endParaRPr lang="es-AR" dirty="0" smtClean="0"/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dirty="0" smtClean="0"/>
              <a:t>En </a:t>
            </a:r>
            <a:r>
              <a:rPr lang="es-ES" u="sng" dirty="0" smtClean="0"/>
              <a:t>espectro esparcido de salto de frecuencia</a:t>
            </a:r>
            <a:r>
              <a:rPr lang="es-ES" dirty="0" smtClean="0"/>
              <a:t> (FHSS) el transmisor </a:t>
            </a:r>
            <a:r>
              <a:rPr lang="es-ES" dirty="0"/>
              <a:t> </a:t>
            </a:r>
            <a:r>
              <a:rPr lang="es-ES" dirty="0" smtClean="0"/>
              <a:t>cambia constantemente</a:t>
            </a:r>
            <a:r>
              <a:rPr lang="es-ES" dirty="0" smtClean="0"/>
              <a:t> </a:t>
            </a:r>
            <a:r>
              <a:rPr lang="es-ES" dirty="0" smtClean="0"/>
              <a:t>la frecuencia de la portadora dentro del ancho de banda asignado, de acuerdo con un código específico. El receptor debe conocer este código para </a:t>
            </a:r>
            <a:r>
              <a:rPr lang="es-ES" dirty="0" smtClean="0"/>
              <a:t>rastrearla.</a:t>
            </a:r>
            <a:endParaRPr lang="es-E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http://www.iebmedia.com/images/art_images/ieb19wireless-fig1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59" y="404664"/>
            <a:ext cx="7931001" cy="611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109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35696" y="260648"/>
            <a:ext cx="4824536" cy="1399032"/>
          </a:xfrm>
        </p:spPr>
        <p:txBody>
          <a:bodyPr/>
          <a:lstStyle/>
          <a:p>
            <a:r>
              <a:rPr lang="es-AR" dirty="0" smtClean="0"/>
              <a:t>Estructura física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60851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s-AR" dirty="0" smtClean="0"/>
          </a:p>
          <a:p>
            <a:r>
              <a:rPr lang="es-ES" dirty="0" smtClean="0"/>
              <a:t>Estación base situada encima de la estación del teleférico, La Aguada, a una altura de 3450 m.</a:t>
            </a:r>
            <a:br>
              <a:rPr lang="es-ES" dirty="0" smtClean="0"/>
            </a:br>
            <a:endParaRPr lang="es-AR" dirty="0" smtClean="0"/>
          </a:p>
          <a:p>
            <a:r>
              <a:rPr lang="es-ES" dirty="0" smtClean="0"/>
              <a:t>Se instalaron antenas en 5 sectores:</a:t>
            </a:r>
            <a:endParaRPr lang="es-AR" dirty="0" smtClean="0"/>
          </a:p>
          <a:p>
            <a:pPr lvl="1"/>
            <a:r>
              <a:rPr lang="es-ES" dirty="0" smtClean="0"/>
              <a:t>Sector 1: servicio a las instalaciones de Fundacite. </a:t>
            </a:r>
            <a:endParaRPr lang="es-AR" dirty="0" smtClean="0"/>
          </a:p>
          <a:p>
            <a:pPr lvl="1"/>
            <a:r>
              <a:rPr lang="es-ES" dirty="0" smtClean="0"/>
              <a:t>Sector 2: servicio al Palacio de Gobierno. </a:t>
            </a:r>
            <a:endParaRPr lang="es-AR" dirty="0" smtClean="0"/>
          </a:p>
          <a:p>
            <a:pPr lvl="1"/>
            <a:r>
              <a:rPr lang="es-ES" dirty="0" smtClean="0"/>
              <a:t>Sector 3: a FUNDEM.</a:t>
            </a:r>
            <a:endParaRPr lang="es-AR" dirty="0" smtClean="0"/>
          </a:p>
          <a:p>
            <a:pPr lvl="1"/>
            <a:r>
              <a:rPr lang="es-ES" dirty="0" smtClean="0"/>
              <a:t>Sector 4: servicio a un centro penitenciario cerca de la población de Lagunillas. </a:t>
            </a:r>
            <a:endParaRPr lang="es-AR" dirty="0" smtClean="0"/>
          </a:p>
          <a:p>
            <a:pPr lvl="1"/>
            <a:r>
              <a:rPr lang="es-ES" dirty="0" smtClean="0"/>
              <a:t>Sector 5: </a:t>
            </a:r>
            <a:r>
              <a:rPr lang="es-ES" dirty="0" smtClean="0"/>
              <a:t>una repetidora en </a:t>
            </a:r>
            <a:r>
              <a:rPr lang="es-ES" dirty="0" smtClean="0"/>
              <a:t>La </a:t>
            </a:r>
            <a:r>
              <a:rPr lang="es-ES" dirty="0" smtClean="0"/>
              <a:t>Trampa que conecta con la </a:t>
            </a:r>
            <a:r>
              <a:rPr lang="es-ES" dirty="0" smtClean="0"/>
              <a:t>Casa de Ciencia de Tovar. </a:t>
            </a:r>
            <a:endParaRPr lang="es-A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3744"/>
            <a:ext cx="8229600" cy="1399032"/>
          </a:xfrm>
        </p:spPr>
        <p:txBody>
          <a:bodyPr/>
          <a:lstStyle/>
          <a:p>
            <a:r>
              <a:rPr lang="es-AR" dirty="0" smtClean="0"/>
              <a:t>Distribución de las antenas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5517232"/>
            <a:ext cx="7931224" cy="1042136"/>
          </a:xfrm>
        </p:spPr>
        <p:txBody>
          <a:bodyPr>
            <a:normAutofit fontScale="77500" lnSpcReduction="20000"/>
          </a:bodyPr>
          <a:lstStyle/>
          <a:p>
            <a:r>
              <a:rPr lang="es-ES" sz="3200" dirty="0" smtClean="0"/>
              <a:t>Se reciclaron reflectores parabólicos, reemplazándole el alimentador por uno de 2.4 GHz.</a:t>
            </a:r>
            <a:endParaRPr lang="es-AR" sz="3200" dirty="0" smtClean="0"/>
          </a:p>
          <a:p>
            <a:endParaRPr lang="es-AR" dirty="0"/>
          </a:p>
        </p:txBody>
      </p:sp>
      <p:pic>
        <p:nvPicPr>
          <p:cNvPr id="1026" name="Picture 2" descr="G:\meridamap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63367"/>
            <a:ext cx="5976664" cy="393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0"/>
            <a:ext cx="8229600" cy="1399032"/>
          </a:xfrm>
        </p:spPr>
        <p:txBody>
          <a:bodyPr/>
          <a:lstStyle/>
          <a:p>
            <a:r>
              <a:rPr lang="es-AR" dirty="0" smtClean="0"/>
              <a:t>Dispositivos necesarios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-324544" y="1556792"/>
            <a:ext cx="4536504" cy="154619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ES" sz="2000" dirty="0" smtClean="0"/>
              <a:t>Módem para satélite (DVB-S):</a:t>
            </a:r>
          </a:p>
          <a:p>
            <a:pPr algn="ctr">
              <a:buNone/>
            </a:pPr>
            <a:r>
              <a:rPr lang="es-ES" sz="2000" dirty="0" smtClean="0"/>
              <a:t>Unidireccionales o </a:t>
            </a:r>
          </a:p>
          <a:p>
            <a:pPr algn="ctr">
              <a:buNone/>
            </a:pPr>
            <a:r>
              <a:rPr lang="es-ES" sz="2000" dirty="0" smtClean="0"/>
              <a:t>bidireccionales.</a:t>
            </a:r>
          </a:p>
          <a:p>
            <a:pPr algn="ctr"/>
            <a:endParaRPr lang="es-AR" sz="2000" dirty="0"/>
          </a:p>
        </p:txBody>
      </p:sp>
      <p:pic>
        <p:nvPicPr>
          <p:cNvPr id="4" name="3 Imagen" descr="https://upload.wikimedia.org/wikipedia/commons/thumb/e/ec/WildBlueSatelliteModem.JPG/250px-WildBlueSatelliteModem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723971"/>
            <a:ext cx="15716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2843808" y="4089266"/>
            <a:ext cx="33123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dirty="0" smtClean="0"/>
              <a:t>Antena parabólica y soporte</a:t>
            </a:r>
            <a:endParaRPr lang="es-AR" sz="2000" dirty="0"/>
          </a:p>
        </p:txBody>
      </p:sp>
      <p:pic>
        <p:nvPicPr>
          <p:cNvPr id="6" name="5 Imagen" descr="https://upload.wikimedia.org/wikipedia/commons/thumb/5/56/WildBlueDish.jpg/200px-WildBlueDish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0853" y="2420888"/>
            <a:ext cx="1602716" cy="158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Rectángulo"/>
          <p:cNvSpPr/>
          <p:nvPr/>
        </p:nvSpPr>
        <p:spPr>
          <a:xfrm>
            <a:off x="6588224" y="1876762"/>
            <a:ext cx="20393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 smtClean="0"/>
              <a:t>LNB interactivo</a:t>
            </a:r>
            <a:endParaRPr lang="es-AR" sz="2000" dirty="0"/>
          </a:p>
        </p:txBody>
      </p:sp>
      <p:pic>
        <p:nvPicPr>
          <p:cNvPr id="8" name="7 Imagen" descr="https://upload.wikimedia.org/wikipedia/commons/thumb/e/e3/Universal-euro-sat-lnb.jpg/220px-Universal-euro-sat-lnb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2420888"/>
            <a:ext cx="1584176" cy="222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539552" y="5013176"/>
            <a:ext cx="341471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u="sng" dirty="0" smtClean="0"/>
              <a:t>Otros</a:t>
            </a:r>
            <a:r>
              <a:rPr lang="es-ES" sz="20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s-ES" sz="2000" dirty="0" smtClean="0"/>
              <a:t>Alimentador de corriente</a:t>
            </a:r>
          </a:p>
          <a:p>
            <a:pPr>
              <a:buFont typeface="Arial" pitchFamily="34" charset="0"/>
              <a:buChar char="•"/>
            </a:pPr>
            <a:r>
              <a:rPr lang="es-ES" sz="2000" dirty="0" smtClean="0"/>
              <a:t>Ups</a:t>
            </a:r>
            <a:endParaRPr lang="es-ES" sz="2000" dirty="0" smtClean="0"/>
          </a:p>
          <a:p>
            <a:pPr>
              <a:buFont typeface="Arial" pitchFamily="34" charset="0"/>
              <a:buChar char="•"/>
            </a:pPr>
            <a:r>
              <a:rPr lang="es-ES" sz="2000" dirty="0" smtClean="0"/>
              <a:t>Repetidores</a:t>
            </a:r>
            <a:endParaRPr lang="es-AR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164</TotalTime>
  <Words>268</Words>
  <Application>Microsoft Office PowerPoint</Application>
  <PresentationFormat>Presentación en pantalla (4:3)</PresentationFormat>
  <Paragraphs>84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Brío</vt:lpstr>
      <vt:lpstr>RED DEL  ESTADO MÉRIDA</vt:lpstr>
      <vt:lpstr>Aspectos generales</vt:lpstr>
      <vt:lpstr>Terreno</vt:lpstr>
      <vt:lpstr>RedULA</vt:lpstr>
      <vt:lpstr>Espectro esparcido</vt:lpstr>
      <vt:lpstr>Presentación de PowerPoint</vt:lpstr>
      <vt:lpstr>Estructura física </vt:lpstr>
      <vt:lpstr>Distribución de las antenas</vt:lpstr>
      <vt:lpstr>Dispositivos necesarios</vt:lpstr>
      <vt:lpstr>Expansión</vt:lpstr>
      <vt:lpstr>Radiocomunicación</vt:lpstr>
      <vt:lpstr>Ventajas</vt:lpstr>
      <vt:lpstr>Conclusión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Cami</dc:creator>
  <cp:lastModifiedBy>Miguel Delpuppo</cp:lastModifiedBy>
  <cp:revision>25</cp:revision>
  <dcterms:created xsi:type="dcterms:W3CDTF">2015-06-18T03:54:55Z</dcterms:created>
  <dcterms:modified xsi:type="dcterms:W3CDTF">2015-06-18T20:08:22Z</dcterms:modified>
</cp:coreProperties>
</file>