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ADB1-9D72-47F0-A409-2440A9EC5AA4}" type="datetimeFigureOut">
              <a:rPr lang="es-AR" smtClean="0"/>
              <a:t>14/06/2013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ACDE-A2A1-4672-A83B-3D1D06D0BEB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ADB1-9D72-47F0-A409-2440A9EC5AA4}" type="datetimeFigureOut">
              <a:rPr lang="es-AR" smtClean="0"/>
              <a:t>14/06/2013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ACDE-A2A1-4672-A83B-3D1D06D0BEB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ADB1-9D72-47F0-A409-2440A9EC5AA4}" type="datetimeFigureOut">
              <a:rPr lang="es-AR" smtClean="0"/>
              <a:t>14/06/2013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ACDE-A2A1-4672-A83B-3D1D06D0BEB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ADB1-9D72-47F0-A409-2440A9EC5AA4}" type="datetimeFigureOut">
              <a:rPr lang="es-AR" smtClean="0"/>
              <a:t>14/06/2013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ACDE-A2A1-4672-A83B-3D1D06D0BEB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ADB1-9D72-47F0-A409-2440A9EC5AA4}" type="datetimeFigureOut">
              <a:rPr lang="es-AR" smtClean="0"/>
              <a:t>14/06/2013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ACDE-A2A1-4672-A83B-3D1D06D0BEB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ADB1-9D72-47F0-A409-2440A9EC5AA4}" type="datetimeFigureOut">
              <a:rPr lang="es-AR" smtClean="0"/>
              <a:t>14/06/2013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ACDE-A2A1-4672-A83B-3D1D06D0BEB9}" type="slidenum">
              <a:rPr lang="es-AR" smtClean="0"/>
              <a:t>‹Nº›</a:t>
            </a:fld>
            <a:endParaRPr lang="es-A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ADB1-9D72-47F0-A409-2440A9EC5AA4}" type="datetimeFigureOut">
              <a:rPr lang="es-AR" smtClean="0"/>
              <a:t>14/06/2013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ACDE-A2A1-4672-A83B-3D1D06D0BEB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ADB1-9D72-47F0-A409-2440A9EC5AA4}" type="datetimeFigureOut">
              <a:rPr lang="es-AR" smtClean="0"/>
              <a:t>14/06/2013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ACDE-A2A1-4672-A83B-3D1D06D0BEB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ADB1-9D72-47F0-A409-2440A9EC5AA4}" type="datetimeFigureOut">
              <a:rPr lang="es-AR" smtClean="0"/>
              <a:t>14/06/2013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ACDE-A2A1-4672-A83B-3D1D06D0BEB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ADB1-9D72-47F0-A409-2440A9EC5AA4}" type="datetimeFigureOut">
              <a:rPr lang="es-AR" smtClean="0"/>
              <a:t>14/06/2013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BFACDE-A2A1-4672-A83B-3D1D06D0BEB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ADB1-9D72-47F0-A409-2440A9EC5AA4}" type="datetimeFigureOut">
              <a:rPr lang="es-AR" smtClean="0"/>
              <a:t>14/06/2013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ACDE-A2A1-4672-A83B-3D1D06D0BEB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807ADB1-9D72-47F0-A409-2440A9EC5AA4}" type="datetimeFigureOut">
              <a:rPr lang="es-AR" smtClean="0"/>
              <a:t>14/06/2013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ACBFACDE-A2A1-4672-A83B-3D1D06D0BEB9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02657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s-AR" dirty="0" smtClean="0"/>
              <a:t>“Estrategias Competitivas Genéricas”</a:t>
            </a:r>
            <a:br>
              <a:rPr lang="es-AR" dirty="0" smtClean="0"/>
            </a:br>
            <a:r>
              <a:rPr lang="es-AR" dirty="0" smtClean="0"/>
              <a:t>      </a:t>
            </a:r>
            <a:r>
              <a:rPr lang="es-AR" sz="2000" dirty="0" smtClean="0"/>
              <a:t>Michael Porter (1980)	</a:t>
            </a:r>
            <a:r>
              <a:rPr lang="es-AR" dirty="0" smtClean="0"/>
              <a:t>	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7884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AR" dirty="0" smtClean="0"/>
              <a:t>Diferenciación	</a:t>
            </a:r>
            <a:endParaRPr lang="es-AR" dirty="0"/>
          </a:p>
        </p:txBody>
      </p:sp>
      <p:sp>
        <p:nvSpPr>
          <p:cNvPr id="18434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es-AR" b="1" smtClean="0"/>
              <a:t>Características de los productos/servicios</a:t>
            </a:r>
          </a:p>
          <a:p>
            <a:pPr eaLnBrk="1" hangingPunct="1">
              <a:buFont typeface="Wingdings 3" pitchFamily="18" charset="2"/>
              <a:buNone/>
            </a:pPr>
            <a:endParaRPr lang="es-AR" b="1" smtClean="0"/>
          </a:p>
          <a:p>
            <a:pPr eaLnBrk="1" hangingPunct="1">
              <a:buFont typeface="Wingdings 3" pitchFamily="18" charset="2"/>
              <a:buNone/>
            </a:pPr>
            <a:r>
              <a:rPr lang="es-AR" smtClean="0"/>
              <a:t>. Exclusivos</a:t>
            </a:r>
          </a:p>
          <a:p>
            <a:pPr eaLnBrk="1" hangingPunct="1">
              <a:buFont typeface="Wingdings 3" pitchFamily="18" charset="2"/>
              <a:buNone/>
            </a:pPr>
            <a:endParaRPr lang="es-AR" smtClean="0"/>
          </a:p>
          <a:p>
            <a:pPr eaLnBrk="1" hangingPunct="1">
              <a:buFont typeface="Wingdings 3" pitchFamily="18" charset="2"/>
              <a:buNone/>
            </a:pPr>
            <a:r>
              <a:rPr lang="es-AR" smtClean="0"/>
              <a:t>. Con Atributos que los diferencien a sí mismo, y que sean diferentes a los de sus rivales.</a:t>
            </a:r>
          </a:p>
        </p:txBody>
      </p:sp>
    </p:spTree>
    <p:extLst>
      <p:ext uri="{BB962C8B-B14F-4D97-AF65-F5344CB8AC3E}">
        <p14:creationId xmlns:p14="http://schemas.microsoft.com/office/powerpoint/2010/main" val="298535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AR" dirty="0" smtClean="0"/>
              <a:t>Diferenciación	</a:t>
            </a:r>
            <a:endParaRPr lang="es-AR" dirty="0"/>
          </a:p>
        </p:txBody>
      </p:sp>
      <p:sp>
        <p:nvSpPr>
          <p:cNvPr id="19458" name="1 Marcador de contenido"/>
          <p:cNvSpPr>
            <a:spLocks noGrp="1"/>
          </p:cNvSpPr>
          <p:nvPr>
            <p:ph idx="1"/>
          </p:nvPr>
        </p:nvSpPr>
        <p:spPr>
          <a:xfrm>
            <a:off x="395288" y="981075"/>
            <a:ext cx="8208962" cy="5327650"/>
          </a:xfrm>
        </p:spPr>
        <p:txBody>
          <a:bodyPr>
            <a:normAutofit/>
          </a:bodyPr>
          <a:lstStyle/>
          <a:p>
            <a:pPr eaLnBrk="1" hangingPunct="1">
              <a:buFont typeface="Wingdings 3" pitchFamily="18" charset="2"/>
              <a:buNone/>
            </a:pPr>
            <a:r>
              <a:rPr lang="es-AR" b="1" smtClean="0"/>
              <a:t>Premisas a tener en cuenta</a:t>
            </a:r>
          </a:p>
          <a:p>
            <a:pPr eaLnBrk="1" hangingPunct="1">
              <a:buFont typeface="Wingdings 3" pitchFamily="18" charset="2"/>
              <a:buNone/>
            </a:pPr>
            <a:endParaRPr lang="es-AR" b="1" smtClean="0"/>
          </a:p>
          <a:p>
            <a:pPr algn="just" eaLnBrk="1" hangingPunct="1">
              <a:buFont typeface="Wingdings 3" pitchFamily="18" charset="2"/>
              <a:buNone/>
            </a:pPr>
            <a:r>
              <a:rPr lang="es-AR" smtClean="0"/>
              <a:t>. Lograr la paridad o proximidad en costo, relativa a sus rivales, reduciendo el costo en todas las áreas que no afectan la diferenciación.</a:t>
            </a:r>
          </a:p>
          <a:p>
            <a:pPr algn="just" eaLnBrk="1" hangingPunct="1">
              <a:buFont typeface="Wingdings 3" pitchFamily="18" charset="2"/>
              <a:buNone/>
            </a:pPr>
            <a:endParaRPr lang="es-AR" smtClean="0"/>
          </a:p>
          <a:p>
            <a:pPr algn="just" eaLnBrk="1" hangingPunct="1">
              <a:buFont typeface="Wingdings 3" pitchFamily="18" charset="2"/>
              <a:buNone/>
            </a:pPr>
            <a:r>
              <a:rPr lang="es-AR" smtClean="0"/>
              <a:t>. Ser única o percibida como única si quiere un precio superior.</a:t>
            </a:r>
          </a:p>
          <a:p>
            <a:pPr algn="just" eaLnBrk="1" hangingPunct="1">
              <a:buFont typeface="Wingdings 3" pitchFamily="18" charset="2"/>
              <a:buNone/>
            </a:pPr>
            <a:endParaRPr lang="es-AR" smtClean="0"/>
          </a:p>
          <a:p>
            <a:pPr algn="just" eaLnBrk="1" hangingPunct="1">
              <a:buFont typeface="Wingdings 3" pitchFamily="18" charset="2"/>
              <a:buNone/>
            </a:pPr>
            <a:r>
              <a:rPr lang="es-AR" smtClean="0"/>
              <a:t>. Precio superior mayor que el costo de diferenciar.</a:t>
            </a:r>
          </a:p>
        </p:txBody>
      </p:sp>
    </p:spTree>
    <p:extLst>
      <p:ext uri="{BB962C8B-B14F-4D97-AF65-F5344CB8AC3E}">
        <p14:creationId xmlns:p14="http://schemas.microsoft.com/office/powerpoint/2010/main" val="147678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AR" dirty="0" smtClean="0"/>
              <a:t>Enfoque</a:t>
            </a:r>
            <a:endParaRPr lang="es-AR" dirty="0"/>
          </a:p>
        </p:txBody>
      </p:sp>
      <p:sp>
        <p:nvSpPr>
          <p:cNvPr id="2048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es-AR" smtClean="0"/>
              <a:t>. Elección de un panorama de competencia estrecho en su sector.</a:t>
            </a:r>
          </a:p>
          <a:p>
            <a:pPr eaLnBrk="1" hangingPunct="1">
              <a:buFont typeface="Wingdings 3" pitchFamily="18" charset="2"/>
              <a:buNone/>
            </a:pPr>
            <a:endParaRPr lang="es-AR" smtClean="0"/>
          </a:p>
          <a:p>
            <a:pPr eaLnBrk="1" hangingPunct="1">
              <a:buFont typeface="Wingdings 3" pitchFamily="18" charset="2"/>
              <a:buNone/>
            </a:pPr>
            <a:r>
              <a:rPr lang="es-AR" smtClean="0"/>
              <a:t>. Selecciona un segmento del sector y ajusta su estrategia para servirlos, excluyendo a otros.</a:t>
            </a:r>
          </a:p>
          <a:p>
            <a:pPr eaLnBrk="1" hangingPunct="1">
              <a:buFont typeface="Wingdings 3" pitchFamily="18" charset="2"/>
              <a:buNone/>
            </a:pPr>
            <a:endParaRPr lang="es-AR" smtClean="0"/>
          </a:p>
          <a:p>
            <a:pPr eaLnBrk="1" hangingPunct="1">
              <a:buFont typeface="Wingdings 3" pitchFamily="18" charset="2"/>
              <a:buNone/>
            </a:pPr>
            <a:r>
              <a:rPr lang="es-AR" smtClean="0"/>
              <a:t>. Lograr una ventaja competitiva, optimizando su estrategia en el segmento elegido.</a:t>
            </a:r>
          </a:p>
        </p:txBody>
      </p:sp>
    </p:spTree>
    <p:extLst>
      <p:ext uri="{BB962C8B-B14F-4D97-AF65-F5344CB8AC3E}">
        <p14:creationId xmlns:p14="http://schemas.microsoft.com/office/powerpoint/2010/main" val="80630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AR" dirty="0" smtClean="0"/>
              <a:t>Enfoque	</a:t>
            </a:r>
            <a:endParaRPr lang="es-AR" dirty="0"/>
          </a:p>
        </p:txBody>
      </p:sp>
      <p:sp>
        <p:nvSpPr>
          <p:cNvPr id="21506" name="1 Marcador de contenido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972050"/>
          </a:xfrm>
        </p:spPr>
        <p:txBody>
          <a:bodyPr>
            <a:normAutofit/>
          </a:bodyPr>
          <a:lstStyle/>
          <a:p>
            <a:pPr algn="just" eaLnBrk="1" hangingPunct="1">
              <a:buFont typeface="Wingdings 3" pitchFamily="18" charset="2"/>
              <a:buNone/>
            </a:pPr>
            <a:r>
              <a:rPr lang="es-AR" smtClean="0"/>
              <a:t>.</a:t>
            </a:r>
            <a:r>
              <a:rPr lang="es-AR" b="1" smtClean="0"/>
              <a:t>Enfoque de costos: </a:t>
            </a:r>
            <a:r>
              <a:rPr lang="es-AR" smtClean="0"/>
              <a:t>lograr la ventaja de costo en un segmento elegido. </a:t>
            </a:r>
          </a:p>
          <a:p>
            <a:pPr algn="just" eaLnBrk="1" hangingPunct="1">
              <a:buFont typeface="Wingdings 3" pitchFamily="18" charset="2"/>
              <a:buNone/>
            </a:pPr>
            <a:endParaRPr lang="es-AR" smtClean="0"/>
          </a:p>
          <a:p>
            <a:pPr algn="just" eaLnBrk="1" hangingPunct="1">
              <a:buFont typeface="Wingdings 3" pitchFamily="18" charset="2"/>
              <a:buNone/>
            </a:pPr>
            <a:r>
              <a:rPr lang="es-AR" smtClean="0"/>
              <a:t>.</a:t>
            </a:r>
            <a:r>
              <a:rPr lang="es-AR" b="1" smtClean="0"/>
              <a:t>Enfoque de diferenciación: </a:t>
            </a:r>
            <a:r>
              <a:rPr lang="es-AR" smtClean="0"/>
              <a:t>lograr la diferenciación en un segmento elegido.</a:t>
            </a:r>
          </a:p>
          <a:p>
            <a:pPr algn="just" eaLnBrk="1" hangingPunct="1">
              <a:buFont typeface="Wingdings 3" pitchFamily="18" charset="2"/>
              <a:buNone/>
            </a:pPr>
            <a:endParaRPr lang="es-AR" smtClean="0"/>
          </a:p>
          <a:p>
            <a:pPr algn="just" eaLnBrk="1" hangingPunct="1">
              <a:buFont typeface="Wingdings 3" pitchFamily="18" charset="2"/>
              <a:buNone/>
            </a:pPr>
            <a:r>
              <a:rPr lang="es-AR" smtClean="0"/>
              <a:t>	En ambos casos los compradores de “esos segmentos” deben tener necesidades inusitadas, o que la producción o entrega sirvan mejor al segmento tal que sea distinto de los otros segmentos del sector.</a:t>
            </a:r>
          </a:p>
        </p:txBody>
      </p:sp>
    </p:spTree>
    <p:extLst>
      <p:ext uri="{BB962C8B-B14F-4D97-AF65-F5344CB8AC3E}">
        <p14:creationId xmlns:p14="http://schemas.microsoft.com/office/powerpoint/2010/main" val="48069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AR" dirty="0" smtClean="0"/>
              <a:t>Enfoque</a:t>
            </a:r>
            <a:endParaRPr lang="es-AR" dirty="0"/>
          </a:p>
        </p:txBody>
      </p:sp>
      <p:sp>
        <p:nvSpPr>
          <p:cNvPr id="22530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es-AR" b="1" smtClean="0"/>
              <a:t>Características de los productos/servicios</a:t>
            </a:r>
          </a:p>
          <a:p>
            <a:pPr eaLnBrk="1" hangingPunct="1">
              <a:buFont typeface="Wingdings 3" pitchFamily="18" charset="2"/>
              <a:buNone/>
            </a:pPr>
            <a:endParaRPr lang="es-AR" smtClean="0"/>
          </a:p>
          <a:p>
            <a:pPr eaLnBrk="1" hangingPunct="1">
              <a:buFont typeface="Wingdings 3" pitchFamily="18" charset="2"/>
              <a:buNone/>
            </a:pPr>
            <a:r>
              <a:rPr lang="es-AR" smtClean="0"/>
              <a:t>. Enfoque de costos: con una explotación en los costos en algunos segmentos.</a:t>
            </a:r>
          </a:p>
          <a:p>
            <a:pPr eaLnBrk="1" hangingPunct="1">
              <a:buFont typeface="Wingdings 3" pitchFamily="18" charset="2"/>
              <a:buNone/>
            </a:pPr>
            <a:endParaRPr lang="es-AR" smtClean="0"/>
          </a:p>
          <a:p>
            <a:pPr eaLnBrk="1" hangingPunct="1">
              <a:buFont typeface="Wingdings 3" pitchFamily="18" charset="2"/>
              <a:buNone/>
            </a:pPr>
            <a:r>
              <a:rPr lang="es-AR" smtClean="0"/>
              <a:t>. Enfoque de diferenciación: explotación de necesidades especiales de los compradores en el segmento. </a:t>
            </a:r>
          </a:p>
        </p:txBody>
      </p:sp>
    </p:spTree>
    <p:extLst>
      <p:ext uri="{BB962C8B-B14F-4D97-AF65-F5344CB8AC3E}">
        <p14:creationId xmlns:p14="http://schemas.microsoft.com/office/powerpoint/2010/main" val="307369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AR" dirty="0" smtClean="0"/>
              <a:t>Enfoque	</a:t>
            </a:r>
            <a:endParaRPr lang="es-AR" dirty="0"/>
          </a:p>
        </p:txBody>
      </p:sp>
      <p:sp>
        <p:nvSpPr>
          <p:cNvPr id="23554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 3" pitchFamily="18" charset="2"/>
              <a:buNone/>
            </a:pPr>
            <a:r>
              <a:rPr lang="es-AR" b="1" smtClean="0"/>
              <a:t>Premisas a tener en cuenta</a:t>
            </a:r>
          </a:p>
          <a:p>
            <a:pPr eaLnBrk="1" hangingPunct="1">
              <a:buFont typeface="Wingdings 3" pitchFamily="18" charset="2"/>
              <a:buNone/>
            </a:pPr>
            <a:endParaRPr lang="es-AR" b="1" smtClean="0"/>
          </a:p>
          <a:p>
            <a:pPr eaLnBrk="1" hangingPunct="1">
              <a:buFont typeface="Wingdings 3" pitchFamily="18" charset="2"/>
              <a:buNone/>
            </a:pPr>
            <a:r>
              <a:rPr lang="es-AR" smtClean="0"/>
              <a:t>. Hay múltiples segmentos en un sector para desarrollar “enfoque”, la condición es que el segmento elegido no haya sido seleccionado por otro enfocador.</a:t>
            </a:r>
          </a:p>
          <a:p>
            <a:pPr eaLnBrk="1" hangingPunct="1">
              <a:buFont typeface="Wingdings 3" pitchFamily="18" charset="2"/>
              <a:buNone/>
            </a:pPr>
            <a:endParaRPr lang="es-AR" smtClean="0"/>
          </a:p>
          <a:p>
            <a:pPr eaLnBrk="1" hangingPunct="1">
              <a:buFont typeface="Wingdings 3" pitchFamily="18" charset="2"/>
              <a:buNone/>
            </a:pPr>
            <a:r>
              <a:rPr lang="es-AR" smtClean="0"/>
              <a:t>. Seleccionar adecuadamente el segmento, ya que hay algunos no lucrativos.</a:t>
            </a:r>
          </a:p>
        </p:txBody>
      </p:sp>
    </p:spTree>
    <p:extLst>
      <p:ext uri="{BB962C8B-B14F-4D97-AF65-F5344CB8AC3E}">
        <p14:creationId xmlns:p14="http://schemas.microsoft.com/office/powerpoint/2010/main" val="378019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AR" dirty="0" smtClean="0"/>
              <a:t>Riesgos de las Estrategias	</a:t>
            </a:r>
            <a:endParaRPr lang="es-AR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88762"/>
              </p:ext>
            </p:extLst>
          </p:nvPr>
        </p:nvGraphicFramePr>
        <p:xfrm>
          <a:off x="468313" y="1268413"/>
          <a:ext cx="7632699" cy="3240707"/>
        </p:xfrm>
        <a:graphic>
          <a:graphicData uri="http://schemas.openxmlformats.org/drawingml/2006/table">
            <a:tbl>
              <a:tblPr/>
              <a:tblGrid>
                <a:gridCol w="2544233"/>
                <a:gridCol w="2544233"/>
                <a:gridCol w="2544233"/>
              </a:tblGrid>
              <a:tr h="372137"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Liderazgo de costos</a:t>
                      </a:r>
                    </a:p>
                  </a:txBody>
                  <a:tcPr marL="9525" marR="9525" marT="9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Diferenciación</a:t>
                      </a:r>
                    </a:p>
                  </a:txBody>
                  <a:tcPr marL="9525" marR="9525" marT="9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Enfoque</a:t>
                      </a:r>
                    </a:p>
                  </a:txBody>
                  <a:tcPr marL="9525" marR="9525" marT="9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137"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 es sostenido</a:t>
                      </a:r>
                    </a:p>
                  </a:txBody>
                  <a:tcPr marL="9525" marR="9525" marT="9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 se sostiene</a:t>
                      </a:r>
                    </a:p>
                  </a:txBody>
                  <a:tcPr marL="9525" marR="9525" marT="9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 imita</a:t>
                      </a:r>
                    </a:p>
                  </a:txBody>
                  <a:tcPr marL="9525" marR="9525" marT="9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137"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. Los compradores imitan</a:t>
                      </a:r>
                    </a:p>
                  </a:txBody>
                  <a:tcPr marL="9525" marR="9525" marT="9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. Los competidores imitan</a:t>
                      </a:r>
                    </a:p>
                  </a:txBody>
                  <a:tcPr marL="9525" marR="9525" marT="9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. La estructura se erosiona</a:t>
                      </a:r>
                    </a:p>
                  </a:txBody>
                  <a:tcPr marL="9525" marR="9525" marT="9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4176"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. La tecnología cambia</a:t>
                      </a:r>
                    </a:p>
                  </a:txBody>
                  <a:tcPr marL="9525" marR="9525" marT="9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. Las bases para la diferenciación se hacen menos importantes para los compradores</a:t>
                      </a:r>
                    </a:p>
                  </a:txBody>
                  <a:tcPr marL="9525" marR="9525" marT="9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. La demanda desaparece</a:t>
                      </a:r>
                    </a:p>
                  </a:txBody>
                  <a:tcPr marL="9525" marR="9525" marT="9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. Otras bases para el liderazgo se erosionan</a:t>
                      </a:r>
                    </a:p>
                  </a:txBody>
                  <a:tcPr marL="9525" marR="9525" marT="9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 pierde la proximidad en la diferenciación</a:t>
                      </a:r>
                    </a:p>
                  </a:txBody>
                  <a:tcPr marL="9525" marR="9525" marT="9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 pierde la proximidad de costos</a:t>
                      </a:r>
                    </a:p>
                  </a:txBody>
                  <a:tcPr marL="9525" marR="9525" marT="9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Los competidores con objetivos amplios agobian.</a:t>
                      </a:r>
                    </a:p>
                  </a:txBody>
                  <a:tcPr marL="9525" marR="9525" marT="9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84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AR" dirty="0" smtClean="0"/>
              <a:t>Origen		</a:t>
            </a:r>
            <a:endParaRPr lang="es-AR" dirty="0"/>
          </a:p>
        </p:txBody>
      </p:sp>
      <p:sp>
        <p:nvSpPr>
          <p:cNvPr id="1024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es-AR" smtClean="0"/>
              <a:t>. Ubicación relativa de la empresa en su sector.</a:t>
            </a:r>
          </a:p>
          <a:p>
            <a:pPr eaLnBrk="1" hangingPunct="1">
              <a:buFont typeface="Wingdings 3" pitchFamily="18" charset="2"/>
              <a:buNone/>
            </a:pPr>
            <a:endParaRPr lang="es-AR" smtClean="0"/>
          </a:p>
          <a:p>
            <a:pPr eaLnBrk="1" hangingPunct="1">
              <a:buFont typeface="Wingdings 3" pitchFamily="18" charset="2"/>
              <a:buNone/>
            </a:pPr>
            <a:r>
              <a:rPr lang="es-AR" smtClean="0"/>
              <a:t>. Análisis del ambiente interno.</a:t>
            </a:r>
          </a:p>
          <a:p>
            <a:pPr eaLnBrk="1" hangingPunct="1">
              <a:buFont typeface="Wingdings 3" pitchFamily="18" charset="2"/>
              <a:buNone/>
            </a:pPr>
            <a:endParaRPr lang="es-AR" smtClean="0"/>
          </a:p>
          <a:p>
            <a:pPr eaLnBrk="1" hangingPunct="1">
              <a:buFont typeface="Wingdings 3" pitchFamily="18" charset="2"/>
              <a:buNone/>
            </a:pPr>
            <a:r>
              <a:rPr lang="es-AR" smtClean="0"/>
              <a:t>. Poder de lidiar con las 5 Fuerzas Competitivas de M. Porter mejor que sus rivales.</a:t>
            </a:r>
          </a:p>
        </p:txBody>
      </p:sp>
    </p:spTree>
    <p:extLst>
      <p:ext uri="{BB962C8B-B14F-4D97-AF65-F5344CB8AC3E}">
        <p14:creationId xmlns:p14="http://schemas.microsoft.com/office/powerpoint/2010/main" val="53788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s-AR" dirty="0" smtClean="0"/>
              <a:t>Tres Estrategias Genéricas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958359"/>
              </p:ext>
            </p:extLst>
          </p:nvPr>
        </p:nvGraphicFramePr>
        <p:xfrm>
          <a:off x="179512" y="1124744"/>
          <a:ext cx="7921624" cy="3384550"/>
        </p:xfrm>
        <a:graphic>
          <a:graphicData uri="http://schemas.openxmlformats.org/drawingml/2006/table">
            <a:tbl>
              <a:tblPr/>
              <a:tblGrid>
                <a:gridCol w="1349813"/>
                <a:gridCol w="1090757"/>
                <a:gridCol w="2740527"/>
                <a:gridCol w="2740527"/>
              </a:tblGrid>
              <a:tr h="313384">
                <a:tc>
                  <a:txBody>
                    <a:bodyPr/>
                    <a:lstStyle/>
                    <a:p>
                      <a:pPr algn="l" fontAlgn="b"/>
                      <a:endParaRPr lang="es-A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6" marR="9526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6" marR="9526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VENTAJA COMPETITIVA</a:t>
                      </a:r>
                    </a:p>
                  </a:txBody>
                  <a:tcPr marL="9526" marR="9526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313384">
                <a:tc>
                  <a:txBody>
                    <a:bodyPr/>
                    <a:lstStyle/>
                    <a:p>
                      <a:pPr algn="l" fontAlgn="b"/>
                      <a:endParaRPr lang="es-A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6" marR="9526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6" marR="9526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Costo más bajo</a:t>
                      </a:r>
                    </a:p>
                  </a:txBody>
                  <a:tcPr marL="9526" marR="9526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Diferenciación</a:t>
                      </a:r>
                    </a:p>
                  </a:txBody>
                  <a:tcPr marL="9526" marR="9526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8891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PANORAMA COMPETITIVO</a:t>
                      </a:r>
                    </a:p>
                  </a:txBody>
                  <a:tcPr marL="9526" marR="9526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Objetivo amplio</a:t>
                      </a:r>
                    </a:p>
                  </a:txBody>
                  <a:tcPr marL="9526" marR="9526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 Liderazgo de costo</a:t>
                      </a:r>
                    </a:p>
                  </a:txBody>
                  <a:tcPr marL="9526" marR="9526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 Diferenciación</a:t>
                      </a:r>
                    </a:p>
                  </a:txBody>
                  <a:tcPr marL="9526" marR="9526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8891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Objetivo limitado</a:t>
                      </a:r>
                    </a:p>
                  </a:txBody>
                  <a:tcPr marL="9526" marR="9526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3A. Enfoque en costo</a:t>
                      </a:r>
                    </a:p>
                  </a:txBody>
                  <a:tcPr marL="9526" marR="9526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3B. Enfoque de diferenciación</a:t>
                      </a:r>
                    </a:p>
                  </a:txBody>
                  <a:tcPr marL="9526" marR="9526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00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AR" dirty="0" smtClean="0"/>
              <a:t>Liderazgo en costos	</a:t>
            </a:r>
            <a:endParaRPr lang="es-AR" dirty="0"/>
          </a:p>
        </p:txBody>
      </p:sp>
      <p:sp>
        <p:nvSpPr>
          <p:cNvPr id="12290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 3" pitchFamily="18" charset="2"/>
              <a:buNone/>
            </a:pPr>
            <a:r>
              <a:rPr lang="es-AR" smtClean="0"/>
              <a:t>. Ser el productor de menor costo en su sector.</a:t>
            </a:r>
          </a:p>
          <a:p>
            <a:pPr eaLnBrk="1" hangingPunct="1">
              <a:buFont typeface="Wingdings 3" pitchFamily="18" charset="2"/>
              <a:buNone/>
            </a:pPr>
            <a:endParaRPr lang="es-AR" smtClean="0"/>
          </a:p>
          <a:p>
            <a:pPr eaLnBrk="1" hangingPunct="1">
              <a:buFont typeface="Wingdings 3" pitchFamily="18" charset="2"/>
              <a:buNone/>
            </a:pPr>
            <a:r>
              <a:rPr lang="es-AR" smtClean="0"/>
              <a:t>. Atiende a múltiples segmentos del mercado.</a:t>
            </a:r>
          </a:p>
          <a:p>
            <a:pPr eaLnBrk="1" hangingPunct="1">
              <a:buFont typeface="Wingdings 3" pitchFamily="18" charset="2"/>
              <a:buNone/>
            </a:pPr>
            <a:endParaRPr lang="es-AR" smtClean="0"/>
          </a:p>
          <a:p>
            <a:pPr eaLnBrk="1" hangingPunct="1">
              <a:buFont typeface="Wingdings 3" pitchFamily="18" charset="2"/>
              <a:buNone/>
            </a:pPr>
            <a:r>
              <a:rPr lang="es-AR" smtClean="0"/>
              <a:t>. Puede operar en sectores relacionados.</a:t>
            </a:r>
          </a:p>
          <a:p>
            <a:pPr eaLnBrk="1" hangingPunct="1">
              <a:buFont typeface="Wingdings 3" pitchFamily="18" charset="2"/>
              <a:buNone/>
            </a:pPr>
            <a:endParaRPr lang="es-AR" smtClean="0"/>
          </a:p>
          <a:p>
            <a:pPr eaLnBrk="1" hangingPunct="1">
              <a:buFont typeface="Wingdings 3" pitchFamily="18" charset="2"/>
              <a:buNone/>
            </a:pPr>
            <a:r>
              <a:rPr lang="es-AR" smtClean="0"/>
              <a:t>. Encontrar y explotar todas las fuentes de ventajas de costo.</a:t>
            </a:r>
          </a:p>
        </p:txBody>
      </p:sp>
    </p:spTree>
    <p:extLst>
      <p:ext uri="{BB962C8B-B14F-4D97-AF65-F5344CB8AC3E}">
        <p14:creationId xmlns:p14="http://schemas.microsoft.com/office/powerpoint/2010/main" val="150932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AR" dirty="0" smtClean="0"/>
              <a:t>Liderazgo en costos		</a:t>
            </a:r>
            <a:endParaRPr lang="es-AR" dirty="0"/>
          </a:p>
        </p:txBody>
      </p:sp>
      <p:sp>
        <p:nvSpPr>
          <p:cNvPr id="13314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es-AR" b="1" smtClean="0"/>
              <a:t>¿Cómo lograr los costos bajos?</a:t>
            </a:r>
          </a:p>
          <a:p>
            <a:pPr eaLnBrk="1" hangingPunct="1">
              <a:buFont typeface="Wingdings 3" pitchFamily="18" charset="2"/>
              <a:buNone/>
            </a:pPr>
            <a:endParaRPr lang="es-AR" smtClean="0"/>
          </a:p>
          <a:p>
            <a:pPr eaLnBrk="1" hangingPunct="1">
              <a:buFont typeface="Wingdings 3" pitchFamily="18" charset="2"/>
              <a:buNone/>
            </a:pPr>
            <a:r>
              <a:rPr lang="es-AR" smtClean="0"/>
              <a:t>. Economías de escala</a:t>
            </a:r>
          </a:p>
          <a:p>
            <a:pPr eaLnBrk="1" hangingPunct="1">
              <a:buFont typeface="Wingdings 3" pitchFamily="18" charset="2"/>
              <a:buNone/>
            </a:pPr>
            <a:endParaRPr lang="es-AR" smtClean="0"/>
          </a:p>
          <a:p>
            <a:pPr eaLnBrk="1" hangingPunct="1">
              <a:buFont typeface="Wingdings 3" pitchFamily="18" charset="2"/>
              <a:buNone/>
            </a:pPr>
            <a:r>
              <a:rPr lang="es-AR" smtClean="0"/>
              <a:t>. Tecnología propia</a:t>
            </a:r>
          </a:p>
          <a:p>
            <a:pPr eaLnBrk="1" hangingPunct="1">
              <a:buFont typeface="Wingdings 3" pitchFamily="18" charset="2"/>
              <a:buNone/>
            </a:pPr>
            <a:endParaRPr lang="es-AR" smtClean="0"/>
          </a:p>
          <a:p>
            <a:pPr eaLnBrk="1" hangingPunct="1">
              <a:buFont typeface="Wingdings 3" pitchFamily="18" charset="2"/>
              <a:buNone/>
            </a:pPr>
            <a:r>
              <a:rPr lang="es-AR" smtClean="0"/>
              <a:t>. Acceso preferencial a materias primas </a:t>
            </a:r>
          </a:p>
        </p:txBody>
      </p:sp>
    </p:spTree>
    <p:extLst>
      <p:ext uri="{BB962C8B-B14F-4D97-AF65-F5344CB8AC3E}">
        <p14:creationId xmlns:p14="http://schemas.microsoft.com/office/powerpoint/2010/main" val="387059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AR" dirty="0" smtClean="0"/>
              <a:t>Liderazgo en costos	</a:t>
            </a:r>
            <a:endParaRPr lang="es-AR" dirty="0"/>
          </a:p>
        </p:txBody>
      </p:sp>
      <p:sp>
        <p:nvSpPr>
          <p:cNvPr id="14338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es-AR" b="1" smtClean="0"/>
              <a:t>Características de los productos/servicios</a:t>
            </a:r>
          </a:p>
          <a:p>
            <a:pPr eaLnBrk="1" hangingPunct="1">
              <a:buFont typeface="Wingdings 3" pitchFamily="18" charset="2"/>
              <a:buNone/>
            </a:pPr>
            <a:endParaRPr lang="es-AR" b="1" smtClean="0"/>
          </a:p>
          <a:p>
            <a:pPr eaLnBrk="1" hangingPunct="1">
              <a:buFont typeface="Wingdings 3" pitchFamily="18" charset="2"/>
              <a:buNone/>
            </a:pPr>
            <a:r>
              <a:rPr lang="es-AR" smtClean="0"/>
              <a:t>. Estándar</a:t>
            </a:r>
          </a:p>
          <a:p>
            <a:pPr eaLnBrk="1" hangingPunct="1">
              <a:buFont typeface="Wingdings 3" pitchFamily="18" charset="2"/>
              <a:buNone/>
            </a:pPr>
            <a:r>
              <a:rPr lang="es-AR" smtClean="0"/>
              <a:t>. Sin adornos</a:t>
            </a:r>
          </a:p>
          <a:p>
            <a:pPr eaLnBrk="1" hangingPunct="1">
              <a:buFont typeface="Wingdings 3" pitchFamily="18" charset="2"/>
              <a:buNone/>
            </a:pPr>
            <a:endParaRPr lang="es-AR" smtClean="0"/>
          </a:p>
          <a:p>
            <a:pPr eaLnBrk="1" hangingPunct="1">
              <a:buFont typeface="Wingdings 3" pitchFamily="18" charset="2"/>
              <a:buNone/>
            </a:pPr>
            <a:r>
              <a:rPr lang="es-AR" smtClean="0"/>
              <a:t>	Ponen énfasis en las ventajas de costo absoluto de todas las fuentes.</a:t>
            </a:r>
          </a:p>
        </p:txBody>
      </p:sp>
    </p:spTree>
    <p:extLst>
      <p:ext uri="{BB962C8B-B14F-4D97-AF65-F5344CB8AC3E}">
        <p14:creationId xmlns:p14="http://schemas.microsoft.com/office/powerpoint/2010/main" val="143364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AR" dirty="0" smtClean="0"/>
              <a:t>Liderazgo en costos	</a:t>
            </a:r>
            <a:endParaRPr lang="es-AR" dirty="0"/>
          </a:p>
        </p:txBody>
      </p:sp>
      <p:sp>
        <p:nvSpPr>
          <p:cNvPr id="1536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es-AR" b="1" smtClean="0"/>
              <a:t>Premisas a tener en cuenta</a:t>
            </a:r>
          </a:p>
          <a:p>
            <a:pPr eaLnBrk="1" hangingPunct="1">
              <a:buFont typeface="Wingdings 3" pitchFamily="18" charset="2"/>
              <a:buNone/>
            </a:pPr>
            <a:endParaRPr lang="es-AR" b="1" smtClean="0"/>
          </a:p>
          <a:p>
            <a:pPr eaLnBrk="1" hangingPunct="1">
              <a:buFont typeface="Wingdings 3" pitchFamily="18" charset="2"/>
              <a:buNone/>
            </a:pPr>
            <a:r>
              <a:rPr lang="es-AR" smtClean="0"/>
              <a:t>. Lograr la paridad o proximidad en las bases de diferenciación en relación a los rivales.</a:t>
            </a:r>
          </a:p>
          <a:p>
            <a:pPr eaLnBrk="1" hangingPunct="1">
              <a:buFont typeface="Wingdings 3" pitchFamily="18" charset="2"/>
              <a:buNone/>
            </a:pPr>
            <a:endParaRPr lang="es-AR" smtClean="0"/>
          </a:p>
          <a:p>
            <a:pPr eaLnBrk="1" hangingPunct="1">
              <a:buFont typeface="Wingdings 3" pitchFamily="18" charset="2"/>
              <a:buNone/>
            </a:pPr>
            <a:r>
              <a:rPr lang="es-AR" smtClean="0"/>
              <a:t>. Ser “el líder” en costos. No ser una empresa luchando por esa posición.</a:t>
            </a:r>
          </a:p>
          <a:p>
            <a:pPr eaLnBrk="1" hangingPunct="1">
              <a:buFont typeface="Wingdings 3" pitchFamily="18" charset="2"/>
              <a:buNone/>
            </a:pPr>
            <a:endParaRPr lang="es-AR" smtClean="0"/>
          </a:p>
          <a:p>
            <a:pPr eaLnBrk="1" hangingPunct="1">
              <a:buFont typeface="Wingdings 3" pitchFamily="18" charset="2"/>
              <a:buNone/>
            </a:pPr>
            <a:endParaRPr lang="es-AR" smtClean="0"/>
          </a:p>
        </p:txBody>
      </p:sp>
    </p:spTree>
    <p:extLst>
      <p:ext uri="{BB962C8B-B14F-4D97-AF65-F5344CB8AC3E}">
        <p14:creationId xmlns:p14="http://schemas.microsoft.com/office/powerpoint/2010/main" val="244036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AR" dirty="0" smtClean="0"/>
              <a:t>Diferenciación	</a:t>
            </a:r>
            <a:endParaRPr lang="es-AR" dirty="0"/>
          </a:p>
        </p:txBody>
      </p:sp>
      <p:sp>
        <p:nvSpPr>
          <p:cNvPr id="16386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 3" pitchFamily="18" charset="2"/>
              <a:buNone/>
            </a:pPr>
            <a:r>
              <a:rPr lang="es-AR" smtClean="0"/>
              <a:t>. La empresa busca ser “única” en su sector, junto a otras dimensiones muy valoradas por sus compradores.</a:t>
            </a:r>
          </a:p>
          <a:p>
            <a:pPr eaLnBrk="1" hangingPunct="1">
              <a:buFont typeface="Wingdings 3" pitchFamily="18" charset="2"/>
              <a:buNone/>
            </a:pPr>
            <a:endParaRPr lang="es-AR" smtClean="0"/>
          </a:p>
          <a:p>
            <a:pPr eaLnBrk="1" hangingPunct="1">
              <a:buFont typeface="Wingdings 3" pitchFamily="18" charset="2"/>
              <a:buNone/>
            </a:pPr>
            <a:r>
              <a:rPr lang="es-AR" smtClean="0"/>
              <a:t>. Selecciona 1 o 2 atributos importantes para los compradores. Trabaja en exclusiva para satisfacer esas necesidades.</a:t>
            </a:r>
          </a:p>
          <a:p>
            <a:pPr eaLnBrk="1" hangingPunct="1">
              <a:buFont typeface="Wingdings 3" pitchFamily="18" charset="2"/>
              <a:buNone/>
            </a:pPr>
            <a:endParaRPr lang="es-AR" smtClean="0"/>
          </a:p>
          <a:p>
            <a:pPr eaLnBrk="1" hangingPunct="1">
              <a:buFont typeface="Wingdings 3" pitchFamily="18" charset="2"/>
              <a:buNone/>
            </a:pPr>
            <a:r>
              <a:rPr lang="es-AR" smtClean="0"/>
              <a:t>. Su exclusividad es recompensada con un precio superior.</a:t>
            </a:r>
          </a:p>
        </p:txBody>
      </p:sp>
    </p:spTree>
    <p:extLst>
      <p:ext uri="{BB962C8B-B14F-4D97-AF65-F5344CB8AC3E}">
        <p14:creationId xmlns:p14="http://schemas.microsoft.com/office/powerpoint/2010/main" val="164520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AR" dirty="0" smtClean="0"/>
              <a:t>Diferenciación	</a:t>
            </a:r>
            <a:endParaRPr lang="es-AR" dirty="0"/>
          </a:p>
        </p:txBody>
      </p:sp>
      <p:sp>
        <p:nvSpPr>
          <p:cNvPr id="17410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 3" pitchFamily="18" charset="2"/>
              <a:buNone/>
            </a:pPr>
            <a:r>
              <a:rPr lang="es-AR" b="1" smtClean="0"/>
              <a:t>¿Cómo lograr la diferenciación?</a:t>
            </a:r>
          </a:p>
          <a:p>
            <a:pPr eaLnBrk="1" hangingPunct="1">
              <a:buFont typeface="Wingdings 3" pitchFamily="18" charset="2"/>
              <a:buNone/>
            </a:pPr>
            <a:endParaRPr lang="es-AR" smtClean="0"/>
          </a:p>
          <a:p>
            <a:pPr eaLnBrk="1" hangingPunct="1">
              <a:buFont typeface="Wingdings 3" pitchFamily="18" charset="2"/>
              <a:buNone/>
            </a:pPr>
            <a:r>
              <a:rPr lang="es-AR" smtClean="0"/>
              <a:t>. Producto</a:t>
            </a:r>
          </a:p>
          <a:p>
            <a:pPr eaLnBrk="1" hangingPunct="1">
              <a:buFont typeface="Wingdings 3" pitchFamily="18" charset="2"/>
              <a:buNone/>
            </a:pPr>
            <a:endParaRPr lang="es-AR" smtClean="0"/>
          </a:p>
          <a:p>
            <a:pPr eaLnBrk="1" hangingPunct="1">
              <a:buFont typeface="Wingdings 3" pitchFamily="18" charset="2"/>
              <a:buNone/>
            </a:pPr>
            <a:r>
              <a:rPr lang="es-AR" smtClean="0"/>
              <a:t>. Sistema de entrega</a:t>
            </a:r>
          </a:p>
          <a:p>
            <a:pPr eaLnBrk="1" hangingPunct="1">
              <a:buFont typeface="Wingdings 3" pitchFamily="18" charset="2"/>
              <a:buNone/>
            </a:pPr>
            <a:endParaRPr lang="es-AR" smtClean="0"/>
          </a:p>
          <a:p>
            <a:pPr eaLnBrk="1" hangingPunct="1">
              <a:buFont typeface="Wingdings 3" pitchFamily="18" charset="2"/>
              <a:buNone/>
            </a:pPr>
            <a:r>
              <a:rPr lang="es-AR" smtClean="0"/>
              <a:t>. Enfoque de mercadotecnia</a:t>
            </a:r>
          </a:p>
          <a:p>
            <a:pPr eaLnBrk="1" hangingPunct="1">
              <a:buFont typeface="Wingdings 3" pitchFamily="18" charset="2"/>
              <a:buNone/>
            </a:pPr>
            <a:endParaRPr lang="es-AR" smtClean="0"/>
          </a:p>
          <a:p>
            <a:pPr eaLnBrk="1" hangingPunct="1">
              <a:buFont typeface="Wingdings 3" pitchFamily="18" charset="2"/>
              <a:buNone/>
            </a:pPr>
            <a:r>
              <a:rPr lang="es-AR" smtClean="0"/>
              <a:t>. Otros factores que selecciona la empresa</a:t>
            </a:r>
          </a:p>
        </p:txBody>
      </p:sp>
    </p:spTree>
    <p:extLst>
      <p:ext uri="{BB962C8B-B14F-4D97-AF65-F5344CB8AC3E}">
        <p14:creationId xmlns:p14="http://schemas.microsoft.com/office/powerpoint/2010/main" val="7141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ngulos">
  <a:themeElements>
    <a:clrScheme name="Ángulo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Ángulo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</TotalTime>
  <Words>585</Words>
  <Application>Microsoft Office PowerPoint</Application>
  <PresentationFormat>Presentación en pantalla (4:3)</PresentationFormat>
  <Paragraphs>119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Ángulos</vt:lpstr>
      <vt:lpstr>“Estrategias Competitivas Genéricas”       Michael Porter (1980)  </vt:lpstr>
      <vt:lpstr>Origen  </vt:lpstr>
      <vt:lpstr>Tres Estrategias Genéricas</vt:lpstr>
      <vt:lpstr>Liderazgo en costos </vt:lpstr>
      <vt:lpstr>Liderazgo en costos  </vt:lpstr>
      <vt:lpstr>Liderazgo en costos </vt:lpstr>
      <vt:lpstr>Liderazgo en costos </vt:lpstr>
      <vt:lpstr>Diferenciación </vt:lpstr>
      <vt:lpstr>Diferenciación </vt:lpstr>
      <vt:lpstr>Diferenciación </vt:lpstr>
      <vt:lpstr>Diferenciación </vt:lpstr>
      <vt:lpstr>Enfoque</vt:lpstr>
      <vt:lpstr>Enfoque </vt:lpstr>
      <vt:lpstr>Enfoque</vt:lpstr>
      <vt:lpstr>Enfoque </vt:lpstr>
      <vt:lpstr>Riesgos de las Estrategias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“Estrategias Competitivas Genéricas”       Michael Porter (1980)  </dc:title>
  <dc:creator>Usuario</dc:creator>
  <cp:lastModifiedBy>Usuario</cp:lastModifiedBy>
  <cp:revision>1</cp:revision>
  <dcterms:created xsi:type="dcterms:W3CDTF">2013-06-14T20:59:16Z</dcterms:created>
  <dcterms:modified xsi:type="dcterms:W3CDTF">2013-06-14T21:01:23Z</dcterms:modified>
</cp:coreProperties>
</file>