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7A16DB2-27BC-4940-AF68-F5DAB70F87EA}" type="datetimeFigureOut">
              <a:rPr lang="es-AR" smtClean="0"/>
              <a:t>21/05/2013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85C498A-EB94-4FA1-9BBC-F6C8721C9DD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TOMA DE DECISIONES</a:t>
            </a:r>
            <a:endParaRPr lang="es-AR" dirty="0"/>
          </a:p>
        </p:txBody>
      </p:sp>
      <p:sp>
        <p:nvSpPr>
          <p:cNvPr id="256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ES" smtClean="0"/>
              <a:t>	</a:t>
            </a:r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49023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Creatividad </a:t>
            </a:r>
          </a:p>
          <a:p>
            <a:pPr eaLnBrk="1" hangingPunct="1">
              <a:buFont typeface="Wingdings 3" pitchFamily="18" charset="2"/>
              <a:buNone/>
            </a:pPr>
            <a:endParaRPr lang="es-ES" smtClean="0"/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. El proceso creativo no suele ser simple ni lineal. Por lo general se compone, en cambio, de cuatro fases sobrepuestas e ínter actuantes entre sí: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1) exploración inconsciente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2) intuición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3) discernimiento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4) formulación lógica</a:t>
            </a:r>
            <a:endParaRPr lang="es-AR" b="1" smtClean="0"/>
          </a:p>
        </p:txBody>
      </p:sp>
    </p:spTree>
    <p:extLst>
      <p:ext uri="{BB962C8B-B14F-4D97-AF65-F5344CB8AC3E}">
        <p14:creationId xmlns:p14="http://schemas.microsoft.com/office/powerpoint/2010/main" val="1453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dirty="0" smtClean="0"/>
              <a:t>TOMA DE DECISIONES		</a:t>
            </a:r>
            <a:endParaRPr lang="es-AR" dirty="0"/>
          </a:p>
        </p:txBody>
      </p:sp>
      <p:sp>
        <p:nvSpPr>
          <p:cNvPr id="35842" name="1 Marcador de contenido"/>
          <p:cNvSpPr>
            <a:spLocks noGrp="1"/>
          </p:cNvSpPr>
          <p:nvPr>
            <p:ph idx="1"/>
          </p:nvPr>
        </p:nvSpPr>
        <p:spPr>
          <a:xfrm>
            <a:off x="1043608" y="1700808"/>
            <a:ext cx="6911999" cy="4104803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dirty="0" smtClean="0"/>
              <a:t>	</a:t>
            </a:r>
            <a:r>
              <a:rPr lang="es-ES" b="1" dirty="0" smtClean="0"/>
              <a:t>Exploración inconsciente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dirty="0" smtClean="0"/>
              <a:t>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dirty="0" smtClean="0"/>
              <a:t>	. Implica la abstracción de un problema, cuya determinación mental es probable que sea muy vaga.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dirty="0" smtClean="0"/>
              <a:t>	. Quienes trabajan bajo intensas presiones de tiempo suelen tomar decisiones prematuras antes que ocuparse detenidamente de problemas ambiguos y escasamente definidos.</a:t>
            </a:r>
            <a:endParaRPr lang="es-AR" b="1" dirty="0" smtClean="0"/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11860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36866" name="1 Marcador de contenido"/>
          <p:cNvSpPr>
            <a:spLocks noGrp="1"/>
          </p:cNvSpPr>
          <p:nvPr>
            <p:ph idx="1"/>
          </p:nvPr>
        </p:nvSpPr>
        <p:spPr>
          <a:xfrm>
            <a:off x="1260277" y="1916832"/>
            <a:ext cx="6696099" cy="3959646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	Intuición</a:t>
            </a:r>
          </a:p>
          <a:p>
            <a:pPr eaLnBrk="1" hangingPunct="1">
              <a:buFont typeface="Wingdings 3" pitchFamily="18" charset="2"/>
              <a:buNone/>
            </a:pPr>
            <a:endParaRPr lang="es-AR" b="1" dirty="0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AR" b="1" dirty="0" smtClean="0"/>
              <a:t>	</a:t>
            </a:r>
            <a:r>
              <a:rPr lang="es-AR" dirty="0" smtClean="0"/>
              <a:t>. E</a:t>
            </a:r>
            <a:r>
              <a:rPr lang="es-ES" dirty="0" err="1" smtClean="0"/>
              <a:t>nlace</a:t>
            </a:r>
            <a:r>
              <a:rPr lang="es-ES" dirty="0" smtClean="0"/>
              <a:t> entre el inconsciente y la conciencia. </a:t>
            </a:r>
          </a:p>
          <a:p>
            <a:pPr algn="just" eaLnBrk="1" hangingPunct="1">
              <a:buFont typeface="Wingdings 3" pitchFamily="18" charset="2"/>
              <a:buNone/>
            </a:pPr>
            <a:r>
              <a:rPr lang="es-ES" dirty="0" smtClean="0"/>
              <a:t>	. </a:t>
            </a:r>
            <a:r>
              <a:rPr lang="es-ES" dirty="0" err="1" smtClean="0"/>
              <a:t>Ej</a:t>
            </a:r>
            <a:r>
              <a:rPr lang="es-ES" dirty="0" smtClean="0"/>
              <a:t>: estructura descentralizada con control centralizado. </a:t>
            </a:r>
            <a:endParaRPr lang="es-AR" dirty="0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ES" dirty="0" smtClean="0"/>
              <a:t>	. Precisa de tiempo para funcionar. </a:t>
            </a:r>
          </a:p>
          <a:p>
            <a:pPr algn="just" eaLnBrk="1" hangingPunct="1">
              <a:buFont typeface="Wingdings 3" pitchFamily="18" charset="2"/>
              <a:buNone/>
            </a:pPr>
            <a:r>
              <a:rPr lang="es-ES" dirty="0" smtClean="0"/>
              <a:t>	. Supone para los individuos la detección de nuevas combinaciones y la integración de conceptos e ideas diversos que pueden aparentar contradictorios.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25767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</a:t>
            </a:r>
            <a:endParaRPr lang="es-AR" dirty="0"/>
          </a:p>
        </p:txBody>
      </p:sp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	</a:t>
            </a:r>
            <a:r>
              <a:rPr lang="es-AR" b="1" smtClean="0"/>
              <a:t>Discernimiento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	. P</a:t>
            </a:r>
            <a:r>
              <a:rPr lang="es-ES" smtClean="0"/>
              <a:t>uede resultar de la concentración de ideas en cuestiones distintas al problema de que se trate. </a:t>
            </a:r>
          </a:p>
          <a:p>
            <a:pPr eaLnBrk="1" hangingPunct="1">
              <a:buFont typeface="Wingdings 3" pitchFamily="18" charset="2"/>
              <a:buNone/>
            </a:pPr>
            <a:endParaRPr lang="es-ES" smtClean="0"/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. La aparición de nuevos discernimientos puede ser momentánea, de manera que los administradores efectivos acostumbran tener siempre a la mano lápiz y papel para tomar nota de sus ideas creativas.</a:t>
            </a:r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91123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</a:t>
            </a:r>
            <a:endParaRPr lang="es-AR" dirty="0"/>
          </a:p>
        </p:txBody>
      </p:sp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	</a:t>
            </a:r>
            <a:r>
              <a:rPr lang="es-AR" b="1" smtClean="0"/>
              <a:t>Formulación lógica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	. </a:t>
            </a:r>
            <a:r>
              <a:rPr lang="es-AR" smtClean="0"/>
              <a:t>E</a:t>
            </a:r>
            <a:r>
              <a:rPr lang="es-ES" smtClean="0"/>
              <a:t>l discernimiento debe someterse a la prueba de la lógica o de la experimentación.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	. Se logra mediante la persistente reflexión en una idea o pidiendo críticas a los demás. </a:t>
            </a:r>
            <a:endParaRPr lang="es-AR" smtClean="0"/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39938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	</a:t>
            </a:r>
            <a:r>
              <a:rPr lang="es-AR" b="1" smtClean="0"/>
              <a:t>Barreras para decisiones efectivas</a:t>
            </a:r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	</a:t>
            </a:r>
            <a:r>
              <a:rPr lang="es-AR" smtClean="0"/>
              <a:t>. </a:t>
            </a:r>
            <a:r>
              <a:rPr lang="es-ES" i="1" smtClean="0"/>
              <a:t>Prejuicios psicológicos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ES" i="1" smtClean="0"/>
              <a:t>	. Ilusión de control</a:t>
            </a:r>
          </a:p>
          <a:p>
            <a:pPr eaLnBrk="1" hangingPunct="1">
              <a:buFont typeface="Wingdings 3" pitchFamily="18" charset="2"/>
              <a:buNone/>
            </a:pPr>
            <a:endParaRPr lang="es-ES" i="1" smtClean="0"/>
          </a:p>
          <a:p>
            <a:pPr eaLnBrk="1" hangingPunct="1">
              <a:buFont typeface="Wingdings 3" pitchFamily="18" charset="2"/>
              <a:buNone/>
            </a:pPr>
            <a:r>
              <a:rPr lang="es-ES" i="1" smtClean="0"/>
              <a:t>	. Los efectos de perspectiva</a:t>
            </a:r>
          </a:p>
          <a:p>
            <a:pPr eaLnBrk="1" hangingPunct="1">
              <a:buFont typeface="Wingdings 3" pitchFamily="18" charset="2"/>
              <a:buNone/>
            </a:pPr>
            <a:endParaRPr lang="es-ES" i="1" smtClean="0"/>
          </a:p>
          <a:p>
            <a:pPr eaLnBrk="1" hangingPunct="1">
              <a:buFont typeface="Wingdings 3" pitchFamily="18" charset="2"/>
              <a:buNone/>
            </a:pPr>
            <a:r>
              <a:rPr lang="es-ES" i="1" smtClean="0"/>
              <a:t>	. Presiones de tiempo</a:t>
            </a:r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87761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</a:t>
            </a:r>
            <a:endParaRPr lang="es-AR" dirty="0"/>
          </a:p>
        </p:txBody>
      </p:sp>
      <p:sp>
        <p:nvSpPr>
          <p:cNvPr id="4096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	</a:t>
            </a:r>
            <a:r>
              <a:rPr lang="es-AR" b="1" smtClean="0"/>
              <a:t>Cualidades Personales del Decisor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	</a:t>
            </a:r>
            <a:r>
              <a:rPr lang="es-AR" i="1" smtClean="0"/>
              <a:t>. Experiencia</a:t>
            </a:r>
          </a:p>
          <a:p>
            <a:pPr eaLnBrk="1" hangingPunct="1">
              <a:buFont typeface="Wingdings 3" pitchFamily="18" charset="2"/>
              <a:buNone/>
            </a:pPr>
            <a:endParaRPr lang="es-AR" i="1" smtClean="0"/>
          </a:p>
          <a:p>
            <a:pPr eaLnBrk="1" hangingPunct="1">
              <a:buFont typeface="Wingdings 3" pitchFamily="18" charset="2"/>
              <a:buNone/>
            </a:pPr>
            <a:r>
              <a:rPr lang="es-AR" i="1" smtClean="0"/>
              <a:t>	. Buen Juicio</a:t>
            </a:r>
          </a:p>
          <a:p>
            <a:pPr eaLnBrk="1" hangingPunct="1">
              <a:buFont typeface="Wingdings 3" pitchFamily="18" charset="2"/>
              <a:buNone/>
            </a:pPr>
            <a:endParaRPr lang="es-AR" i="1" smtClean="0"/>
          </a:p>
          <a:p>
            <a:pPr eaLnBrk="1" hangingPunct="1">
              <a:buFont typeface="Wingdings 3" pitchFamily="18" charset="2"/>
              <a:buNone/>
            </a:pPr>
            <a:r>
              <a:rPr lang="es-AR" i="1" smtClean="0"/>
              <a:t>	. Creatividad</a:t>
            </a:r>
          </a:p>
          <a:p>
            <a:pPr eaLnBrk="1" hangingPunct="1">
              <a:buFont typeface="Wingdings 3" pitchFamily="18" charset="2"/>
              <a:buNone/>
            </a:pPr>
            <a:endParaRPr lang="es-AR" i="1" smtClean="0"/>
          </a:p>
          <a:p>
            <a:pPr eaLnBrk="1" hangingPunct="1">
              <a:buFont typeface="Wingdings 3" pitchFamily="18" charset="2"/>
              <a:buNone/>
            </a:pPr>
            <a:r>
              <a:rPr lang="es-AR" i="1" smtClean="0"/>
              <a:t>	. Habilidades cuantitativas</a:t>
            </a:r>
          </a:p>
        </p:txBody>
      </p:sp>
    </p:spTree>
    <p:extLst>
      <p:ext uri="{BB962C8B-B14F-4D97-AF65-F5344CB8AC3E}">
        <p14:creationId xmlns:p14="http://schemas.microsoft.com/office/powerpoint/2010/main" val="196607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41986" name="1 Marcador de contenido"/>
          <p:cNvSpPr>
            <a:spLocks noGrp="1"/>
          </p:cNvSpPr>
          <p:nvPr>
            <p:ph idx="1"/>
          </p:nvPr>
        </p:nvSpPr>
        <p:spPr>
          <a:xfrm>
            <a:off x="1187624" y="1844824"/>
            <a:ext cx="6407943" cy="374419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	Características de la Decisión</a:t>
            </a:r>
          </a:p>
          <a:p>
            <a:pPr eaLnBrk="1" hangingPunct="1">
              <a:buFont typeface="Wingdings 3" pitchFamily="18" charset="2"/>
              <a:buNone/>
            </a:pPr>
            <a:endParaRPr lang="es-AR" b="1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	</a:t>
            </a:r>
            <a:r>
              <a:rPr lang="es-AR" dirty="0" smtClean="0"/>
              <a:t>. Efectos futuros</a:t>
            </a:r>
          </a:p>
          <a:p>
            <a:pPr eaLnBrk="1" hangingPunct="1">
              <a:buFont typeface="Wingdings 3" pitchFamily="18" charset="2"/>
              <a:buNone/>
            </a:pPr>
            <a:endParaRPr lang="es-AR" b="1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	</a:t>
            </a:r>
            <a:r>
              <a:rPr lang="es-AR" dirty="0" smtClean="0"/>
              <a:t>. Reversibilidad</a:t>
            </a:r>
          </a:p>
          <a:p>
            <a:pPr eaLnBrk="1" hangingPunct="1">
              <a:buFont typeface="Wingdings 3" pitchFamily="18" charset="2"/>
              <a:buNone/>
            </a:pPr>
            <a:endParaRPr lang="es-AR" b="1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	</a:t>
            </a:r>
            <a:r>
              <a:rPr lang="es-AR" dirty="0" smtClean="0"/>
              <a:t>. Impacto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dirty="0" smtClean="0"/>
              <a:t>	. Calidad</a:t>
            </a:r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AR" dirty="0" smtClean="0"/>
              <a:t>	. Perioricidad</a:t>
            </a:r>
          </a:p>
        </p:txBody>
      </p:sp>
    </p:spTree>
    <p:extLst>
      <p:ext uri="{BB962C8B-B14F-4D97-AF65-F5344CB8AC3E}">
        <p14:creationId xmlns:p14="http://schemas.microsoft.com/office/powerpoint/2010/main" val="185630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Fuentes	</a:t>
            </a:r>
            <a:endParaRPr lang="es-AR" dirty="0"/>
          </a:p>
        </p:txBody>
      </p:sp>
      <p:sp>
        <p:nvSpPr>
          <p:cNvPr id="43010" name="1 Marcador de contenido"/>
          <p:cNvSpPr>
            <a:spLocks noGrp="1"/>
          </p:cNvSpPr>
          <p:nvPr>
            <p:ph idx="1"/>
          </p:nvPr>
        </p:nvSpPr>
        <p:spPr>
          <a:xfrm>
            <a:off x="1475656" y="2132856"/>
            <a:ext cx="6196405" cy="3603812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dirty="0" smtClean="0"/>
              <a:t>	</a:t>
            </a:r>
            <a:r>
              <a:rPr lang="es-AR" b="1" dirty="0" smtClean="0"/>
              <a:t>Toma de Decisiones: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dirty="0" smtClean="0"/>
              <a:t>	Apuntes de cátedra.</a:t>
            </a:r>
            <a:endParaRPr lang="es-AR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dirty="0" smtClean="0"/>
              <a:t>	Libro </a:t>
            </a:r>
            <a:r>
              <a:rPr lang="es-AR" dirty="0" smtClean="0"/>
              <a:t>“Resolución de Problemas &amp; Toma de Decisiones”. Antonio Milano. </a:t>
            </a:r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173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619672" y="1786949"/>
            <a:ext cx="5543847" cy="3411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s-ES" sz="2100" dirty="0">
                <a:latin typeface="+mn-lt"/>
                <a:cs typeface="+mn-cs"/>
              </a:rPr>
              <a:t>Invade cuatro funciones administrativas: 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s-ES" sz="2100" dirty="0"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s-ES" sz="2100" dirty="0">
                <a:latin typeface="+mn-lt"/>
                <a:cs typeface="+mn-cs"/>
              </a:rPr>
              <a:t>	. Planeación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s-ES" sz="2100" dirty="0"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s-ES" sz="2100" dirty="0">
                <a:latin typeface="+mn-lt"/>
                <a:cs typeface="+mn-cs"/>
              </a:rPr>
              <a:t>	. Organización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s-ES" sz="2100" dirty="0"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s-ES" sz="2100" dirty="0">
                <a:latin typeface="+mn-lt"/>
                <a:cs typeface="+mn-cs"/>
              </a:rPr>
              <a:t>	. Dirección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s-ES" sz="2100" dirty="0">
              <a:latin typeface="+mn-lt"/>
              <a:cs typeface="+mn-cs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s-ES" sz="2100" dirty="0">
                <a:latin typeface="+mn-lt"/>
                <a:cs typeface="+mn-cs"/>
              </a:rPr>
              <a:t>	. Control</a:t>
            </a:r>
            <a:endParaRPr lang="es-AR" sz="21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46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dirty="0" smtClean="0"/>
              <a:t>	</a:t>
            </a:r>
            <a:r>
              <a:rPr lang="es-AR" b="1" dirty="0" smtClean="0"/>
              <a:t>PLANIFICACIÓN: selección de misión y objetivos para cumplirla.</a:t>
            </a:r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¿Cuáles son los objetivos de la organización, a largo plazo?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¿Qué estrategias son mejores para lograr este objetivo?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¿Cuáles deben ser los objetivos a corto plazo?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¿Cuán altas deben ser las metas individuales?</a:t>
            </a: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09001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ES" dirty="0" smtClean="0"/>
              <a:t>	</a:t>
            </a:r>
            <a:r>
              <a:rPr lang="es-ES" b="1" dirty="0" smtClean="0"/>
              <a:t>ORGANIZACIÓN: estructura que desempeñan los individuos dentro de la organización.</a:t>
            </a:r>
            <a:endParaRPr lang="es-AR" b="1" dirty="0" smtClean="0"/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¿Cuánta centralización debe existir en la organización?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AR" sz="2100" dirty="0" smtClean="0"/>
              <a:t>. </a:t>
            </a:r>
            <a:r>
              <a:rPr lang="es-ES" sz="2100" dirty="0" smtClean="0"/>
              <a:t>¿Cómo deben diseñarse los puestos?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¿Quién está mejor calificado para ocupar un puesto vacante?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¿Cuándo debe una organización instrumentar una estructura diferente?</a:t>
            </a: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9478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>
          <a:xfrm>
            <a:off x="1115616" y="1916832"/>
            <a:ext cx="7139136" cy="4320827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 3" pitchFamily="18" charset="2"/>
              <a:buNone/>
            </a:pPr>
            <a:r>
              <a:rPr lang="es-ES" dirty="0" smtClean="0"/>
              <a:t>	</a:t>
            </a:r>
            <a:r>
              <a:rPr lang="es-ES" b="1" dirty="0" smtClean="0"/>
              <a:t>DIRECCIÓN: influencia en los individuos para el cumplimiento de las metas.</a:t>
            </a:r>
          </a:p>
          <a:p>
            <a:pPr algn="just" eaLnBrk="1" hangingPunct="1">
              <a:buFont typeface="Wingdings 3" pitchFamily="18" charset="2"/>
              <a:buNone/>
            </a:pPr>
            <a:endParaRPr lang="es-ES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¿Cómo manejo a un grupo de trabajadores que parecen tener una motivación baja?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¿Cuál es el estilo de liderazgo más eficaz para una situación dada?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¿Cómo afectará un cambio específico a la productividad del trabajador?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. ¿Cuándo es adecuado estimular el conflicto?</a:t>
            </a:r>
            <a:endParaRPr lang="es-AR" sz="2100" dirty="0" smtClean="0"/>
          </a:p>
        </p:txBody>
      </p:sp>
    </p:spTree>
    <p:extLst>
      <p:ext uri="{BB962C8B-B14F-4D97-AF65-F5344CB8AC3E}">
        <p14:creationId xmlns:p14="http://schemas.microsoft.com/office/powerpoint/2010/main" val="93235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30722" name="1 Marcador de contenido"/>
          <p:cNvSpPr>
            <a:spLocks noGrp="1"/>
          </p:cNvSpPr>
          <p:nvPr>
            <p:ph idx="1"/>
          </p:nvPr>
        </p:nvSpPr>
        <p:spPr>
          <a:xfrm>
            <a:off x="971600" y="1772816"/>
            <a:ext cx="7272039" cy="4176811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 3" pitchFamily="18" charset="2"/>
              <a:buNone/>
            </a:pPr>
            <a:r>
              <a:rPr lang="es-ES" b="1" dirty="0" smtClean="0"/>
              <a:t>	CONTROL:  es la medición y corrección del desempeño individual y organizacional de manera tal que se puedan lograr los planes.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	. ¿Qué actividades en la organización necesitan ser controladas?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	. ¿Cómo deben controlarse estas actividades?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	. ¿Cuándo es significativa una desviación en el desempeño?</a:t>
            </a:r>
          </a:p>
          <a:p>
            <a:pPr eaLnBrk="1" hangingPunct="1">
              <a:buFont typeface="Wingdings 3" pitchFamily="18" charset="2"/>
              <a:buNone/>
            </a:pP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s-ES" sz="2100" dirty="0" smtClean="0"/>
              <a:t>	. ¿Cuándo la organización está desempeñándose de manera efectiva?</a:t>
            </a:r>
            <a:endParaRPr lang="es-AR" sz="2100" dirty="0" smtClean="0"/>
          </a:p>
          <a:p>
            <a:pPr eaLnBrk="1" hangingPunct="1">
              <a:buFont typeface="Wingdings 3" pitchFamily="18" charset="2"/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99129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</a:t>
            </a:r>
            <a:endParaRPr lang="es-AR" dirty="0"/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Racionalidad</a:t>
            </a:r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Comprender la situación que se enfrenta.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Tener la ca</a:t>
            </a:r>
            <a:r>
              <a:rPr lang="es-ES" smtClean="0"/>
              <a:t>pacidad de analizar, evaluar, reunir alternativas y considerar las variables. </a:t>
            </a:r>
          </a:p>
          <a:p>
            <a:pPr eaLnBrk="1" hangingPunct="1">
              <a:buFont typeface="Wingdings 3" pitchFamily="18" charset="2"/>
              <a:buNone/>
            </a:pPr>
            <a:endParaRPr lang="es-ES" smtClean="0"/>
          </a:p>
          <a:p>
            <a:pPr eaLnBrk="1" hangingPunct="1">
              <a:buFont typeface="Wingdings 3" pitchFamily="18" charset="2"/>
              <a:buNone/>
            </a:pPr>
            <a:r>
              <a:rPr lang="es-ES" smtClean="0"/>
              <a:t>. Aplicar técnicas para encontrar soluciones razonables.</a:t>
            </a:r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5667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TOMA DE DECISIONES	</a:t>
            </a:r>
            <a:endParaRPr lang="es-AR" dirty="0"/>
          </a:p>
        </p:txBody>
      </p:sp>
      <p:sp>
        <p:nvSpPr>
          <p:cNvPr id="3277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Racionalidad Limitada	</a:t>
            </a:r>
          </a:p>
          <a:p>
            <a:pPr algn="just" eaLnBrk="1" hangingPunct="1">
              <a:buFont typeface="Wingdings 3" pitchFamily="18" charset="2"/>
              <a:buNone/>
            </a:pPr>
            <a:endParaRPr lang="es-AR" b="1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AR" b="1" smtClean="0"/>
              <a:t>	. </a:t>
            </a:r>
            <a:r>
              <a:rPr lang="es-AR" smtClean="0"/>
              <a:t>F</a:t>
            </a:r>
            <a:r>
              <a:rPr lang="es-ES" smtClean="0"/>
              <a:t>alta de información, de tiempo o de la capacidad para analizar alternativas a la luz de las metas buscadas; metas confusas; la tendencia humana a no correr riesgos al tomar una decisión.</a:t>
            </a: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	. SATISFACCION SUFICIENTE. Heber Simon.</a:t>
            </a:r>
          </a:p>
        </p:txBody>
      </p:sp>
    </p:spTree>
    <p:extLst>
      <p:ext uri="{BB962C8B-B14F-4D97-AF65-F5344CB8AC3E}">
        <p14:creationId xmlns:p14="http://schemas.microsoft.com/office/powerpoint/2010/main" val="261819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3" name="1 Marcador de contenido"/>
          <p:cNvSpPr>
            <a:spLocks noGrp="1"/>
          </p:cNvSpPr>
          <p:nvPr>
            <p:ph idx="1"/>
          </p:nvPr>
        </p:nvSpPr>
        <p:spPr>
          <a:xfrm>
            <a:off x="1475656" y="2492896"/>
            <a:ext cx="2817812" cy="1516063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Proceso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de Toma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b="1" dirty="0" smtClean="0"/>
              <a:t>de Decisiones</a:t>
            </a:r>
            <a:endParaRPr lang="es-AR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83495"/>
              </p:ext>
            </p:extLst>
          </p:nvPr>
        </p:nvGraphicFramePr>
        <p:xfrm>
          <a:off x="3707904" y="1073147"/>
          <a:ext cx="2044700" cy="5111756"/>
        </p:xfrm>
        <a:graphic>
          <a:graphicData uri="http://schemas.openxmlformats.org/drawingml/2006/table">
            <a:tbl>
              <a:tblPr/>
              <a:tblGrid>
                <a:gridCol w="2044700"/>
              </a:tblGrid>
              <a:tr h="3932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FORMULAR LA DECISION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ESTABLECER OBJETIVOS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SEPARAR LOS OBJETIVOS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VALORAR OBJETIVOS DESEADOS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ESTABLECER ALTERNATIVAS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EVALUAR RIESGOS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ELECCION DE LA MEJOR DECISION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2 Conector recto"/>
          <p:cNvCxnSpPr/>
          <p:nvPr/>
        </p:nvCxnSpPr>
        <p:spPr>
          <a:xfrm>
            <a:off x="4500563" y="1844675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3 Conector recto"/>
          <p:cNvCxnSpPr/>
          <p:nvPr/>
        </p:nvCxnSpPr>
        <p:spPr>
          <a:xfrm>
            <a:off x="4500563" y="2636838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4 Conector recto"/>
          <p:cNvCxnSpPr/>
          <p:nvPr/>
        </p:nvCxnSpPr>
        <p:spPr>
          <a:xfrm>
            <a:off x="4500563" y="3429000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5 Conector recto"/>
          <p:cNvCxnSpPr/>
          <p:nvPr/>
        </p:nvCxnSpPr>
        <p:spPr>
          <a:xfrm>
            <a:off x="4500563" y="4221163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6 Conector recto"/>
          <p:cNvCxnSpPr/>
          <p:nvPr/>
        </p:nvCxnSpPr>
        <p:spPr>
          <a:xfrm>
            <a:off x="4500563" y="5013325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7 Conector recto"/>
          <p:cNvCxnSpPr/>
          <p:nvPr/>
        </p:nvCxnSpPr>
        <p:spPr>
          <a:xfrm>
            <a:off x="4500563" y="5732463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</TotalTime>
  <Words>116</Words>
  <Application>Microsoft Office PowerPoint</Application>
  <PresentationFormat>Presentación en pantalla 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Chincheta</vt:lpstr>
      <vt:lpstr>TOMA DE DECISIONES</vt:lpstr>
      <vt:lpstr>Toma de Decisiones</vt:lpstr>
      <vt:lpstr>TOMA DE DECISIONES </vt:lpstr>
      <vt:lpstr>TOMA DE DECISIONES </vt:lpstr>
      <vt:lpstr>TOMA DE DECISIONES </vt:lpstr>
      <vt:lpstr>TOMA DE DECISIONES </vt:lpstr>
      <vt:lpstr>TOMA DE DECISIONES</vt:lpstr>
      <vt:lpstr>TOMA DE DECISIONES </vt:lpstr>
      <vt:lpstr>Presentación de PowerPoint</vt:lpstr>
      <vt:lpstr>TOMA DE DECISIONES </vt:lpstr>
      <vt:lpstr>TOMA DE DECISIONES  </vt:lpstr>
      <vt:lpstr>TOMA DE DECISIONES </vt:lpstr>
      <vt:lpstr>TOMA DE DECISIONES</vt:lpstr>
      <vt:lpstr>TOMA DE DECISIONES</vt:lpstr>
      <vt:lpstr>TOMA DE DECISIONES </vt:lpstr>
      <vt:lpstr>TOMA DE DECISIONES</vt:lpstr>
      <vt:lpstr>TOMA DE DECISIONES </vt:lpstr>
      <vt:lpstr>Fuentes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 DE DECISIONES</dc:title>
  <dc:creator>Usuario</dc:creator>
  <cp:lastModifiedBy>Usuario</cp:lastModifiedBy>
  <cp:revision>1</cp:revision>
  <dcterms:created xsi:type="dcterms:W3CDTF">2013-05-21T20:26:00Z</dcterms:created>
  <dcterms:modified xsi:type="dcterms:W3CDTF">2013-05-21T20:34:03Z</dcterms:modified>
</cp:coreProperties>
</file>