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60" r:id="rId3"/>
    <p:sldId id="261" r:id="rId4"/>
    <p:sldId id="264" r:id="rId5"/>
    <p:sldId id="265" r:id="rId6"/>
    <p:sldId id="257" r:id="rId7"/>
    <p:sldId id="267" r:id="rId8"/>
    <p:sldId id="258" r:id="rId9"/>
    <p:sldId id="259" r:id="rId10"/>
    <p:sldId id="262" r:id="rId11"/>
    <p:sldId id="263" r:id="rId12"/>
    <p:sldId id="268" r:id="rId13"/>
    <p:sldId id="269" r:id="rId14"/>
    <p:sldId id="271" r:id="rId15"/>
    <p:sldId id="270" r:id="rId16"/>
    <p:sldId id="272" r:id="rId17"/>
    <p:sldId id="273" r:id="rId18"/>
    <p:sldId id="274" r:id="rId19"/>
    <p:sldId id="275" r:id="rId20"/>
    <p:sldId id="276" r:id="rId21"/>
    <p:sldId id="266"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CFB648-E0D4-4AD0-A5DB-022E12E9A9FF}" type="datetimeFigureOut">
              <a:rPr lang="es-ES" smtClean="0"/>
              <a:pPr/>
              <a:t>03/08/2015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6C46FC-52B5-46F4-A99D-AD98D2628CC2}" type="slidenum">
              <a:rPr lang="es-ES" smtClean="0"/>
              <a:pPr/>
              <a:t>‹Nº›</a:t>
            </a:fld>
            <a:endParaRPr lang="es-ES"/>
          </a:p>
        </p:txBody>
      </p:sp>
    </p:spTree>
    <p:extLst>
      <p:ext uri="{BB962C8B-B14F-4D97-AF65-F5344CB8AC3E}">
        <p14:creationId xmlns:p14="http://schemas.microsoft.com/office/powerpoint/2010/main" val="2815555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5D6C46FC-52B5-46F4-A99D-AD98D2628CC2}" type="slidenum">
              <a:rPr lang="es-ES" smtClean="0"/>
              <a:pPr/>
              <a:t>8</a:t>
            </a:fld>
            <a:endParaRPr lang="es-ES"/>
          </a:p>
        </p:txBody>
      </p:sp>
    </p:spTree>
    <p:extLst>
      <p:ext uri="{BB962C8B-B14F-4D97-AF65-F5344CB8AC3E}">
        <p14:creationId xmlns:p14="http://schemas.microsoft.com/office/powerpoint/2010/main" val="53108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07D78-D125-44F1-9BEC-437ED760E65E}" type="datetimeFigureOut">
              <a:rPr lang="es-ES" smtClean="0"/>
              <a:pPr/>
              <a:t>03/08/2015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D86EEB-7F48-4DE5-9DB4-009A129150AB}" type="slidenum">
              <a:rPr lang="es-ES" smtClean="0"/>
              <a:pPr/>
              <a:t>‹Nº›</a:t>
            </a:fld>
            <a:endParaRPr lang="es-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8B07D78-D125-44F1-9BEC-437ED760E65E}" type="datetimeFigureOut">
              <a:rPr lang="es-ES" smtClean="0"/>
              <a:pPr/>
              <a:t>03/08/2015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D86EEB-7F48-4DE5-9DB4-009A129150AB}" type="slidenum">
              <a:rPr lang="es-ES" smtClean="0"/>
              <a:pPr/>
              <a:t>‹Nº›</a:t>
            </a:fld>
            <a:endParaRPr lang="es-ES"/>
          </a:p>
        </p:txBody>
      </p:sp>
    </p:spTree>
    <p:extLst>
      <p:ext uri="{BB962C8B-B14F-4D97-AF65-F5344CB8AC3E}">
        <p14:creationId xmlns:p14="http://schemas.microsoft.com/office/powerpoint/2010/main" val="17378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8B07D78-D125-44F1-9BEC-437ED760E65E}" type="datetimeFigureOut">
              <a:rPr lang="es-ES" smtClean="0"/>
              <a:pPr/>
              <a:t>03/08/2015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D86EEB-7F48-4DE5-9DB4-009A129150AB}" type="slidenum">
              <a:rPr lang="es-ES" smtClean="0"/>
              <a:pPr/>
              <a:t>‹Nº›</a:t>
            </a:fld>
            <a:endParaRPr lang="es-ES"/>
          </a:p>
        </p:txBody>
      </p:sp>
    </p:spTree>
    <p:extLst>
      <p:ext uri="{BB962C8B-B14F-4D97-AF65-F5344CB8AC3E}">
        <p14:creationId xmlns:p14="http://schemas.microsoft.com/office/powerpoint/2010/main" val="313308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8B07D78-D125-44F1-9BEC-437ED760E65E}" type="datetimeFigureOut">
              <a:rPr lang="es-ES" smtClean="0"/>
              <a:pPr/>
              <a:t>03/08/2015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D86EEB-7F48-4DE5-9DB4-009A129150AB}" type="slidenum">
              <a:rPr lang="es-ES" smtClean="0"/>
              <a:pPr/>
              <a:t>‹Nº›</a:t>
            </a:fld>
            <a:endParaRPr lang="es-ES"/>
          </a:p>
        </p:txBody>
      </p:sp>
    </p:spTree>
    <p:extLst>
      <p:ext uri="{BB962C8B-B14F-4D97-AF65-F5344CB8AC3E}">
        <p14:creationId xmlns:p14="http://schemas.microsoft.com/office/powerpoint/2010/main" val="385878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8B07D78-D125-44F1-9BEC-437ED760E65E}" type="datetimeFigureOut">
              <a:rPr lang="es-ES" smtClean="0"/>
              <a:pPr/>
              <a:t>03/08/2015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D86EEB-7F48-4DE5-9DB4-009A129150AB}" type="slidenum">
              <a:rPr lang="es-ES" smtClean="0"/>
              <a:pPr/>
              <a:t>‹Nº›</a:t>
            </a:fld>
            <a:endParaRPr lang="es-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341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8B07D78-D125-44F1-9BEC-437ED760E65E}" type="datetimeFigureOut">
              <a:rPr lang="es-ES" smtClean="0"/>
              <a:pPr/>
              <a:t>03/08/2015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1D86EEB-7F48-4DE5-9DB4-009A129150AB}" type="slidenum">
              <a:rPr lang="es-ES" smtClean="0"/>
              <a:pPr/>
              <a:t>‹Nº›</a:t>
            </a:fld>
            <a:endParaRPr lang="es-ES"/>
          </a:p>
        </p:txBody>
      </p:sp>
    </p:spTree>
    <p:extLst>
      <p:ext uri="{BB962C8B-B14F-4D97-AF65-F5344CB8AC3E}">
        <p14:creationId xmlns:p14="http://schemas.microsoft.com/office/powerpoint/2010/main" val="90337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582335"/>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8B07D78-D125-44F1-9BEC-437ED760E65E}" type="datetimeFigureOut">
              <a:rPr lang="es-ES" smtClean="0"/>
              <a:pPr/>
              <a:t>03/08/2015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1D86EEB-7F48-4DE5-9DB4-009A129150AB}" type="slidenum">
              <a:rPr lang="es-ES" smtClean="0"/>
              <a:pPr/>
              <a:t>‹Nº›</a:t>
            </a:fld>
            <a:endParaRPr lang="es-ES"/>
          </a:p>
        </p:txBody>
      </p:sp>
    </p:spTree>
    <p:extLst>
      <p:ext uri="{BB962C8B-B14F-4D97-AF65-F5344CB8AC3E}">
        <p14:creationId xmlns:p14="http://schemas.microsoft.com/office/powerpoint/2010/main" val="53351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8B07D78-D125-44F1-9BEC-437ED760E65E}" type="datetimeFigureOut">
              <a:rPr lang="es-ES" smtClean="0"/>
              <a:pPr/>
              <a:t>03/08/2015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1D86EEB-7F48-4DE5-9DB4-009A129150AB}" type="slidenum">
              <a:rPr lang="es-ES" smtClean="0"/>
              <a:pPr/>
              <a:t>‹Nº›</a:t>
            </a:fld>
            <a:endParaRPr lang="es-ES"/>
          </a:p>
        </p:txBody>
      </p:sp>
    </p:spTree>
    <p:extLst>
      <p:ext uri="{BB962C8B-B14F-4D97-AF65-F5344CB8AC3E}">
        <p14:creationId xmlns:p14="http://schemas.microsoft.com/office/powerpoint/2010/main" val="239066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B07D78-D125-44F1-9BEC-437ED760E65E}" type="datetimeFigureOut">
              <a:rPr lang="es-ES" smtClean="0"/>
              <a:pPr/>
              <a:t>03/08/2015</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A1D86EEB-7F48-4DE5-9DB4-009A129150AB}" type="slidenum">
              <a:rPr lang="es-ES" smtClean="0"/>
              <a:pPr/>
              <a:t>‹Nº›</a:t>
            </a:fld>
            <a:endParaRPr lang="es-ES"/>
          </a:p>
        </p:txBody>
      </p:sp>
    </p:spTree>
    <p:extLst>
      <p:ext uri="{BB962C8B-B14F-4D97-AF65-F5344CB8AC3E}">
        <p14:creationId xmlns:p14="http://schemas.microsoft.com/office/powerpoint/2010/main" val="297734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8B07D78-D125-44F1-9BEC-437ED760E65E}" type="datetimeFigureOut">
              <a:rPr lang="es-ES" smtClean="0"/>
              <a:pPr/>
              <a:t>03/08/2015</a:t>
            </a:fld>
            <a:endParaRPr lang="es-E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D86EEB-7F48-4DE5-9DB4-009A129150AB}" type="slidenum">
              <a:rPr lang="es-ES" smtClean="0"/>
              <a:pPr/>
              <a:t>‹Nº›</a:t>
            </a:fld>
            <a:endParaRPr lang="es-ES"/>
          </a:p>
        </p:txBody>
      </p:sp>
    </p:spTree>
    <p:extLst>
      <p:ext uri="{BB962C8B-B14F-4D97-AF65-F5344CB8AC3E}">
        <p14:creationId xmlns:p14="http://schemas.microsoft.com/office/powerpoint/2010/main" val="138748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8B07D78-D125-44F1-9BEC-437ED760E65E}" type="datetimeFigureOut">
              <a:rPr lang="es-ES" smtClean="0"/>
              <a:pPr/>
              <a:t>03/08/2015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1D86EEB-7F48-4DE5-9DB4-009A129150AB}" type="slidenum">
              <a:rPr lang="es-ES" smtClean="0"/>
              <a:pPr/>
              <a:t>‹Nº›</a:t>
            </a:fld>
            <a:endParaRPr lang="es-ES"/>
          </a:p>
        </p:txBody>
      </p:sp>
    </p:spTree>
    <p:extLst>
      <p:ext uri="{BB962C8B-B14F-4D97-AF65-F5344CB8AC3E}">
        <p14:creationId xmlns:p14="http://schemas.microsoft.com/office/powerpoint/2010/main" val="1465958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8B07D78-D125-44F1-9BEC-437ED760E65E}" type="datetimeFigureOut">
              <a:rPr lang="es-ES" smtClean="0"/>
              <a:pPr/>
              <a:t>03/08/2015</a:t>
            </a:fld>
            <a:endParaRPr lang="es-E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1D86EEB-7F48-4DE5-9DB4-009A129150AB}" type="slidenum">
              <a:rPr lang="es-ES" smtClean="0"/>
              <a:pPr/>
              <a:t>‹Nº›</a:t>
            </a:fld>
            <a:endParaRPr lang="es-E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8332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png"/><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png"/><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extLst>
              <p:ext uri="{D42A27DB-BD31-4B8C-83A1-F6EECF244321}">
                <p14:modId xmlns:p14="http://schemas.microsoft.com/office/powerpoint/2010/main" val="193660851"/>
              </p:ext>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1042" name="Bitmap Image" r:id="rId3" imgW="2771429" imgH="3858164" progId="PBrush">
                  <p:embed/>
                </p:oleObj>
              </mc:Choice>
              <mc:Fallback>
                <p:oleObj name="Bitmap Image" r:id="rId3" imgW="2771429" imgH="3858164"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8" name="7 CuadroTexto"/>
          <p:cNvSpPr txBox="1"/>
          <p:nvPr/>
        </p:nvSpPr>
        <p:spPr>
          <a:xfrm>
            <a:off x="323306" y="3501008"/>
            <a:ext cx="8496944" cy="707886"/>
          </a:xfrm>
          <a:prstGeom prst="rect">
            <a:avLst/>
          </a:prstGeom>
          <a:noFill/>
        </p:spPr>
        <p:txBody>
          <a:bodyPr wrap="square" rtlCol="0">
            <a:spAutoFit/>
          </a:bodyPr>
          <a:lstStyle/>
          <a:p>
            <a:pPr algn="ctr"/>
            <a:r>
              <a:rPr lang="es-AR" sz="4000" b="1" dirty="0" smtClean="0">
                <a:solidFill>
                  <a:schemeClr val="tx1">
                    <a:lumMod val="65000"/>
                    <a:lumOff val="35000"/>
                  </a:schemeClr>
                </a:solidFill>
                <a:latin typeface="Arial Rounded MT Bold" pitchFamily="34" charset="0"/>
              </a:rPr>
              <a:t>SISTEMAS DE INFORMACIÓN</a:t>
            </a:r>
            <a:endParaRPr lang="es-ES" sz="4000" b="1" dirty="0">
              <a:solidFill>
                <a:schemeClr val="tx1">
                  <a:lumMod val="65000"/>
                  <a:lumOff val="35000"/>
                </a:schemeClr>
              </a:solidFill>
              <a:latin typeface="Arial Rounded MT Bold" pitchFamily="34" charset="0"/>
            </a:endParaRPr>
          </a:p>
        </p:txBody>
      </p:sp>
      <p:sp>
        <p:nvSpPr>
          <p:cNvPr id="3" name="Rectángulo 2"/>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Subtítulo"/>
          <p:cNvSpPr txBox="1">
            <a:spLocks/>
          </p:cNvSpPr>
          <p:nvPr/>
        </p:nvSpPr>
        <p:spPr>
          <a:xfrm>
            <a:off x="0" y="620688"/>
            <a:ext cx="9144000" cy="623731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1600" b="1" dirty="0" smtClean="0">
              <a:solidFill>
                <a:schemeClr val="accent1">
                  <a:lumMod val="50000"/>
                </a:schemeClr>
              </a:solidFill>
              <a:latin typeface="Arial Rounded MT Bold"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s-AR" sz="3200" b="1" dirty="0" smtClean="0">
                <a:solidFill>
                  <a:schemeClr val="accent1">
                    <a:lumMod val="50000"/>
                  </a:schemeClr>
                </a:solidFill>
                <a:latin typeface="Arial Rounded MT Bold" pitchFamily="34" charset="0"/>
              </a:rPr>
              <a:t>CICLO DE VIDA ESTRUCTURADO</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6 Rectángulo redondeado"/>
          <p:cNvSpPr/>
          <p:nvPr/>
        </p:nvSpPr>
        <p:spPr>
          <a:xfrm>
            <a:off x="5580112" y="2348880"/>
            <a:ext cx="2376264"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ANÁLISIS DEL SISTEMA</a:t>
            </a:r>
            <a:endParaRPr lang="es-ES" sz="1600" dirty="0">
              <a:solidFill>
                <a:schemeClr val="accent1">
                  <a:lumMod val="75000"/>
                </a:schemeClr>
              </a:solidFill>
            </a:endParaRPr>
          </a:p>
        </p:txBody>
      </p:sp>
      <p:sp>
        <p:nvSpPr>
          <p:cNvPr id="8" name="7 Rectángulo redondeado"/>
          <p:cNvSpPr/>
          <p:nvPr/>
        </p:nvSpPr>
        <p:spPr>
          <a:xfrm>
            <a:off x="5580112" y="2852936"/>
            <a:ext cx="1512168"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DISEÑO</a:t>
            </a:r>
            <a:endParaRPr lang="es-ES" sz="1600" dirty="0">
              <a:solidFill>
                <a:schemeClr val="accent1">
                  <a:lumMod val="75000"/>
                </a:schemeClr>
              </a:solidFill>
            </a:endParaRPr>
          </a:p>
        </p:txBody>
      </p:sp>
      <p:sp>
        <p:nvSpPr>
          <p:cNvPr id="9" name="8 Rectángulo redondeado"/>
          <p:cNvSpPr/>
          <p:nvPr/>
        </p:nvSpPr>
        <p:spPr>
          <a:xfrm>
            <a:off x="5580112" y="3356992"/>
            <a:ext cx="2160240"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CODIFICACIÓN</a:t>
            </a:r>
            <a:endParaRPr lang="es-ES" sz="1600" dirty="0">
              <a:solidFill>
                <a:schemeClr val="accent1">
                  <a:lumMod val="75000"/>
                </a:schemeClr>
              </a:solidFill>
            </a:endParaRPr>
          </a:p>
        </p:txBody>
      </p:sp>
      <p:sp>
        <p:nvSpPr>
          <p:cNvPr id="10" name="9 Rectángulo redondeado"/>
          <p:cNvSpPr/>
          <p:nvPr/>
        </p:nvSpPr>
        <p:spPr>
          <a:xfrm>
            <a:off x="5580112" y="3861048"/>
            <a:ext cx="1584176"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PRUEBAS</a:t>
            </a:r>
            <a:endParaRPr lang="es-ES" sz="1600" dirty="0">
              <a:solidFill>
                <a:schemeClr val="accent1">
                  <a:lumMod val="75000"/>
                </a:schemeClr>
              </a:solidFill>
            </a:endParaRPr>
          </a:p>
        </p:txBody>
      </p:sp>
      <p:sp>
        <p:nvSpPr>
          <p:cNvPr id="11" name="10 Rectángulo redondeado"/>
          <p:cNvSpPr/>
          <p:nvPr/>
        </p:nvSpPr>
        <p:spPr>
          <a:xfrm>
            <a:off x="5580112" y="4365104"/>
            <a:ext cx="2304256"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GARANTÍA DE CALIDAD</a:t>
            </a:r>
            <a:endParaRPr lang="es-ES" sz="1600" dirty="0">
              <a:solidFill>
                <a:schemeClr val="accent1">
                  <a:lumMod val="75000"/>
                </a:schemeClr>
              </a:solidFill>
            </a:endParaRPr>
          </a:p>
        </p:txBody>
      </p:sp>
      <p:sp>
        <p:nvSpPr>
          <p:cNvPr id="12" name="11 Rectángulo redondeado"/>
          <p:cNvSpPr/>
          <p:nvPr/>
        </p:nvSpPr>
        <p:spPr>
          <a:xfrm>
            <a:off x="5580112" y="4869160"/>
            <a:ext cx="3240360"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DESCRIPCIÓN DEL PROCEDIMIENTO</a:t>
            </a:r>
            <a:endParaRPr lang="es-ES" sz="1600" dirty="0">
              <a:solidFill>
                <a:schemeClr val="accent1">
                  <a:lumMod val="75000"/>
                </a:schemeClr>
              </a:solidFill>
            </a:endParaRPr>
          </a:p>
        </p:txBody>
      </p:sp>
      <p:sp>
        <p:nvSpPr>
          <p:cNvPr id="13" name="12 Rectángulo redondeado"/>
          <p:cNvSpPr/>
          <p:nvPr/>
        </p:nvSpPr>
        <p:spPr>
          <a:xfrm>
            <a:off x="5580112" y="5373216"/>
            <a:ext cx="316835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CONVERSIÓN BASE DE DATOS</a:t>
            </a:r>
            <a:endParaRPr lang="es-ES" sz="1600" dirty="0">
              <a:solidFill>
                <a:schemeClr val="accent1">
                  <a:lumMod val="75000"/>
                </a:schemeClr>
              </a:solidFill>
            </a:endParaRPr>
          </a:p>
        </p:txBody>
      </p:sp>
      <p:sp>
        <p:nvSpPr>
          <p:cNvPr id="14" name="13 Rectángulo redondeado"/>
          <p:cNvSpPr/>
          <p:nvPr/>
        </p:nvSpPr>
        <p:spPr>
          <a:xfrm>
            <a:off x="5580112" y="5877272"/>
            <a:ext cx="2016224"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INSTALACIÓN</a:t>
            </a:r>
            <a:endParaRPr lang="es-ES" sz="1600" dirty="0">
              <a:solidFill>
                <a:schemeClr val="accent1">
                  <a:lumMod val="75000"/>
                </a:schemeClr>
              </a:solidFill>
            </a:endParaRPr>
          </a:p>
        </p:txBody>
      </p:sp>
      <p:sp>
        <p:nvSpPr>
          <p:cNvPr id="15" name="14 Rectángulo redondeado"/>
          <p:cNvSpPr/>
          <p:nvPr/>
        </p:nvSpPr>
        <p:spPr>
          <a:xfrm>
            <a:off x="5580112" y="1844824"/>
            <a:ext cx="172819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ENCUESTA</a:t>
            </a:r>
            <a:endParaRPr lang="es-ES" sz="1600" dirty="0">
              <a:solidFill>
                <a:schemeClr val="accent1">
                  <a:lumMod val="75000"/>
                </a:schemeClr>
              </a:solidFill>
            </a:endParaRPr>
          </a:p>
        </p:txBody>
      </p:sp>
      <p:sp>
        <p:nvSpPr>
          <p:cNvPr id="16" name="15 CuadroTexto"/>
          <p:cNvSpPr txBox="1"/>
          <p:nvPr/>
        </p:nvSpPr>
        <p:spPr>
          <a:xfrm>
            <a:off x="754560" y="1844824"/>
            <a:ext cx="4681536" cy="3600986"/>
          </a:xfrm>
          <a:prstGeom prst="rect">
            <a:avLst/>
          </a:prstGeom>
          <a:noFill/>
        </p:spPr>
        <p:txBody>
          <a:bodyPr wrap="square" rtlCol="0">
            <a:spAutoFit/>
          </a:bodyPr>
          <a:lstStyle/>
          <a:p>
            <a:r>
              <a:rPr lang="es-AR" i="1" dirty="0" smtClean="0">
                <a:solidFill>
                  <a:schemeClr val="tx1">
                    <a:lumMod val="65000"/>
                    <a:lumOff val="35000"/>
                  </a:schemeClr>
                </a:solidFill>
              </a:rPr>
              <a:t>Características principales:</a:t>
            </a:r>
          </a:p>
          <a:p>
            <a:endParaRPr lang="es-AR" b="1" dirty="0" smtClean="0"/>
          </a:p>
          <a:p>
            <a:pPr marL="342900" indent="-342900">
              <a:buFont typeface="+mj-lt"/>
              <a:buAutoNum type="arabicPeriod"/>
            </a:pPr>
            <a:r>
              <a:rPr lang="es-AR" sz="1600" dirty="0" smtClean="0">
                <a:solidFill>
                  <a:schemeClr val="tx1">
                    <a:lumMod val="65000"/>
                    <a:lumOff val="35000"/>
                  </a:schemeClr>
                </a:solidFill>
              </a:rPr>
              <a:t>Se compone de 9 actividades.</a:t>
            </a:r>
          </a:p>
          <a:p>
            <a:pPr marL="342900" indent="-342900">
              <a:buFont typeface="+mj-lt"/>
              <a:buAutoNum type="arabicPeriod"/>
            </a:pPr>
            <a:endParaRPr lang="es-AR" sz="1600" dirty="0" smtClean="0">
              <a:solidFill>
                <a:schemeClr val="tx1">
                  <a:lumMod val="65000"/>
                  <a:lumOff val="35000"/>
                </a:schemeClr>
              </a:solidFill>
            </a:endParaRPr>
          </a:p>
          <a:p>
            <a:pPr marL="342900" indent="-342900">
              <a:buFont typeface="+mj-lt"/>
              <a:buAutoNum type="arabicPeriod"/>
            </a:pPr>
            <a:r>
              <a:rPr lang="es-AR" sz="1600" dirty="0" smtClean="0">
                <a:solidFill>
                  <a:schemeClr val="tx1">
                    <a:lumMod val="65000"/>
                    <a:lumOff val="35000"/>
                  </a:schemeClr>
                </a:solidFill>
              </a:rPr>
              <a:t>Reunió lo mejor y dijo como hacerlo.</a:t>
            </a:r>
          </a:p>
          <a:p>
            <a:pPr marL="342900" indent="-342900">
              <a:buFont typeface="+mj-lt"/>
              <a:buAutoNum type="arabicPeriod"/>
            </a:pPr>
            <a:endParaRPr lang="es-AR" sz="1600" dirty="0" smtClean="0">
              <a:solidFill>
                <a:schemeClr val="tx1">
                  <a:lumMod val="65000"/>
                  <a:lumOff val="35000"/>
                </a:schemeClr>
              </a:solidFill>
            </a:endParaRPr>
          </a:p>
          <a:p>
            <a:pPr marL="342900" indent="-342900">
              <a:buFont typeface="+mj-lt"/>
              <a:buAutoNum type="arabicPeriod"/>
            </a:pPr>
            <a:r>
              <a:rPr lang="es-AR" sz="1600" dirty="0" smtClean="0">
                <a:solidFill>
                  <a:schemeClr val="tx1">
                    <a:lumMod val="65000"/>
                    <a:lumOff val="35000"/>
                  </a:schemeClr>
                </a:solidFill>
              </a:rPr>
              <a:t>Armó y mejoró las herramientas del estilo clásico.</a:t>
            </a:r>
          </a:p>
          <a:p>
            <a:pPr marL="342900" indent="-342900">
              <a:buFont typeface="+mj-lt"/>
              <a:buAutoNum type="arabicPeriod"/>
            </a:pPr>
            <a:endParaRPr lang="es-AR" sz="1600" dirty="0" smtClean="0">
              <a:solidFill>
                <a:schemeClr val="tx1">
                  <a:lumMod val="65000"/>
                  <a:lumOff val="35000"/>
                </a:schemeClr>
              </a:solidFill>
            </a:endParaRPr>
          </a:p>
          <a:p>
            <a:pPr marL="342900" indent="-342900">
              <a:buFont typeface="+mj-lt"/>
              <a:buAutoNum type="arabicPeriod"/>
            </a:pPr>
            <a:r>
              <a:rPr lang="es-AR" sz="1600" dirty="0" smtClean="0">
                <a:solidFill>
                  <a:schemeClr val="tx1">
                    <a:lumMod val="65000"/>
                    <a:lumOff val="35000"/>
                  </a:schemeClr>
                </a:solidFill>
              </a:rPr>
              <a:t>Actividades en paralelo.</a:t>
            </a:r>
          </a:p>
          <a:p>
            <a:pPr marL="342900" indent="-342900">
              <a:buFont typeface="+mj-lt"/>
              <a:buAutoNum type="arabicPeriod"/>
            </a:pPr>
            <a:endParaRPr lang="es-AR" sz="1600" dirty="0" smtClean="0">
              <a:solidFill>
                <a:schemeClr val="tx1">
                  <a:lumMod val="65000"/>
                  <a:lumOff val="35000"/>
                </a:schemeClr>
              </a:solidFill>
            </a:endParaRPr>
          </a:p>
          <a:p>
            <a:pPr marL="342900" indent="-342900">
              <a:buFont typeface="+mj-lt"/>
              <a:buAutoNum type="arabicPeriod"/>
            </a:pPr>
            <a:r>
              <a:rPr lang="es-AR" sz="1600" dirty="0" smtClean="0">
                <a:solidFill>
                  <a:schemeClr val="tx1">
                    <a:lumMod val="65000"/>
                    <a:lumOff val="35000"/>
                  </a:schemeClr>
                </a:solidFill>
              </a:rPr>
              <a:t>Detección de fallas más rápido.</a:t>
            </a:r>
          </a:p>
          <a:p>
            <a:pPr marL="342900" indent="-342900">
              <a:buFont typeface="+mj-lt"/>
              <a:buAutoNum type="arabicPeriod"/>
            </a:pPr>
            <a:endParaRPr lang="es-AR" sz="1600" dirty="0" smtClean="0">
              <a:solidFill>
                <a:schemeClr val="tx1">
                  <a:lumMod val="65000"/>
                  <a:lumOff val="35000"/>
                </a:schemeClr>
              </a:solidFill>
            </a:endParaRPr>
          </a:p>
          <a:p>
            <a:pPr marL="342900" indent="-342900">
              <a:buFont typeface="+mj-lt"/>
              <a:buAutoNum type="arabicPeriod"/>
            </a:pPr>
            <a:r>
              <a:rPr lang="es-AR" sz="1600" dirty="0" smtClean="0">
                <a:solidFill>
                  <a:schemeClr val="tx1">
                    <a:lumMod val="65000"/>
                    <a:lumOff val="35000"/>
                  </a:schemeClr>
                </a:solidFill>
              </a:rPr>
              <a:t>Implementación Radical o Conservadora.</a:t>
            </a:r>
          </a:p>
          <a:p>
            <a:endParaRPr lang="es-AR" sz="1600" dirty="0" smtClean="0">
              <a:solidFill>
                <a:schemeClr val="tx1">
                  <a:lumMod val="65000"/>
                  <a:lumOff val="35000"/>
                </a:schemeClr>
              </a:solidFill>
            </a:endParaRPr>
          </a:p>
        </p:txBody>
      </p:sp>
      <p:graphicFrame>
        <p:nvGraphicFramePr>
          <p:cNvPr id="17" name="Object 2"/>
          <p:cNvGraphicFramePr>
            <a:graphicFrameLocks noChangeAspect="1"/>
          </p:cNvGraphicFramePr>
          <p:nvPr>
            <p:extLst>
              <p:ext uri="{D42A27DB-BD31-4B8C-83A1-F6EECF244321}">
                <p14:modId xmlns:p14="http://schemas.microsoft.com/office/powerpoint/2010/main" val="1023567065"/>
              </p:ext>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7186"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8" name="Rectángulo 17"/>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Subtítulo"/>
          <p:cNvSpPr txBox="1">
            <a:spLocks/>
          </p:cNvSpPr>
          <p:nvPr/>
        </p:nvSpPr>
        <p:spPr>
          <a:xfrm>
            <a:off x="0" y="620688"/>
            <a:ext cx="9144000" cy="623731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1600" b="1" dirty="0" smtClean="0">
              <a:solidFill>
                <a:schemeClr val="accent1">
                  <a:lumMod val="50000"/>
                </a:schemeClr>
              </a:solidFill>
              <a:latin typeface="Arial Rounded MT Bold"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s-AR" sz="3200" b="1" dirty="0" smtClean="0">
                <a:solidFill>
                  <a:schemeClr val="accent1">
                    <a:lumMod val="50000"/>
                  </a:schemeClr>
                </a:solidFill>
                <a:latin typeface="Arial Rounded MT Bold" pitchFamily="34" charset="0"/>
              </a:rPr>
              <a:t>CICLO DE VIDA PROTOTIPO</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6 Rectángulo redondeado"/>
          <p:cNvSpPr/>
          <p:nvPr/>
        </p:nvSpPr>
        <p:spPr>
          <a:xfrm>
            <a:off x="539552" y="1988840"/>
            <a:ext cx="2016224" cy="9361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ESPECIFICACIONES INCOMPLETAS</a:t>
            </a:r>
            <a:endParaRPr lang="es-ES" sz="1600" dirty="0">
              <a:solidFill>
                <a:schemeClr val="accent1">
                  <a:lumMod val="75000"/>
                </a:schemeClr>
              </a:solidFill>
            </a:endParaRPr>
          </a:p>
        </p:txBody>
      </p:sp>
      <p:sp>
        <p:nvSpPr>
          <p:cNvPr id="8" name="7 Rectángulo redondeado"/>
          <p:cNvSpPr/>
          <p:nvPr/>
        </p:nvSpPr>
        <p:spPr>
          <a:xfrm>
            <a:off x="539552" y="3573016"/>
            <a:ext cx="2016224" cy="9361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SELECCIÓN DEL PROTOTIPO</a:t>
            </a:r>
            <a:endParaRPr lang="es-ES" sz="1600" dirty="0">
              <a:solidFill>
                <a:schemeClr val="accent1">
                  <a:lumMod val="75000"/>
                </a:schemeClr>
              </a:solidFill>
            </a:endParaRPr>
          </a:p>
        </p:txBody>
      </p:sp>
      <p:sp>
        <p:nvSpPr>
          <p:cNvPr id="9" name="8 Rectángulo redondeado"/>
          <p:cNvSpPr/>
          <p:nvPr/>
        </p:nvSpPr>
        <p:spPr>
          <a:xfrm>
            <a:off x="6516216" y="1988840"/>
            <a:ext cx="2016224" cy="9361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ESPECIFICACIONES COMPLETAS</a:t>
            </a:r>
            <a:endParaRPr lang="es-ES" sz="1600" dirty="0">
              <a:solidFill>
                <a:schemeClr val="accent1">
                  <a:lumMod val="75000"/>
                </a:schemeClr>
              </a:solidFill>
            </a:endParaRPr>
          </a:p>
        </p:txBody>
      </p:sp>
      <p:sp>
        <p:nvSpPr>
          <p:cNvPr id="10" name="9 Rectángulo redondeado"/>
          <p:cNvSpPr/>
          <p:nvPr/>
        </p:nvSpPr>
        <p:spPr>
          <a:xfrm>
            <a:off x="3707904" y="3573016"/>
            <a:ext cx="2016224" cy="9361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DESARROLLO DEL PROTOTIPO</a:t>
            </a:r>
            <a:endParaRPr lang="es-ES" sz="1600" dirty="0">
              <a:solidFill>
                <a:schemeClr val="accent1">
                  <a:lumMod val="75000"/>
                </a:schemeClr>
              </a:solidFill>
            </a:endParaRPr>
          </a:p>
        </p:txBody>
      </p:sp>
      <p:sp>
        <p:nvSpPr>
          <p:cNvPr id="11" name="10 Rectángulo redondeado"/>
          <p:cNvSpPr/>
          <p:nvPr/>
        </p:nvSpPr>
        <p:spPr>
          <a:xfrm>
            <a:off x="6516216" y="3573016"/>
            <a:ext cx="2016224" cy="9361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EVALUACIÓN DEL PROTOTIPO</a:t>
            </a:r>
            <a:endParaRPr lang="es-ES" sz="1600" dirty="0">
              <a:solidFill>
                <a:schemeClr val="accent1">
                  <a:lumMod val="75000"/>
                </a:schemeClr>
              </a:solidFill>
            </a:endParaRPr>
          </a:p>
        </p:txBody>
      </p:sp>
      <p:cxnSp>
        <p:nvCxnSpPr>
          <p:cNvPr id="13" name="12 Conector recto de flecha"/>
          <p:cNvCxnSpPr>
            <a:stCxn id="7" idx="2"/>
            <a:endCxn id="8" idx="0"/>
          </p:cNvCxnSpPr>
          <p:nvPr/>
        </p:nvCxnSpPr>
        <p:spPr>
          <a:xfrm>
            <a:off x="1547664" y="2924944"/>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8" idx="3"/>
            <a:endCxn id="10" idx="1"/>
          </p:cNvCxnSpPr>
          <p:nvPr/>
        </p:nvCxnSpPr>
        <p:spPr>
          <a:xfrm>
            <a:off x="2555776" y="404106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10" idx="3"/>
            <a:endCxn id="11" idx="1"/>
          </p:cNvCxnSpPr>
          <p:nvPr/>
        </p:nvCxnSpPr>
        <p:spPr>
          <a:xfrm>
            <a:off x="5724128" y="4041068"/>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11" idx="0"/>
            <a:endCxn id="9" idx="2"/>
          </p:cNvCxnSpPr>
          <p:nvPr/>
        </p:nvCxnSpPr>
        <p:spPr>
          <a:xfrm flipV="1">
            <a:off x="7524328" y="2924944"/>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7" idx="3"/>
            <a:endCxn id="9" idx="1"/>
          </p:cNvCxnSpPr>
          <p:nvPr/>
        </p:nvCxnSpPr>
        <p:spPr>
          <a:xfrm>
            <a:off x="2555776" y="2456892"/>
            <a:ext cx="3960440" cy="0"/>
          </a:xfrm>
          <a:prstGeom prst="straightConnector1">
            <a:avLst/>
          </a:prstGeom>
          <a:ln w="15875" cmpd="dbl">
            <a:prstDash val="dash"/>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179512" y="4797152"/>
            <a:ext cx="8712968" cy="1384995"/>
          </a:xfrm>
          <a:prstGeom prst="rect">
            <a:avLst/>
          </a:prstGeom>
          <a:noFill/>
        </p:spPr>
        <p:txBody>
          <a:bodyPr wrap="square" rtlCol="0">
            <a:spAutoFit/>
          </a:bodyPr>
          <a:lstStyle/>
          <a:p>
            <a:r>
              <a:rPr lang="es-AR" i="1" dirty="0" smtClean="0">
                <a:solidFill>
                  <a:schemeClr val="tx1">
                    <a:lumMod val="65000"/>
                    <a:lumOff val="35000"/>
                  </a:schemeClr>
                </a:solidFill>
              </a:rPr>
              <a:t>Características principales:</a:t>
            </a:r>
          </a:p>
          <a:p>
            <a:endParaRPr lang="es-AR" b="1" dirty="0" smtClean="0"/>
          </a:p>
          <a:p>
            <a:r>
              <a:rPr lang="es-AR" sz="1600" dirty="0" smtClean="0">
                <a:solidFill>
                  <a:schemeClr val="tx1">
                    <a:lumMod val="65000"/>
                    <a:lumOff val="35000"/>
                  </a:schemeClr>
                </a:solidFill>
              </a:rPr>
              <a:t>Consiste en capturar un conjunto inicial de necesidades e implantarlas rápidamente con la intención declarada de expandirlas y refinarlas iterativamente al ir aumentando la comprensión que del sistema tiene el usuario y quien lo desarrolla; también llamado desarrollo heurístico.</a:t>
            </a:r>
          </a:p>
        </p:txBody>
      </p:sp>
      <p:graphicFrame>
        <p:nvGraphicFramePr>
          <p:cNvPr id="17" name="Object 2"/>
          <p:cNvGraphicFramePr>
            <a:graphicFrameLocks noChangeAspect="1"/>
          </p:cNvGraphicFramePr>
          <p:nvPr>
            <p:extLst>
              <p:ext uri="{D42A27DB-BD31-4B8C-83A1-F6EECF244321}">
                <p14:modId xmlns:p14="http://schemas.microsoft.com/office/powerpoint/2010/main" val="1023567065"/>
              </p:ext>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8211"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9" name="Rectángulo 18"/>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a:xfrm>
            <a:off x="467544" y="1340768"/>
            <a:ext cx="8496944" cy="49685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s-AR" sz="2000" dirty="0" smtClean="0">
                <a:solidFill>
                  <a:schemeClr val="tx1">
                    <a:lumMod val="65000"/>
                    <a:lumOff val="35000"/>
                  </a:schemeClr>
                </a:solidFill>
              </a:rPr>
              <a:t>Nacieron como respuesta a las burocracias que ignoran las particularidades del desarrollo de SW y en su ignorancia presionan a los equipos a llevar adelante proyectos con compromisos irracionales realizados por los que no saben.</a:t>
            </a:r>
            <a:endParaRPr kumimoji="0" lang="es-AR" sz="2000" strike="noStrike" kern="1200" cap="none" spc="0" normalizeH="0" baseline="0" noProof="0" dirty="0" smtClean="0">
              <a:ln>
                <a:noFill/>
              </a:ln>
              <a:solidFill>
                <a:schemeClr val="tx1">
                  <a:lumMod val="75000"/>
                  <a:lumOff val="25000"/>
                </a:schemeClr>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2000" b="0" i="0" u="none" strike="noStrike" kern="1200" cap="none" spc="0" normalizeH="0" baseline="0" noProof="0" dirty="0" smtClean="0">
              <a:ln>
                <a:noFill/>
              </a:ln>
              <a:solidFill>
                <a:schemeClr val="tx1">
                  <a:lumMod val="75000"/>
                  <a:lumOff val="25000"/>
                </a:schemeClr>
              </a:solidFill>
              <a:effectLst/>
              <a:uLnTx/>
              <a:uFillTx/>
            </a:endParaRPr>
          </a:p>
          <a:p>
            <a:r>
              <a:rPr lang="es-AR" sz="2000" dirty="0">
                <a:solidFill>
                  <a:schemeClr val="tx1">
                    <a:lumMod val="65000"/>
                    <a:lumOff val="35000"/>
                  </a:schemeClr>
                </a:solidFill>
              </a:rPr>
              <a:t>A</a:t>
            </a:r>
            <a:r>
              <a:rPr lang="es-AR" sz="2000" dirty="0" smtClean="0"/>
              <a:t> </a:t>
            </a:r>
            <a:r>
              <a:rPr lang="es-AR" sz="2000" dirty="0" smtClean="0">
                <a:solidFill>
                  <a:schemeClr val="tx1">
                    <a:lumMod val="65000"/>
                    <a:lumOff val="35000"/>
                  </a:schemeClr>
                </a:solidFill>
              </a:rPr>
              <a:t>través </a:t>
            </a:r>
            <a:r>
              <a:rPr lang="es-AR" sz="2000" dirty="0">
                <a:solidFill>
                  <a:schemeClr val="tx1">
                    <a:lumMod val="65000"/>
                    <a:lumOff val="35000"/>
                  </a:schemeClr>
                </a:solidFill>
              </a:rPr>
              <a:t>de este trabajo </a:t>
            </a:r>
            <a:r>
              <a:rPr lang="es-AR" sz="2000" dirty="0" smtClean="0">
                <a:solidFill>
                  <a:schemeClr val="tx1">
                    <a:lumMod val="65000"/>
                    <a:lumOff val="35000"/>
                  </a:schemeClr>
                </a:solidFill>
              </a:rPr>
              <a:t>se ha aprendido </a:t>
            </a:r>
            <a:r>
              <a:rPr lang="es-AR" sz="2000" dirty="0">
                <a:solidFill>
                  <a:schemeClr val="tx1">
                    <a:lumMod val="65000"/>
                    <a:lumOff val="35000"/>
                  </a:schemeClr>
                </a:solidFill>
              </a:rPr>
              <a:t>a valorar:</a:t>
            </a:r>
            <a:br>
              <a:rPr lang="es-AR" sz="2000" dirty="0">
                <a:solidFill>
                  <a:schemeClr val="tx1">
                    <a:lumMod val="65000"/>
                    <a:lumOff val="35000"/>
                  </a:schemeClr>
                </a:solidFill>
              </a:rPr>
            </a:br>
            <a:endParaRPr lang="es-AR" sz="2000" dirty="0">
              <a:solidFill>
                <a:schemeClr val="tx1">
                  <a:lumMod val="65000"/>
                  <a:lumOff val="35000"/>
                </a:schemeClr>
              </a:solidFill>
            </a:endParaRPr>
          </a:p>
          <a:p>
            <a:pPr marL="342900" indent="-342900">
              <a:buFont typeface="Arial" panose="020B0604020202020204" pitchFamily="34" charset="0"/>
              <a:buChar char="•"/>
            </a:pPr>
            <a:r>
              <a:rPr lang="es-AR" sz="2000" i="1" dirty="0">
                <a:solidFill>
                  <a:schemeClr val="tx1">
                    <a:lumMod val="65000"/>
                    <a:lumOff val="35000"/>
                  </a:schemeClr>
                </a:solidFill>
              </a:rPr>
              <a:t>Individuos e interacciones</a:t>
            </a:r>
            <a:r>
              <a:rPr lang="es-AR" sz="2000" dirty="0">
                <a:solidFill>
                  <a:schemeClr val="tx1">
                    <a:lumMod val="65000"/>
                    <a:lumOff val="35000"/>
                  </a:schemeClr>
                </a:solidFill>
              </a:rPr>
              <a:t> sobre procesos y </a:t>
            </a:r>
            <a:r>
              <a:rPr lang="es-AR" sz="2000" dirty="0" smtClean="0">
                <a:solidFill>
                  <a:schemeClr val="tx1">
                    <a:lumMod val="65000"/>
                    <a:lumOff val="35000"/>
                  </a:schemeClr>
                </a:solidFill>
              </a:rPr>
              <a:t>herramientas.</a:t>
            </a:r>
          </a:p>
          <a:p>
            <a:pPr marL="342900" indent="-342900">
              <a:buFont typeface="Arial" panose="020B0604020202020204" pitchFamily="34" charset="0"/>
              <a:buChar char="•"/>
            </a:pPr>
            <a:r>
              <a:rPr lang="es-AR" sz="2000" i="1" dirty="0" smtClean="0">
                <a:solidFill>
                  <a:schemeClr val="tx1">
                    <a:lumMod val="65000"/>
                    <a:lumOff val="35000"/>
                  </a:schemeClr>
                </a:solidFill>
              </a:rPr>
              <a:t>Software </a:t>
            </a:r>
            <a:r>
              <a:rPr lang="es-AR" sz="2000" i="1" dirty="0">
                <a:solidFill>
                  <a:schemeClr val="tx1">
                    <a:lumMod val="65000"/>
                    <a:lumOff val="35000"/>
                  </a:schemeClr>
                </a:solidFill>
              </a:rPr>
              <a:t>funcionando</a:t>
            </a:r>
            <a:r>
              <a:rPr lang="es-AR" sz="2000" dirty="0">
                <a:solidFill>
                  <a:schemeClr val="tx1">
                    <a:lumMod val="65000"/>
                    <a:lumOff val="35000"/>
                  </a:schemeClr>
                </a:solidFill>
              </a:rPr>
              <a:t> sobre documentación </a:t>
            </a:r>
            <a:r>
              <a:rPr lang="es-AR" sz="2000" dirty="0" smtClean="0">
                <a:solidFill>
                  <a:schemeClr val="tx1">
                    <a:lumMod val="65000"/>
                    <a:lumOff val="35000"/>
                  </a:schemeClr>
                </a:solidFill>
              </a:rPr>
              <a:t>extensiva.</a:t>
            </a:r>
          </a:p>
          <a:p>
            <a:pPr marL="342900" indent="-342900">
              <a:buFont typeface="Arial" panose="020B0604020202020204" pitchFamily="34" charset="0"/>
              <a:buChar char="•"/>
            </a:pPr>
            <a:r>
              <a:rPr lang="es-AR" sz="2000" i="1" dirty="0" smtClean="0">
                <a:solidFill>
                  <a:schemeClr val="tx1">
                    <a:lumMod val="65000"/>
                    <a:lumOff val="35000"/>
                  </a:schemeClr>
                </a:solidFill>
              </a:rPr>
              <a:t>Colaboración </a:t>
            </a:r>
            <a:r>
              <a:rPr lang="es-AR" sz="2000" i="1" dirty="0">
                <a:solidFill>
                  <a:schemeClr val="tx1">
                    <a:lumMod val="65000"/>
                    <a:lumOff val="35000"/>
                  </a:schemeClr>
                </a:solidFill>
              </a:rPr>
              <a:t>con el cliente </a:t>
            </a:r>
            <a:r>
              <a:rPr lang="es-AR" sz="2000" dirty="0">
                <a:solidFill>
                  <a:schemeClr val="tx1">
                    <a:lumMod val="65000"/>
                    <a:lumOff val="35000"/>
                  </a:schemeClr>
                </a:solidFill>
              </a:rPr>
              <a:t>sobre negociación </a:t>
            </a:r>
            <a:r>
              <a:rPr lang="es-AR" sz="2000" dirty="0" smtClean="0">
                <a:solidFill>
                  <a:schemeClr val="tx1">
                    <a:lumMod val="65000"/>
                    <a:lumOff val="35000"/>
                  </a:schemeClr>
                </a:solidFill>
              </a:rPr>
              <a:t>contractual.</a:t>
            </a:r>
          </a:p>
          <a:p>
            <a:pPr marL="342900" indent="-342900">
              <a:buFont typeface="Arial" panose="020B0604020202020204" pitchFamily="34" charset="0"/>
              <a:buChar char="•"/>
            </a:pPr>
            <a:r>
              <a:rPr lang="es-AR" sz="2000" i="1" dirty="0" smtClean="0">
                <a:solidFill>
                  <a:schemeClr val="tx1">
                    <a:lumMod val="65000"/>
                    <a:lumOff val="35000"/>
                  </a:schemeClr>
                </a:solidFill>
              </a:rPr>
              <a:t>Respuesta </a:t>
            </a:r>
            <a:r>
              <a:rPr lang="es-AR" sz="2000" i="1" dirty="0">
                <a:solidFill>
                  <a:schemeClr val="tx1">
                    <a:lumMod val="65000"/>
                    <a:lumOff val="35000"/>
                  </a:schemeClr>
                </a:solidFill>
              </a:rPr>
              <a:t>ante el cambio</a:t>
            </a:r>
            <a:r>
              <a:rPr lang="es-AR" sz="2000" dirty="0">
                <a:solidFill>
                  <a:schemeClr val="tx1">
                    <a:lumMod val="65000"/>
                    <a:lumOff val="35000"/>
                  </a:schemeClr>
                </a:solidFill>
              </a:rPr>
              <a:t> sobre seguir un </a:t>
            </a:r>
            <a:r>
              <a:rPr lang="es-AR" sz="2000" dirty="0" smtClean="0">
                <a:solidFill>
                  <a:schemeClr val="tx1">
                    <a:lumMod val="65000"/>
                    <a:lumOff val="35000"/>
                  </a:schemeClr>
                </a:solidFill>
              </a:rPr>
              <a:t>plan.</a:t>
            </a:r>
            <a:r>
              <a:rPr lang="es-AR" sz="2000" dirty="0">
                <a:solidFill>
                  <a:schemeClr val="tx1">
                    <a:lumMod val="65000"/>
                    <a:lumOff val="35000"/>
                  </a:schemeClr>
                </a:solidFill>
              </a:rPr>
              <a:t/>
            </a:r>
            <a:br>
              <a:rPr lang="es-AR" sz="2000" dirty="0">
                <a:solidFill>
                  <a:schemeClr val="tx1">
                    <a:lumMod val="65000"/>
                    <a:lumOff val="35000"/>
                  </a:schemeClr>
                </a:solidFill>
              </a:rPr>
            </a:br>
            <a:endParaRPr lang="es-AR" sz="2000" dirty="0">
              <a:solidFill>
                <a:schemeClr val="tx1">
                  <a:lumMod val="65000"/>
                  <a:lumOff val="35000"/>
                </a:schemeClr>
              </a:solidFill>
            </a:endParaRPr>
          </a:p>
          <a:p>
            <a:r>
              <a:rPr lang="es-AR" sz="2000" dirty="0">
                <a:solidFill>
                  <a:schemeClr val="tx1">
                    <a:lumMod val="65000"/>
                    <a:lumOff val="35000"/>
                  </a:schemeClr>
                </a:solidFill>
              </a:rPr>
              <a:t>Esto es, aunque valoramos los elementos de la derecha</a:t>
            </a:r>
            <a:r>
              <a:rPr lang="es-AR" sz="2000" dirty="0" smtClean="0">
                <a:solidFill>
                  <a:schemeClr val="tx1">
                    <a:lumMod val="65000"/>
                    <a:lumOff val="35000"/>
                  </a:schemeClr>
                </a:solidFill>
              </a:rPr>
              <a:t>, valoramos </a:t>
            </a:r>
            <a:r>
              <a:rPr lang="es-AR" sz="2000" dirty="0">
                <a:solidFill>
                  <a:schemeClr val="tx1">
                    <a:lumMod val="65000"/>
                    <a:lumOff val="35000"/>
                  </a:schemeClr>
                </a:solidFill>
              </a:rPr>
              <a:t>más los de la izquierda.</a:t>
            </a:r>
          </a:p>
          <a:p>
            <a:endParaRPr kumimoji="0" lang="es-AR" sz="2000" b="0" i="0" u="none" strike="noStrike" kern="1200" cap="none" spc="0" normalizeH="0" baseline="0" noProof="0" dirty="0" smtClean="0">
              <a:ln>
                <a:noFill/>
              </a:ln>
              <a:solidFill>
                <a:schemeClr val="tx1">
                  <a:lumMod val="75000"/>
                  <a:lumOff val="25000"/>
                </a:schemeClr>
              </a:solidFill>
              <a:effectLst/>
              <a:uLnTx/>
              <a:uFillTx/>
            </a:endParaRPr>
          </a:p>
        </p:txBody>
      </p:sp>
      <p:graphicFrame>
        <p:nvGraphicFramePr>
          <p:cNvPr id="9" name="Object 2"/>
          <p:cNvGraphicFramePr>
            <a:graphicFrameLocks noChangeAspect="1"/>
          </p:cNvGraphicFramePr>
          <p:nvPr>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31758"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0" name="Rectángulo 9"/>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
        <p:nvSpPr>
          <p:cNvPr id="3" name="Rectángulo 2"/>
          <p:cNvSpPr/>
          <p:nvPr/>
        </p:nvSpPr>
        <p:spPr>
          <a:xfrm>
            <a:off x="2100658" y="908720"/>
            <a:ext cx="5230727" cy="584775"/>
          </a:xfrm>
          <a:prstGeom prst="rect">
            <a:avLst/>
          </a:prstGeom>
        </p:spPr>
        <p:txBody>
          <a:bodyPr wrap="none">
            <a:spAutoFit/>
          </a:bodyPr>
          <a:lstStyle/>
          <a:p>
            <a:pPr marL="342900" lvl="0" indent="-342900" algn="ctr">
              <a:spcBef>
                <a:spcPct val="20000"/>
              </a:spcBef>
              <a:defRPr/>
            </a:pPr>
            <a:r>
              <a:rPr lang="es-AR" sz="3200" b="1" dirty="0" smtClean="0">
                <a:solidFill>
                  <a:schemeClr val="accent1">
                    <a:lumMod val="50000"/>
                  </a:schemeClr>
                </a:solidFill>
                <a:latin typeface="Arial Rounded MT Bold" pitchFamily="34" charset="0"/>
              </a:rPr>
              <a:t>METODOLOGÍAS ÁGILES</a:t>
            </a:r>
            <a:endParaRPr lang="es-AR" sz="3200" b="1" dirty="0">
              <a:solidFill>
                <a:schemeClr val="accent1">
                  <a:lumMod val="50000"/>
                </a:schemeClr>
              </a:solidFill>
              <a:latin typeface="Arial Rounded MT Bold" pitchFamily="34" charset="0"/>
            </a:endParaRPr>
          </a:p>
        </p:txBody>
      </p:sp>
    </p:spTree>
    <p:extLst>
      <p:ext uri="{BB962C8B-B14F-4D97-AF65-F5344CB8AC3E}">
        <p14:creationId xmlns:p14="http://schemas.microsoft.com/office/powerpoint/2010/main" val="2153112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a:xfrm>
            <a:off x="467544" y="1340768"/>
            <a:ext cx="8496944" cy="49685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endParaRPr kumimoji="0" lang="es-AR" sz="2000" b="0" i="0" u="none" strike="noStrike" kern="1200" cap="none" spc="0" normalizeH="0" baseline="0" noProof="0" dirty="0" smtClean="0">
              <a:ln>
                <a:noFill/>
              </a:ln>
              <a:solidFill>
                <a:schemeClr val="tx1">
                  <a:lumMod val="75000"/>
                  <a:lumOff val="25000"/>
                </a:schemeClr>
              </a:solidFill>
              <a:effectLst/>
              <a:uLnTx/>
              <a:uFillTx/>
            </a:endParaRPr>
          </a:p>
        </p:txBody>
      </p:sp>
      <p:graphicFrame>
        <p:nvGraphicFramePr>
          <p:cNvPr id="9" name="Object 2"/>
          <p:cNvGraphicFramePr>
            <a:graphicFrameLocks noChangeAspect="1"/>
          </p:cNvGraphicFramePr>
          <p:nvPr>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32781"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0" name="Rectángulo 9"/>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
        <p:nvSpPr>
          <p:cNvPr id="3" name="Rectángulo 2"/>
          <p:cNvSpPr/>
          <p:nvPr/>
        </p:nvSpPr>
        <p:spPr>
          <a:xfrm>
            <a:off x="2100658" y="908720"/>
            <a:ext cx="5230727" cy="584775"/>
          </a:xfrm>
          <a:prstGeom prst="rect">
            <a:avLst/>
          </a:prstGeom>
        </p:spPr>
        <p:txBody>
          <a:bodyPr wrap="none">
            <a:spAutoFit/>
          </a:bodyPr>
          <a:lstStyle/>
          <a:p>
            <a:pPr marL="342900" lvl="0" indent="-342900" algn="ctr">
              <a:spcBef>
                <a:spcPct val="20000"/>
              </a:spcBef>
              <a:defRPr/>
            </a:pPr>
            <a:r>
              <a:rPr lang="es-AR" sz="3200" b="1" dirty="0" smtClean="0">
                <a:solidFill>
                  <a:schemeClr val="accent1">
                    <a:lumMod val="50000"/>
                  </a:schemeClr>
                </a:solidFill>
                <a:latin typeface="Arial Rounded MT Bold" pitchFamily="34" charset="0"/>
              </a:rPr>
              <a:t>METODOLOGÍAS ÁGILES</a:t>
            </a:r>
            <a:endParaRPr lang="es-AR" sz="3200" b="1" dirty="0">
              <a:solidFill>
                <a:schemeClr val="accent1">
                  <a:lumMod val="50000"/>
                </a:schemeClr>
              </a:solidFill>
              <a:latin typeface="Arial Rounded MT Bold" pitchFamily="34" charset="0"/>
            </a:endParaRPr>
          </a:p>
        </p:txBody>
      </p:sp>
      <p:sp>
        <p:nvSpPr>
          <p:cNvPr id="8" name="2 Subtítulo"/>
          <p:cNvSpPr txBox="1">
            <a:spLocks/>
          </p:cNvSpPr>
          <p:nvPr/>
        </p:nvSpPr>
        <p:spPr>
          <a:xfrm>
            <a:off x="619944" y="1493168"/>
            <a:ext cx="8496944" cy="4968552"/>
          </a:xfrm>
          <a:prstGeom prst="rect">
            <a:avLst/>
          </a:prstGeom>
        </p:spPr>
        <p:txBody>
          <a:bodyPr vert="horz" lIns="91440" tIns="45720" rIns="91440" bIns="45720" rtlCol="0">
            <a:normAutofit fontScale="925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342900" marR="0" lvl="0" indent="-342900" defTabSz="914400" rtl="0" eaLnBrk="1" fontAlgn="auto" latinLnBrk="0" hangingPunct="1">
              <a:lnSpc>
                <a:spcPct val="100000"/>
              </a:lnSpc>
              <a:spcBef>
                <a:spcPct val="20000"/>
              </a:spcBef>
              <a:spcAft>
                <a:spcPts val="0"/>
              </a:spcAft>
              <a:buClrTx/>
              <a:buSzTx/>
              <a:tabLst/>
              <a:defRPr/>
            </a:pPr>
            <a:r>
              <a:rPr lang="es-AR" sz="2000" b="1" u="sng" dirty="0" smtClean="0">
                <a:solidFill>
                  <a:schemeClr val="tx1">
                    <a:lumMod val="75000"/>
                    <a:lumOff val="25000"/>
                  </a:schemeClr>
                </a:solidFill>
              </a:rPr>
              <a:t>Características:</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noProof="0" dirty="0" smtClean="0">
                <a:solidFill>
                  <a:schemeClr val="tx1">
                    <a:lumMod val="75000"/>
                    <a:lumOff val="25000"/>
                  </a:schemeClr>
                </a:solidFill>
              </a:rPr>
              <a:t>Se apoyan en períodos de producción corto (SPRINT) y mucha colaboración dentro del equipo del proyecto.</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75000"/>
                    <a:lumOff val="25000"/>
                  </a:schemeClr>
                </a:solidFill>
              </a:rPr>
              <a:t>El método tiene inherente en su ADN el cambio (tan temido en otros ciclos de vida).</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noProof="0" dirty="0" smtClean="0">
                <a:solidFill>
                  <a:schemeClr val="tx1">
                    <a:lumMod val="75000"/>
                    <a:lumOff val="25000"/>
                  </a:schemeClr>
                </a:solidFill>
              </a:rPr>
              <a:t>El equipo cuenta con poder de decisión.</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65000"/>
                    <a:lumOff val="35000"/>
                  </a:schemeClr>
                </a:solidFill>
              </a:rPr>
              <a:t>Escala de tiempo fija (SPRINT).</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65000"/>
                    <a:lumOff val="35000"/>
                  </a:schemeClr>
                </a:solidFill>
              </a:rPr>
              <a:t>Foco en la entrega frecuente (validación con el usuario)</a:t>
            </a:r>
            <a:r>
              <a:rPr lang="es-AR" sz="2000" i="1" dirty="0" smtClean="0">
                <a:solidFill>
                  <a:schemeClr val="tx1">
                    <a:lumMod val="75000"/>
                    <a:lumOff val="25000"/>
                  </a:schemeClr>
                </a:solidFill>
              </a:rPr>
              <a:t>.</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65000"/>
                    <a:lumOff val="35000"/>
                  </a:schemeClr>
                </a:solidFill>
              </a:rPr>
              <a:t>Participación</a:t>
            </a:r>
            <a:r>
              <a:rPr lang="es-AR" sz="2000" i="1" dirty="0" smtClean="0">
                <a:solidFill>
                  <a:schemeClr val="tx1">
                    <a:lumMod val="75000"/>
                    <a:lumOff val="25000"/>
                  </a:schemeClr>
                </a:solidFill>
              </a:rPr>
              <a:t> activa del usuario.</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75000"/>
                    <a:lumOff val="25000"/>
                  </a:schemeClr>
                </a:solidFill>
              </a:rPr>
              <a:t>Desarrollos en forma iterativa.</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75000"/>
                    <a:lumOff val="25000"/>
                  </a:schemeClr>
                </a:solidFill>
              </a:rPr>
              <a:t>Se aplica la regla 80/20 (hago el 80% de lo que me piden priorizando).</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75000"/>
                    <a:lumOff val="25000"/>
                  </a:schemeClr>
                </a:solidFill>
              </a:rPr>
              <a:t>Se completa cada función antes de continuar.</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75000"/>
                    <a:lumOff val="25000"/>
                  </a:schemeClr>
                </a:solidFill>
              </a:rPr>
              <a:t>Existe la “colaboración y cooperación”.</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75000"/>
                    <a:lumOff val="25000"/>
                  </a:schemeClr>
                </a:solidFill>
              </a:rPr>
              <a:t>Los requerimientos pueden evolucionar y eso no es un problema significativo.</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75000"/>
                    <a:lumOff val="25000"/>
                  </a:schemeClr>
                </a:solidFill>
              </a:rPr>
              <a:t>Son muy buenos para proyectos de mantenimiento y problemáticos para proyectos grandes.</a:t>
            </a:r>
            <a:endParaRPr lang="es-AR" sz="2000" i="1" dirty="0" smtClean="0">
              <a:solidFill>
                <a:schemeClr val="tx1">
                  <a:lumMod val="65000"/>
                  <a:lumOff val="35000"/>
                </a:schemeClr>
              </a:solidFill>
            </a:endParaRPr>
          </a:p>
        </p:txBody>
      </p:sp>
    </p:spTree>
    <p:extLst>
      <p:ext uri="{BB962C8B-B14F-4D97-AF65-F5344CB8AC3E}">
        <p14:creationId xmlns:p14="http://schemas.microsoft.com/office/powerpoint/2010/main" val="3514485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a:xfrm>
            <a:off x="467544" y="1340768"/>
            <a:ext cx="8496944" cy="49685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endParaRPr kumimoji="0" lang="es-AR" sz="2000" b="0" i="0" u="none" strike="noStrike" kern="1200" cap="none" spc="0" normalizeH="0" baseline="0" noProof="0" dirty="0" smtClean="0">
              <a:ln>
                <a:noFill/>
              </a:ln>
              <a:solidFill>
                <a:schemeClr val="tx1">
                  <a:lumMod val="75000"/>
                  <a:lumOff val="25000"/>
                </a:schemeClr>
              </a:solidFill>
              <a:effectLst/>
              <a:uLnTx/>
              <a:uFillTx/>
            </a:endParaRPr>
          </a:p>
        </p:txBody>
      </p:sp>
      <p:graphicFrame>
        <p:nvGraphicFramePr>
          <p:cNvPr id="9" name="Object 2"/>
          <p:cNvGraphicFramePr>
            <a:graphicFrameLocks noChangeAspect="1"/>
          </p:cNvGraphicFramePr>
          <p:nvPr>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33803"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0" name="Rectángulo 9"/>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
        <p:nvSpPr>
          <p:cNvPr id="3" name="Rectángulo 2"/>
          <p:cNvSpPr/>
          <p:nvPr/>
        </p:nvSpPr>
        <p:spPr>
          <a:xfrm>
            <a:off x="2100658" y="908720"/>
            <a:ext cx="5230727" cy="584775"/>
          </a:xfrm>
          <a:prstGeom prst="rect">
            <a:avLst/>
          </a:prstGeom>
        </p:spPr>
        <p:txBody>
          <a:bodyPr wrap="none">
            <a:spAutoFit/>
          </a:bodyPr>
          <a:lstStyle/>
          <a:p>
            <a:pPr marL="342900" lvl="0" indent="-342900" algn="ctr">
              <a:spcBef>
                <a:spcPct val="20000"/>
              </a:spcBef>
              <a:defRPr/>
            </a:pPr>
            <a:r>
              <a:rPr lang="es-AR" sz="3200" b="1" dirty="0" smtClean="0">
                <a:solidFill>
                  <a:schemeClr val="accent1">
                    <a:lumMod val="50000"/>
                  </a:schemeClr>
                </a:solidFill>
                <a:latin typeface="Arial Rounded MT Bold" pitchFamily="34" charset="0"/>
              </a:rPr>
              <a:t>METODOLOGÍAS ÁGILES</a:t>
            </a:r>
            <a:endParaRPr lang="es-AR" sz="3200" b="1" dirty="0">
              <a:solidFill>
                <a:schemeClr val="accent1">
                  <a:lumMod val="50000"/>
                </a:schemeClr>
              </a:solidFill>
              <a:latin typeface="Arial Rounded MT Bold" pitchFamily="34" charset="0"/>
            </a:endParaRPr>
          </a:p>
        </p:txBody>
      </p:sp>
      <p:sp>
        <p:nvSpPr>
          <p:cNvPr id="8" name="2 Subtítulo"/>
          <p:cNvSpPr txBox="1">
            <a:spLocks/>
          </p:cNvSpPr>
          <p:nvPr/>
        </p:nvSpPr>
        <p:spPr>
          <a:xfrm>
            <a:off x="619944" y="1493168"/>
            <a:ext cx="8496944" cy="49685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342900" marR="0" lvl="0" indent="-342900" defTabSz="914400" rtl="0" eaLnBrk="1" fontAlgn="auto" latinLnBrk="0" hangingPunct="1">
              <a:lnSpc>
                <a:spcPct val="100000"/>
              </a:lnSpc>
              <a:spcBef>
                <a:spcPct val="20000"/>
              </a:spcBef>
              <a:spcAft>
                <a:spcPts val="0"/>
              </a:spcAft>
              <a:buClrTx/>
              <a:buSzTx/>
              <a:tabLst/>
              <a:defRPr/>
            </a:pPr>
            <a:r>
              <a:rPr lang="es-AR" sz="2000" i="1" dirty="0" smtClean="0">
                <a:solidFill>
                  <a:schemeClr val="tx1">
                    <a:lumMod val="65000"/>
                    <a:lumOff val="35000"/>
                  </a:schemeClr>
                </a:solidFill>
              </a:rPr>
              <a:t>Los 4 métodos ágiles mas utilizados son:</a:t>
            </a:r>
          </a:p>
          <a:p>
            <a:pPr marL="342900" marR="0" lvl="0" indent="-342900" defTabSz="914400" rtl="0" eaLnBrk="1" fontAlgn="auto" latinLnBrk="0" hangingPunct="1">
              <a:lnSpc>
                <a:spcPct val="100000"/>
              </a:lnSpc>
              <a:spcBef>
                <a:spcPct val="20000"/>
              </a:spcBef>
              <a:spcAft>
                <a:spcPts val="0"/>
              </a:spcAft>
              <a:buClrTx/>
              <a:buSzTx/>
              <a:tabLst/>
              <a:defRPr/>
            </a:pPr>
            <a:endParaRPr lang="es-AR" sz="2000" i="1" dirty="0" smtClean="0">
              <a:solidFill>
                <a:schemeClr val="tx1">
                  <a:lumMod val="65000"/>
                  <a:lumOff val="35000"/>
                </a:schemeClr>
              </a:solidFill>
            </a:endParaRPr>
          </a:p>
          <a:p>
            <a:pPr marL="457200" marR="0" lvl="0" indent="-457200" defTabSz="914400" rtl="0" eaLnBrk="1" fontAlgn="auto" latinLnBrk="0" hangingPunct="1">
              <a:lnSpc>
                <a:spcPct val="100000"/>
              </a:lnSpc>
              <a:spcBef>
                <a:spcPct val="20000"/>
              </a:spcBef>
              <a:spcAft>
                <a:spcPts val="0"/>
              </a:spcAft>
              <a:buClrTx/>
              <a:buSzTx/>
              <a:buFont typeface="+mj-lt"/>
              <a:buAutoNum type="arabicPeriod"/>
              <a:tabLst/>
              <a:defRPr/>
            </a:pPr>
            <a:r>
              <a:rPr lang="es-AR" sz="2000" i="1" dirty="0" smtClean="0">
                <a:solidFill>
                  <a:schemeClr val="tx1">
                    <a:lumMod val="65000"/>
                    <a:lumOff val="35000"/>
                  </a:schemeClr>
                </a:solidFill>
              </a:rPr>
              <a:t>KANBAN</a:t>
            </a:r>
          </a:p>
          <a:p>
            <a:pPr marL="457200" marR="0" lvl="0" indent="-457200" defTabSz="914400" rtl="0" eaLnBrk="1" fontAlgn="auto" latinLnBrk="0" hangingPunct="1">
              <a:lnSpc>
                <a:spcPct val="100000"/>
              </a:lnSpc>
              <a:spcBef>
                <a:spcPct val="20000"/>
              </a:spcBef>
              <a:spcAft>
                <a:spcPts val="0"/>
              </a:spcAft>
              <a:buClrTx/>
              <a:buSzTx/>
              <a:buFont typeface="+mj-lt"/>
              <a:buAutoNum type="arabicPeriod"/>
              <a:tabLst/>
              <a:defRPr/>
            </a:pPr>
            <a:r>
              <a:rPr lang="es-AR" sz="2000" i="1" dirty="0" smtClean="0">
                <a:solidFill>
                  <a:schemeClr val="tx1">
                    <a:lumMod val="65000"/>
                    <a:lumOff val="35000"/>
                  </a:schemeClr>
                </a:solidFill>
              </a:rPr>
              <a:t>SCRUM</a:t>
            </a:r>
          </a:p>
          <a:p>
            <a:pPr marL="457200" marR="0" lvl="0" indent="-457200" defTabSz="914400" rtl="0" eaLnBrk="1" fontAlgn="auto" latinLnBrk="0" hangingPunct="1">
              <a:lnSpc>
                <a:spcPct val="100000"/>
              </a:lnSpc>
              <a:spcBef>
                <a:spcPct val="20000"/>
              </a:spcBef>
              <a:spcAft>
                <a:spcPts val="0"/>
              </a:spcAft>
              <a:buClrTx/>
              <a:buSzTx/>
              <a:buFont typeface="+mj-lt"/>
              <a:buAutoNum type="arabicPeriod"/>
              <a:tabLst/>
              <a:defRPr/>
            </a:pPr>
            <a:r>
              <a:rPr lang="es-AR" sz="2000" i="1" dirty="0" smtClean="0">
                <a:solidFill>
                  <a:schemeClr val="tx1">
                    <a:lumMod val="65000"/>
                    <a:lumOff val="35000"/>
                  </a:schemeClr>
                </a:solidFill>
              </a:rPr>
              <a:t>XP (Extreme </a:t>
            </a:r>
            <a:r>
              <a:rPr lang="es-AR" sz="2000" i="1" dirty="0" err="1" smtClean="0">
                <a:solidFill>
                  <a:schemeClr val="tx1">
                    <a:lumMod val="65000"/>
                    <a:lumOff val="35000"/>
                  </a:schemeClr>
                </a:solidFill>
              </a:rPr>
              <a:t>Programing</a:t>
            </a:r>
            <a:r>
              <a:rPr lang="es-AR" sz="2000" i="1" dirty="0" smtClean="0">
                <a:solidFill>
                  <a:schemeClr val="tx1">
                    <a:lumMod val="65000"/>
                    <a:lumOff val="35000"/>
                  </a:schemeClr>
                </a:solidFill>
              </a:rPr>
              <a:t>)</a:t>
            </a:r>
          </a:p>
          <a:p>
            <a:pPr marL="457200" marR="0" lvl="0" indent="-457200" defTabSz="914400" rtl="0" eaLnBrk="1" fontAlgn="auto" latinLnBrk="0" hangingPunct="1">
              <a:lnSpc>
                <a:spcPct val="100000"/>
              </a:lnSpc>
              <a:spcBef>
                <a:spcPct val="20000"/>
              </a:spcBef>
              <a:spcAft>
                <a:spcPts val="0"/>
              </a:spcAft>
              <a:buClrTx/>
              <a:buSzTx/>
              <a:buFont typeface="+mj-lt"/>
              <a:buAutoNum type="arabicPeriod"/>
              <a:tabLst/>
              <a:defRPr/>
            </a:pPr>
            <a:r>
              <a:rPr lang="es-AR" sz="2000" i="1" dirty="0" smtClean="0">
                <a:solidFill>
                  <a:schemeClr val="tx1">
                    <a:lumMod val="65000"/>
                    <a:lumOff val="35000"/>
                  </a:schemeClr>
                </a:solidFill>
              </a:rPr>
              <a:t>FDD (</a:t>
            </a:r>
            <a:r>
              <a:rPr lang="es-AR" sz="2000" i="1" dirty="0" err="1" smtClean="0">
                <a:solidFill>
                  <a:schemeClr val="tx1">
                    <a:lumMod val="65000"/>
                    <a:lumOff val="35000"/>
                  </a:schemeClr>
                </a:solidFill>
              </a:rPr>
              <a:t>Feature</a:t>
            </a:r>
            <a:r>
              <a:rPr lang="es-AR" sz="2000" i="1" dirty="0" smtClean="0">
                <a:solidFill>
                  <a:schemeClr val="tx1">
                    <a:lumMod val="65000"/>
                    <a:lumOff val="35000"/>
                  </a:schemeClr>
                </a:solidFill>
              </a:rPr>
              <a:t> </a:t>
            </a:r>
            <a:r>
              <a:rPr lang="es-AR" sz="2000" i="1" dirty="0" err="1" smtClean="0">
                <a:solidFill>
                  <a:schemeClr val="tx1">
                    <a:lumMod val="65000"/>
                    <a:lumOff val="35000"/>
                  </a:schemeClr>
                </a:solidFill>
              </a:rPr>
              <a:t>Driven</a:t>
            </a:r>
            <a:r>
              <a:rPr lang="es-AR" sz="2000" i="1" dirty="0" smtClean="0">
                <a:solidFill>
                  <a:schemeClr val="tx1">
                    <a:lumMod val="65000"/>
                    <a:lumOff val="35000"/>
                  </a:schemeClr>
                </a:solidFill>
              </a:rPr>
              <a:t> </a:t>
            </a:r>
            <a:r>
              <a:rPr lang="es-AR" sz="2000" i="1" dirty="0" err="1" smtClean="0">
                <a:solidFill>
                  <a:schemeClr val="tx1">
                    <a:lumMod val="65000"/>
                    <a:lumOff val="35000"/>
                  </a:schemeClr>
                </a:solidFill>
              </a:rPr>
              <a:t>Development</a:t>
            </a:r>
            <a:r>
              <a:rPr lang="es-AR" sz="2000" i="1" dirty="0" smtClean="0">
                <a:solidFill>
                  <a:schemeClr val="tx1">
                    <a:lumMod val="65000"/>
                    <a:lumOff val="35000"/>
                  </a:schemeClr>
                </a:solidFill>
              </a:rPr>
              <a:t>)</a:t>
            </a: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p:txBody>
      </p:sp>
    </p:spTree>
    <p:extLst>
      <p:ext uri="{BB962C8B-B14F-4D97-AF65-F5344CB8AC3E}">
        <p14:creationId xmlns:p14="http://schemas.microsoft.com/office/powerpoint/2010/main" val="2923254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a:xfrm>
            <a:off x="467544" y="1340768"/>
            <a:ext cx="8496944" cy="49685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endParaRPr kumimoji="0" lang="es-AR" sz="2000" b="0" i="0" u="none" strike="noStrike" kern="1200" cap="none" spc="0" normalizeH="0" baseline="0" noProof="0" dirty="0" smtClean="0">
              <a:ln>
                <a:noFill/>
              </a:ln>
              <a:solidFill>
                <a:schemeClr val="tx1">
                  <a:lumMod val="75000"/>
                  <a:lumOff val="25000"/>
                </a:schemeClr>
              </a:solidFill>
              <a:effectLst/>
              <a:uLnTx/>
              <a:uFillTx/>
            </a:endParaRPr>
          </a:p>
        </p:txBody>
      </p:sp>
      <p:graphicFrame>
        <p:nvGraphicFramePr>
          <p:cNvPr id="9" name="Object 2"/>
          <p:cNvGraphicFramePr>
            <a:graphicFrameLocks noChangeAspect="1"/>
          </p:cNvGraphicFramePr>
          <p:nvPr>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34828"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0" name="Rectángulo 9"/>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
        <p:nvSpPr>
          <p:cNvPr id="3" name="Rectángulo 2"/>
          <p:cNvSpPr/>
          <p:nvPr/>
        </p:nvSpPr>
        <p:spPr>
          <a:xfrm>
            <a:off x="2100658" y="908720"/>
            <a:ext cx="5230727" cy="584775"/>
          </a:xfrm>
          <a:prstGeom prst="rect">
            <a:avLst/>
          </a:prstGeom>
        </p:spPr>
        <p:txBody>
          <a:bodyPr wrap="none">
            <a:spAutoFit/>
          </a:bodyPr>
          <a:lstStyle/>
          <a:p>
            <a:pPr marL="342900" lvl="0" indent="-342900" algn="ctr">
              <a:spcBef>
                <a:spcPct val="20000"/>
              </a:spcBef>
              <a:defRPr/>
            </a:pPr>
            <a:r>
              <a:rPr lang="es-AR" sz="3200" b="1" dirty="0" smtClean="0">
                <a:solidFill>
                  <a:schemeClr val="accent1">
                    <a:lumMod val="50000"/>
                  </a:schemeClr>
                </a:solidFill>
                <a:latin typeface="Arial Rounded MT Bold" pitchFamily="34" charset="0"/>
              </a:rPr>
              <a:t>METODOLOGÍAS ÁGILES</a:t>
            </a:r>
            <a:endParaRPr lang="es-AR" sz="3200" b="1" dirty="0">
              <a:solidFill>
                <a:schemeClr val="accent1">
                  <a:lumMod val="50000"/>
                </a:schemeClr>
              </a:solidFill>
              <a:latin typeface="Arial Rounded MT Bold" pitchFamily="34" charset="0"/>
            </a:endParaRPr>
          </a:p>
        </p:txBody>
      </p:sp>
      <p:sp>
        <p:nvSpPr>
          <p:cNvPr id="8" name="2 Subtítulo"/>
          <p:cNvSpPr txBox="1">
            <a:spLocks/>
          </p:cNvSpPr>
          <p:nvPr/>
        </p:nvSpPr>
        <p:spPr>
          <a:xfrm>
            <a:off x="619944" y="1493168"/>
            <a:ext cx="8496944" cy="49685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457200" marR="0" lvl="0" indent="-457200" defTabSz="914400" rtl="0" eaLnBrk="1" fontAlgn="auto" latinLnBrk="0" hangingPunct="1">
              <a:lnSpc>
                <a:spcPct val="100000"/>
              </a:lnSpc>
              <a:spcBef>
                <a:spcPct val="20000"/>
              </a:spcBef>
              <a:spcAft>
                <a:spcPts val="0"/>
              </a:spcAft>
              <a:buClrTx/>
              <a:buSzTx/>
              <a:buFont typeface="+mj-lt"/>
              <a:buAutoNum type="arabicPeriod"/>
              <a:tabLst/>
              <a:defRPr/>
            </a:pPr>
            <a:r>
              <a:rPr lang="es-AR" sz="2000" b="1" i="1" dirty="0" smtClean="0">
                <a:solidFill>
                  <a:schemeClr val="tx1">
                    <a:lumMod val="65000"/>
                    <a:lumOff val="35000"/>
                  </a:schemeClr>
                </a:solidFill>
              </a:rPr>
              <a:t>KANBAN</a:t>
            </a:r>
          </a:p>
          <a:p>
            <a:pPr lvl="0">
              <a:spcBef>
                <a:spcPct val="20000"/>
              </a:spcBef>
              <a:defRPr/>
            </a:pPr>
            <a:r>
              <a:rPr lang="es-AR" i="1" dirty="0" err="1">
                <a:solidFill>
                  <a:schemeClr val="tx1">
                    <a:lumMod val="65000"/>
                    <a:lumOff val="35000"/>
                  </a:schemeClr>
                </a:solidFill>
              </a:rPr>
              <a:t>Kanban</a:t>
            </a:r>
            <a:r>
              <a:rPr lang="es-AR" dirty="0">
                <a:solidFill>
                  <a:schemeClr val="tx1">
                    <a:lumMod val="65000"/>
                    <a:lumOff val="35000"/>
                  </a:schemeClr>
                </a:solidFill>
              </a:rPr>
              <a:t> se basa en un sistema de producción que dispara trabajo solo cuando existe capacidad para procesarlo. El disparador de trabajo es representado por tarjetas </a:t>
            </a:r>
            <a:r>
              <a:rPr lang="es-AR" i="1" dirty="0" err="1">
                <a:solidFill>
                  <a:schemeClr val="tx1">
                    <a:lumMod val="65000"/>
                    <a:lumOff val="35000"/>
                  </a:schemeClr>
                </a:solidFill>
              </a:rPr>
              <a:t>K</a:t>
            </a:r>
            <a:r>
              <a:rPr lang="es-AR" i="1" dirty="0" err="1" smtClean="0">
                <a:solidFill>
                  <a:schemeClr val="tx1">
                    <a:lumMod val="65000"/>
                    <a:lumOff val="35000"/>
                  </a:schemeClr>
                </a:solidFill>
              </a:rPr>
              <a:t>anban</a:t>
            </a:r>
            <a:r>
              <a:rPr lang="es-AR" dirty="0" smtClean="0">
                <a:solidFill>
                  <a:schemeClr val="tx1">
                    <a:lumMod val="65000"/>
                    <a:lumOff val="35000"/>
                  </a:schemeClr>
                </a:solidFill>
              </a:rPr>
              <a:t> </a:t>
            </a:r>
            <a:r>
              <a:rPr lang="es-AR" dirty="0">
                <a:solidFill>
                  <a:schemeClr val="tx1">
                    <a:lumMod val="65000"/>
                    <a:lumOff val="35000"/>
                  </a:schemeClr>
                </a:solidFill>
              </a:rPr>
              <a:t>de las cuales se dispone de una cantidad limitada</a:t>
            </a:r>
            <a:r>
              <a:rPr lang="es-AR" dirty="0" smtClean="0">
                <a:solidFill>
                  <a:schemeClr val="tx1">
                    <a:lumMod val="65000"/>
                    <a:lumOff val="35000"/>
                  </a:schemeClr>
                </a:solidFill>
              </a:rPr>
              <a:t>.</a:t>
            </a:r>
          </a:p>
          <a:p>
            <a:pPr lvl="0">
              <a:spcBef>
                <a:spcPct val="20000"/>
              </a:spcBef>
              <a:defRPr/>
            </a:pPr>
            <a:endParaRPr lang="es-AR" dirty="0">
              <a:solidFill>
                <a:schemeClr val="tx1">
                  <a:lumMod val="65000"/>
                  <a:lumOff val="35000"/>
                </a:schemeClr>
              </a:solidFill>
            </a:endParaRPr>
          </a:p>
          <a:p>
            <a:pPr marL="457200" marR="0" lvl="0" indent="-457200" defTabSz="914400" rtl="0" eaLnBrk="1" fontAlgn="auto" latinLnBrk="0" hangingPunct="1">
              <a:lnSpc>
                <a:spcPct val="100000"/>
              </a:lnSpc>
              <a:spcBef>
                <a:spcPct val="20000"/>
              </a:spcBef>
              <a:spcAft>
                <a:spcPts val="0"/>
              </a:spcAft>
              <a:buClrTx/>
              <a:buSzTx/>
              <a:buFont typeface="+mj-lt"/>
              <a:buAutoNum type="arabicPeriod" startAt="2"/>
              <a:tabLst/>
              <a:defRPr/>
            </a:pPr>
            <a:r>
              <a:rPr lang="es-AR" sz="2000" b="1" i="1" dirty="0" smtClean="0">
                <a:solidFill>
                  <a:schemeClr val="tx1">
                    <a:lumMod val="65000"/>
                    <a:lumOff val="35000"/>
                  </a:schemeClr>
                </a:solidFill>
              </a:rPr>
              <a:t>SCRUM</a:t>
            </a:r>
          </a:p>
          <a:p>
            <a:pPr lvl="0">
              <a:spcBef>
                <a:spcPct val="20000"/>
              </a:spcBef>
              <a:defRPr/>
            </a:pPr>
            <a:r>
              <a:rPr lang="es-AR" dirty="0">
                <a:solidFill>
                  <a:schemeClr val="tx1">
                    <a:lumMod val="65000"/>
                    <a:lumOff val="35000"/>
                  </a:schemeClr>
                </a:solidFill>
              </a:rPr>
              <a:t>Está especialmente indicada para proyectos con un rápido cambio de requisitos. Sus principales características se pueden resumir en dos. El desarrollo de software se realiza mediante iteraciones, denominadas </a:t>
            </a:r>
            <a:r>
              <a:rPr lang="es-AR" i="1" dirty="0" err="1">
                <a:solidFill>
                  <a:schemeClr val="tx1">
                    <a:lumMod val="65000"/>
                    <a:lumOff val="35000"/>
                  </a:schemeClr>
                </a:solidFill>
              </a:rPr>
              <a:t>sprints</a:t>
            </a:r>
            <a:r>
              <a:rPr lang="es-AR" dirty="0">
                <a:solidFill>
                  <a:schemeClr val="tx1">
                    <a:lumMod val="65000"/>
                    <a:lumOff val="35000"/>
                  </a:schemeClr>
                </a:solidFill>
              </a:rPr>
              <a:t>, con una duración de 30 días. El resultado de cada sprint es un incremento ejecutable que se muestra al cliente. La segunda característica importante son las reuniones a lo largo del proyecto. Éstas son las verdaderas protagonistas, especialmente la reunión diaria de 15 minutos del equipo de desarrollo para coordinación e integración.</a:t>
            </a: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p:txBody>
      </p:sp>
    </p:spTree>
    <p:extLst>
      <p:ext uri="{BB962C8B-B14F-4D97-AF65-F5344CB8AC3E}">
        <p14:creationId xmlns:p14="http://schemas.microsoft.com/office/powerpoint/2010/main" val="3201257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a:xfrm>
            <a:off x="467544" y="1340768"/>
            <a:ext cx="8496944" cy="49685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endParaRPr kumimoji="0" lang="es-AR" sz="2000" b="0" i="0" u="none" strike="noStrike" kern="1200" cap="none" spc="0" normalizeH="0" baseline="0" noProof="0" dirty="0" smtClean="0">
              <a:ln>
                <a:noFill/>
              </a:ln>
              <a:solidFill>
                <a:schemeClr val="tx1">
                  <a:lumMod val="75000"/>
                  <a:lumOff val="25000"/>
                </a:schemeClr>
              </a:solidFill>
              <a:effectLst/>
              <a:uLnTx/>
              <a:uFillTx/>
            </a:endParaRPr>
          </a:p>
        </p:txBody>
      </p:sp>
      <p:graphicFrame>
        <p:nvGraphicFramePr>
          <p:cNvPr id="9" name="Object 2"/>
          <p:cNvGraphicFramePr>
            <a:graphicFrameLocks noChangeAspect="1"/>
          </p:cNvGraphicFramePr>
          <p:nvPr>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35852"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0" name="Rectángulo 9"/>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
        <p:nvSpPr>
          <p:cNvPr id="3" name="Rectángulo 2"/>
          <p:cNvSpPr/>
          <p:nvPr/>
        </p:nvSpPr>
        <p:spPr>
          <a:xfrm>
            <a:off x="2100658" y="908720"/>
            <a:ext cx="5230727" cy="584775"/>
          </a:xfrm>
          <a:prstGeom prst="rect">
            <a:avLst/>
          </a:prstGeom>
        </p:spPr>
        <p:txBody>
          <a:bodyPr wrap="none">
            <a:spAutoFit/>
          </a:bodyPr>
          <a:lstStyle/>
          <a:p>
            <a:pPr marL="342900" lvl="0" indent="-342900" algn="ctr">
              <a:spcBef>
                <a:spcPct val="20000"/>
              </a:spcBef>
              <a:defRPr/>
            </a:pPr>
            <a:r>
              <a:rPr lang="es-AR" sz="3200" b="1" dirty="0" smtClean="0">
                <a:solidFill>
                  <a:schemeClr val="accent1">
                    <a:lumMod val="50000"/>
                  </a:schemeClr>
                </a:solidFill>
                <a:latin typeface="Arial Rounded MT Bold" pitchFamily="34" charset="0"/>
              </a:rPr>
              <a:t>METODOLOGÍAS ÁGILES</a:t>
            </a:r>
            <a:endParaRPr lang="es-AR" sz="3200" b="1" dirty="0">
              <a:solidFill>
                <a:schemeClr val="accent1">
                  <a:lumMod val="50000"/>
                </a:schemeClr>
              </a:solidFill>
              <a:latin typeface="Arial Rounded MT Bold" pitchFamily="34" charset="0"/>
            </a:endParaRPr>
          </a:p>
        </p:txBody>
      </p:sp>
      <p:sp>
        <p:nvSpPr>
          <p:cNvPr id="8" name="2 Subtítulo"/>
          <p:cNvSpPr txBox="1">
            <a:spLocks/>
          </p:cNvSpPr>
          <p:nvPr/>
        </p:nvSpPr>
        <p:spPr>
          <a:xfrm>
            <a:off x="619944" y="1493168"/>
            <a:ext cx="8496944" cy="49685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457200" marR="0" lvl="0" indent="-457200" defTabSz="914400" rtl="0" eaLnBrk="1" fontAlgn="auto" latinLnBrk="0" hangingPunct="1">
              <a:lnSpc>
                <a:spcPct val="100000"/>
              </a:lnSpc>
              <a:spcBef>
                <a:spcPct val="20000"/>
              </a:spcBef>
              <a:spcAft>
                <a:spcPts val="0"/>
              </a:spcAft>
              <a:buClrTx/>
              <a:buSzTx/>
              <a:buFont typeface="+mj-lt"/>
              <a:buAutoNum type="arabicPeriod" startAt="3"/>
              <a:tabLst/>
              <a:defRPr/>
            </a:pPr>
            <a:r>
              <a:rPr lang="es-AR" sz="2000" b="1" i="1" dirty="0" smtClean="0">
                <a:solidFill>
                  <a:schemeClr val="tx1">
                    <a:lumMod val="65000"/>
                    <a:lumOff val="35000"/>
                  </a:schemeClr>
                </a:solidFill>
              </a:rPr>
              <a:t>XP (Extreme </a:t>
            </a:r>
            <a:r>
              <a:rPr lang="es-AR" sz="2000" b="1" i="1" dirty="0" err="1" smtClean="0">
                <a:solidFill>
                  <a:schemeClr val="tx1">
                    <a:lumMod val="65000"/>
                    <a:lumOff val="35000"/>
                  </a:schemeClr>
                </a:solidFill>
              </a:rPr>
              <a:t>Programing</a:t>
            </a:r>
            <a:r>
              <a:rPr lang="es-AR" sz="2000" b="1" i="1" dirty="0" smtClean="0">
                <a:solidFill>
                  <a:schemeClr val="tx1">
                    <a:lumMod val="65000"/>
                    <a:lumOff val="35000"/>
                  </a:schemeClr>
                </a:solidFill>
              </a:rPr>
              <a:t>)</a:t>
            </a:r>
          </a:p>
          <a:p>
            <a:pPr lvl="0">
              <a:spcBef>
                <a:spcPct val="20000"/>
              </a:spcBef>
              <a:defRPr/>
            </a:pPr>
            <a:r>
              <a:rPr lang="es-AR" dirty="0" smtClean="0">
                <a:solidFill>
                  <a:schemeClr val="tx1">
                    <a:lumMod val="65000"/>
                    <a:lumOff val="35000"/>
                  </a:schemeClr>
                </a:solidFill>
              </a:rPr>
              <a:t>Es </a:t>
            </a:r>
            <a:r>
              <a:rPr lang="es-AR" dirty="0">
                <a:solidFill>
                  <a:schemeClr val="tx1">
                    <a:lumMod val="65000"/>
                    <a:lumOff val="35000"/>
                  </a:schemeClr>
                </a:solidFill>
              </a:rPr>
              <a:t>una metodología ágil centrada en potenciar las relaciones interpersonales como clave para el éxito en desarrollo de software, promoviendo el trabajo en equipo, preocupándose por el aprendizaje de los desarrolladores, y propiciando un buen clima de trabajo. XP se basa en realimentación continua entre el cliente y el equipo de desarrollo, comunicación fluida entre todos los participantes, simplicidad en las soluciones implementadas y coraje para enfrentar los cambios. XP se define como especialmente adecuada para proyectos con requisitos imprecisos y muy cambiantes, y donde existe un alto riesgo técnico</a:t>
            </a:r>
            <a:r>
              <a:rPr lang="es-AR" dirty="0" smtClean="0">
                <a:solidFill>
                  <a:schemeClr val="tx1">
                    <a:lumMod val="65000"/>
                    <a:lumOff val="35000"/>
                  </a:schemeClr>
                </a:solidFill>
              </a:rPr>
              <a:t>.</a:t>
            </a:r>
          </a:p>
          <a:p>
            <a:pPr lvl="0">
              <a:spcBef>
                <a:spcPct val="20000"/>
              </a:spcBef>
              <a:defRPr/>
            </a:pPr>
            <a:endParaRPr lang="es-AR" dirty="0">
              <a:solidFill>
                <a:schemeClr val="tx1">
                  <a:lumMod val="65000"/>
                  <a:lumOff val="35000"/>
                </a:schemeClr>
              </a:solidFill>
            </a:endParaRPr>
          </a:p>
          <a:p>
            <a:pPr marL="457200" marR="0" lvl="0" indent="-457200" defTabSz="914400" rtl="0" eaLnBrk="1" fontAlgn="auto" latinLnBrk="0" hangingPunct="1">
              <a:lnSpc>
                <a:spcPct val="100000"/>
              </a:lnSpc>
              <a:spcBef>
                <a:spcPct val="20000"/>
              </a:spcBef>
              <a:spcAft>
                <a:spcPts val="0"/>
              </a:spcAft>
              <a:buClrTx/>
              <a:buSzTx/>
              <a:buFont typeface="+mj-lt"/>
              <a:buAutoNum type="arabicPeriod" startAt="4"/>
              <a:tabLst/>
              <a:defRPr/>
            </a:pPr>
            <a:r>
              <a:rPr lang="es-AR" sz="2000" b="1" i="1" dirty="0" smtClean="0">
                <a:solidFill>
                  <a:schemeClr val="tx1">
                    <a:lumMod val="65000"/>
                    <a:lumOff val="35000"/>
                  </a:schemeClr>
                </a:solidFill>
              </a:rPr>
              <a:t>FDD (</a:t>
            </a:r>
            <a:r>
              <a:rPr lang="es-AR" sz="2000" b="1" i="1" dirty="0" err="1" smtClean="0">
                <a:solidFill>
                  <a:schemeClr val="tx1">
                    <a:lumMod val="65000"/>
                    <a:lumOff val="35000"/>
                  </a:schemeClr>
                </a:solidFill>
              </a:rPr>
              <a:t>Feature</a:t>
            </a:r>
            <a:r>
              <a:rPr lang="es-AR" sz="2000" b="1" i="1" dirty="0" smtClean="0">
                <a:solidFill>
                  <a:schemeClr val="tx1">
                    <a:lumMod val="65000"/>
                    <a:lumOff val="35000"/>
                  </a:schemeClr>
                </a:solidFill>
              </a:rPr>
              <a:t> </a:t>
            </a:r>
            <a:r>
              <a:rPr lang="es-AR" sz="2000" b="1" i="1" dirty="0" err="1" smtClean="0">
                <a:solidFill>
                  <a:schemeClr val="tx1">
                    <a:lumMod val="65000"/>
                    <a:lumOff val="35000"/>
                  </a:schemeClr>
                </a:solidFill>
              </a:rPr>
              <a:t>Driven</a:t>
            </a:r>
            <a:r>
              <a:rPr lang="es-AR" sz="2000" b="1" i="1" dirty="0" smtClean="0">
                <a:solidFill>
                  <a:schemeClr val="tx1">
                    <a:lumMod val="65000"/>
                    <a:lumOff val="35000"/>
                  </a:schemeClr>
                </a:solidFill>
              </a:rPr>
              <a:t> </a:t>
            </a:r>
            <a:r>
              <a:rPr lang="es-AR" sz="2000" b="1" i="1" dirty="0" err="1" smtClean="0">
                <a:solidFill>
                  <a:schemeClr val="tx1">
                    <a:lumMod val="65000"/>
                    <a:lumOff val="35000"/>
                  </a:schemeClr>
                </a:solidFill>
              </a:rPr>
              <a:t>Development</a:t>
            </a:r>
            <a:r>
              <a:rPr lang="es-AR" sz="2000" b="1" i="1" dirty="0" smtClean="0">
                <a:solidFill>
                  <a:schemeClr val="tx1">
                    <a:lumMod val="65000"/>
                    <a:lumOff val="35000"/>
                  </a:schemeClr>
                </a:solidFill>
              </a:rPr>
              <a:t>)</a:t>
            </a:r>
          </a:p>
          <a:p>
            <a:pPr lvl="0">
              <a:spcBef>
                <a:spcPct val="20000"/>
              </a:spcBef>
              <a:defRPr/>
            </a:pPr>
            <a:r>
              <a:rPr lang="es-AR" dirty="0">
                <a:solidFill>
                  <a:schemeClr val="tx1">
                    <a:lumMod val="65000"/>
                    <a:lumOff val="35000"/>
                  </a:schemeClr>
                </a:solidFill>
              </a:rPr>
              <a:t>Define un proceso iterativo que consta de 5 pasos. Las iteraciones son cortas (hasta 2 semanas). Se centra en las fases de diseño e implementación del sistema partiendo de una lista de características que debe reunir el software.</a:t>
            </a: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p:txBody>
      </p:sp>
    </p:spTree>
    <p:extLst>
      <p:ext uri="{BB962C8B-B14F-4D97-AF65-F5344CB8AC3E}">
        <p14:creationId xmlns:p14="http://schemas.microsoft.com/office/powerpoint/2010/main" val="1374634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a:xfrm>
            <a:off x="467544" y="1340768"/>
            <a:ext cx="8496944" cy="49685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endParaRPr kumimoji="0" lang="es-AR" sz="2000" b="0" i="0" u="none" strike="noStrike" kern="1200" cap="none" spc="0" normalizeH="0" baseline="0" noProof="0" dirty="0" smtClean="0">
              <a:ln>
                <a:noFill/>
              </a:ln>
              <a:solidFill>
                <a:schemeClr val="tx1">
                  <a:lumMod val="75000"/>
                  <a:lumOff val="25000"/>
                </a:schemeClr>
              </a:solidFill>
              <a:effectLst/>
              <a:uLnTx/>
              <a:uFillTx/>
            </a:endParaRPr>
          </a:p>
        </p:txBody>
      </p:sp>
      <p:graphicFrame>
        <p:nvGraphicFramePr>
          <p:cNvPr id="9" name="Object 2"/>
          <p:cNvGraphicFramePr>
            <a:graphicFrameLocks noChangeAspect="1"/>
          </p:cNvGraphicFramePr>
          <p:nvPr>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36875"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0" name="Rectángulo 9"/>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
        <p:nvSpPr>
          <p:cNvPr id="3" name="Rectángulo 2"/>
          <p:cNvSpPr/>
          <p:nvPr/>
        </p:nvSpPr>
        <p:spPr>
          <a:xfrm>
            <a:off x="2100658" y="908720"/>
            <a:ext cx="5230727" cy="584775"/>
          </a:xfrm>
          <a:prstGeom prst="rect">
            <a:avLst/>
          </a:prstGeom>
        </p:spPr>
        <p:txBody>
          <a:bodyPr wrap="none">
            <a:spAutoFit/>
          </a:bodyPr>
          <a:lstStyle/>
          <a:p>
            <a:pPr marL="342900" lvl="0" indent="-342900" algn="ctr">
              <a:spcBef>
                <a:spcPct val="20000"/>
              </a:spcBef>
              <a:defRPr/>
            </a:pPr>
            <a:r>
              <a:rPr lang="es-AR" sz="3200" b="1" dirty="0" smtClean="0">
                <a:solidFill>
                  <a:schemeClr val="accent1">
                    <a:lumMod val="50000"/>
                  </a:schemeClr>
                </a:solidFill>
                <a:latin typeface="Arial Rounded MT Bold" pitchFamily="34" charset="0"/>
              </a:rPr>
              <a:t>METODOLOGÍAS ÁGILES</a:t>
            </a:r>
            <a:endParaRPr lang="es-AR" sz="3200" b="1" dirty="0">
              <a:solidFill>
                <a:schemeClr val="accent1">
                  <a:lumMod val="50000"/>
                </a:schemeClr>
              </a:solidFill>
              <a:latin typeface="Arial Rounded MT Bold" pitchFamily="34" charset="0"/>
            </a:endParaRPr>
          </a:p>
        </p:txBody>
      </p:sp>
      <p:sp>
        <p:nvSpPr>
          <p:cNvPr id="8" name="2 Subtítulo"/>
          <p:cNvSpPr txBox="1">
            <a:spLocks/>
          </p:cNvSpPr>
          <p:nvPr/>
        </p:nvSpPr>
        <p:spPr>
          <a:xfrm>
            <a:off x="619944" y="1493168"/>
            <a:ext cx="8496944" cy="49685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s-AR" sz="2400" b="1" dirty="0">
                <a:solidFill>
                  <a:schemeClr val="accent2"/>
                </a:solidFill>
                <a:latin typeface="Arial Rounded MT Bold" pitchFamily="34" charset="0"/>
              </a:rPr>
              <a:t>KANBAN</a:t>
            </a:r>
            <a:endParaRPr lang="es-AR" sz="3200" b="1" dirty="0">
              <a:solidFill>
                <a:schemeClr val="accent2"/>
              </a:solidFill>
              <a:latin typeface="Arial Rounded MT Bold" pitchFamily="34" charset="0"/>
            </a:endParaRP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noProof="0" dirty="0" smtClean="0">
                <a:solidFill>
                  <a:schemeClr val="tx1">
                    <a:lumMod val="65000"/>
                    <a:lumOff val="35000"/>
                  </a:schemeClr>
                </a:solidFill>
              </a:rPr>
              <a:t>Mide el flujo de tareas.</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65000"/>
                    <a:lumOff val="35000"/>
                  </a:schemeClr>
                </a:solidFill>
              </a:rPr>
              <a:t>Permite alcanzar un ritmo de producción sostenible e introducir cambios a los procesos con muy baja resistencia.</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noProof="0" dirty="0" smtClean="0">
                <a:solidFill>
                  <a:schemeClr val="tx1">
                    <a:lumMod val="65000"/>
                    <a:lumOff val="35000"/>
                  </a:schemeClr>
                </a:solidFill>
              </a:rPr>
              <a:t>Se emplea en organizaciones con muy baja madurez institucional (no saben bien lo que quieren).</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65000"/>
                    <a:lumOff val="35000"/>
                  </a:schemeClr>
                </a:solidFill>
              </a:rPr>
              <a:t>El elemento central es el tablero </a:t>
            </a:r>
            <a:r>
              <a:rPr lang="es-AR" sz="2000" i="1" dirty="0" err="1" smtClean="0">
                <a:solidFill>
                  <a:schemeClr val="tx1">
                    <a:lumMod val="65000"/>
                    <a:lumOff val="35000"/>
                  </a:schemeClr>
                </a:solidFill>
              </a:rPr>
              <a:t>Kanban</a:t>
            </a:r>
            <a:r>
              <a:rPr lang="es-AR" sz="2000" i="1" dirty="0" smtClean="0">
                <a:solidFill>
                  <a:schemeClr val="tx1">
                    <a:lumMod val="65000"/>
                    <a:lumOff val="35000"/>
                  </a:schemeClr>
                </a:solidFill>
              </a:rPr>
              <a:t> que registra el avance del proyecto.</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s-AR" sz="2000" i="1" noProof="0" dirty="0">
              <a:solidFill>
                <a:schemeClr val="tx1">
                  <a:lumMod val="65000"/>
                  <a:lumOff val="35000"/>
                </a:schemeClr>
              </a:solidFill>
            </a:endParaRPr>
          </a:p>
          <a:p>
            <a:pPr marR="0" lvl="0" defTabSz="914400" rtl="0" eaLnBrk="1" fontAlgn="auto" latinLnBrk="0" hangingPunct="1">
              <a:lnSpc>
                <a:spcPct val="100000"/>
              </a:lnSpc>
              <a:spcBef>
                <a:spcPct val="20000"/>
              </a:spcBef>
              <a:spcAft>
                <a:spcPts val="0"/>
              </a:spcAft>
              <a:buClrTx/>
              <a:buSzTx/>
              <a:tabLst/>
              <a:defRPr/>
            </a:pPr>
            <a:endParaRPr lang="es-AR" sz="2000" i="1" noProof="0" dirty="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p:txBody>
      </p:sp>
    </p:spTree>
    <p:extLst>
      <p:ext uri="{BB962C8B-B14F-4D97-AF65-F5344CB8AC3E}">
        <p14:creationId xmlns:p14="http://schemas.microsoft.com/office/powerpoint/2010/main" val="3017594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sz="4000" b="1" dirty="0">
                <a:solidFill>
                  <a:schemeClr val="accent2"/>
                </a:solidFill>
                <a:latin typeface="Arial Rounded MT Bold" pitchFamily="34" charset="0"/>
              </a:rPr>
              <a:t>KANBAN</a:t>
            </a:r>
            <a:endParaRPr lang="es-A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831" y="1916832"/>
            <a:ext cx="7878058" cy="2888621"/>
          </a:xfrm>
        </p:spPr>
      </p:pic>
      <p:sp>
        <p:nvSpPr>
          <p:cNvPr id="5" name="2 Subtítulo"/>
          <p:cNvSpPr txBox="1">
            <a:spLocks/>
          </p:cNvSpPr>
          <p:nvPr/>
        </p:nvSpPr>
        <p:spPr>
          <a:xfrm>
            <a:off x="467544" y="4581128"/>
            <a:ext cx="8496944" cy="172819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a:p>
            <a:pPr marR="0" lvl="0" defTabSz="914400" rtl="0" eaLnBrk="1" fontAlgn="auto" latinLnBrk="0" hangingPunct="1">
              <a:lnSpc>
                <a:spcPct val="100000"/>
              </a:lnSpc>
              <a:spcBef>
                <a:spcPct val="20000"/>
              </a:spcBef>
              <a:spcAft>
                <a:spcPts val="0"/>
              </a:spcAft>
              <a:buClrTx/>
              <a:buSzTx/>
              <a:tabLst/>
              <a:defRPr/>
            </a:pPr>
            <a:endParaRPr lang="es-AR" sz="2000" i="1" noProof="0" dirty="0">
              <a:solidFill>
                <a:schemeClr val="tx1">
                  <a:lumMod val="65000"/>
                  <a:lumOff val="35000"/>
                </a:schemeClr>
              </a:solidFill>
            </a:endParaRPr>
          </a:p>
          <a:p>
            <a:pPr marR="0" lvl="0" defTabSz="914400" rtl="0" eaLnBrk="1" fontAlgn="auto" latinLnBrk="0" hangingPunct="1">
              <a:lnSpc>
                <a:spcPct val="100000"/>
              </a:lnSpc>
              <a:spcBef>
                <a:spcPct val="20000"/>
              </a:spcBef>
              <a:spcAft>
                <a:spcPts val="0"/>
              </a:spcAft>
              <a:buClrTx/>
              <a:buSzTx/>
              <a:tabLst/>
              <a:defRPr/>
            </a:pPr>
            <a:r>
              <a:rPr lang="es-AR" b="1" noProof="0" dirty="0" smtClean="0">
                <a:solidFill>
                  <a:srgbClr val="A9D400"/>
                </a:solidFill>
              </a:rPr>
              <a:t>Tareas</a:t>
            </a:r>
            <a:r>
              <a:rPr lang="es-AR" noProof="0" dirty="0" smtClean="0">
                <a:solidFill>
                  <a:srgbClr val="A9D400"/>
                </a:solidFill>
              </a:rPr>
              <a:t> </a:t>
            </a:r>
            <a:r>
              <a:rPr lang="es-AR" noProof="0" dirty="0" smtClean="0">
                <a:solidFill>
                  <a:schemeClr val="tx1">
                    <a:lumMod val="65000"/>
                    <a:lumOff val="35000"/>
                  </a:schemeClr>
                </a:solidFill>
              </a:rPr>
              <a:t>(micro actividades). Se toma como un proyecto en sí mismo.</a:t>
            </a:r>
            <a:endParaRPr lang="es-AR" noProof="0" dirty="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p:txBody>
      </p:sp>
      <p:sp>
        <p:nvSpPr>
          <p:cNvPr id="6" name="Rectángulo 5"/>
          <p:cNvSpPr>
            <a:spLocks/>
          </p:cNvSpPr>
          <p:nvPr/>
        </p:nvSpPr>
        <p:spPr>
          <a:xfrm>
            <a:off x="655831" y="5013176"/>
            <a:ext cx="315769" cy="288032"/>
          </a:xfrm>
          <a:prstGeom prst="rect">
            <a:avLst/>
          </a:prstGeom>
          <a:solidFill>
            <a:srgbClr val="A9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24199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sz="4000" b="1" dirty="0">
                <a:solidFill>
                  <a:schemeClr val="accent2"/>
                </a:solidFill>
                <a:latin typeface="Arial Rounded MT Bold" pitchFamily="34" charset="0"/>
              </a:rPr>
              <a:t>KANBAN</a:t>
            </a:r>
            <a:endParaRPr lang="es-AR" dirty="0"/>
          </a:p>
        </p:txBody>
      </p:sp>
      <p:sp>
        <p:nvSpPr>
          <p:cNvPr id="5" name="2 Subtítulo"/>
          <p:cNvSpPr txBox="1">
            <a:spLocks/>
          </p:cNvSpPr>
          <p:nvPr/>
        </p:nvSpPr>
        <p:spPr>
          <a:xfrm>
            <a:off x="467544" y="1916832"/>
            <a:ext cx="8496944" cy="4392488"/>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65000"/>
                    <a:lumOff val="35000"/>
                  </a:schemeClr>
                </a:solidFill>
              </a:rPr>
              <a:t>El método </a:t>
            </a:r>
            <a:r>
              <a:rPr lang="es-AR" sz="2000" i="1" dirty="0" err="1" smtClean="0">
                <a:solidFill>
                  <a:schemeClr val="tx1">
                    <a:lumMod val="65000"/>
                    <a:lumOff val="35000"/>
                  </a:schemeClr>
                </a:solidFill>
              </a:rPr>
              <a:t>Kanban</a:t>
            </a:r>
            <a:r>
              <a:rPr lang="es-AR" sz="2000" i="1" dirty="0" smtClean="0">
                <a:solidFill>
                  <a:schemeClr val="tx1">
                    <a:lumMod val="65000"/>
                    <a:lumOff val="35000"/>
                  </a:schemeClr>
                </a:solidFill>
              </a:rPr>
              <a:t> permite comprender el tiempo de tránsito de cada tarea desde que ingresa al sistema (por la izquierda) hasta que culmina (a la derecha).</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noProof="0" dirty="0" smtClean="0">
                <a:solidFill>
                  <a:schemeClr val="tx1">
                    <a:lumMod val="65000"/>
                    <a:lumOff val="35000"/>
                  </a:schemeClr>
                </a:solidFill>
              </a:rPr>
              <a:t>Hay satisfacción del personal para cada miembro que mueve una tarea de una columna a la otra (completó su tarea).</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65000"/>
                    <a:lumOff val="35000"/>
                  </a:schemeClr>
                </a:solidFill>
              </a:rPr>
              <a:t>Una vez que se ajustan los parámetros de producción, el equipo alcanza un ritmo sustentable.</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noProof="0" dirty="0" smtClean="0">
                <a:solidFill>
                  <a:schemeClr val="tx1">
                    <a:lumMod val="65000"/>
                    <a:lumOff val="35000"/>
                  </a:schemeClr>
                </a:solidFill>
              </a:rPr>
              <a:t>El método vincula rápidamente los problemas técnicos del proyecto a los resultados del  negocio.</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b="1" i="1" dirty="0" smtClean="0">
                <a:solidFill>
                  <a:schemeClr val="tx1">
                    <a:lumMod val="65000"/>
                    <a:lumOff val="35000"/>
                  </a:schemeClr>
                </a:solidFill>
              </a:rPr>
              <a:t>Ventajas</a:t>
            </a:r>
            <a:r>
              <a:rPr lang="es-AR" sz="2000" i="1" dirty="0" smtClean="0">
                <a:solidFill>
                  <a:schemeClr val="tx1">
                    <a:lumMod val="65000"/>
                    <a:lumOff val="35000"/>
                  </a:schemeClr>
                </a:solidFill>
              </a:rPr>
              <a:t>: </a:t>
            </a:r>
          </a:p>
          <a:p>
            <a:pPr marL="800100" lvl="1" indent="-342900">
              <a:spcBef>
                <a:spcPct val="20000"/>
              </a:spcBef>
              <a:buFont typeface="Arial" panose="020B0604020202020204" pitchFamily="34" charset="0"/>
              <a:buChar char="•"/>
              <a:defRPr/>
            </a:pPr>
            <a:r>
              <a:rPr lang="es-AR" i="1" noProof="0" dirty="0" smtClean="0">
                <a:solidFill>
                  <a:schemeClr val="tx1">
                    <a:lumMod val="65000"/>
                    <a:lumOff val="35000"/>
                  </a:schemeClr>
                </a:solidFill>
              </a:rPr>
              <a:t>Produce con calidad y a tiempo lo que genera confianza en los clientes.</a:t>
            </a:r>
          </a:p>
          <a:p>
            <a:pPr marL="800100" lvl="1" indent="-342900">
              <a:spcBef>
                <a:spcPct val="20000"/>
              </a:spcBef>
              <a:buFont typeface="Arial" panose="020B0604020202020204" pitchFamily="34" charset="0"/>
              <a:buChar char="•"/>
              <a:defRPr/>
            </a:pPr>
            <a:r>
              <a:rPr lang="es-AR" i="1" dirty="0" smtClean="0">
                <a:solidFill>
                  <a:schemeClr val="tx1">
                    <a:lumMod val="65000"/>
                    <a:lumOff val="35000"/>
                  </a:schemeClr>
                </a:solidFill>
              </a:rPr>
              <a:t>Hace que el equipo mejore constantemente sus procesos y evita demoras.</a:t>
            </a:r>
            <a:endParaRPr lang="es-AR" noProof="0" dirty="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p:txBody>
      </p:sp>
    </p:spTree>
    <p:extLst>
      <p:ext uri="{BB962C8B-B14F-4D97-AF65-F5344CB8AC3E}">
        <p14:creationId xmlns:p14="http://schemas.microsoft.com/office/powerpoint/2010/main" val="1695584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Subtítulo"/>
          <p:cNvSpPr txBox="1">
            <a:spLocks/>
          </p:cNvSpPr>
          <p:nvPr/>
        </p:nvSpPr>
        <p:spPr>
          <a:xfrm>
            <a:off x="179512" y="764704"/>
            <a:ext cx="8784976" cy="5904656"/>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kumimoji="0" lang="es-AR" sz="3200" b="1" i="0" u="none" strike="noStrike" kern="1200" cap="none" spc="0" normalizeH="0" baseline="0" noProof="0" dirty="0" smtClean="0">
              <a:ln>
                <a:noFill/>
              </a:ln>
              <a:solidFill>
                <a:schemeClr val="accent1">
                  <a:lumMod val="50000"/>
                </a:schemeClr>
              </a:solidFill>
              <a:effectLst/>
              <a:uLnTx/>
              <a:uFillTx/>
              <a:latin typeface="Arial Rounded MT Bold"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s-AR" sz="3200" b="1" i="0" u="none" strike="noStrike" kern="1200" cap="none" spc="0" normalizeH="0" baseline="0" noProof="0" dirty="0" smtClean="0">
                <a:ln>
                  <a:noFill/>
                </a:ln>
                <a:solidFill>
                  <a:schemeClr val="accent1">
                    <a:lumMod val="50000"/>
                  </a:schemeClr>
                </a:solidFill>
                <a:effectLst/>
                <a:uLnTx/>
                <a:uFillTx/>
                <a:latin typeface="Arial Rounded MT Bold" pitchFamily="34" charset="0"/>
              </a:rPr>
              <a:t>DATO</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s-AR" sz="2400" i="0" u="none" strike="noStrike" kern="1200" cap="none" spc="0" normalizeH="0" baseline="0" noProof="0" dirty="0" smtClean="0">
                <a:ln>
                  <a:noFill/>
                </a:ln>
                <a:solidFill>
                  <a:schemeClr val="tx1">
                    <a:lumMod val="65000"/>
                    <a:lumOff val="35000"/>
                  </a:schemeClr>
                </a:solidFill>
                <a:effectLst/>
                <a:uLnTx/>
                <a:uFillTx/>
              </a:rPr>
              <a:t>Son hechos recolectados a partir de observaciones o mediciones.</a:t>
            </a:r>
          </a:p>
          <a:p>
            <a:pPr marL="342900" marR="0" lvl="0" indent="-342900" algn="ctr" defTabSz="914400" rtl="0" eaLnBrk="1" fontAlgn="auto" latinLnBrk="0" hangingPunct="1">
              <a:lnSpc>
                <a:spcPct val="100000"/>
              </a:lnSpc>
              <a:spcBef>
                <a:spcPct val="20000"/>
              </a:spcBef>
              <a:spcAft>
                <a:spcPts val="0"/>
              </a:spcAft>
              <a:buClrTx/>
              <a:buSzTx/>
              <a:tabLst/>
              <a:defRPr/>
            </a:pPr>
            <a:endParaRPr lang="es-AR" sz="3200" b="1" dirty="0" smtClean="0">
              <a:solidFill>
                <a:schemeClr val="accent1">
                  <a:lumMod val="50000"/>
                </a:schemeClr>
              </a:solidFill>
              <a:latin typeface="Arial Rounded MT Bold"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s-AR" sz="3200" b="1" dirty="0" smtClean="0">
                <a:solidFill>
                  <a:schemeClr val="accent1">
                    <a:lumMod val="50000"/>
                  </a:schemeClr>
                </a:solidFill>
                <a:latin typeface="Arial Rounded MT Bold" pitchFamily="34" charset="0"/>
              </a:rPr>
              <a:t>INFORMACIÓN</a:t>
            </a: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400" b="1" dirty="0" smtClean="0">
              <a:solidFill>
                <a:schemeClr val="tx1">
                  <a:lumMod val="75000"/>
                  <a:lumOff val="25000"/>
                </a:schemeClr>
              </a:solidFill>
            </a:endParaRPr>
          </a:p>
          <a:p>
            <a:pPr marL="342900" marR="0" lvl="0" indent="-342900" defTabSz="914400" rtl="0" eaLnBrk="1" fontAlgn="auto" latinLnBrk="0" hangingPunct="1">
              <a:lnSpc>
                <a:spcPct val="100000"/>
              </a:lnSpc>
              <a:spcBef>
                <a:spcPct val="20000"/>
              </a:spcBef>
              <a:spcAft>
                <a:spcPts val="0"/>
              </a:spcAft>
              <a:buClrTx/>
              <a:buSzTx/>
              <a:tabLst/>
              <a:defRPr/>
            </a:pPr>
            <a:r>
              <a:rPr lang="es-AR" sz="2000" dirty="0" smtClean="0">
                <a:solidFill>
                  <a:schemeClr val="tx1">
                    <a:lumMod val="75000"/>
                    <a:lumOff val="25000"/>
                  </a:schemeClr>
                </a:solidFill>
              </a:rPr>
              <a:t>          </a:t>
            </a:r>
          </a:p>
          <a:p>
            <a:pPr marL="342900" marR="0" lvl="0" indent="-342900" defTabSz="914400" rtl="0" eaLnBrk="1" fontAlgn="auto" latinLnBrk="0" hangingPunct="1">
              <a:lnSpc>
                <a:spcPct val="100000"/>
              </a:lnSpc>
              <a:spcBef>
                <a:spcPct val="20000"/>
              </a:spcBef>
              <a:spcAft>
                <a:spcPts val="0"/>
              </a:spcAft>
              <a:buClrTx/>
              <a:buSzTx/>
              <a:tabLst/>
              <a:defRPr/>
            </a:pPr>
            <a:r>
              <a:rPr lang="es-AR" sz="2000" dirty="0" smtClean="0">
                <a:solidFill>
                  <a:schemeClr val="tx1">
                    <a:lumMod val="75000"/>
                    <a:lumOff val="25000"/>
                  </a:schemeClr>
                </a:solidFill>
              </a:rPr>
              <a:t>	</a:t>
            </a:r>
          </a:p>
          <a:p>
            <a:pPr marL="342900" marR="0" lvl="0" indent="-342900" defTabSz="914400" rtl="0" eaLnBrk="1" fontAlgn="auto" latinLnBrk="0" hangingPunct="1">
              <a:lnSpc>
                <a:spcPct val="100000"/>
              </a:lnSpc>
              <a:spcBef>
                <a:spcPct val="20000"/>
              </a:spcBef>
              <a:spcAft>
                <a:spcPts val="0"/>
              </a:spcAft>
              <a:buClrTx/>
              <a:buSzTx/>
              <a:tabLst/>
              <a:defRPr/>
            </a:pPr>
            <a:r>
              <a:rPr lang="es-AR" sz="2000" dirty="0" smtClean="0">
                <a:solidFill>
                  <a:schemeClr val="tx1">
                    <a:lumMod val="75000"/>
                    <a:lumOff val="25000"/>
                  </a:schemeClr>
                </a:solidFill>
              </a:rPr>
              <a:t>Datos evaluados para  </a:t>
            </a:r>
            <a:endParaRPr kumimoji="0" lang="es-AR" sz="200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s-AR" sz="32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3200" b="1" dirty="0" smtClean="0">
              <a:solidFill>
                <a:schemeClr val="accent1">
                  <a:lumMod val="50000"/>
                </a:schemeClr>
              </a:solidFill>
              <a:latin typeface="Arial Rounded MT Bold" pitchFamily="34" charset="0"/>
            </a:endParaRPr>
          </a:p>
        </p:txBody>
      </p:sp>
      <p:sp>
        <p:nvSpPr>
          <p:cNvPr id="8" name="7 Rectángulo"/>
          <p:cNvSpPr/>
          <p:nvPr/>
        </p:nvSpPr>
        <p:spPr>
          <a:xfrm>
            <a:off x="2915816" y="4149080"/>
            <a:ext cx="3744416"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Wingdings" pitchFamily="2" charset="2"/>
              <a:buChar char="ü"/>
            </a:pPr>
            <a:r>
              <a:rPr lang="es-AR" dirty="0" smtClean="0">
                <a:solidFill>
                  <a:schemeClr val="tx1">
                    <a:lumMod val="65000"/>
                    <a:lumOff val="35000"/>
                  </a:schemeClr>
                </a:solidFill>
              </a:rPr>
              <a:t> Un problema particular</a:t>
            </a:r>
          </a:p>
          <a:p>
            <a:pPr>
              <a:lnSpc>
                <a:spcPct val="150000"/>
              </a:lnSpc>
              <a:buFont typeface="Wingdings" pitchFamily="2" charset="2"/>
              <a:buChar char="ü"/>
            </a:pPr>
            <a:r>
              <a:rPr lang="es-AR" dirty="0" smtClean="0">
                <a:solidFill>
                  <a:schemeClr val="tx1">
                    <a:lumMod val="65000"/>
                    <a:lumOff val="35000"/>
                  </a:schemeClr>
                </a:solidFill>
              </a:rPr>
              <a:t> Un individuo determinado</a:t>
            </a:r>
          </a:p>
          <a:p>
            <a:pPr>
              <a:lnSpc>
                <a:spcPct val="150000"/>
              </a:lnSpc>
              <a:buFont typeface="Wingdings" pitchFamily="2" charset="2"/>
              <a:buChar char="ü"/>
            </a:pPr>
            <a:r>
              <a:rPr lang="es-AR" dirty="0" smtClean="0">
                <a:solidFill>
                  <a:schemeClr val="tx1">
                    <a:lumMod val="65000"/>
                    <a:lumOff val="35000"/>
                  </a:schemeClr>
                </a:solidFill>
              </a:rPr>
              <a:t> Un momento específico</a:t>
            </a:r>
          </a:p>
          <a:p>
            <a:pPr>
              <a:lnSpc>
                <a:spcPct val="150000"/>
              </a:lnSpc>
              <a:buFont typeface="Wingdings" pitchFamily="2" charset="2"/>
              <a:buChar char="ü"/>
            </a:pPr>
            <a:r>
              <a:rPr lang="es-AR" dirty="0" smtClean="0">
                <a:solidFill>
                  <a:schemeClr val="tx1">
                    <a:lumMod val="65000"/>
                    <a:lumOff val="35000"/>
                  </a:schemeClr>
                </a:solidFill>
              </a:rPr>
              <a:t> Lograr una meta bien definida</a:t>
            </a:r>
            <a:endParaRPr lang="es-ES" dirty="0">
              <a:solidFill>
                <a:schemeClr val="tx1">
                  <a:lumMod val="65000"/>
                  <a:lumOff val="35000"/>
                </a:schemeClr>
              </a:solidFill>
            </a:endParaRPr>
          </a:p>
        </p:txBody>
      </p:sp>
      <p:sp>
        <p:nvSpPr>
          <p:cNvPr id="10" name="9 Cerrar llave"/>
          <p:cNvSpPr/>
          <p:nvPr/>
        </p:nvSpPr>
        <p:spPr>
          <a:xfrm>
            <a:off x="6516216" y="4149080"/>
            <a:ext cx="144016" cy="1728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1" name="10 Rectángulo"/>
          <p:cNvSpPr/>
          <p:nvPr/>
        </p:nvSpPr>
        <p:spPr>
          <a:xfrm>
            <a:off x="6876256" y="4869160"/>
            <a:ext cx="1656184"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b="1" dirty="0" smtClean="0">
                <a:solidFill>
                  <a:schemeClr val="accent1">
                    <a:lumMod val="75000"/>
                  </a:schemeClr>
                </a:solidFill>
              </a:rPr>
              <a:t>INFORMACIÓN</a:t>
            </a:r>
            <a:endParaRPr lang="es-ES" b="1" dirty="0">
              <a:solidFill>
                <a:schemeClr val="accent1">
                  <a:lumMod val="75000"/>
                </a:schemeClr>
              </a:solidFill>
            </a:endParaRPr>
          </a:p>
        </p:txBody>
      </p:sp>
      <p:graphicFrame>
        <p:nvGraphicFramePr>
          <p:cNvPr id="9" name="Object 2"/>
          <p:cNvGraphicFramePr>
            <a:graphicFrameLocks noChangeAspect="1"/>
          </p:cNvGraphicFramePr>
          <p:nvPr>
            <p:extLst>
              <p:ext uri="{D42A27DB-BD31-4B8C-83A1-F6EECF244321}">
                <p14:modId xmlns:p14="http://schemas.microsoft.com/office/powerpoint/2010/main" val="1023567065"/>
              </p:ext>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4114"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2" name="Rectángulo 11"/>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sz="4000" b="1" dirty="0">
                <a:solidFill>
                  <a:schemeClr val="accent2"/>
                </a:solidFill>
                <a:latin typeface="Arial Rounded MT Bold" pitchFamily="34" charset="0"/>
              </a:rPr>
              <a:t>KANBAN</a:t>
            </a:r>
            <a:endParaRPr lang="es-AR" dirty="0"/>
          </a:p>
        </p:txBody>
      </p:sp>
      <p:sp>
        <p:nvSpPr>
          <p:cNvPr id="5" name="2 Subtítulo"/>
          <p:cNvSpPr txBox="1">
            <a:spLocks/>
          </p:cNvSpPr>
          <p:nvPr/>
        </p:nvSpPr>
        <p:spPr>
          <a:xfrm>
            <a:off x="467544" y="1916832"/>
            <a:ext cx="8496944" cy="4392488"/>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noProof="0" dirty="0" smtClean="0">
                <a:solidFill>
                  <a:schemeClr val="tx1">
                    <a:lumMod val="65000"/>
                    <a:lumOff val="35000"/>
                  </a:schemeClr>
                </a:solidFill>
              </a:rPr>
              <a:t>El primer paso para implementar </a:t>
            </a:r>
            <a:r>
              <a:rPr lang="es-AR" sz="2000" i="1" noProof="0" dirty="0" err="1" smtClean="0">
                <a:solidFill>
                  <a:schemeClr val="tx1">
                    <a:lumMod val="65000"/>
                    <a:lumOff val="35000"/>
                  </a:schemeClr>
                </a:solidFill>
              </a:rPr>
              <a:t>Kanban</a:t>
            </a:r>
            <a:r>
              <a:rPr lang="es-AR" sz="2000" i="1" noProof="0" dirty="0" smtClean="0">
                <a:solidFill>
                  <a:schemeClr val="tx1">
                    <a:lumMod val="65000"/>
                    <a:lumOff val="35000"/>
                  </a:schemeClr>
                </a:solidFill>
              </a:rPr>
              <a:t> es identificar el flujo de trabajo, lo que se conoce como “cadena de valor”.</a:t>
            </a: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s-AR" sz="2000" i="1" noProof="0" dirty="0" smtClean="0">
              <a:solidFill>
                <a:schemeClr val="tx1">
                  <a:lumMod val="65000"/>
                  <a:lumOff val="35000"/>
                </a:schemeClr>
              </a:solidFill>
            </a:endParaRPr>
          </a:p>
          <a:p>
            <a:pPr marL="342900" marR="0" lvl="0" indent="-3429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2000" i="1" dirty="0" smtClean="0">
                <a:solidFill>
                  <a:schemeClr val="tx1">
                    <a:lumMod val="65000"/>
                    <a:lumOff val="35000"/>
                  </a:schemeClr>
                </a:solidFill>
              </a:rPr>
              <a:t>Es necesario limitar el número de tareas en cada columna, si en una columna hay tantas taras como indica el límite, no se puede pasar esa tarea a la columna. Esto implica que aunque se haya terminado el paso anterior para una tarea, la columna está bloqueada y no se puede avanzar la tarea correspondiente. Esta situación genero cuello de botella. Debe ser resuelto por los miembros del equipo. De esta forma decimos que el equipo elige, adapta y adopta sus procesos según la necesidad.</a:t>
            </a:r>
            <a:endParaRPr lang="es-AR" noProof="0" dirty="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i="1" noProof="0" dirty="0" smtClean="0">
              <a:solidFill>
                <a:schemeClr val="tx1">
                  <a:lumMod val="65000"/>
                  <a:lumOff val="35000"/>
                </a:schemeClr>
              </a:solidFill>
            </a:endParaRPr>
          </a:p>
        </p:txBody>
      </p:sp>
    </p:spTree>
    <p:extLst>
      <p:ext uri="{BB962C8B-B14F-4D97-AF65-F5344CB8AC3E}">
        <p14:creationId xmlns:p14="http://schemas.microsoft.com/office/powerpoint/2010/main" val="2435108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Flecha doblada"/>
          <p:cNvSpPr/>
          <p:nvPr/>
        </p:nvSpPr>
        <p:spPr>
          <a:xfrm>
            <a:off x="2483768" y="1388772"/>
            <a:ext cx="1512168" cy="1320147"/>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solidFill>
                <a:schemeClr val="tx1"/>
              </a:solidFill>
            </a:endParaRPr>
          </a:p>
        </p:txBody>
      </p:sp>
      <p:sp>
        <p:nvSpPr>
          <p:cNvPr id="6" name="5 Flecha doblada"/>
          <p:cNvSpPr/>
          <p:nvPr/>
        </p:nvSpPr>
        <p:spPr>
          <a:xfrm rot="5400000">
            <a:off x="5454098" y="1430778"/>
            <a:ext cx="1260140" cy="1584176"/>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solidFill>
                <a:schemeClr val="tx1"/>
              </a:solidFill>
            </a:endParaRPr>
          </a:p>
        </p:txBody>
      </p:sp>
      <p:sp>
        <p:nvSpPr>
          <p:cNvPr id="7" name="6 Flecha doblada"/>
          <p:cNvSpPr/>
          <p:nvPr/>
        </p:nvSpPr>
        <p:spPr>
          <a:xfrm rot="10800000">
            <a:off x="5148064" y="3404996"/>
            <a:ext cx="1512168" cy="1320147"/>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solidFill>
                <a:schemeClr val="tx1"/>
              </a:solidFill>
            </a:endParaRPr>
          </a:p>
        </p:txBody>
      </p:sp>
      <p:sp>
        <p:nvSpPr>
          <p:cNvPr id="8" name="7 Flecha doblada"/>
          <p:cNvSpPr/>
          <p:nvPr/>
        </p:nvSpPr>
        <p:spPr>
          <a:xfrm rot="16200000">
            <a:off x="2429762" y="3158970"/>
            <a:ext cx="1260140" cy="1584176"/>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solidFill>
                <a:schemeClr val="tx1"/>
              </a:solidFill>
            </a:endParaRPr>
          </a:p>
        </p:txBody>
      </p:sp>
      <p:cxnSp>
        <p:nvCxnSpPr>
          <p:cNvPr id="10" name="9 Conector recto de flecha"/>
          <p:cNvCxnSpPr/>
          <p:nvPr/>
        </p:nvCxnSpPr>
        <p:spPr>
          <a:xfrm>
            <a:off x="251520" y="6021288"/>
            <a:ext cx="8568952" cy="0"/>
          </a:xfrm>
          <a:prstGeom prst="straightConnector1">
            <a:avLst/>
          </a:prstGeom>
          <a:ln>
            <a:solidFill>
              <a:srgbClr val="00B050"/>
            </a:solidFill>
            <a:headEnd type="arrow"/>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3995936" y="6021288"/>
            <a:ext cx="864096" cy="338554"/>
          </a:xfrm>
          <a:prstGeom prst="rect">
            <a:avLst/>
          </a:prstGeom>
          <a:noFill/>
        </p:spPr>
        <p:txBody>
          <a:bodyPr wrap="square" rtlCol="0">
            <a:spAutoFit/>
          </a:bodyPr>
          <a:lstStyle/>
          <a:p>
            <a:r>
              <a:rPr lang="es-AR" sz="1600" b="1" i="1" dirty="0" smtClean="0">
                <a:solidFill>
                  <a:srgbClr val="00B050"/>
                </a:solidFill>
              </a:rPr>
              <a:t>15 días</a:t>
            </a:r>
            <a:endParaRPr lang="es-ES" sz="1600" b="1" i="1" dirty="0">
              <a:solidFill>
                <a:srgbClr val="00B050"/>
              </a:solidFill>
            </a:endParaRPr>
          </a:p>
        </p:txBody>
      </p:sp>
      <p:sp>
        <p:nvSpPr>
          <p:cNvPr id="12" name="11 Llamada rectangular"/>
          <p:cNvSpPr/>
          <p:nvPr/>
        </p:nvSpPr>
        <p:spPr>
          <a:xfrm>
            <a:off x="6876256" y="800440"/>
            <a:ext cx="2159794" cy="1398443"/>
          </a:xfrm>
          <a:prstGeom prst="wedgeRectCallout">
            <a:avLst>
              <a:gd name="adj1" fmla="val -62264"/>
              <a:gd name="adj2" fmla="val -685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sz="2800" dirty="0" smtClean="0">
                <a:solidFill>
                  <a:srgbClr val="00B050"/>
                </a:solidFill>
              </a:rPr>
              <a:t>1</a:t>
            </a:r>
            <a:r>
              <a:rPr lang="es-AR" dirty="0" smtClean="0"/>
              <a:t> </a:t>
            </a:r>
            <a:r>
              <a:rPr lang="es-AR" dirty="0" smtClean="0">
                <a:solidFill>
                  <a:schemeClr val="tx1">
                    <a:lumMod val="75000"/>
                    <a:lumOff val="25000"/>
                  </a:schemeClr>
                </a:solidFill>
              </a:rPr>
              <a:t>Reunión de revisión de tareas y nuevos requerimientos.</a:t>
            </a:r>
            <a:endParaRPr lang="es-ES" dirty="0">
              <a:solidFill>
                <a:schemeClr val="tx1">
                  <a:lumMod val="75000"/>
                  <a:lumOff val="25000"/>
                </a:schemeClr>
              </a:solidFill>
            </a:endParaRPr>
          </a:p>
        </p:txBody>
      </p:sp>
      <p:sp>
        <p:nvSpPr>
          <p:cNvPr id="14" name="13 Llamada rectangular"/>
          <p:cNvSpPr/>
          <p:nvPr/>
        </p:nvSpPr>
        <p:spPr>
          <a:xfrm>
            <a:off x="7092280" y="2636912"/>
            <a:ext cx="1728192" cy="1440160"/>
          </a:xfrm>
          <a:prstGeom prst="wedgeRectCallout">
            <a:avLst>
              <a:gd name="adj1" fmla="val -62154"/>
              <a:gd name="adj2" fmla="val 2176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2800" dirty="0" smtClean="0">
                <a:solidFill>
                  <a:schemeClr val="tx2"/>
                </a:solidFill>
              </a:rPr>
              <a:t>2</a:t>
            </a:r>
            <a:r>
              <a:rPr lang="es-AR" dirty="0" smtClean="0">
                <a:solidFill>
                  <a:schemeClr val="tx2"/>
                </a:solidFill>
              </a:rPr>
              <a:t> </a:t>
            </a:r>
            <a:r>
              <a:rPr lang="es-AR" dirty="0" smtClean="0">
                <a:solidFill>
                  <a:schemeClr val="tx1">
                    <a:lumMod val="75000"/>
                    <a:lumOff val="25000"/>
                  </a:schemeClr>
                </a:solidFill>
              </a:rPr>
              <a:t>Análisis de nuevos requerimientos. </a:t>
            </a:r>
            <a:endParaRPr lang="es-ES" dirty="0">
              <a:solidFill>
                <a:schemeClr val="tx1">
                  <a:lumMod val="75000"/>
                  <a:lumOff val="25000"/>
                </a:schemeClr>
              </a:solidFill>
            </a:endParaRPr>
          </a:p>
        </p:txBody>
      </p:sp>
      <p:sp>
        <p:nvSpPr>
          <p:cNvPr id="15" name="14 Llamada rectangular"/>
          <p:cNvSpPr/>
          <p:nvPr/>
        </p:nvSpPr>
        <p:spPr>
          <a:xfrm>
            <a:off x="3779912" y="5013176"/>
            <a:ext cx="1800200" cy="864096"/>
          </a:xfrm>
          <a:prstGeom prst="wedgeRectCallout">
            <a:avLst>
              <a:gd name="adj1" fmla="val -21450"/>
              <a:gd name="adj2" fmla="val -626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sz="2800" dirty="0" smtClean="0">
                <a:solidFill>
                  <a:schemeClr val="accent2">
                    <a:lumMod val="75000"/>
                  </a:schemeClr>
                </a:solidFill>
              </a:rPr>
              <a:t>3</a:t>
            </a:r>
            <a:r>
              <a:rPr lang="es-AR" dirty="0" smtClean="0">
                <a:solidFill>
                  <a:schemeClr val="tx2"/>
                </a:solidFill>
              </a:rPr>
              <a:t> </a:t>
            </a:r>
            <a:r>
              <a:rPr lang="es-AR" dirty="0" smtClean="0">
                <a:solidFill>
                  <a:schemeClr val="tx1">
                    <a:lumMod val="75000"/>
                    <a:lumOff val="25000"/>
                  </a:schemeClr>
                </a:solidFill>
              </a:rPr>
              <a:t>Diseño y codificación</a:t>
            </a:r>
            <a:endParaRPr lang="es-ES" dirty="0">
              <a:solidFill>
                <a:schemeClr val="tx1">
                  <a:lumMod val="75000"/>
                  <a:lumOff val="25000"/>
                </a:schemeClr>
              </a:solidFill>
            </a:endParaRPr>
          </a:p>
        </p:txBody>
      </p:sp>
      <p:sp>
        <p:nvSpPr>
          <p:cNvPr id="16" name="15 Llamada rectangular"/>
          <p:cNvSpPr/>
          <p:nvPr/>
        </p:nvSpPr>
        <p:spPr>
          <a:xfrm>
            <a:off x="323528" y="3933056"/>
            <a:ext cx="1872208" cy="1512168"/>
          </a:xfrm>
          <a:prstGeom prst="wedgeRectCallout">
            <a:avLst>
              <a:gd name="adj1" fmla="val 57492"/>
              <a:gd name="adj2" fmla="val -1997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AR" sz="2800" dirty="0" smtClean="0">
                <a:solidFill>
                  <a:schemeClr val="accent6">
                    <a:lumMod val="75000"/>
                  </a:schemeClr>
                </a:solidFill>
              </a:rPr>
              <a:t>4</a:t>
            </a:r>
            <a:r>
              <a:rPr lang="es-AR" dirty="0" smtClean="0">
                <a:solidFill>
                  <a:schemeClr val="tx2"/>
                </a:solidFill>
              </a:rPr>
              <a:t> </a:t>
            </a:r>
            <a:r>
              <a:rPr lang="es-AR" dirty="0" smtClean="0">
                <a:solidFill>
                  <a:schemeClr val="tx1">
                    <a:lumMod val="75000"/>
                    <a:lumOff val="25000"/>
                  </a:schemeClr>
                </a:solidFill>
              </a:rPr>
              <a:t>Pruebas (ambiente prueba y ambiente de producción)</a:t>
            </a:r>
            <a:endParaRPr lang="es-ES" dirty="0">
              <a:solidFill>
                <a:schemeClr val="tx1">
                  <a:lumMod val="75000"/>
                  <a:lumOff val="25000"/>
                </a:schemeClr>
              </a:solidFill>
            </a:endParaRPr>
          </a:p>
        </p:txBody>
      </p:sp>
      <p:sp>
        <p:nvSpPr>
          <p:cNvPr id="17" name="16 Llamada rectangular"/>
          <p:cNvSpPr/>
          <p:nvPr/>
        </p:nvSpPr>
        <p:spPr>
          <a:xfrm>
            <a:off x="323528" y="1268760"/>
            <a:ext cx="1944216" cy="1224136"/>
          </a:xfrm>
          <a:prstGeom prst="wedgeRectCallout">
            <a:avLst>
              <a:gd name="adj1" fmla="val 57584"/>
              <a:gd name="adj2" fmla="val 179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AR" sz="2800" dirty="0" smtClean="0">
                <a:solidFill>
                  <a:schemeClr val="accent4">
                    <a:lumMod val="75000"/>
                  </a:schemeClr>
                </a:solidFill>
              </a:rPr>
              <a:t>5</a:t>
            </a:r>
            <a:r>
              <a:rPr lang="es-AR" dirty="0" smtClean="0">
                <a:solidFill>
                  <a:schemeClr val="tx2"/>
                </a:solidFill>
              </a:rPr>
              <a:t> </a:t>
            </a:r>
            <a:r>
              <a:rPr lang="es-AR" dirty="0" smtClean="0">
                <a:solidFill>
                  <a:schemeClr val="tx1">
                    <a:lumMod val="75000"/>
                    <a:lumOff val="25000"/>
                  </a:schemeClr>
                </a:solidFill>
              </a:rPr>
              <a:t>Implementación y mantenimiento</a:t>
            </a:r>
            <a:endParaRPr lang="es-ES" dirty="0">
              <a:solidFill>
                <a:schemeClr val="tx1">
                  <a:lumMod val="75000"/>
                  <a:lumOff val="25000"/>
                </a:schemeClr>
              </a:solidFill>
            </a:endParaRPr>
          </a:p>
        </p:txBody>
      </p:sp>
      <p:sp>
        <p:nvSpPr>
          <p:cNvPr id="18" name="17 Proceso"/>
          <p:cNvSpPr/>
          <p:nvPr/>
        </p:nvSpPr>
        <p:spPr>
          <a:xfrm>
            <a:off x="2915816" y="2060848"/>
            <a:ext cx="3240360" cy="201622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tx1">
                    <a:lumMod val="75000"/>
                    <a:lumOff val="25000"/>
                  </a:schemeClr>
                </a:solidFill>
              </a:rPr>
              <a:t>PARTICIPANTES</a:t>
            </a:r>
          </a:p>
          <a:p>
            <a:pPr algn="ctr"/>
            <a:endParaRPr lang="es-AR" b="1" dirty="0" smtClean="0">
              <a:solidFill>
                <a:schemeClr val="tx1">
                  <a:lumMod val="75000"/>
                  <a:lumOff val="25000"/>
                </a:schemeClr>
              </a:solidFill>
            </a:endParaRPr>
          </a:p>
          <a:p>
            <a:pPr algn="ctr"/>
            <a:r>
              <a:rPr lang="es-AR" sz="1600" dirty="0" smtClean="0">
                <a:solidFill>
                  <a:schemeClr val="tx1">
                    <a:lumMod val="75000"/>
                    <a:lumOff val="25000"/>
                  </a:schemeClr>
                </a:solidFill>
              </a:rPr>
              <a:t>Analista Funcional</a:t>
            </a:r>
          </a:p>
          <a:p>
            <a:pPr algn="ctr"/>
            <a:r>
              <a:rPr lang="es-AR" sz="1600" dirty="0" smtClean="0">
                <a:solidFill>
                  <a:schemeClr val="tx1">
                    <a:lumMod val="75000"/>
                    <a:lumOff val="25000"/>
                  </a:schemeClr>
                </a:solidFill>
              </a:rPr>
              <a:t>Líder Desarrollo</a:t>
            </a:r>
          </a:p>
          <a:p>
            <a:pPr algn="ctr"/>
            <a:r>
              <a:rPr lang="es-AR" sz="1600" dirty="0" smtClean="0">
                <a:solidFill>
                  <a:schemeClr val="tx1">
                    <a:lumMod val="75000"/>
                    <a:lumOff val="25000"/>
                  </a:schemeClr>
                </a:solidFill>
              </a:rPr>
              <a:t>Equipo de Desarrollo</a:t>
            </a:r>
          </a:p>
          <a:p>
            <a:pPr algn="ctr"/>
            <a:r>
              <a:rPr lang="es-AR" sz="1600" dirty="0" smtClean="0">
                <a:solidFill>
                  <a:schemeClr val="tx1">
                    <a:lumMod val="75000"/>
                    <a:lumOff val="25000"/>
                  </a:schemeClr>
                </a:solidFill>
              </a:rPr>
              <a:t>Analista de Procesos</a:t>
            </a:r>
          </a:p>
          <a:p>
            <a:pPr algn="ctr"/>
            <a:r>
              <a:rPr lang="es-AR" sz="1600" dirty="0" smtClean="0">
                <a:solidFill>
                  <a:schemeClr val="tx1">
                    <a:lumMod val="75000"/>
                    <a:lumOff val="25000"/>
                  </a:schemeClr>
                </a:solidFill>
              </a:rPr>
              <a:t>Usuario</a:t>
            </a:r>
          </a:p>
          <a:p>
            <a:pPr algn="ctr"/>
            <a:r>
              <a:rPr lang="es-AR" sz="1600" dirty="0" smtClean="0">
                <a:solidFill>
                  <a:schemeClr val="tx1">
                    <a:lumMod val="75000"/>
                    <a:lumOff val="25000"/>
                  </a:schemeClr>
                </a:solidFill>
              </a:rPr>
              <a:t>Área  de Operacione</a:t>
            </a:r>
            <a:r>
              <a:rPr lang="es-AR" dirty="0" smtClean="0">
                <a:solidFill>
                  <a:schemeClr val="tx1">
                    <a:lumMod val="75000"/>
                    <a:lumOff val="25000"/>
                  </a:schemeClr>
                </a:solidFill>
              </a:rPr>
              <a:t>s</a:t>
            </a:r>
          </a:p>
        </p:txBody>
      </p:sp>
      <p:sp>
        <p:nvSpPr>
          <p:cNvPr id="23" name="22 Rectángulo"/>
          <p:cNvSpPr/>
          <p:nvPr/>
        </p:nvSpPr>
        <p:spPr>
          <a:xfrm>
            <a:off x="179512" y="620688"/>
            <a:ext cx="5400600" cy="369332"/>
          </a:xfrm>
          <a:prstGeom prst="rect">
            <a:avLst/>
          </a:prstGeom>
        </p:spPr>
        <p:txBody>
          <a:bodyPr wrap="square">
            <a:spAutoFit/>
          </a:bodyPr>
          <a:lstStyle/>
          <a:p>
            <a:r>
              <a:rPr lang="es-AR" b="1" dirty="0" smtClean="0">
                <a:solidFill>
                  <a:schemeClr val="accent1">
                    <a:lumMod val="50000"/>
                  </a:schemeClr>
                </a:solidFill>
                <a:latin typeface="Arial Rounded MT Bold" pitchFamily="34" charset="0"/>
              </a:rPr>
              <a:t>EJEMPLO CICLO DE VIDA DE UN PROYECTO</a:t>
            </a:r>
            <a:endParaRPr lang="es-ES" dirty="0"/>
          </a:p>
        </p:txBody>
      </p:sp>
      <p:graphicFrame>
        <p:nvGraphicFramePr>
          <p:cNvPr id="19" name="Object 2"/>
          <p:cNvGraphicFramePr>
            <a:graphicFrameLocks noChangeAspect="1"/>
          </p:cNvGraphicFramePr>
          <p:nvPr>
            <p:extLst>
              <p:ext uri="{D42A27DB-BD31-4B8C-83A1-F6EECF244321}">
                <p14:modId xmlns:p14="http://schemas.microsoft.com/office/powerpoint/2010/main" val="1023567065"/>
              </p:ext>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29714"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20" name="Rectángulo 19"/>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467544" y="836712"/>
            <a:ext cx="8229600" cy="5289550"/>
          </a:xfrm>
        </p:spPr>
        <p:txBody>
          <a:bodyPr/>
          <a:lstStyle/>
          <a:p>
            <a:pPr lvl="0" algn="ctr">
              <a:defRPr/>
            </a:pPr>
            <a:endParaRPr lang="es-AR" sz="3600" b="1" dirty="0" smtClean="0">
              <a:solidFill>
                <a:schemeClr val="accent1">
                  <a:lumMod val="50000"/>
                </a:schemeClr>
              </a:solidFill>
              <a:latin typeface="Arial Rounded MT Bold" pitchFamily="34" charset="0"/>
            </a:endParaRPr>
          </a:p>
          <a:p>
            <a:pPr lvl="0" algn="ctr">
              <a:buNone/>
              <a:defRPr/>
            </a:pPr>
            <a:r>
              <a:rPr lang="es-AR" sz="3600" b="1" dirty="0" smtClean="0">
                <a:solidFill>
                  <a:schemeClr val="accent1">
                    <a:lumMod val="50000"/>
                  </a:schemeClr>
                </a:solidFill>
                <a:latin typeface="Arial Rounded MT Bold" pitchFamily="34" charset="0"/>
              </a:rPr>
              <a:t>SISTEMA DE INFORMACIÓN</a:t>
            </a:r>
          </a:p>
          <a:p>
            <a:pPr lvl="0" algn="ctr">
              <a:buNone/>
              <a:defRPr/>
            </a:pPr>
            <a:endParaRPr lang="es-AR" sz="3600" b="1" dirty="0" smtClean="0">
              <a:solidFill>
                <a:schemeClr val="accent1">
                  <a:lumMod val="50000"/>
                </a:schemeClr>
              </a:solidFill>
              <a:latin typeface="Arial Rounded MT Bold" pitchFamily="34" charset="0"/>
            </a:endParaRPr>
          </a:p>
          <a:p>
            <a:pPr lvl="0" algn="ctr">
              <a:buNone/>
              <a:defRPr/>
            </a:pPr>
            <a:r>
              <a:rPr lang="es-AR" dirty="0" smtClean="0">
                <a:solidFill>
                  <a:schemeClr val="tx1">
                    <a:lumMod val="65000"/>
                    <a:lumOff val="35000"/>
                  </a:schemeClr>
                </a:solidFill>
              </a:rPr>
              <a:t>Sistema con </a:t>
            </a:r>
            <a:r>
              <a:rPr lang="es-AR" b="1" dirty="0" smtClean="0">
                <a:solidFill>
                  <a:schemeClr val="tx1">
                    <a:lumMod val="65000"/>
                    <a:lumOff val="35000"/>
                  </a:schemeClr>
                </a:solidFill>
              </a:rPr>
              <a:t>datos</a:t>
            </a:r>
            <a:r>
              <a:rPr lang="es-AR" dirty="0" smtClean="0">
                <a:solidFill>
                  <a:schemeClr val="tx1">
                    <a:lumMod val="65000"/>
                    <a:lumOff val="35000"/>
                  </a:schemeClr>
                </a:solidFill>
              </a:rPr>
              <a:t> como entradas e </a:t>
            </a:r>
            <a:r>
              <a:rPr lang="es-AR" b="1" dirty="0" smtClean="0">
                <a:solidFill>
                  <a:schemeClr val="tx1">
                    <a:lumMod val="65000"/>
                    <a:lumOff val="35000"/>
                  </a:schemeClr>
                </a:solidFill>
              </a:rPr>
              <a:t>información</a:t>
            </a:r>
            <a:r>
              <a:rPr lang="es-AR" dirty="0" smtClean="0">
                <a:solidFill>
                  <a:schemeClr val="tx1">
                    <a:lumMod val="65000"/>
                    <a:lumOff val="35000"/>
                  </a:schemeClr>
                </a:solidFill>
              </a:rPr>
              <a:t> como salida.</a:t>
            </a:r>
            <a:endParaRPr lang="es-ES" dirty="0">
              <a:solidFill>
                <a:schemeClr val="tx1">
                  <a:lumMod val="65000"/>
                  <a:lumOff val="35000"/>
                </a:schemeClr>
              </a:solidFil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023567065"/>
              </p:ext>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5138"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7" name="Rectángulo 6"/>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Subtítulo"/>
          <p:cNvSpPr txBox="1">
            <a:spLocks/>
          </p:cNvSpPr>
          <p:nvPr/>
        </p:nvSpPr>
        <p:spPr>
          <a:xfrm>
            <a:off x="179512" y="764704"/>
            <a:ext cx="8784976" cy="5904656"/>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s-AR" sz="3200" b="1" dirty="0" smtClean="0">
                <a:solidFill>
                  <a:schemeClr val="accent1">
                    <a:lumMod val="50000"/>
                  </a:schemeClr>
                </a:solidFill>
                <a:latin typeface="Arial Rounded MT Bold" pitchFamily="34" charset="0"/>
              </a:rPr>
              <a:t>PARTICIPANTES</a:t>
            </a:r>
            <a:endParaRPr kumimoji="0" lang="es-AR" sz="3200" b="1" i="0" u="none" strike="noStrike" kern="1200" cap="none" spc="0" normalizeH="0" baseline="0" noProof="0" dirty="0" smtClean="0">
              <a:ln>
                <a:noFill/>
              </a:ln>
              <a:solidFill>
                <a:schemeClr val="accent1">
                  <a:lumMod val="50000"/>
                </a:schemeClr>
              </a:solidFill>
              <a:effectLst/>
              <a:uLnTx/>
              <a:uFillTx/>
              <a:latin typeface="Arial Rounded MT Bold"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s-AR" sz="2000" noProof="0" dirty="0" smtClean="0">
                <a:solidFill>
                  <a:schemeClr val="tx1">
                    <a:lumMod val="65000"/>
                    <a:lumOff val="35000"/>
                  </a:schemeClr>
                </a:solidFill>
              </a:rPr>
              <a:t>Los participantes en el desarrollo de un sistema</a:t>
            </a:r>
            <a:r>
              <a:rPr lang="es-AR" sz="2000" dirty="0" smtClean="0">
                <a:solidFill>
                  <a:schemeClr val="tx1">
                    <a:lumMod val="65000"/>
                    <a:lumOff val="35000"/>
                  </a:schemeClr>
                </a:solidFill>
              </a:rPr>
              <a:t> de información pueden ser:</a:t>
            </a: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s-AR" sz="2000" i="0" u="none" strike="noStrike" kern="1200" cap="none" spc="0" normalizeH="0" baseline="0" noProof="0" dirty="0" smtClean="0">
              <a:ln>
                <a:noFill/>
              </a:ln>
              <a:solidFill>
                <a:schemeClr val="tx1">
                  <a:lumMod val="65000"/>
                  <a:lumOff val="35000"/>
                </a:schemeClr>
              </a:solidFill>
              <a:effectLst/>
              <a:uLnTx/>
              <a:uFillTx/>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b="1"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b="1"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b="1" noProof="0"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s-AR" sz="32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3200" b="1" dirty="0" smtClean="0">
              <a:solidFill>
                <a:schemeClr val="accent1">
                  <a:lumMod val="50000"/>
                </a:schemeClr>
              </a:solidFill>
              <a:latin typeface="Arial Rounded MT Bold" pitchFamily="34" charset="0"/>
            </a:endParaRPr>
          </a:p>
        </p:txBody>
      </p:sp>
      <p:graphicFrame>
        <p:nvGraphicFramePr>
          <p:cNvPr id="8" name="7 Tabla"/>
          <p:cNvGraphicFramePr>
            <a:graphicFrameLocks noGrp="1"/>
          </p:cNvGraphicFramePr>
          <p:nvPr>
            <p:extLst>
              <p:ext uri="{D42A27DB-BD31-4B8C-83A1-F6EECF244321}">
                <p14:modId xmlns:p14="http://schemas.microsoft.com/office/powerpoint/2010/main" val="756416027"/>
              </p:ext>
            </p:extLst>
          </p:nvPr>
        </p:nvGraphicFramePr>
        <p:xfrm>
          <a:off x="179512" y="1844824"/>
          <a:ext cx="8784976" cy="4328160"/>
        </p:xfrm>
        <a:graphic>
          <a:graphicData uri="http://schemas.openxmlformats.org/drawingml/2006/table">
            <a:tbl>
              <a:tblPr firstRow="1" bandRow="1">
                <a:tableStyleId>{3B4B98B0-60AC-42C2-AFA5-B58CD77FA1E5}</a:tableStyleId>
              </a:tblPr>
              <a:tblGrid>
                <a:gridCol w="1893314"/>
                <a:gridCol w="2044779"/>
                <a:gridCol w="2650639"/>
                <a:gridCol w="2196244"/>
              </a:tblGrid>
              <a:tr h="538140">
                <a:tc>
                  <a:txBody>
                    <a:bodyPr/>
                    <a:lstStyle/>
                    <a:p>
                      <a:pPr algn="ctr"/>
                      <a:r>
                        <a:rPr lang="es-AR" sz="1600" b="1" dirty="0" smtClean="0">
                          <a:solidFill>
                            <a:schemeClr val="tx1">
                              <a:lumMod val="65000"/>
                              <a:lumOff val="35000"/>
                            </a:schemeClr>
                          </a:solidFill>
                        </a:rPr>
                        <a:t>USUARIO</a:t>
                      </a:r>
                      <a:endParaRPr lang="es-ES" sz="1600" dirty="0"/>
                    </a:p>
                  </a:txBody>
                  <a:tcPr anchor="ctr"/>
                </a:tc>
                <a:tc>
                  <a:txBody>
                    <a:bodyPr/>
                    <a:lstStyle/>
                    <a:p>
                      <a:pPr algn="ctr"/>
                      <a:r>
                        <a:rPr lang="es-AR" sz="1600" b="1" noProof="0" dirty="0" smtClean="0">
                          <a:solidFill>
                            <a:schemeClr val="tx1">
                              <a:lumMod val="65000"/>
                              <a:lumOff val="35000"/>
                            </a:schemeClr>
                          </a:solidFill>
                        </a:rPr>
                        <a:t>ADMINISTRADORES</a:t>
                      </a:r>
                      <a:endParaRPr lang="es-E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1600" b="1" i="0" u="none" strike="noStrike" kern="1200" cap="none" spc="0" normalizeH="0" baseline="0" dirty="0" smtClean="0">
                          <a:ln>
                            <a:noFill/>
                          </a:ln>
                          <a:solidFill>
                            <a:schemeClr val="tx1">
                              <a:lumMod val="65000"/>
                              <a:lumOff val="35000"/>
                            </a:schemeClr>
                          </a:solidFill>
                          <a:effectLst/>
                          <a:uLnTx/>
                          <a:uFillTx/>
                        </a:rPr>
                        <a:t>ANALISTA</a:t>
                      </a:r>
                      <a:r>
                        <a:rPr kumimoji="0" lang="es-AR" sz="1600" b="1" i="0" u="none" strike="noStrike" kern="1200" cap="none" spc="0" normalizeH="0" dirty="0" smtClean="0">
                          <a:ln>
                            <a:noFill/>
                          </a:ln>
                          <a:solidFill>
                            <a:schemeClr val="tx1">
                              <a:lumMod val="65000"/>
                              <a:lumOff val="35000"/>
                            </a:schemeClr>
                          </a:solidFill>
                          <a:effectLst/>
                          <a:uLnTx/>
                          <a:uFillTx/>
                        </a:rPr>
                        <a:t> DE SISTEMAS</a:t>
                      </a:r>
                      <a:endParaRPr lang="es-E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1600" baseline="0" noProof="0" dirty="0" smtClean="0">
                          <a:solidFill>
                            <a:schemeClr val="tx1">
                              <a:lumMod val="65000"/>
                              <a:lumOff val="35000"/>
                            </a:schemeClr>
                          </a:solidFill>
                        </a:rPr>
                        <a:t>DISEÑADORES</a:t>
                      </a:r>
                      <a:r>
                        <a:rPr lang="es-AR" sz="1600" noProof="0" dirty="0" smtClean="0">
                          <a:solidFill>
                            <a:schemeClr val="tx1">
                              <a:lumMod val="65000"/>
                              <a:lumOff val="35000"/>
                            </a:schemeClr>
                          </a:solidFill>
                        </a:rPr>
                        <a:t> DE SISTEMAS</a:t>
                      </a:r>
                      <a:endParaRPr lang="es-ES" sz="1600" dirty="0"/>
                    </a:p>
                  </a:txBody>
                  <a:tcPr anchor="ctr"/>
                </a:tc>
              </a:tr>
              <a:tr h="3710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600" dirty="0" smtClean="0">
                          <a:solidFill>
                            <a:schemeClr val="tx1">
                              <a:lumMod val="65000"/>
                              <a:lumOff val="35000"/>
                            </a:schemeClr>
                          </a:solidFill>
                        </a:rPr>
                        <a:t>También llamado cliente o dueño, es el participante más importante, es para quien (o quienes) se construye el sistema.</a:t>
                      </a:r>
                    </a:p>
                    <a:p>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600" dirty="0" smtClean="0">
                          <a:solidFill>
                            <a:schemeClr val="tx1">
                              <a:lumMod val="65000"/>
                              <a:lumOff val="35000"/>
                            </a:schemeClr>
                          </a:solidFill>
                        </a:rPr>
                        <a:t>En el análisis del sistema podemos encontrarnos con distintos administradores: </a:t>
                      </a:r>
                      <a:r>
                        <a:rPr lang="es-AR" sz="1600" i="1" dirty="0" smtClean="0">
                          <a:solidFill>
                            <a:schemeClr val="tx1">
                              <a:lumMod val="65000"/>
                              <a:lumOff val="35000"/>
                            </a:schemeClr>
                          </a:solidFill>
                        </a:rPr>
                        <a:t>usuarios</a:t>
                      </a:r>
                      <a:r>
                        <a:rPr lang="es-AR" sz="1600" dirty="0" smtClean="0">
                          <a:solidFill>
                            <a:schemeClr val="tx1">
                              <a:lumMod val="65000"/>
                              <a:lumOff val="35000"/>
                            </a:schemeClr>
                          </a:solidFill>
                        </a:rPr>
                        <a:t> </a:t>
                      </a:r>
                      <a:r>
                        <a:rPr lang="es-AR" sz="1600" i="1" dirty="0" smtClean="0">
                          <a:solidFill>
                            <a:schemeClr val="tx1">
                              <a:lumMod val="65000"/>
                              <a:lumOff val="35000"/>
                            </a:schemeClr>
                          </a:solidFill>
                        </a:rPr>
                        <a:t>de informática</a:t>
                      </a:r>
                      <a:r>
                        <a:rPr lang="es-AR" sz="1600" dirty="0" smtClean="0">
                          <a:solidFill>
                            <a:schemeClr val="tx1">
                              <a:lumMod val="65000"/>
                              <a:lumOff val="35000"/>
                            </a:schemeClr>
                          </a:solidFill>
                        </a:rPr>
                        <a:t> o </a:t>
                      </a:r>
                      <a:r>
                        <a:rPr lang="es-AR" sz="1600" i="1" dirty="0" smtClean="0">
                          <a:solidFill>
                            <a:schemeClr val="tx1">
                              <a:lumMod val="65000"/>
                              <a:lumOff val="35000"/>
                            </a:schemeClr>
                          </a:solidFill>
                        </a:rPr>
                        <a:t>general</a:t>
                      </a:r>
                      <a:r>
                        <a:rPr lang="es-AR" sz="1600" dirty="0" smtClean="0">
                          <a:solidFill>
                            <a:schemeClr val="tx1">
                              <a:lumMod val="65000"/>
                              <a:lumOff val="35000"/>
                            </a:schemeClr>
                          </a:solidFill>
                        </a:rPr>
                        <a:t>.</a:t>
                      </a:r>
                    </a:p>
                    <a:p>
                      <a:r>
                        <a:rPr lang="es-AR" sz="1600" kern="1200" dirty="0" smtClean="0">
                          <a:solidFill>
                            <a:schemeClr val="tx1">
                              <a:lumMod val="65000"/>
                              <a:lumOff val="35000"/>
                            </a:schemeClr>
                          </a:solidFill>
                          <a:latin typeface="+mn-lt"/>
                          <a:ea typeface="+mn-ea"/>
                          <a:cs typeface="+mn-cs"/>
                        </a:rPr>
                        <a:t>La principal interacción que tienen con el analista de sistemas es por los recursos de dinero, tiempo y personas.</a:t>
                      </a:r>
                      <a:endParaRPr lang="es-ES" sz="1600" kern="1200" dirty="0">
                        <a:solidFill>
                          <a:schemeClr val="tx1">
                            <a:lumMod val="65000"/>
                            <a:lumOff val="35000"/>
                          </a:schemeClr>
                        </a:solidFill>
                        <a:latin typeface="+mn-lt"/>
                        <a:ea typeface="+mn-ea"/>
                        <a:cs typeface="+mn-cs"/>
                      </a:endParaRPr>
                    </a:p>
                  </a:txBody>
                  <a:tcPr/>
                </a:tc>
                <a:tc>
                  <a:txBody>
                    <a:bodyPr/>
                    <a:lstStyle/>
                    <a:p>
                      <a:r>
                        <a:rPr lang="es-AR" sz="1600" b="0" i="0" kern="1200" dirty="0" smtClean="0">
                          <a:solidFill>
                            <a:schemeClr val="tx1">
                              <a:lumMod val="65000"/>
                              <a:lumOff val="35000"/>
                            </a:schemeClr>
                          </a:solidFill>
                          <a:latin typeface="+mn-lt"/>
                          <a:ea typeface="+mn-ea"/>
                          <a:cs typeface="+mn-cs"/>
                        </a:rPr>
                        <a:t>Es el personaje clave en cualquier proyecto de desarrollo de sistemas e interactúa con los demás participantes.</a:t>
                      </a:r>
                    </a:p>
                    <a:p>
                      <a:r>
                        <a:rPr lang="es-AR" sz="1600" b="0" i="0" kern="1200" dirty="0" smtClean="0">
                          <a:solidFill>
                            <a:schemeClr val="tx1">
                              <a:lumMod val="65000"/>
                              <a:lumOff val="35000"/>
                            </a:schemeClr>
                          </a:solidFill>
                          <a:latin typeface="+mn-lt"/>
                          <a:ea typeface="+mn-ea"/>
                          <a:cs typeface="+mn-cs"/>
                        </a:rPr>
                        <a:t>Es necesario además de habilidad para dibujar diagramas de flujo y otros diagramas técnicos, facilidad en el manejo de personas para poder entrevistar usuarios, mediar en desacuerdos y sobrevivir a las batallas políticas que se dan en casi todos los proyectos.</a:t>
                      </a:r>
                      <a:endParaRPr lang="es-ES" sz="1600" b="0" i="0" kern="1200" dirty="0" smtClean="0">
                        <a:solidFill>
                          <a:schemeClr val="tx1">
                            <a:lumMod val="65000"/>
                            <a:lumOff val="35000"/>
                          </a:schemeClr>
                        </a:solidFill>
                        <a:latin typeface="+mn-lt"/>
                        <a:ea typeface="+mn-ea"/>
                        <a:cs typeface="+mn-cs"/>
                      </a:endParaRPr>
                    </a:p>
                  </a:txBody>
                  <a:tcPr/>
                </a:tc>
                <a:tc>
                  <a:txBody>
                    <a:bodyPr/>
                    <a:lstStyle/>
                    <a:p>
                      <a:r>
                        <a:rPr lang="es-AR" sz="1600" b="0" i="0" kern="1200" dirty="0" smtClean="0">
                          <a:solidFill>
                            <a:schemeClr val="tx1">
                              <a:lumMod val="65000"/>
                              <a:lumOff val="35000"/>
                            </a:schemeClr>
                          </a:solidFill>
                          <a:latin typeface="+mn-lt"/>
                          <a:ea typeface="+mn-ea"/>
                          <a:cs typeface="+mn-cs"/>
                        </a:rPr>
                        <a:t>Es quien recibe los resultados del trabajo de análisis, su labor es transformar la petición, libre de consideraciones de tecnología, emanada de los requerimientos del usuario, en un diseño arquitectónico de alto nivel que servirá de base para el trabajo de los programadores.</a:t>
                      </a:r>
                      <a:endParaRPr lang="es-ES" sz="1600" b="0" i="0" kern="1200" dirty="0" smtClean="0">
                        <a:solidFill>
                          <a:schemeClr val="tx1">
                            <a:lumMod val="65000"/>
                            <a:lumOff val="35000"/>
                          </a:schemeClr>
                        </a:solidFill>
                        <a:latin typeface="+mn-lt"/>
                        <a:ea typeface="+mn-ea"/>
                        <a:cs typeface="+mn-cs"/>
                      </a:endParaRPr>
                    </a:p>
                  </a:txBody>
                  <a:tcPr/>
                </a:tc>
              </a:tr>
            </a:tbl>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023567065"/>
              </p:ext>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21522"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9" name="Rectángulo 8"/>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Subtítulo"/>
          <p:cNvSpPr txBox="1">
            <a:spLocks/>
          </p:cNvSpPr>
          <p:nvPr/>
        </p:nvSpPr>
        <p:spPr>
          <a:xfrm>
            <a:off x="179512" y="764704"/>
            <a:ext cx="8784976" cy="5904656"/>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s-AR" sz="3200" b="1" dirty="0" smtClean="0">
                <a:solidFill>
                  <a:schemeClr val="accent1">
                    <a:lumMod val="50000"/>
                  </a:schemeClr>
                </a:solidFill>
                <a:latin typeface="Arial Rounded MT Bold" pitchFamily="34" charset="0"/>
              </a:rPr>
              <a:t>PARTICIPANTES</a:t>
            </a:r>
            <a:endParaRPr kumimoji="0" lang="es-AR" sz="3200" b="1" i="0" u="none" strike="noStrike" kern="1200" cap="none" spc="0" normalizeH="0" baseline="0" noProof="0" dirty="0" smtClean="0">
              <a:ln>
                <a:noFill/>
              </a:ln>
              <a:solidFill>
                <a:schemeClr val="accent1">
                  <a:lumMod val="50000"/>
                </a:schemeClr>
              </a:solidFill>
              <a:effectLst/>
              <a:uLnTx/>
              <a:uFillTx/>
              <a:latin typeface="Arial Rounded MT Bold"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s-AR" sz="2000" noProof="0" dirty="0" smtClean="0">
                <a:solidFill>
                  <a:schemeClr val="tx1">
                    <a:lumMod val="65000"/>
                    <a:lumOff val="35000"/>
                  </a:schemeClr>
                </a:solidFill>
              </a:rPr>
              <a:t>Los participantes en el desarrollo de un sistema</a:t>
            </a:r>
            <a:r>
              <a:rPr lang="es-AR" sz="2000" dirty="0" smtClean="0">
                <a:solidFill>
                  <a:schemeClr val="tx1">
                    <a:lumMod val="65000"/>
                    <a:lumOff val="35000"/>
                  </a:schemeClr>
                </a:solidFill>
              </a:rPr>
              <a:t> de información pueden ser:</a:t>
            </a: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s-AR" sz="2000" i="0" u="none" strike="noStrike" kern="1200" cap="none" spc="0" normalizeH="0" baseline="0" noProof="0" dirty="0" smtClean="0">
              <a:ln>
                <a:noFill/>
              </a:ln>
              <a:solidFill>
                <a:schemeClr val="tx1">
                  <a:lumMod val="65000"/>
                  <a:lumOff val="35000"/>
                </a:schemeClr>
              </a:solidFill>
              <a:effectLst/>
              <a:uLnTx/>
              <a:uFillTx/>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b="1"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b="1"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2000" b="1" noProof="0"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s-AR" sz="32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s-AR" sz="3200" b="1" dirty="0" smtClean="0">
              <a:solidFill>
                <a:schemeClr val="accent1">
                  <a:lumMod val="50000"/>
                </a:schemeClr>
              </a:solidFill>
              <a:latin typeface="Arial Rounded MT Bold" pitchFamily="34" charset="0"/>
            </a:endParaRPr>
          </a:p>
        </p:txBody>
      </p:sp>
      <p:graphicFrame>
        <p:nvGraphicFramePr>
          <p:cNvPr id="9" name="8 Tabla"/>
          <p:cNvGraphicFramePr>
            <a:graphicFrameLocks noGrp="1"/>
          </p:cNvGraphicFramePr>
          <p:nvPr/>
        </p:nvGraphicFramePr>
        <p:xfrm>
          <a:off x="323528" y="1988840"/>
          <a:ext cx="8424936" cy="2820488"/>
        </p:xfrm>
        <a:graphic>
          <a:graphicData uri="http://schemas.openxmlformats.org/drawingml/2006/table">
            <a:tbl>
              <a:tblPr firstRow="1" bandRow="1">
                <a:tableStyleId>{3B4B98B0-60AC-42C2-AFA5-B58CD77FA1E5}</a:tableStyleId>
              </a:tblPr>
              <a:tblGrid>
                <a:gridCol w="2808312"/>
                <a:gridCol w="2664296"/>
                <a:gridCol w="2952328"/>
              </a:tblGrid>
              <a:tr h="4857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1600" b="1" kern="1200" noProof="0" dirty="0" smtClean="0">
                          <a:solidFill>
                            <a:schemeClr val="tx1">
                              <a:lumMod val="65000"/>
                              <a:lumOff val="35000"/>
                            </a:schemeClr>
                          </a:solidFill>
                          <a:latin typeface="+mn-lt"/>
                          <a:ea typeface="+mn-ea"/>
                          <a:cs typeface="+mn-cs"/>
                        </a:rPr>
                        <a:t>PROGRAMADORES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1600" b="1" kern="1200" noProof="0" dirty="0" smtClean="0">
                          <a:solidFill>
                            <a:schemeClr val="tx1">
                              <a:lumMod val="65000"/>
                              <a:lumOff val="35000"/>
                            </a:schemeClr>
                          </a:solidFill>
                          <a:latin typeface="+mn-lt"/>
                          <a:ea typeface="+mn-ea"/>
                          <a:cs typeface="+mn-cs"/>
                        </a:rPr>
                        <a:t>AUDITORES DE CALIDAD </a:t>
                      </a:r>
                    </a:p>
                  </a:txBody>
                  <a:tcPr anchor="ctr"/>
                </a:tc>
                <a:tc>
                  <a:txBody>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s-AR" sz="1600" b="1" kern="1200" noProof="0" dirty="0" smtClean="0">
                          <a:solidFill>
                            <a:schemeClr val="tx1">
                              <a:lumMod val="65000"/>
                              <a:lumOff val="35000"/>
                            </a:schemeClr>
                          </a:solidFill>
                          <a:latin typeface="+mn-lt"/>
                          <a:ea typeface="+mn-ea"/>
                          <a:cs typeface="+mn-cs"/>
                        </a:rPr>
                        <a:t>PERSONAL DE OPERACIONES</a:t>
                      </a:r>
                    </a:p>
                  </a:txBody>
                  <a:tcPr anchor="ctr"/>
                </a:tc>
              </a:tr>
              <a:tr h="836693">
                <a:tc>
                  <a:txBody>
                    <a:bodyPr/>
                    <a:lstStyle/>
                    <a:p>
                      <a:r>
                        <a:rPr lang="es-AR" sz="1600" kern="1200" dirty="0" smtClean="0">
                          <a:solidFill>
                            <a:schemeClr val="tx1">
                              <a:lumMod val="65000"/>
                              <a:lumOff val="35000"/>
                            </a:schemeClr>
                          </a:solidFill>
                          <a:latin typeface="+mn-lt"/>
                          <a:ea typeface="+mn-ea"/>
                          <a:cs typeface="+mn-cs"/>
                        </a:rPr>
                        <a:t>Llevan a cabo la implementación de un lenguaje de programación para crear las funciones definidas durante la etapa de diseño.</a:t>
                      </a:r>
                      <a:endParaRPr lang="es-ES" sz="1600" kern="1200" dirty="0">
                        <a:solidFill>
                          <a:schemeClr val="tx1">
                            <a:lumMod val="65000"/>
                            <a:lumOff val="35000"/>
                          </a:schemeClr>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600" kern="1200" dirty="0" smtClean="0">
                          <a:solidFill>
                            <a:schemeClr val="tx1">
                              <a:lumMod val="65000"/>
                              <a:lumOff val="35000"/>
                            </a:schemeClr>
                          </a:solidFill>
                          <a:latin typeface="+mn-lt"/>
                          <a:ea typeface="+mn-ea"/>
                          <a:cs typeface="+mn-cs"/>
                        </a:rPr>
                        <a:t>El objetivo general de este equipo es asegurar que su sistema se desarrolle de acuerdo con diversos estándares o normas externas (es decir externa al proyecto).</a:t>
                      </a:r>
                      <a:endParaRPr lang="es-AR" sz="1600" kern="1200" noProof="0" dirty="0" smtClean="0">
                        <a:solidFill>
                          <a:schemeClr val="tx1">
                            <a:lumMod val="65000"/>
                            <a:lumOff val="35000"/>
                          </a:schemeClr>
                        </a:solidFill>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s-AR" sz="1600" kern="1200" noProof="0" dirty="0" smtClean="0">
                          <a:solidFill>
                            <a:schemeClr val="tx1">
                              <a:lumMod val="65000"/>
                              <a:lumOff val="35000"/>
                            </a:schemeClr>
                          </a:solidFill>
                          <a:latin typeface="+mn-lt"/>
                          <a:ea typeface="+mn-ea"/>
                          <a:cs typeface="+mn-cs"/>
                        </a:rPr>
                        <a:t>       Son quienes reciben el sistema luego de que este ha sido analizado, diseñado, programado y probado; responsables de la red de comunicaciones, centro de cómputos, seguridad de hardware y software, etc. </a:t>
                      </a:r>
                    </a:p>
                    <a:p>
                      <a:pPr marL="342900" marR="0" lvl="0" indent="-342900" algn="l" defTabSz="914400" rtl="0" eaLnBrk="1" fontAlgn="auto" latinLnBrk="0" hangingPunct="1">
                        <a:lnSpc>
                          <a:spcPct val="100000"/>
                        </a:lnSpc>
                        <a:spcBef>
                          <a:spcPct val="20000"/>
                        </a:spcBef>
                        <a:spcAft>
                          <a:spcPts val="0"/>
                        </a:spcAft>
                        <a:buClrTx/>
                        <a:buSzTx/>
                        <a:tabLst/>
                        <a:defRPr/>
                      </a:pPr>
                      <a:endParaRPr lang="es-AR" sz="1600" kern="1200" noProof="0" dirty="0" smtClean="0">
                        <a:solidFill>
                          <a:schemeClr val="tx1">
                            <a:lumMod val="65000"/>
                            <a:lumOff val="35000"/>
                          </a:schemeClr>
                        </a:solidFill>
                        <a:latin typeface="+mn-lt"/>
                        <a:ea typeface="+mn-ea"/>
                        <a:cs typeface="+mn-cs"/>
                      </a:endParaRPr>
                    </a:p>
                  </a:txBody>
                  <a:tcPr/>
                </a:tc>
              </a:tr>
            </a:tbl>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023567065"/>
              </p:ext>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22546"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8" name="Rectángulo 7"/>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a:xfrm>
            <a:off x="467544" y="836712"/>
            <a:ext cx="8496944" cy="5472608"/>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s-AR" sz="3200" b="1" i="0" u="none" strike="noStrike" kern="1200" cap="none" spc="0" normalizeH="0" baseline="0" noProof="0" dirty="0" smtClean="0">
                <a:ln>
                  <a:noFill/>
                </a:ln>
                <a:solidFill>
                  <a:schemeClr val="accent1">
                    <a:lumMod val="50000"/>
                  </a:schemeClr>
                </a:solidFill>
                <a:effectLst/>
                <a:uLnTx/>
                <a:uFillTx/>
                <a:latin typeface="Arial Rounded MT Bold" pitchFamily="34" charset="0"/>
              </a:rPr>
              <a:t>CICLO DE VIDA DE UN PROYECTO</a:t>
            </a: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s-AR" sz="32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s-AR" sz="3200" i="1" noProof="0" dirty="0" smtClean="0">
                <a:solidFill>
                  <a:schemeClr val="tx1">
                    <a:lumMod val="65000"/>
                    <a:lumOff val="35000"/>
                  </a:schemeClr>
                </a:solidFill>
              </a:rPr>
              <a:t>Metodología. S</a:t>
            </a:r>
            <a:r>
              <a:rPr lang="es-AR" sz="3200" noProof="0" dirty="0" smtClean="0">
                <a:solidFill>
                  <a:schemeClr val="tx1">
                    <a:lumMod val="65000"/>
                    <a:lumOff val="35000"/>
                  </a:schemeClr>
                </a:solidFill>
              </a:rPr>
              <a:t>erie de pasos bien definidos para desarrollar un sistema.</a:t>
            </a: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6" name="5 Imagen" descr="ciclovida.png"/>
          <p:cNvPicPr>
            <a:picLocks noChangeAspect="1"/>
          </p:cNvPicPr>
          <p:nvPr/>
        </p:nvPicPr>
        <p:blipFill>
          <a:blip r:embed="rId3" cstate="print"/>
          <a:stretch>
            <a:fillRect/>
          </a:stretch>
        </p:blipFill>
        <p:spPr>
          <a:xfrm>
            <a:off x="2411760" y="3212976"/>
            <a:ext cx="4248472" cy="2867719"/>
          </a:xfrm>
          <a:prstGeom prst="rect">
            <a:avLst/>
          </a:prstGeom>
        </p:spPr>
      </p:pic>
      <p:graphicFrame>
        <p:nvGraphicFramePr>
          <p:cNvPr id="9" name="Object 2"/>
          <p:cNvGraphicFramePr>
            <a:graphicFrameLocks noChangeAspect="1"/>
          </p:cNvGraphicFramePr>
          <p:nvPr>
            <p:extLst>
              <p:ext uri="{D42A27DB-BD31-4B8C-83A1-F6EECF244321}">
                <p14:modId xmlns:p14="http://schemas.microsoft.com/office/powerpoint/2010/main" val="1023567065"/>
              </p:ext>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2066" name="Bitmap Image" r:id="rId4" imgW="2771429" imgH="3858164" progId="PBrush">
                  <p:embed/>
                </p:oleObj>
              </mc:Choice>
              <mc:Fallback>
                <p:oleObj name="Bitmap Image" r:id="rId4" imgW="2771429" imgH="3858164"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0" name="Rectángulo 9"/>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a:xfrm>
            <a:off x="467544" y="1340768"/>
            <a:ext cx="8496944" cy="4968552"/>
          </a:xfrm>
          <a:prstGeom prst="rect">
            <a:avLst/>
          </a:prstGeom>
        </p:spPr>
        <p:txBody>
          <a:bodyPr vert="horz" lIns="91440" tIns="45720" rIns="91440" bIns="45720" rtlCol="0">
            <a:normAutofit fontScale="62500" lnSpcReduction="20000"/>
          </a:bodyPr>
          <a:lstStyle/>
          <a:p>
            <a:pPr marL="342900" marR="0" lvl="0" indent="-342900" defTabSz="914400" rtl="0" eaLnBrk="1" fontAlgn="auto" latinLnBrk="0" hangingPunct="1">
              <a:lnSpc>
                <a:spcPct val="100000"/>
              </a:lnSpc>
              <a:spcBef>
                <a:spcPct val="20000"/>
              </a:spcBef>
              <a:spcAft>
                <a:spcPts val="0"/>
              </a:spcAft>
              <a:buClrTx/>
              <a:buSzTx/>
              <a:tabLst/>
              <a:defRPr/>
            </a:pPr>
            <a:endParaRPr lang="es-AR" sz="3200" i="1" noProof="0" dirty="0" smtClean="0">
              <a:solidFill>
                <a:schemeClr val="tx1">
                  <a:lumMod val="65000"/>
                  <a:lumOff val="35000"/>
                </a:schemeClr>
              </a:solidFill>
            </a:endParaRPr>
          </a:p>
          <a:p>
            <a:pPr marL="342900" marR="0" lvl="0" indent="-342900" defTabSz="914400" rtl="0" eaLnBrk="1" fontAlgn="auto" latinLnBrk="0" hangingPunct="1">
              <a:lnSpc>
                <a:spcPct val="100000"/>
              </a:lnSpc>
              <a:spcBef>
                <a:spcPct val="20000"/>
              </a:spcBef>
              <a:spcAft>
                <a:spcPts val="0"/>
              </a:spcAft>
              <a:buClrTx/>
              <a:buSzTx/>
              <a:tabLst/>
              <a:defRPr/>
            </a:pPr>
            <a:endParaRPr lang="es-AR" sz="3200" i="1" noProof="0" dirty="0" smtClean="0">
              <a:solidFill>
                <a:schemeClr val="tx1">
                  <a:lumMod val="65000"/>
                  <a:lumOff val="35000"/>
                </a:schemeClr>
              </a:solidFill>
            </a:endParaRPr>
          </a:p>
          <a:p>
            <a:pPr marL="342900" marR="0" lvl="0" indent="-342900" defTabSz="914400" rtl="0" eaLnBrk="1" fontAlgn="auto" latinLnBrk="0" hangingPunct="1">
              <a:lnSpc>
                <a:spcPct val="100000"/>
              </a:lnSpc>
              <a:spcBef>
                <a:spcPct val="20000"/>
              </a:spcBef>
              <a:spcAft>
                <a:spcPts val="0"/>
              </a:spcAft>
              <a:buClrTx/>
              <a:buSzTx/>
              <a:tabLst/>
              <a:defRPr/>
            </a:pPr>
            <a:r>
              <a:rPr lang="es-AR" sz="3200" i="1" u="sng" noProof="0" dirty="0" smtClean="0">
                <a:solidFill>
                  <a:schemeClr val="tx1">
                    <a:lumMod val="65000"/>
                    <a:lumOff val="35000"/>
                  </a:schemeClr>
                </a:solidFill>
              </a:rPr>
              <a:t>Características</a:t>
            </a:r>
            <a:r>
              <a:rPr lang="es-AR" sz="3200" i="1" noProof="0" dirty="0" smtClean="0">
                <a:solidFill>
                  <a:schemeClr val="tx1">
                    <a:lumMod val="65000"/>
                    <a:lumOff val="35000"/>
                  </a:schemeClr>
                </a:solidFill>
              </a:rPr>
              <a:t>:</a:t>
            </a:r>
          </a:p>
          <a:p>
            <a:pPr marL="342900" marR="0" lvl="0" indent="-342900" defTabSz="914400" rtl="0" eaLnBrk="1" fontAlgn="auto" latinLnBrk="0" hangingPunct="1">
              <a:lnSpc>
                <a:spcPct val="100000"/>
              </a:lnSpc>
              <a:spcBef>
                <a:spcPct val="20000"/>
              </a:spcBef>
              <a:spcAft>
                <a:spcPts val="0"/>
              </a:spcAft>
              <a:buClrTx/>
              <a:buSzTx/>
              <a:tabLst/>
              <a:defRPr/>
            </a:pPr>
            <a:endParaRPr lang="es-AR" sz="3200" i="1" noProof="0" dirty="0" smtClean="0">
              <a:solidFill>
                <a:schemeClr val="tx1">
                  <a:lumMod val="65000"/>
                  <a:lumOff val="35000"/>
                </a:schemeClr>
              </a:solidFill>
            </a:endParaRPr>
          </a:p>
          <a:p>
            <a:pPr marL="457200" marR="0" lvl="0" indent="-4572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s-AR" sz="3100" i="1" u="none" strike="noStrike" kern="1200" cap="none" spc="0" normalizeH="0" baseline="0" dirty="0" smtClean="0">
                <a:ln>
                  <a:noFill/>
                </a:ln>
                <a:solidFill>
                  <a:schemeClr val="tx1">
                    <a:lumMod val="65000"/>
                    <a:lumOff val="35000"/>
                  </a:schemeClr>
                </a:solidFill>
                <a:effectLst/>
                <a:uLnTx/>
                <a:uFillTx/>
              </a:rPr>
              <a:t>Ofrece</a:t>
            </a:r>
            <a:r>
              <a:rPr kumimoji="0" lang="es-AR" sz="3100" i="1" u="none" strike="noStrike" kern="1200" cap="none" spc="0" normalizeH="0" dirty="0" smtClean="0">
                <a:ln>
                  <a:noFill/>
                </a:ln>
                <a:solidFill>
                  <a:schemeClr val="tx1">
                    <a:lumMod val="65000"/>
                    <a:lumOff val="35000"/>
                  </a:schemeClr>
                </a:solidFill>
                <a:effectLst/>
                <a:uLnTx/>
                <a:uFillTx/>
              </a:rPr>
              <a:t> un </a:t>
            </a:r>
            <a:r>
              <a:rPr kumimoji="0" lang="es-AR" sz="3100" b="1" i="1" u="none" strike="noStrike" kern="1200" cap="none" spc="0" normalizeH="0" dirty="0" smtClean="0">
                <a:ln>
                  <a:noFill/>
                </a:ln>
                <a:solidFill>
                  <a:schemeClr val="tx1">
                    <a:lumMod val="65000"/>
                    <a:lumOff val="35000"/>
                  </a:schemeClr>
                </a:solidFill>
                <a:effectLst/>
                <a:uLnTx/>
                <a:uFillTx/>
              </a:rPr>
              <a:t>procedimiento común </a:t>
            </a:r>
            <a:r>
              <a:rPr kumimoji="0" lang="es-AR" sz="3100" i="1" u="none" strike="noStrike" kern="1200" cap="none" spc="0" normalizeH="0" dirty="0" smtClean="0">
                <a:ln>
                  <a:noFill/>
                </a:ln>
                <a:solidFill>
                  <a:schemeClr val="tx1">
                    <a:lumMod val="65000"/>
                    <a:lumOff val="35000"/>
                  </a:schemeClr>
                </a:solidFill>
                <a:effectLst/>
                <a:uLnTx/>
                <a:uFillTx/>
              </a:rPr>
              <a:t>a seguir para desarrollar un sistema computacional.</a:t>
            </a:r>
          </a:p>
          <a:p>
            <a:pPr marR="0" lvl="0" defTabSz="914400" rtl="0" eaLnBrk="1" fontAlgn="auto" latinLnBrk="0" hangingPunct="1">
              <a:lnSpc>
                <a:spcPct val="100000"/>
              </a:lnSpc>
              <a:spcBef>
                <a:spcPct val="20000"/>
              </a:spcBef>
              <a:spcAft>
                <a:spcPts val="0"/>
              </a:spcAft>
              <a:buClrTx/>
              <a:buSzTx/>
              <a:tabLst/>
              <a:defRPr/>
            </a:pPr>
            <a:endParaRPr kumimoji="0" lang="es-AR" sz="3100" i="1" u="none" strike="noStrike" kern="1200" cap="none" spc="0" normalizeH="0" dirty="0" smtClean="0">
              <a:ln>
                <a:noFill/>
              </a:ln>
              <a:solidFill>
                <a:schemeClr val="tx1">
                  <a:lumMod val="65000"/>
                  <a:lumOff val="35000"/>
                </a:schemeClr>
              </a:solidFill>
              <a:effectLst/>
              <a:uLnTx/>
              <a:uFillTx/>
            </a:endParaRPr>
          </a:p>
          <a:p>
            <a:pPr marL="457200" marR="0" lvl="0" indent="-45720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3100" i="1" baseline="0" noProof="0" dirty="0" smtClean="0">
                <a:solidFill>
                  <a:schemeClr val="tx1">
                    <a:lumMod val="65000"/>
                    <a:lumOff val="35000"/>
                  </a:schemeClr>
                </a:solidFill>
              </a:rPr>
              <a:t>3</a:t>
            </a:r>
            <a:r>
              <a:rPr lang="es-AR" sz="3100" i="1" noProof="0" dirty="0" smtClean="0">
                <a:solidFill>
                  <a:schemeClr val="tx1">
                    <a:lumMod val="65000"/>
                    <a:lumOff val="35000"/>
                  </a:schemeClr>
                </a:solidFill>
              </a:rPr>
              <a:t> </a:t>
            </a:r>
            <a:r>
              <a:rPr lang="es-AR" sz="3100" b="1" i="1" noProof="0" dirty="0" smtClean="0">
                <a:solidFill>
                  <a:schemeClr val="tx1">
                    <a:lumMod val="65000"/>
                    <a:lumOff val="35000"/>
                  </a:schemeClr>
                </a:solidFill>
              </a:rPr>
              <a:t>objetivos</a:t>
            </a:r>
            <a:r>
              <a:rPr lang="es-AR" sz="3100" i="1" noProof="0" dirty="0" smtClean="0">
                <a:solidFill>
                  <a:schemeClr val="tx1">
                    <a:lumMod val="65000"/>
                    <a:lumOff val="35000"/>
                  </a:schemeClr>
                </a:solidFill>
              </a:rPr>
              <a:t> principales:</a:t>
            </a:r>
          </a:p>
          <a:p>
            <a:pPr marL="971550" lvl="1" indent="-514350">
              <a:spcBef>
                <a:spcPct val="20000"/>
              </a:spcBef>
              <a:buFont typeface="+mj-lt"/>
              <a:buAutoNum type="arabicPeriod"/>
              <a:defRPr/>
            </a:pPr>
            <a:r>
              <a:rPr kumimoji="0" lang="es-AR" sz="3100" i="1" u="none" strike="noStrike" kern="1200" cap="none" spc="0" normalizeH="0" baseline="0" dirty="0" smtClean="0">
                <a:ln>
                  <a:noFill/>
                </a:ln>
                <a:solidFill>
                  <a:schemeClr val="tx1">
                    <a:lumMod val="65000"/>
                    <a:lumOff val="35000"/>
                  </a:schemeClr>
                </a:solidFill>
                <a:effectLst/>
                <a:uLnTx/>
                <a:uFillTx/>
              </a:rPr>
              <a:t>Definir</a:t>
            </a:r>
            <a:r>
              <a:rPr kumimoji="0" lang="es-AR" sz="3100" i="1" u="none" strike="noStrike" kern="1200" cap="none" spc="0" normalizeH="0" dirty="0" smtClean="0">
                <a:ln>
                  <a:noFill/>
                </a:ln>
                <a:solidFill>
                  <a:schemeClr val="tx1">
                    <a:lumMod val="65000"/>
                    <a:lumOff val="35000"/>
                  </a:schemeClr>
                </a:solidFill>
                <a:effectLst/>
                <a:uLnTx/>
                <a:uFillTx/>
              </a:rPr>
              <a:t> las actividades a llevarse a cabo en un proyecto de desarrollo de sistemas.</a:t>
            </a:r>
          </a:p>
          <a:p>
            <a:pPr marL="971550" lvl="1" indent="-514350">
              <a:spcBef>
                <a:spcPct val="20000"/>
              </a:spcBef>
              <a:buFont typeface="+mj-lt"/>
              <a:buAutoNum type="arabicPeriod"/>
              <a:defRPr/>
            </a:pPr>
            <a:r>
              <a:rPr lang="es-AR" sz="3100" i="1" baseline="0" noProof="0" dirty="0" smtClean="0">
                <a:solidFill>
                  <a:schemeClr val="tx1">
                    <a:lumMod val="65000"/>
                    <a:lumOff val="35000"/>
                  </a:schemeClr>
                </a:solidFill>
              </a:rPr>
              <a:t>Lograr</a:t>
            </a:r>
            <a:r>
              <a:rPr lang="es-AR" sz="3100" i="1" noProof="0" dirty="0" smtClean="0">
                <a:solidFill>
                  <a:schemeClr val="tx1">
                    <a:lumMod val="65000"/>
                    <a:lumOff val="35000"/>
                  </a:schemeClr>
                </a:solidFill>
              </a:rPr>
              <a:t> congruencia en la multitud de proyectos de desarrollo de sistemas de una misma organización.</a:t>
            </a:r>
          </a:p>
          <a:p>
            <a:pPr marL="971550" lvl="1" indent="-514350">
              <a:spcBef>
                <a:spcPct val="20000"/>
              </a:spcBef>
              <a:buFont typeface="+mj-lt"/>
              <a:buAutoNum type="arabicPeriod"/>
              <a:defRPr/>
            </a:pPr>
            <a:r>
              <a:rPr kumimoji="0" lang="es-AR" sz="3100" i="1" u="none" strike="noStrike" kern="1200" cap="none" spc="0" normalizeH="0" baseline="0" dirty="0" smtClean="0">
                <a:ln>
                  <a:noFill/>
                </a:ln>
                <a:solidFill>
                  <a:schemeClr val="tx1">
                    <a:lumMod val="65000"/>
                    <a:lumOff val="35000"/>
                  </a:schemeClr>
                </a:solidFill>
                <a:effectLst/>
                <a:uLnTx/>
                <a:uFillTx/>
              </a:rPr>
              <a:t>Proporcionar</a:t>
            </a:r>
            <a:r>
              <a:rPr kumimoji="0" lang="es-AR" sz="3100" i="1" u="none" strike="noStrike" kern="1200" cap="none" spc="0" normalizeH="0" dirty="0" smtClean="0">
                <a:ln>
                  <a:noFill/>
                </a:ln>
                <a:solidFill>
                  <a:schemeClr val="tx1">
                    <a:lumMod val="65000"/>
                    <a:lumOff val="35000"/>
                  </a:schemeClr>
                </a:solidFill>
                <a:effectLst/>
                <a:uLnTx/>
                <a:uFillTx/>
              </a:rPr>
              <a:t> puntos de control y revisión administrativos de las decisiones sobre continuar o no con un proyecto.</a:t>
            </a:r>
          </a:p>
          <a:p>
            <a:pPr lvl="1">
              <a:spcBef>
                <a:spcPct val="20000"/>
              </a:spcBef>
              <a:defRPr/>
            </a:pPr>
            <a:endParaRPr kumimoji="0" lang="es-AR" sz="3100" i="1" u="none" strike="noStrike" kern="1200" cap="none" spc="0" normalizeH="0" dirty="0" smtClean="0">
              <a:ln>
                <a:noFill/>
              </a:ln>
              <a:solidFill>
                <a:schemeClr val="tx1">
                  <a:lumMod val="65000"/>
                  <a:lumOff val="35000"/>
                </a:schemeClr>
              </a:solidFill>
              <a:effectLst/>
              <a:uLnTx/>
              <a:uFillTx/>
            </a:endParaRPr>
          </a:p>
          <a:p>
            <a:pPr marL="514350" marR="0" lvl="0" indent="-514350"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s-AR" sz="3100" b="1" i="1" baseline="0" noProof="0" dirty="0" smtClean="0">
                <a:solidFill>
                  <a:schemeClr val="tx1">
                    <a:lumMod val="65000"/>
                    <a:lumOff val="35000"/>
                  </a:schemeClr>
                </a:solidFill>
              </a:rPr>
              <a:t>Organiza</a:t>
            </a:r>
            <a:r>
              <a:rPr lang="es-AR" sz="3100" b="1" i="1" noProof="0" dirty="0" smtClean="0">
                <a:solidFill>
                  <a:schemeClr val="tx1">
                    <a:lumMod val="65000"/>
                    <a:lumOff val="35000"/>
                  </a:schemeClr>
                </a:solidFill>
              </a:rPr>
              <a:t> las actividades </a:t>
            </a:r>
            <a:r>
              <a:rPr lang="es-AR" sz="3100" i="1" noProof="0" dirty="0" smtClean="0">
                <a:solidFill>
                  <a:schemeClr val="tx1">
                    <a:lumMod val="65000"/>
                    <a:lumOff val="35000"/>
                  </a:schemeClr>
                </a:solidFill>
              </a:rPr>
              <a:t>del administrador aumentando la probabilidad de que se aborden los problemas en el momento adecuado.</a:t>
            </a:r>
            <a:endParaRPr kumimoji="0" lang="es-AR" sz="3100" i="0" u="none" strike="noStrike" kern="1200" cap="none" spc="0" normalizeH="0" baseline="0" noProof="0" dirty="0" smtClean="0">
              <a:ln>
                <a:noFill/>
              </a:ln>
              <a:solidFill>
                <a:schemeClr val="tx1">
                  <a:lumMod val="75000"/>
                  <a:lumOff val="25000"/>
                </a:schemeClr>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graphicFrame>
        <p:nvGraphicFramePr>
          <p:cNvPr id="9" name="Object 2"/>
          <p:cNvGraphicFramePr>
            <a:graphicFrameLocks noChangeAspect="1"/>
          </p:cNvGraphicFramePr>
          <p:nvPr>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30736"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0" name="Rectángulo 9"/>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
        <p:nvSpPr>
          <p:cNvPr id="3" name="Rectángulo 2"/>
          <p:cNvSpPr/>
          <p:nvPr/>
        </p:nvSpPr>
        <p:spPr>
          <a:xfrm>
            <a:off x="1188159" y="908720"/>
            <a:ext cx="7055714" cy="584775"/>
          </a:xfrm>
          <a:prstGeom prst="rect">
            <a:avLst/>
          </a:prstGeom>
        </p:spPr>
        <p:txBody>
          <a:bodyPr wrap="none">
            <a:spAutoFit/>
          </a:bodyPr>
          <a:lstStyle/>
          <a:p>
            <a:pPr marL="342900" lvl="0" indent="-342900" algn="ctr">
              <a:spcBef>
                <a:spcPct val="20000"/>
              </a:spcBef>
              <a:defRPr/>
            </a:pPr>
            <a:r>
              <a:rPr lang="es-AR" sz="3200" b="1" dirty="0">
                <a:solidFill>
                  <a:schemeClr val="accent1">
                    <a:lumMod val="50000"/>
                  </a:schemeClr>
                </a:solidFill>
                <a:latin typeface="Arial Rounded MT Bold" pitchFamily="34" charset="0"/>
              </a:rPr>
              <a:t>CICLO DE VIDA DE UN PROYECTO</a:t>
            </a:r>
          </a:p>
        </p:txBody>
      </p:sp>
    </p:spTree>
    <p:extLst>
      <p:ext uri="{BB962C8B-B14F-4D97-AF65-F5344CB8AC3E}">
        <p14:creationId xmlns:p14="http://schemas.microsoft.com/office/powerpoint/2010/main" val="2787141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a:xfrm>
            <a:off x="0" y="620688"/>
            <a:ext cx="9144000" cy="623731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1600" b="1" dirty="0" smtClean="0">
              <a:solidFill>
                <a:schemeClr val="accent1">
                  <a:lumMod val="50000"/>
                </a:schemeClr>
              </a:solidFill>
              <a:latin typeface="Arial Rounded MT Bold"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s-AR" sz="3200" b="1" dirty="0" smtClean="0">
                <a:solidFill>
                  <a:schemeClr val="accent1">
                    <a:lumMod val="50000"/>
                  </a:schemeClr>
                </a:solidFill>
                <a:latin typeface="Arial Rounded MT Bold" pitchFamily="34" charset="0"/>
              </a:rPr>
              <a:t>CICLO DE VIDA CLÁSICO</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6" name="5 Rectángulo redondeado"/>
          <p:cNvSpPr/>
          <p:nvPr/>
        </p:nvSpPr>
        <p:spPr>
          <a:xfrm>
            <a:off x="6228184" y="1988840"/>
            <a:ext cx="172819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RELEVAMIENTO</a:t>
            </a:r>
            <a:endParaRPr lang="es-ES" sz="1600" dirty="0">
              <a:solidFill>
                <a:schemeClr val="accent1">
                  <a:lumMod val="75000"/>
                </a:schemeClr>
              </a:solidFill>
            </a:endParaRPr>
          </a:p>
        </p:txBody>
      </p:sp>
      <p:sp>
        <p:nvSpPr>
          <p:cNvPr id="7" name="6 Rectángulo redondeado"/>
          <p:cNvSpPr/>
          <p:nvPr/>
        </p:nvSpPr>
        <p:spPr>
          <a:xfrm>
            <a:off x="6228184" y="2492896"/>
            <a:ext cx="1512168"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ANÁLISIS</a:t>
            </a:r>
            <a:endParaRPr lang="es-ES" sz="1600" dirty="0">
              <a:solidFill>
                <a:schemeClr val="accent1">
                  <a:lumMod val="75000"/>
                </a:schemeClr>
              </a:solidFill>
            </a:endParaRPr>
          </a:p>
        </p:txBody>
      </p:sp>
      <p:sp>
        <p:nvSpPr>
          <p:cNvPr id="8" name="7 Rectángulo redondeado"/>
          <p:cNvSpPr/>
          <p:nvPr/>
        </p:nvSpPr>
        <p:spPr>
          <a:xfrm>
            <a:off x="6228184" y="2996952"/>
            <a:ext cx="2160240"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DISEÑO PRELIMINAR</a:t>
            </a:r>
            <a:endParaRPr lang="es-ES" sz="1600" dirty="0">
              <a:solidFill>
                <a:schemeClr val="accent1">
                  <a:lumMod val="75000"/>
                </a:schemeClr>
              </a:solidFill>
            </a:endParaRPr>
          </a:p>
        </p:txBody>
      </p:sp>
      <p:sp>
        <p:nvSpPr>
          <p:cNvPr id="9" name="8 Rectángulo redondeado"/>
          <p:cNvSpPr/>
          <p:nvPr/>
        </p:nvSpPr>
        <p:spPr>
          <a:xfrm>
            <a:off x="6228184" y="3501008"/>
            <a:ext cx="1944216"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DISEÑO DETALLADO</a:t>
            </a:r>
            <a:endParaRPr lang="es-ES" sz="1600" dirty="0">
              <a:solidFill>
                <a:schemeClr val="accent1">
                  <a:lumMod val="75000"/>
                </a:schemeClr>
              </a:solidFill>
            </a:endParaRPr>
          </a:p>
        </p:txBody>
      </p:sp>
      <p:sp>
        <p:nvSpPr>
          <p:cNvPr id="10" name="9 Rectángulo redondeado"/>
          <p:cNvSpPr/>
          <p:nvPr/>
        </p:nvSpPr>
        <p:spPr>
          <a:xfrm>
            <a:off x="6228184" y="4005064"/>
            <a:ext cx="172819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CODIFICACIÓN</a:t>
            </a:r>
            <a:endParaRPr lang="es-ES" sz="1600" dirty="0">
              <a:solidFill>
                <a:schemeClr val="accent1">
                  <a:lumMod val="75000"/>
                </a:schemeClr>
              </a:solidFill>
            </a:endParaRPr>
          </a:p>
        </p:txBody>
      </p:sp>
      <p:sp>
        <p:nvSpPr>
          <p:cNvPr id="11" name="10 Rectángulo redondeado"/>
          <p:cNvSpPr/>
          <p:nvPr/>
        </p:nvSpPr>
        <p:spPr>
          <a:xfrm>
            <a:off x="6228184" y="4509120"/>
            <a:ext cx="172819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PRUEBA</a:t>
            </a:r>
            <a:endParaRPr lang="es-ES" sz="1600" dirty="0">
              <a:solidFill>
                <a:schemeClr val="accent1">
                  <a:lumMod val="75000"/>
                </a:schemeClr>
              </a:solidFill>
            </a:endParaRPr>
          </a:p>
        </p:txBody>
      </p:sp>
      <p:sp>
        <p:nvSpPr>
          <p:cNvPr id="12" name="11 Rectángulo redondeado"/>
          <p:cNvSpPr/>
          <p:nvPr/>
        </p:nvSpPr>
        <p:spPr>
          <a:xfrm>
            <a:off x="6228184" y="5013176"/>
            <a:ext cx="208823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IMPLEMENTACIÓN</a:t>
            </a:r>
            <a:endParaRPr lang="es-ES" sz="1600" dirty="0">
              <a:solidFill>
                <a:schemeClr val="accent1">
                  <a:lumMod val="75000"/>
                </a:schemeClr>
              </a:solidFill>
            </a:endParaRPr>
          </a:p>
        </p:txBody>
      </p:sp>
      <p:sp>
        <p:nvSpPr>
          <p:cNvPr id="13" name="12 Rectángulo redondeado"/>
          <p:cNvSpPr/>
          <p:nvPr/>
        </p:nvSpPr>
        <p:spPr>
          <a:xfrm>
            <a:off x="6228184" y="5517232"/>
            <a:ext cx="2016224"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MANTENIMIENTO</a:t>
            </a:r>
            <a:endParaRPr lang="es-ES" sz="1600" dirty="0">
              <a:solidFill>
                <a:schemeClr val="accent1">
                  <a:lumMod val="75000"/>
                </a:schemeClr>
              </a:solidFill>
            </a:endParaRPr>
          </a:p>
        </p:txBody>
      </p:sp>
      <p:sp>
        <p:nvSpPr>
          <p:cNvPr id="18" name="17 CuadroTexto"/>
          <p:cNvSpPr txBox="1"/>
          <p:nvPr/>
        </p:nvSpPr>
        <p:spPr>
          <a:xfrm>
            <a:off x="179512" y="1916832"/>
            <a:ext cx="5832648" cy="4093428"/>
          </a:xfrm>
          <a:prstGeom prst="rect">
            <a:avLst/>
          </a:prstGeom>
          <a:noFill/>
        </p:spPr>
        <p:txBody>
          <a:bodyPr wrap="square" rtlCol="0">
            <a:spAutoFit/>
          </a:bodyPr>
          <a:lstStyle/>
          <a:p>
            <a:r>
              <a:rPr lang="es-AR" i="1" dirty="0" smtClean="0">
                <a:solidFill>
                  <a:schemeClr val="tx1">
                    <a:lumMod val="65000"/>
                    <a:lumOff val="35000"/>
                  </a:schemeClr>
                </a:solidFill>
              </a:rPr>
              <a:t>Características principales:</a:t>
            </a:r>
          </a:p>
          <a:p>
            <a:endParaRPr lang="es-AR" b="1" dirty="0" smtClean="0"/>
          </a:p>
          <a:p>
            <a:r>
              <a:rPr lang="es-ES" sz="1600" b="1" dirty="0" smtClean="0">
                <a:solidFill>
                  <a:schemeClr val="tx1">
                    <a:lumMod val="65000"/>
                    <a:lumOff val="35000"/>
                  </a:schemeClr>
                </a:solidFill>
              </a:rPr>
              <a:t>Implantación Ascendente.</a:t>
            </a:r>
          </a:p>
          <a:p>
            <a:r>
              <a:rPr lang="es-AR" sz="1600" dirty="0" smtClean="0">
                <a:solidFill>
                  <a:schemeClr val="tx1">
                    <a:lumMod val="65000"/>
                    <a:lumOff val="35000"/>
                  </a:schemeClr>
                </a:solidFill>
              </a:rPr>
              <a:t>Se espera que los programadores lleven a cabo primero sus pruebas modulares, luego las pruebas de subsistemas y finalmente las pruebas del sistema mismo, conocido como ciclo de vida en cascada. Una de las dificultades de esta implantación es que la eliminación de fallas suele ser extremadamente difícil durante las ultimas etapas de prueba del sistema.</a:t>
            </a:r>
          </a:p>
          <a:p>
            <a:endParaRPr lang="es-AR" sz="1600" b="1" dirty="0" smtClean="0">
              <a:solidFill>
                <a:schemeClr val="tx1">
                  <a:lumMod val="65000"/>
                  <a:lumOff val="35000"/>
                </a:schemeClr>
              </a:solidFill>
            </a:endParaRPr>
          </a:p>
          <a:p>
            <a:r>
              <a:rPr lang="es-ES" sz="1600" b="1" dirty="0" smtClean="0">
                <a:solidFill>
                  <a:schemeClr val="tx1">
                    <a:lumMod val="65000"/>
                    <a:lumOff val="35000"/>
                  </a:schemeClr>
                </a:solidFill>
              </a:rPr>
              <a:t>Progresión Secuencial.</a:t>
            </a:r>
          </a:p>
          <a:p>
            <a:r>
              <a:rPr lang="es-AR" sz="1600" dirty="0" smtClean="0">
                <a:solidFill>
                  <a:schemeClr val="tx1">
                    <a:lumMod val="65000"/>
                    <a:lumOff val="35000"/>
                  </a:schemeClr>
                </a:solidFill>
              </a:rPr>
              <a:t>Sus fases se sucedan secuencialmente. Esto es una tendencia natural, el problema que trae consigo este progreso ordenado es que no permite el tratamiento de fenómenos reales como los relacionados con el personal, la política de la economía o la economía.</a:t>
            </a:r>
            <a:endParaRPr lang="es-ES" sz="1600" dirty="0" smtClean="0">
              <a:solidFill>
                <a:schemeClr val="tx1">
                  <a:lumMod val="65000"/>
                  <a:lumOff val="35000"/>
                </a:schemeClr>
              </a:solidFill>
            </a:endParaRPr>
          </a:p>
        </p:txBody>
      </p:sp>
      <p:graphicFrame>
        <p:nvGraphicFramePr>
          <p:cNvPr id="16" name="Object 2"/>
          <p:cNvGraphicFramePr>
            <a:graphicFrameLocks noChangeAspect="1"/>
          </p:cNvGraphicFramePr>
          <p:nvPr>
            <p:extLst>
              <p:ext uri="{D42A27DB-BD31-4B8C-83A1-F6EECF244321}">
                <p14:modId xmlns:p14="http://schemas.microsoft.com/office/powerpoint/2010/main" val="1023567065"/>
              </p:ext>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3090" name="Bitmap Image" r:id="rId4" imgW="2771429" imgH="3858164" progId="PBrush">
                  <p:embed/>
                </p:oleObj>
              </mc:Choice>
              <mc:Fallback>
                <p:oleObj name="Bitmap Image" r:id="rId4" imgW="2771429" imgH="3858164"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7" name="Rectángulo 16"/>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Subtítulo"/>
          <p:cNvSpPr txBox="1">
            <a:spLocks/>
          </p:cNvSpPr>
          <p:nvPr/>
        </p:nvSpPr>
        <p:spPr>
          <a:xfrm>
            <a:off x="0" y="620688"/>
            <a:ext cx="9144000" cy="623731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s-AR" sz="1600" b="1" dirty="0" smtClean="0">
              <a:solidFill>
                <a:schemeClr val="accent1">
                  <a:lumMod val="50000"/>
                </a:schemeClr>
              </a:solidFill>
              <a:latin typeface="Arial Rounded MT Bold"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s-AR" sz="3200" b="1" dirty="0" smtClean="0">
                <a:solidFill>
                  <a:schemeClr val="accent1">
                    <a:lumMod val="50000"/>
                  </a:schemeClr>
                </a:solidFill>
                <a:latin typeface="Arial Rounded MT Bold" pitchFamily="34" charset="0"/>
              </a:rPr>
              <a:t>CICLO DE VIDA SEMIESTRUCTURADO</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6 Rectángulo redondeado"/>
          <p:cNvSpPr/>
          <p:nvPr/>
        </p:nvSpPr>
        <p:spPr>
          <a:xfrm>
            <a:off x="5868144" y="2204864"/>
            <a:ext cx="172819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ENCUESTA</a:t>
            </a:r>
            <a:endParaRPr lang="es-ES" sz="1600" dirty="0">
              <a:solidFill>
                <a:schemeClr val="accent1">
                  <a:lumMod val="75000"/>
                </a:schemeClr>
              </a:solidFill>
            </a:endParaRPr>
          </a:p>
        </p:txBody>
      </p:sp>
      <p:sp>
        <p:nvSpPr>
          <p:cNvPr id="8" name="7 Rectángulo redondeado"/>
          <p:cNvSpPr/>
          <p:nvPr/>
        </p:nvSpPr>
        <p:spPr>
          <a:xfrm>
            <a:off x="5868144" y="2852936"/>
            <a:ext cx="2016224"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ESTUDIO HW</a:t>
            </a:r>
            <a:endParaRPr lang="es-ES" sz="1600" dirty="0">
              <a:solidFill>
                <a:schemeClr val="accent1">
                  <a:lumMod val="75000"/>
                </a:schemeClr>
              </a:solidFill>
            </a:endParaRPr>
          </a:p>
        </p:txBody>
      </p:sp>
      <p:sp>
        <p:nvSpPr>
          <p:cNvPr id="9" name="8 Rectángulo redondeado"/>
          <p:cNvSpPr/>
          <p:nvPr/>
        </p:nvSpPr>
        <p:spPr>
          <a:xfrm>
            <a:off x="5868144" y="3501008"/>
            <a:ext cx="172819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ANÁLISIS</a:t>
            </a:r>
            <a:endParaRPr lang="es-ES" sz="1600" dirty="0">
              <a:solidFill>
                <a:schemeClr val="accent1">
                  <a:lumMod val="75000"/>
                </a:schemeClr>
              </a:solidFill>
            </a:endParaRPr>
          </a:p>
        </p:txBody>
      </p:sp>
      <p:sp>
        <p:nvSpPr>
          <p:cNvPr id="11" name="10 Rectángulo redondeado"/>
          <p:cNvSpPr/>
          <p:nvPr/>
        </p:nvSpPr>
        <p:spPr>
          <a:xfrm>
            <a:off x="5868144" y="4149080"/>
            <a:ext cx="244827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DISEÑO ESTRUCTURADO</a:t>
            </a:r>
            <a:endParaRPr lang="es-ES" sz="1600" dirty="0">
              <a:solidFill>
                <a:schemeClr val="accent1">
                  <a:lumMod val="75000"/>
                </a:schemeClr>
              </a:solidFill>
            </a:endParaRPr>
          </a:p>
        </p:txBody>
      </p:sp>
      <p:sp>
        <p:nvSpPr>
          <p:cNvPr id="12" name="11 Rectángulo redondeado"/>
          <p:cNvSpPr/>
          <p:nvPr/>
        </p:nvSpPr>
        <p:spPr>
          <a:xfrm>
            <a:off x="5868144" y="4797152"/>
            <a:ext cx="3096344"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1600" dirty="0" smtClean="0">
                <a:solidFill>
                  <a:schemeClr val="accent1">
                    <a:lumMod val="75000"/>
                  </a:schemeClr>
                </a:solidFill>
              </a:rPr>
              <a:t>IMPLANTACIÓN DESCENDENTE</a:t>
            </a:r>
            <a:endParaRPr lang="es-ES" sz="1600" dirty="0">
              <a:solidFill>
                <a:schemeClr val="accent1">
                  <a:lumMod val="75000"/>
                </a:schemeClr>
              </a:solidFill>
            </a:endParaRPr>
          </a:p>
        </p:txBody>
      </p:sp>
      <p:sp>
        <p:nvSpPr>
          <p:cNvPr id="10" name="9 CuadroTexto"/>
          <p:cNvSpPr txBox="1"/>
          <p:nvPr/>
        </p:nvSpPr>
        <p:spPr>
          <a:xfrm>
            <a:off x="179512" y="2132856"/>
            <a:ext cx="5544616" cy="3108543"/>
          </a:xfrm>
          <a:prstGeom prst="rect">
            <a:avLst/>
          </a:prstGeom>
          <a:noFill/>
        </p:spPr>
        <p:txBody>
          <a:bodyPr wrap="square" rtlCol="0">
            <a:spAutoFit/>
          </a:bodyPr>
          <a:lstStyle/>
          <a:p>
            <a:r>
              <a:rPr lang="es-AR" i="1" dirty="0" smtClean="0">
                <a:solidFill>
                  <a:schemeClr val="tx1">
                    <a:lumMod val="65000"/>
                    <a:lumOff val="35000"/>
                  </a:schemeClr>
                </a:solidFill>
              </a:rPr>
              <a:t>Características principales:</a:t>
            </a:r>
          </a:p>
          <a:p>
            <a:endParaRPr lang="es-AR" b="1" dirty="0" smtClean="0"/>
          </a:p>
          <a:p>
            <a:r>
              <a:rPr lang="es-AR" sz="1600" dirty="0" smtClean="0">
                <a:solidFill>
                  <a:schemeClr val="tx1">
                    <a:lumMod val="65000"/>
                    <a:lumOff val="35000"/>
                  </a:schemeClr>
                </a:solidFill>
              </a:rPr>
              <a:t>La secuencia ascendente de codificación, la prueba de módulos y del sistema se reemplazan por una </a:t>
            </a:r>
            <a:r>
              <a:rPr lang="es-AR" sz="1600" b="1" dirty="0" smtClean="0">
                <a:solidFill>
                  <a:schemeClr val="tx1">
                    <a:lumMod val="65000"/>
                    <a:lumOff val="35000"/>
                  </a:schemeClr>
                </a:solidFill>
              </a:rPr>
              <a:t>implantación de arriba hacia abajo</a:t>
            </a:r>
            <a:r>
              <a:rPr lang="es-AR" sz="1600" dirty="0" smtClean="0">
                <a:solidFill>
                  <a:schemeClr val="tx1">
                    <a:lumMod val="65000"/>
                    <a:lumOff val="35000"/>
                  </a:schemeClr>
                </a:solidFill>
              </a:rPr>
              <a:t>, que es un enfoque en el cual los módulos de alto nivel se codifican y prueban primero, seguidos por los de bajo nivel más detallados.</a:t>
            </a:r>
          </a:p>
          <a:p>
            <a:endParaRPr lang="es-AR" sz="1600" dirty="0" smtClean="0">
              <a:solidFill>
                <a:schemeClr val="tx1">
                  <a:lumMod val="65000"/>
                  <a:lumOff val="35000"/>
                </a:schemeClr>
              </a:solidFill>
            </a:endParaRPr>
          </a:p>
          <a:p>
            <a:r>
              <a:rPr lang="es-AR" sz="1600" dirty="0" smtClean="0">
                <a:solidFill>
                  <a:schemeClr val="tx1">
                    <a:lumMod val="65000"/>
                    <a:lumOff val="35000"/>
                  </a:schemeClr>
                </a:solidFill>
              </a:rPr>
              <a:t>El diseño clásico se reemplaza por el diseño estructurado, que es un enfoque de diseño formal de sistemas.</a:t>
            </a:r>
          </a:p>
          <a:p>
            <a:r>
              <a:rPr lang="es-AR" sz="1600" dirty="0" smtClean="0">
                <a:solidFill>
                  <a:schemeClr val="tx1">
                    <a:lumMod val="65000"/>
                    <a:lumOff val="35000"/>
                  </a:schemeClr>
                </a:solidFill>
              </a:rPr>
              <a:t>La </a:t>
            </a:r>
            <a:r>
              <a:rPr lang="es-AR" sz="1600" b="1" dirty="0" smtClean="0">
                <a:solidFill>
                  <a:schemeClr val="tx1">
                    <a:lumMod val="65000"/>
                    <a:lumOff val="35000"/>
                  </a:schemeClr>
                </a:solidFill>
              </a:rPr>
              <a:t>implantación descendente </a:t>
            </a:r>
            <a:r>
              <a:rPr lang="es-AR" sz="1600" dirty="0" smtClean="0">
                <a:solidFill>
                  <a:schemeClr val="tx1">
                    <a:lumMod val="65000"/>
                    <a:lumOff val="35000"/>
                  </a:schemeClr>
                </a:solidFill>
              </a:rPr>
              <a:t>ofrece retroalimentación entre el proceso de implementación y el de análisis.</a:t>
            </a:r>
          </a:p>
        </p:txBody>
      </p:sp>
      <p:graphicFrame>
        <p:nvGraphicFramePr>
          <p:cNvPr id="15" name="Object 2"/>
          <p:cNvGraphicFramePr>
            <a:graphicFrameLocks noChangeAspect="1"/>
          </p:cNvGraphicFramePr>
          <p:nvPr>
            <p:extLst>
              <p:ext uri="{D42A27DB-BD31-4B8C-83A1-F6EECF244321}">
                <p14:modId xmlns:p14="http://schemas.microsoft.com/office/powerpoint/2010/main" val="1023567065"/>
              </p:ext>
            </p:extLst>
          </p:nvPr>
        </p:nvGraphicFramePr>
        <p:xfrm>
          <a:off x="8604449" y="44449"/>
          <a:ext cx="431602" cy="611975"/>
        </p:xfrm>
        <a:graphic>
          <a:graphicData uri="http://schemas.openxmlformats.org/presentationml/2006/ole">
            <mc:AlternateContent xmlns:mc="http://schemas.openxmlformats.org/markup-compatibility/2006">
              <mc:Choice xmlns:v="urn:schemas-microsoft-com:vml" Requires="v">
                <p:oleObj spid="_x0000_s6162" name="Bitmap Image" r:id="rId3" imgW="2771429" imgH="3858164" progId="PBrush">
                  <p:embed/>
                </p:oleObj>
              </mc:Choice>
              <mc:Fallback>
                <p:oleObj name="Bitmap Image" r:id="rId3" imgW="277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449" y="44449"/>
                        <a:ext cx="431602" cy="611975"/>
                      </a:xfrm>
                      <a:prstGeom prst="rect">
                        <a:avLst/>
                      </a:prstGeom>
                      <a:noFill/>
                    </p:spPr>
                  </p:pic>
                </p:oleObj>
              </mc:Fallback>
            </mc:AlternateContent>
          </a:graphicData>
        </a:graphic>
      </p:graphicFrame>
      <p:sp>
        <p:nvSpPr>
          <p:cNvPr id="16" name="Rectángulo 15"/>
          <p:cNvSpPr/>
          <p:nvPr/>
        </p:nvSpPr>
        <p:spPr>
          <a:xfrm>
            <a:off x="30422" y="6459317"/>
            <a:ext cx="3765133" cy="369332"/>
          </a:xfrm>
          <a:prstGeom prst="rect">
            <a:avLst/>
          </a:prstGeom>
        </p:spPr>
        <p:txBody>
          <a:bodyPr wrap="none">
            <a:spAutoFit/>
          </a:bodyPr>
          <a:lstStyle/>
          <a:p>
            <a:pPr lvl="0">
              <a:spcBef>
                <a:spcPct val="0"/>
              </a:spcBef>
              <a:defRPr/>
            </a:pPr>
            <a:r>
              <a:rPr lang="es-AR" b="1" dirty="0">
                <a:solidFill>
                  <a:schemeClr val="bg1"/>
                </a:solidFill>
              </a:rPr>
              <a:t>UNIDAD 2 </a:t>
            </a:r>
            <a:r>
              <a:rPr lang="es-AR" dirty="0">
                <a:solidFill>
                  <a:schemeClr val="bg1"/>
                </a:solidFill>
              </a:rPr>
              <a:t>| Sistemas de Información I</a:t>
            </a:r>
            <a:endParaRPr lang="es-E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796</TotalTime>
  <Words>1734</Words>
  <Application>Microsoft Office PowerPoint</Application>
  <PresentationFormat>Presentación en pantalla (4:3)</PresentationFormat>
  <Paragraphs>238</Paragraphs>
  <Slides>21</Slides>
  <Notes>1</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28" baseType="lpstr">
      <vt:lpstr>Arial</vt:lpstr>
      <vt:lpstr>Arial Rounded MT Bold</vt:lpstr>
      <vt:lpstr>Calibri</vt:lpstr>
      <vt:lpstr>Calibri Light</vt:lpstr>
      <vt:lpstr>Wingdings</vt:lpstr>
      <vt:lpstr>Retrospección</vt:lpstr>
      <vt:lpstr>Bitmap Image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KANBAN</vt:lpstr>
      <vt:lpstr>KANBAN</vt:lpstr>
      <vt:lpstr>KANBAN</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Silvi</dc:creator>
  <cp:lastModifiedBy>Sil H.</cp:lastModifiedBy>
  <cp:revision>68</cp:revision>
  <dcterms:created xsi:type="dcterms:W3CDTF">2011-08-09T20:53:35Z</dcterms:created>
  <dcterms:modified xsi:type="dcterms:W3CDTF">2015-08-03T23:54:26Z</dcterms:modified>
</cp:coreProperties>
</file>