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C1"/>
    <a:srgbClr val="F2F2F2"/>
    <a:srgbClr val="579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7D78-D125-44F1-9BEC-437ED760E65E}" type="datetimeFigureOut">
              <a:rPr lang="es-ES" smtClean="0"/>
              <a:pPr/>
              <a:t>07/10/2015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6EEB-7F48-4DE5-9DB4-009A129150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9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6858000" cy="6858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90266" y="5445224"/>
            <a:ext cx="241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UNIDAD 4</a:t>
            </a:r>
          </a:p>
          <a:p>
            <a:pPr algn="ctr"/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DISEÑO</a:t>
            </a:r>
            <a:endParaRPr lang="es-AR" sz="36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18004" y="548680"/>
            <a:ext cx="3025996" cy="6309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138026"/>
            <a:ext cx="8136904" cy="453133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Mantener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informe en pantalla simple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 consistente en la presentación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Facilitar el movimiento del usuario entre la salida desplegada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 informe en pantalla atractivo</a:t>
            </a:r>
          </a:p>
          <a:p>
            <a:pPr marL="342900" indent="-342900" algn="l">
              <a:lnSpc>
                <a:spcPct val="20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Uso de la </a:t>
            </a:r>
            <a:r>
              <a:rPr lang="es-A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salida gráfica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el diseño de pantalla</a:t>
            </a:r>
          </a:p>
          <a:p>
            <a:pPr marL="342900" indent="-342900" algn="l">
              <a:lnSpc>
                <a:spcPct val="200000"/>
              </a:lnSpc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El analista debe determinar el propósito del gráfico, el tipo de datos que se necesita desplegar, su público y los efectos en el público de diferentes tipos de salida gráfica.</a:t>
            </a:r>
          </a:p>
          <a:p>
            <a:pPr>
              <a:lnSpc>
                <a:spcPct val="160000"/>
              </a:lnSpc>
            </a:pPr>
            <a:endParaRPr lang="es-A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4" y="2636912"/>
            <a:ext cx="3025996" cy="211412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9512" y="620688"/>
            <a:ext cx="5832648" cy="151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5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>
              <a:lnSpc>
                <a:spcPct val="160000"/>
              </a:lnSpc>
            </a:pPr>
            <a:r>
              <a:rPr lang="es-AR" i="1" dirty="0">
                <a:solidFill>
                  <a:schemeClr val="accent1">
                    <a:lumMod val="75000"/>
                  </a:schemeClr>
                </a:solidFill>
              </a:rPr>
              <a:t>Diseño de salida en Pantalla</a:t>
            </a:r>
          </a:p>
          <a:p>
            <a:pPr>
              <a:lnSpc>
                <a:spcPct val="160000"/>
              </a:lnSpc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Lineamientos para el diseño de informes en Pantallas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8784976" cy="6120680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3 Imagen" descr="hoja1infor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4104456" cy="5329430"/>
          </a:xfrm>
          <a:prstGeom prst="rect">
            <a:avLst/>
          </a:prstGeom>
        </p:spPr>
      </p:pic>
      <p:pic>
        <p:nvPicPr>
          <p:cNvPr id="5" name="4 Imagen" descr="infor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1340768"/>
            <a:ext cx="4124631" cy="5345266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UNIDAD 4  </a:t>
            </a:r>
            <a:r>
              <a:rPr kumimoji="0" lang="es-A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| Sistemas de Información I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Bitmap Image" r:id="rId5" imgW="2771429" imgH="3858164" progId="PBrush">
                  <p:embed/>
                </p:oleObj>
              </mc:Choice>
              <mc:Fallback>
                <p:oleObj name="Bitmap Image" r:id="rId5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497503"/>
            <a:ext cx="8784976" cy="6171857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3 Imagen" descr="informe en pan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196752"/>
            <a:ext cx="5256584" cy="5498103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72200" y="548680"/>
            <a:ext cx="2771800" cy="6309320"/>
          </a:xfrm>
          <a:prstGeom prst="rect">
            <a:avLst/>
          </a:prstGeom>
          <a:solidFill>
            <a:srgbClr val="48A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6192688" cy="6480720"/>
          </a:xfrm>
        </p:spPr>
        <p:txBody>
          <a:bodyPr>
            <a:normAutofit fontScale="77500" lnSpcReduction="20000"/>
          </a:bodyPr>
          <a:lstStyle/>
          <a:p>
            <a:endParaRPr lang="es-AR" sz="4100" b="1" dirty="0" smtClean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r>
              <a:rPr lang="es-AR" sz="41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</a:t>
            </a:r>
            <a:r>
              <a:rPr lang="es-AR" sz="41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DE ENTRADAS</a:t>
            </a:r>
          </a:p>
          <a:p>
            <a:pPr>
              <a:lnSpc>
                <a:spcPct val="160000"/>
              </a:lnSpc>
            </a:pPr>
            <a:r>
              <a:rPr lang="es-A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entradas deben ser efectivas, consistentes, simples, atractivas.</a:t>
            </a:r>
          </a:p>
          <a:p>
            <a:pPr algn="l">
              <a:lnSpc>
                <a:spcPct val="160000"/>
              </a:lnSpc>
            </a:pPr>
            <a:endParaRPr lang="es-A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es-A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DISEÑO DE PANTALLAS 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Mantener el cursor en pantalla para </a:t>
            </a:r>
            <a:r>
              <a:rPr lang="es-AR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orientar</a:t>
            </a: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 usuario sobre la posición actual de entrada de datos.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Mantener la pantalla </a:t>
            </a:r>
            <a:r>
              <a:rPr lang="es-AR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</a:t>
            </a: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60000"/>
              </a:lnSpc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Secciones (cuerpo, encabezado, comentarios e instrucciones)</a:t>
            </a:r>
          </a:p>
          <a:p>
            <a:pPr marL="685800" lvl="1" indent="-228600" algn="l">
              <a:lnSpc>
                <a:spcPct val="160000"/>
              </a:lnSpc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Uso de ventanas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Mantener la pantalla </a:t>
            </a:r>
            <a:r>
              <a:rPr lang="es-AR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consistente</a:t>
            </a: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 se está trabajando con forma en papel se debe seguir en la pantalla lo que muestra en papel, mantener la información en la misma área.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Facilitar el </a:t>
            </a:r>
            <a:r>
              <a:rPr lang="es-AR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movimiento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Diseño de pantalla </a:t>
            </a:r>
            <a:r>
              <a:rPr lang="es-AR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atractivo</a:t>
            </a: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78450"/>
            <a:ext cx="2771800" cy="2406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4 Imagen" descr="Pantalla ABM Sencil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8244408" cy="1907797"/>
          </a:xfrm>
          <a:prstGeom prst="rect">
            <a:avLst/>
          </a:prstGeom>
        </p:spPr>
      </p:pic>
      <p:pic>
        <p:nvPicPr>
          <p:cNvPr id="7" name="6 Imagen" descr="ab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3404713"/>
            <a:ext cx="4971837" cy="3336655"/>
          </a:xfrm>
          <a:prstGeom prst="rect">
            <a:avLst/>
          </a:prstGeom>
        </p:spPr>
      </p:pic>
      <p:sp>
        <p:nvSpPr>
          <p:cNvPr id="10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5" imgW="2771429" imgH="3858164" progId="PBrush">
                  <p:embed/>
                </p:oleObj>
              </mc:Choice>
              <mc:Fallback>
                <p:oleObj name="Bitmap Image" r:id="rId5" imgW="2771429" imgH="3858164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5 Imagen" descr="listado con referenci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412776"/>
            <a:ext cx="8433665" cy="503237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5 Imagen" descr="Pantalla Al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41" y="1412776"/>
            <a:ext cx="8881456" cy="540060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5 Imagen" descr="Resumen validacio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84784"/>
            <a:ext cx="8594471" cy="5112568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5 Imagen" descr="Varias altas en una misma panta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8365779" cy="4446038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ENTRADAS</a:t>
            </a: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5 Imagen" descr="Varias altas en una misma pantall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556792"/>
            <a:ext cx="8365064" cy="492290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Bitmap Image" r:id="rId4" imgW="2771429" imgH="3858164" progId="PBrush">
                  <p:embed/>
                </p:oleObj>
              </mc:Choice>
              <mc:Fallback>
                <p:oleObj name="Bitmap Image" r:id="rId4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</a:t>
            </a:r>
          </a:p>
          <a:p>
            <a:pPr>
              <a:lnSpc>
                <a:spcPct val="160000"/>
              </a:lnSpc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esta etapa se define </a:t>
            </a:r>
            <a:r>
              <a:rPr lang="es-A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cómo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vamos a realizar las cosas en el sistema, cómo implementamos lo definido en el </a:t>
            </a:r>
            <a:r>
              <a:rPr lang="es-AR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A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DISEÑAMOS</a:t>
            </a: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lipse 7"/>
          <p:cNvSpPr/>
          <p:nvPr/>
        </p:nvSpPr>
        <p:spPr>
          <a:xfrm>
            <a:off x="1403648" y="4250527"/>
            <a:ext cx="1872208" cy="1839194"/>
          </a:xfrm>
          <a:prstGeom prst="ellipse">
            <a:avLst/>
          </a:prstGeom>
          <a:ln>
            <a:solidFill>
              <a:srgbClr val="5796CC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accent1"/>
                </a:solidFill>
              </a:rPr>
              <a:t>ENTRADAS</a:t>
            </a:r>
            <a:endParaRPr lang="es-AR" sz="1600" b="1" dirty="0">
              <a:solidFill>
                <a:schemeClr val="accent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652579" y="4250527"/>
            <a:ext cx="1876016" cy="1842769"/>
          </a:xfrm>
          <a:prstGeom prst="ellipse">
            <a:avLst/>
          </a:prstGeom>
          <a:ln>
            <a:solidFill>
              <a:srgbClr val="FF993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rgbClr val="FF9933"/>
                </a:solidFill>
              </a:rPr>
              <a:t>PROCESOS</a:t>
            </a:r>
            <a:endParaRPr lang="es-AR" sz="1340" b="1" dirty="0">
              <a:solidFill>
                <a:srgbClr val="FF9933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794232" y="4250527"/>
            <a:ext cx="1876016" cy="1842769"/>
          </a:xfrm>
          <a:prstGeom prst="ellips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rgbClr val="92D050"/>
                </a:solidFill>
              </a:rPr>
              <a:t>SALIDAS</a:t>
            </a:r>
            <a:endParaRPr lang="es-AR" sz="12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36" y="3356991"/>
            <a:ext cx="3711564" cy="34932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34294" y="889556"/>
            <a:ext cx="463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INTERFAZ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5616624" cy="5256584"/>
          </a:xfrm>
        </p:spPr>
        <p:txBody>
          <a:bodyPr>
            <a:normAutofit fontScale="92500" lnSpcReduction="10000"/>
          </a:bodyPr>
          <a:lstStyle/>
          <a:p>
            <a:endParaRPr lang="es-A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</a:t>
            </a:r>
            <a:r>
              <a:rPr lang="es-A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una buena interfaz son:</a:t>
            </a:r>
          </a:p>
          <a:p>
            <a:pPr marL="457200" indent="-457200" algn="l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Satisfacer las necesidades de los usuarios</a:t>
            </a:r>
          </a:p>
          <a:p>
            <a:pPr marL="457200" indent="-457200" algn="l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Aumentar la velocidad de la captura de datos</a:t>
            </a:r>
          </a:p>
          <a:p>
            <a:pPr marL="457200" indent="-457200" algn="l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la retroalimentación adecuada</a:t>
            </a:r>
          </a:p>
          <a:p>
            <a:pPr marL="457200" indent="-457200" algn="l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Productividad</a:t>
            </a:r>
          </a:p>
          <a:p>
            <a:pPr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INTERFAZ</a:t>
            </a:r>
          </a:p>
          <a:p>
            <a:pPr>
              <a:lnSpc>
                <a:spcPct val="160000"/>
              </a:lnSpc>
            </a:pPr>
            <a:r>
              <a:rPr lang="es-A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Tipos de Interfaces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lenguaje natural 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preguntas y respuestas 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Menús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llenado de formas |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Formularios en pantalla E/S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Lenguaje de comandos |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Ventana de comandos</a:t>
            </a:r>
          </a:p>
          <a:p>
            <a:pPr algn="l">
              <a:lnSpc>
                <a:spcPct val="160000"/>
              </a:lnSpc>
              <a:buClr>
                <a:schemeClr val="accent1">
                  <a:lumMod val="50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Interfaz gráfica de usuario (GUI)</a:t>
            </a:r>
          </a:p>
          <a:p>
            <a:pPr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fontScale="92500" lnSpcReduction="10000"/>
          </a:bodyPr>
          <a:lstStyle/>
          <a:p>
            <a:r>
              <a:rPr lang="es-AR" sz="35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>
              <a:lnSpc>
                <a:spcPct val="160000"/>
              </a:lnSpc>
            </a:pPr>
            <a:r>
              <a:rPr lang="es-A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salida es la información que se entrega a los usuarios por medio del sistema de información.</a:t>
            </a:r>
          </a:p>
          <a:p>
            <a:pPr algn="l">
              <a:lnSpc>
                <a:spcPct val="160000"/>
              </a:lnSpc>
            </a:pPr>
            <a:r>
              <a:rPr lang="es-A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OBJETIVOS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Diseñar la salida para satisfacer un propósito específico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Hacer significativa la salida para el usuario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Entregar la cantidad adecuada de salida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Proporcionar una distribución adecuada de salida</a:t>
            </a: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Proporcionar la salida a tiempo</a:t>
            </a:r>
            <a:endParaRPr lang="es-A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Elegir el método de salida más efectivo</a:t>
            </a:r>
          </a:p>
          <a:p>
            <a:pPr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93304"/>
            <a:ext cx="8784976" cy="3292502"/>
          </a:xfrm>
        </p:spPr>
        <p:txBody>
          <a:bodyPr>
            <a:normAutofit fontScale="77500" lnSpcReduction="20000"/>
          </a:bodyPr>
          <a:lstStyle/>
          <a:p>
            <a:r>
              <a:rPr lang="es-AR" sz="41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 algn="l">
              <a:lnSpc>
                <a:spcPct val="160000"/>
              </a:lnSpc>
            </a:pP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SALIDAS </a:t>
            </a: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EXTERNAS</a:t>
            </a:r>
          </a:p>
          <a:p>
            <a:pPr algn="l">
              <a:lnSpc>
                <a:spcPct val="160000"/>
              </a:lnSpc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la que sale de la organización. Es la comunicación entre la organización y sus clientes (recibos, información que aparece en la web, etc.)</a:t>
            </a:r>
          </a:p>
          <a:p>
            <a:pPr algn="l">
              <a:lnSpc>
                <a:spcPct val="160000"/>
              </a:lnSpc>
            </a:pP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SALIDAS </a:t>
            </a: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INTERNAS</a:t>
            </a:r>
          </a:p>
          <a:p>
            <a:pPr algn="l">
              <a:lnSpc>
                <a:spcPct val="160000"/>
              </a:lnSpc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Permanece dentro de la organización, incluye reportes para la toma de decisiones o material disponible en una intranet.</a:t>
            </a: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UNIDAD 4  </a:t>
            </a:r>
            <a:r>
              <a:rPr kumimoji="0" lang="es-A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| Sistemas de Información I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5806"/>
            <a:ext cx="9144000" cy="2974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148064" y="548680"/>
            <a:ext cx="3995935" cy="6309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916832"/>
            <a:ext cx="5760640" cy="4752528"/>
          </a:xfrm>
        </p:spPr>
        <p:txBody>
          <a:bodyPr>
            <a:normAutofit/>
          </a:bodyPr>
          <a:lstStyle/>
          <a:p>
            <a:pPr lvl="1" algn="l">
              <a:lnSpc>
                <a:spcPct val="160000"/>
              </a:lnSpc>
            </a:pPr>
            <a:r>
              <a:rPr lang="es-AR" sz="1800" dirty="0" smtClean="0">
                <a:solidFill>
                  <a:schemeClr val="accent1">
                    <a:lumMod val="50000"/>
                  </a:schemeClr>
                </a:solidFill>
              </a:rPr>
              <a:t>IMPRESORAS</a:t>
            </a:r>
            <a:endParaRPr lang="es-A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algn="l">
              <a:lnSpc>
                <a:spcPct val="160000"/>
              </a:lnSpc>
            </a:pPr>
            <a:endParaRPr lang="es-A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algn="l">
              <a:lnSpc>
                <a:spcPct val="160000"/>
              </a:lnSpc>
            </a:pPr>
            <a:r>
              <a:rPr lang="es-AR" sz="1800" dirty="0" smtClean="0">
                <a:solidFill>
                  <a:schemeClr val="accent1">
                    <a:lumMod val="50000"/>
                  </a:schemeClr>
                </a:solidFill>
              </a:rPr>
              <a:t>MONITORES</a:t>
            </a:r>
          </a:p>
          <a:p>
            <a:pPr lvl="1" algn="l">
              <a:lnSpc>
                <a:spcPct val="160000"/>
              </a:lnSpc>
            </a:pPr>
            <a:endParaRPr lang="es-A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algn="l">
              <a:lnSpc>
                <a:spcPct val="160000"/>
              </a:lnSpc>
            </a:pPr>
            <a:r>
              <a:rPr lang="es-AR" sz="1800" dirty="0" smtClean="0">
                <a:solidFill>
                  <a:schemeClr val="accent1">
                    <a:lumMod val="50000"/>
                  </a:schemeClr>
                </a:solidFill>
              </a:rPr>
              <a:t>VIDEO, AUDIO, ANIMACIÓN</a:t>
            </a:r>
          </a:p>
          <a:p>
            <a:pPr lvl="1" algn="l">
              <a:lnSpc>
                <a:spcPct val="160000"/>
              </a:lnSpc>
            </a:pPr>
            <a:endParaRPr lang="es-A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algn="l">
              <a:lnSpc>
                <a:spcPct val="160000"/>
              </a:lnSpc>
            </a:pPr>
            <a:r>
              <a:rPr lang="es-AR" sz="1800" dirty="0" smtClean="0">
                <a:solidFill>
                  <a:schemeClr val="accent1">
                    <a:lumMod val="50000"/>
                  </a:schemeClr>
                </a:solidFill>
              </a:rPr>
              <a:t>CD Y DVD</a:t>
            </a:r>
          </a:p>
          <a:p>
            <a:pPr lvl="1" algn="l">
              <a:lnSpc>
                <a:spcPct val="160000"/>
              </a:lnSpc>
            </a:pPr>
            <a:endParaRPr lang="es-A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algn="l">
              <a:lnSpc>
                <a:spcPct val="160000"/>
              </a:lnSpc>
            </a:pPr>
            <a:r>
              <a:rPr lang="es-AR" sz="1800" dirty="0" smtClean="0">
                <a:solidFill>
                  <a:schemeClr val="accent1">
                    <a:lumMod val="50000"/>
                  </a:schemeClr>
                </a:solidFill>
              </a:rPr>
              <a:t>SALIDA ELECTRÓNICA (E-MAIL, PÁGINAS WEB, MOBILE)</a:t>
            </a: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337176" y="764704"/>
            <a:ext cx="8712968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>
              <a:lnSpc>
                <a:spcPct val="160000"/>
              </a:lnSpc>
            </a:pPr>
            <a:r>
              <a:rPr lang="es-A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r>
              <a:rPr lang="es-A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Salidas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3880717" cy="369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93304"/>
            <a:ext cx="8784976" cy="6076056"/>
          </a:xfrm>
        </p:spPr>
        <p:txBody>
          <a:bodyPr>
            <a:normAutofit fontScale="70000" lnSpcReduction="20000"/>
          </a:bodyPr>
          <a:lstStyle/>
          <a:p>
            <a:r>
              <a:rPr lang="es-AR" sz="46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</a:t>
            </a:r>
          </a:p>
          <a:p>
            <a:pPr>
              <a:lnSpc>
                <a:spcPct val="160000"/>
              </a:lnSpc>
            </a:pPr>
            <a:r>
              <a:rPr lang="es-AR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r>
              <a:rPr lang="es-A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Salidas </a:t>
            </a: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</a:rPr>
              <a:t>Factores a considerar cuando se </a:t>
            </a: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seleccione</a:t>
            </a:r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</a:rPr>
              <a:t> la tecnología de salida: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Quién usará o verá la salida de datos?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Cuantas personas necesitan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Dónde se necesita la salida (distribución, logística)?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Cuál es el propósito de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Cuál es la velocidad con que se necesita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 qué frecuencia se accederá a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Cuánto tiempo se almacenará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Bajo que regulaciones especiales se produce, almacena y distribuye la salida?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Cuáles son los costos iniciales y finales del mantenimiento y suministro?</a:t>
            </a:r>
          </a:p>
          <a:p>
            <a:pPr marL="514350" indent="-514350" algn="l">
              <a:lnSpc>
                <a:spcPct val="160000"/>
              </a:lnSpc>
              <a:buFont typeface="+mj-lt"/>
              <a:buAutoNum type="arabicPeriod"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Cuáles son los requerimientos ambientales (absorción del ruido, temperatura controlada, área para el equipo, cableado,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etc.)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las tecnologías de salida?</a:t>
            </a: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6084168" cy="5157192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s-A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</a:t>
            </a:r>
            <a:r>
              <a:rPr lang="es-A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constante o fija: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que aparece igual siempre que se imprime un formulario. El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título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 informe y todos los encabezados de columna se escriben como información constante. </a:t>
            </a:r>
          </a:p>
          <a:p>
            <a:pPr algn="l">
              <a:lnSpc>
                <a:spcPct val="160000"/>
              </a:lnSpc>
            </a:pPr>
            <a:r>
              <a:rPr lang="es-A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variable: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que puede cambiar cada vez que se imprime el informe.</a:t>
            </a:r>
          </a:p>
          <a:p>
            <a:pPr algn="l">
              <a:lnSpc>
                <a:spcPct val="160000"/>
              </a:lnSpc>
            </a:pP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Calidad, tipo y tamaño del papel.</a:t>
            </a:r>
          </a:p>
          <a:p>
            <a:pPr algn="l">
              <a:lnSpc>
                <a:spcPct val="160000"/>
              </a:lnSpc>
            </a:pPr>
            <a:r>
              <a:rPr lang="es-A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Consideraciones de diseño: </a:t>
            </a:r>
            <a:r>
              <a:rPr lang="es-A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atributos funcionales (encabezado o título, nro. de página, fecha de elaboración, los títulos de columna, la agrupación de elementos de datos relacionados entre sí y el uso de subtotales)</a:t>
            </a:r>
          </a:p>
          <a:p>
            <a:pPr>
              <a:lnSpc>
                <a:spcPct val="160000"/>
              </a:lnSpc>
            </a:pPr>
            <a:endParaRPr lang="es-AR" sz="18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es-A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endParaRPr lang="es-A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AR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A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s-E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UNIDAD 4  </a:t>
            </a: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Sistemas de Información 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16987" y="44624"/>
          <a:ext cx="319509" cy="45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Bitmap Image" r:id="rId3" imgW="2771429" imgH="3858164" progId="PBrush">
                  <p:embed/>
                </p:oleObj>
              </mc:Choice>
              <mc:Fallback>
                <p:oleObj name="Bitmap Image" r:id="rId3" imgW="2771429" imgH="385816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87" y="44624"/>
                        <a:ext cx="319509" cy="452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578870"/>
            <a:ext cx="9144000" cy="128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DISEÑO DE SALIDAS</a:t>
            </a:r>
          </a:p>
          <a:p>
            <a:pPr algn="ctr">
              <a:lnSpc>
                <a:spcPct val="160000"/>
              </a:lnSpc>
            </a:pPr>
            <a:r>
              <a:rPr lang="es-A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Diseño de salida impresa</a:t>
            </a:r>
          </a:p>
          <a:p>
            <a:pPr>
              <a:lnSpc>
                <a:spcPct val="160000"/>
              </a:lnSpc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Lineamientos para diseñar un informe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impreso: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76" y="1988840"/>
            <a:ext cx="2753586" cy="4070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799</Words>
  <Application>Microsoft Office PowerPoint</Application>
  <PresentationFormat>Presentación en pantalla (4:3)</PresentationFormat>
  <Paragraphs>177</Paragraphs>
  <Slides>19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Tema de Office</vt:lpstr>
      <vt:lpstr>Bitmap Image</vt:lpstr>
      <vt:lpstr>Presentación de PowerPoint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Presentación de PowerPoint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Presentación de PowerPoint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  <vt:lpstr>UNIDAD 4  | Sistemas de Información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Silvi</dc:creator>
  <cp:lastModifiedBy>Sil H.</cp:lastModifiedBy>
  <cp:revision>80</cp:revision>
  <dcterms:created xsi:type="dcterms:W3CDTF">2011-08-09T20:53:35Z</dcterms:created>
  <dcterms:modified xsi:type="dcterms:W3CDTF">2015-10-08T17:51:29Z</dcterms:modified>
</cp:coreProperties>
</file>