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17659" y="986515"/>
            <a:ext cx="8403349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Bases de Datos Deductivas y</a:t>
            </a:r>
          </a:p>
          <a:p>
            <a:pPr algn="ctr"/>
            <a:r>
              <a:rPr lang="es-AR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Móviles</a:t>
            </a:r>
          </a:p>
        </p:txBody>
      </p:sp>
    </p:spTree>
    <p:extLst>
      <p:ext uri="{BB962C8B-B14F-4D97-AF65-F5344CB8AC3E}">
        <p14:creationId xmlns:p14="http://schemas.microsoft.com/office/powerpoint/2010/main" val="12881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34175" y="715618"/>
            <a:ext cx="10083181" cy="5393634"/>
          </a:xfrm>
        </p:spPr>
        <p:txBody>
          <a:bodyPr>
            <a:normAutofit lnSpcReduction="10000"/>
          </a:bodyPr>
          <a:lstStyle/>
          <a:p>
            <a:r>
              <a:rPr lang="es-AR" sz="3600" dirty="0">
                <a:effectLst/>
              </a:rPr>
              <a:t>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Proporcionan movilidad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Mercado potencial bastante amplio para este tipo de BD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Poseen un gran ámbito de aplicación porque cualquier base de datos relacional puede ampliarse</a:t>
            </a:r>
          </a:p>
          <a:p>
            <a:endParaRPr lang="es-AR" sz="2000" dirty="0">
              <a:effectLst/>
            </a:endParaRPr>
          </a:p>
          <a:p>
            <a:r>
              <a:rPr lang="es-AR" sz="3600" dirty="0">
                <a:effectLst/>
              </a:rPr>
              <a:t>DESVENTAJAS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Dependencia de las redes de comunicación.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Más costoso asegurar la consistencia y coherencia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effectLst/>
              </a:rPr>
              <a:t>Los fallos de transmisión de datos deben solucionarse y detectarse de forma eficiente para que no produzcan errores en la información tratada.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04481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73932" y="1285460"/>
            <a:ext cx="9904459" cy="5141844"/>
          </a:xfrm>
        </p:spPr>
        <p:txBody>
          <a:bodyPr>
            <a:normAutofit/>
          </a:bodyPr>
          <a:lstStyle/>
          <a:p>
            <a:r>
              <a:rPr lang="es-AR" sz="3200" dirty="0"/>
              <a:t>CARACTERÍSTICAS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Sistema de gestión de bases de datos relacional, contenido en una pequeña biblioteca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Proyecto de dominio público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Implementa la mayor parte del estándar SQL-92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La biblioteca </a:t>
            </a:r>
            <a:r>
              <a:rPr lang="es-AR" sz="2000" dirty="0" err="1"/>
              <a:t>SQLite</a:t>
            </a:r>
            <a:r>
              <a:rPr lang="es-AR" sz="2000" dirty="0"/>
              <a:t> se integra en el programa.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800" dirty="0"/>
              <a:t>La base de datos se guarda como un fichero en la máquina host.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800" dirty="0"/>
              <a:t>El programa utiliza las funcionalidades de </a:t>
            </a:r>
            <a:r>
              <a:rPr lang="es-AR" sz="1800" dirty="0" err="1"/>
              <a:t>SQLite</a:t>
            </a:r>
            <a:r>
              <a:rPr lang="es-AR" sz="1800" dirty="0"/>
              <a:t> a través de llamadas simples a subrutinas y funciones.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1800" dirty="0"/>
              <a:t>Se reduce la latencia en el acceso a la base de datos, debido a que las llamadas son más eficientes que la comunicación entre procesos.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No es portable a otras bases de datos SQL.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67960" y="278295"/>
            <a:ext cx="9905955" cy="1007165"/>
          </a:xfrm>
        </p:spPr>
        <p:txBody>
          <a:bodyPr>
            <a:normAutofit/>
          </a:bodyPr>
          <a:lstStyle/>
          <a:p>
            <a:pPr algn="ctr"/>
            <a:r>
              <a:rPr lang="es-AR" sz="4400" dirty="0" err="1"/>
              <a:t>SQLite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3850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2119" y="601819"/>
            <a:ext cx="6282352" cy="4500267"/>
          </a:xfrm>
        </p:spPr>
        <p:txBody>
          <a:bodyPr>
            <a:noAutofit/>
          </a:bodyPr>
          <a:lstStyle/>
          <a:p>
            <a:r>
              <a:rPr lang="es-AR" sz="2800" dirty="0"/>
              <a:t>UTILIZADO EN MUCHAS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Adobe Photoshop </a:t>
            </a:r>
            <a:r>
              <a:rPr lang="es-AR" sz="2000" dirty="0" err="1"/>
              <a:t>Elements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Mozilla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Varias aplicaciones de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Navegador Opera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Skype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SQLFilter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Kodi</a:t>
            </a:r>
            <a:r>
              <a:rPr lang="es-AR" sz="2000" dirty="0"/>
              <a:t> (</a:t>
            </a:r>
            <a:r>
              <a:rPr lang="es-AR" sz="2000" dirty="0" err="1"/>
              <a:t>XBox</a:t>
            </a:r>
            <a:r>
              <a:rPr lang="es-AR" sz="2000" dirty="0"/>
              <a:t> Media Center)</a:t>
            </a:r>
          </a:p>
          <a:p>
            <a:endParaRPr lang="es-AR" sz="2000" dirty="0"/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6573078" y="2384237"/>
            <a:ext cx="4333461" cy="4035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/>
              <a:t>Es adecuado para sistemas integrados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BlackBerry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Windows </a:t>
            </a:r>
            <a:r>
              <a:rPr lang="es-AR" sz="2000" dirty="0" err="1"/>
              <a:t>Phone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Firefox OS</a:t>
            </a:r>
          </a:p>
        </p:txBody>
      </p:sp>
    </p:spTree>
    <p:extLst>
      <p:ext uri="{BB962C8B-B14F-4D97-AF65-F5344CB8AC3E}">
        <p14:creationId xmlns:p14="http://schemas.microsoft.com/office/powerpoint/2010/main" val="32453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4552" y="352838"/>
            <a:ext cx="9905955" cy="1335157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Berlin Sans FB" panose="020E0602020502020306" pitchFamily="34" charset="0"/>
              </a:rPr>
              <a:t>		    </a:t>
            </a:r>
            <a:r>
              <a:rPr lang="es-AR" sz="4400" dirty="0">
                <a:latin typeface="Berlin Sans FB" panose="020E0602020502020306" pitchFamily="34" charset="0"/>
              </a:rPr>
              <a:t>Bd deductivas</a:t>
            </a:r>
            <a:br>
              <a:rPr lang="es-AR" sz="4000" dirty="0"/>
            </a:br>
            <a:endParaRPr lang="es-AR" sz="4000" u="sng" dirty="0">
              <a:latin typeface="Berlin Sans FB" panose="020E0602020502020306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552226" y="1994451"/>
            <a:ext cx="9904459" cy="2511288"/>
          </a:xfrm>
        </p:spPr>
        <p:txBody>
          <a:bodyPr>
            <a:noAutofit/>
          </a:bodyPr>
          <a:lstStyle/>
          <a:p>
            <a:r>
              <a:rPr lang="es-AR" sz="3600" dirty="0">
                <a:effectLst/>
              </a:rPr>
              <a:t>CARACTERÍSTICAS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effectLst/>
              </a:rPr>
              <a:t>Expandir la capacidad expresiva de las bases de datos relacionales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effectLst/>
              </a:rPr>
              <a:t>Infieren información.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effectLst/>
              </a:rPr>
              <a:t>BD Extensional: HECHOS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effectLst/>
              </a:rPr>
              <a:t>BD Intencional: REGLAS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effectLst/>
              </a:rPr>
              <a:t>Permiten recursividad</a:t>
            </a:r>
            <a:endParaRPr lang="es-AR" sz="2400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5272" t="32931" r="71258" b="50439"/>
          <a:stretch/>
        </p:blipFill>
        <p:spPr bwMode="auto">
          <a:xfrm>
            <a:off x="5547275" y="3521761"/>
            <a:ext cx="5186985" cy="2428464"/>
          </a:xfrm>
          <a:prstGeom prst="rect">
            <a:avLst/>
          </a:prstGeom>
          <a:ln w="889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881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8967" y="132522"/>
            <a:ext cx="9905955" cy="1232452"/>
          </a:xfrm>
        </p:spPr>
        <p:txBody>
          <a:bodyPr>
            <a:normAutofit/>
          </a:bodyPr>
          <a:lstStyle/>
          <a:p>
            <a:r>
              <a:rPr lang="es-AR" dirty="0"/>
              <a:t>VENTAJAS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808966" y="901146"/>
            <a:ext cx="6526650" cy="29552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Expresar consultas por medio de reglas lógicas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Permite consultas recursivas y negaciones estratificadas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Soportan objetos y conjuntos complejos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Proporciona métodos de optimización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Especifica qué se tiene que hacer y no cómo</a:t>
            </a:r>
            <a:endParaRPr lang="es-AR" sz="2000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810462" y="4545488"/>
            <a:ext cx="9904459" cy="1987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Regla de deducción vs. regla de coherencia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Replantear correctamente convenciones habituales de las BD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Posibilidad de caer en bucles infinitos</a:t>
            </a:r>
            <a:endParaRPr lang="es-A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808966" y="3856381"/>
            <a:ext cx="9905955" cy="123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235393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246" y="404190"/>
            <a:ext cx="9905955" cy="1212576"/>
          </a:xfrm>
        </p:spPr>
        <p:txBody>
          <a:bodyPr/>
          <a:lstStyle/>
          <a:p>
            <a:r>
              <a:rPr lang="es-AR" dirty="0"/>
              <a:t>Implementación - </a:t>
            </a:r>
            <a:r>
              <a:rPr lang="es-AR" dirty="0" err="1"/>
              <a:t>prolog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380742" y="1292503"/>
            <a:ext cx="9904459" cy="143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400" dirty="0"/>
              <a:t>Creación de BD relacional en PostgreSQL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400" dirty="0"/>
              <a:t>Conexión de </a:t>
            </a:r>
            <a:r>
              <a:rPr lang="es-AR" sz="2400" dirty="0" err="1"/>
              <a:t>Prolog</a:t>
            </a:r>
            <a:r>
              <a:rPr lang="es-AR" sz="2400" dirty="0"/>
              <a:t> con la BD por medio de ODBC para crear los hechos.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379246" y="2957047"/>
            <a:ext cx="9905955" cy="96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CONCURRENCIA</a:t>
            </a:r>
          </a:p>
        </p:txBody>
      </p:sp>
      <p:sp>
        <p:nvSpPr>
          <p:cNvPr id="11" name="Marcador de texto 2"/>
          <p:cNvSpPr txBox="1">
            <a:spLocks/>
          </p:cNvSpPr>
          <p:nvPr/>
        </p:nvSpPr>
        <p:spPr>
          <a:xfrm>
            <a:off x="1381761" y="4154554"/>
            <a:ext cx="9904459" cy="213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Por parte de la BD 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Solo se realizan consultas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Nivel de aislamiento y bloqueos: dependen de la BD utilizada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Se trabaja con una regla a la vez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5818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417983"/>
          </a:xfrm>
        </p:spPr>
        <p:txBody>
          <a:bodyPr/>
          <a:lstStyle/>
          <a:p>
            <a:r>
              <a:rPr lang="es-AR" dirty="0"/>
              <a:t>IMPLEMENTACIONES EXITOSAS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36935" y="2027583"/>
            <a:ext cx="9904459" cy="4359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400" dirty="0">
                <a:effectLst/>
              </a:rPr>
              <a:t> </a:t>
            </a:r>
            <a:r>
              <a:rPr lang="es-AR" sz="2400" u="sng" dirty="0">
                <a:effectLst/>
              </a:rPr>
              <a:t>DADM (</a:t>
            </a:r>
            <a:r>
              <a:rPr lang="es-AR" sz="2400" u="sng" dirty="0" err="1">
                <a:effectLst/>
              </a:rPr>
              <a:t>Deductive</a:t>
            </a:r>
            <a:r>
              <a:rPr lang="es-AR" sz="2400" u="sng" dirty="0">
                <a:effectLst/>
              </a:rPr>
              <a:t> </a:t>
            </a:r>
            <a:r>
              <a:rPr lang="es-AR" sz="2400" u="sng" dirty="0" err="1">
                <a:effectLst/>
              </a:rPr>
              <a:t>Argumented</a:t>
            </a:r>
            <a:r>
              <a:rPr lang="es-AR" sz="2400" u="sng" dirty="0">
                <a:effectLst/>
              </a:rPr>
              <a:t> Data Management)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Ayudante de gestión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Estrategias inteligentes de acceso a BD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Ayuda a ejecutivos para la toma de decisiones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AR" sz="2400" u="sng" dirty="0">
                <a:effectLst/>
              </a:rPr>
              <a:t>VALIDITY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1° implementación de una base de datos deductiva orientada a objetos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Previa revisión de los sistemas deductivos LDL y CORAL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AR" sz="2000" dirty="0">
                <a:effectLst/>
              </a:rPr>
              <a:t>Capacidades deductivas BD Lógicas </a:t>
            </a:r>
            <a:r>
              <a:rPr lang="es-AR" sz="2000" b="1" dirty="0">
                <a:effectLst/>
              </a:rPr>
              <a:t>+</a:t>
            </a:r>
            <a:r>
              <a:rPr lang="es-AR" sz="2000" dirty="0">
                <a:effectLst/>
              </a:rPr>
              <a:t> Manipulación de objetos complejos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3200" dirty="0">
              <a:effectLst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581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07671" y="940905"/>
            <a:ext cx="9904459" cy="507558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400" u="sng" dirty="0">
                <a:effectLst/>
              </a:rPr>
              <a:t>LDL (</a:t>
            </a:r>
            <a:r>
              <a:rPr lang="es-AR" sz="2400" u="sng" dirty="0" err="1">
                <a:effectLst/>
              </a:rPr>
              <a:t>Logic</a:t>
            </a:r>
            <a:r>
              <a:rPr lang="es-AR" sz="2400" u="sng" dirty="0">
                <a:effectLst/>
              </a:rPr>
              <a:t> Data </a:t>
            </a:r>
            <a:r>
              <a:rPr lang="es-AR" sz="2400" u="sng" dirty="0" err="1">
                <a:effectLst/>
              </a:rPr>
              <a:t>Language</a:t>
            </a:r>
            <a:r>
              <a:rPr lang="es-AR" sz="2400" u="sng" dirty="0">
                <a:effectLst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00" u="sng" dirty="0">
                <a:effectLst/>
              </a:rPr>
              <a:t>Objetivo</a:t>
            </a:r>
            <a:r>
              <a:rPr lang="es-AR" sz="2200" dirty="0">
                <a:effectLst/>
              </a:rPr>
              <a:t>: Extender el modelo relacional combinando los aspectos más favorables de las bases de datos relacionales con las capacidades expresivas de </a:t>
            </a:r>
            <a:r>
              <a:rPr lang="es-AR" sz="2200" dirty="0" err="1">
                <a:effectLst/>
              </a:rPr>
              <a:t>Prolog</a:t>
            </a:r>
            <a:r>
              <a:rPr lang="es-AR" sz="2200" dirty="0">
                <a:effectLst/>
              </a:rPr>
              <a:t> y las funcionalidades generales de cualquier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00" dirty="0">
                <a:effectLst/>
              </a:rPr>
              <a:t>Implementación actual en UNIX</a:t>
            </a:r>
          </a:p>
          <a:p>
            <a:r>
              <a:rPr lang="es-AR" sz="2200" u="sng" dirty="0"/>
              <a:t>Diferencias con Prolog</a:t>
            </a:r>
            <a:r>
              <a:rPr lang="es-AR" sz="2200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AR" sz="2200" dirty="0">
                <a:effectLst/>
              </a:rPr>
              <a:t>Reglas compiladas en el contexto de LDL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AR" sz="2200" dirty="0">
                <a:effectLst/>
              </a:rPr>
              <a:t>En tiempo de compilación, la tabla de hechos es actualizada libremente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AR" sz="2200" dirty="0">
                <a:effectLst/>
              </a:rPr>
              <a:t>No sigue las resoluciones y técnicas de unificaciones que son utilizadas en </a:t>
            </a:r>
            <a:r>
              <a:rPr lang="es-AR" sz="2200" dirty="0" err="1">
                <a:effectLst/>
              </a:rPr>
              <a:t>Prolog</a:t>
            </a:r>
            <a:endParaRPr lang="es-AR" sz="2200" dirty="0">
              <a:effectLst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AR" sz="2200" dirty="0">
                <a:effectLst/>
              </a:rPr>
              <a:t>Más simple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69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8296" y="861389"/>
            <a:ext cx="9905955" cy="1272209"/>
          </a:xfrm>
        </p:spPr>
        <p:txBody>
          <a:bodyPr/>
          <a:lstStyle/>
          <a:p>
            <a:r>
              <a:rPr lang="es-AR" dirty="0"/>
              <a:t>RECOMENDACIONES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949792" y="1815547"/>
            <a:ext cx="9904459" cy="36973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>
                <a:effectLst/>
              </a:rPr>
              <a:t>Organizaciones médicas: inferir enfermedades y tratamientos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>
                <a:effectLst/>
              </a:rPr>
              <a:t>Meteorología: deducir comportamientos de la naturaleza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>
                <a:effectLst/>
              </a:rPr>
              <a:t>Economía: deducir medidas económicas a aplicar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>
                <a:effectLst/>
              </a:rPr>
              <a:t>Sitio web de Amazon: inferir recomendaciones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>
                <a:effectLst/>
              </a:rPr>
              <a:t>Videojuegos, inteligencia artificial, sistemas expertos, etc.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5838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459463" y="1727751"/>
            <a:ext cx="9904459" cy="3975652"/>
          </a:xfrm>
        </p:spPr>
        <p:txBody>
          <a:bodyPr>
            <a:normAutofit/>
          </a:bodyPr>
          <a:lstStyle/>
          <a:p>
            <a:r>
              <a:rPr lang="es-AR" sz="3600" dirty="0"/>
              <a:t>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00" dirty="0"/>
              <a:t>Es un sistema distribuido que soporta conectividad móvil.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00" dirty="0"/>
              <a:t>Posee todas las capacidades de un sistema de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00" dirty="0"/>
              <a:t>Permiten que los usuarios puedan acceder a la información almacenada en un lugar físicamente diferente haciendo uso de conexiones inalámbricas.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200" dirty="0"/>
              <a:t>Brinda libertad al usuario para manipular la información de forma remota.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98047" y="490329"/>
            <a:ext cx="9905955" cy="1237422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Berlin Sans FB" panose="020E0602020502020306" pitchFamily="34" charset="0"/>
              </a:rPr>
              <a:t>		    </a:t>
            </a:r>
            <a:r>
              <a:rPr lang="es-AR" sz="4400" dirty="0" err="1">
                <a:latin typeface="Berlin Sans FB" panose="020E0602020502020306" pitchFamily="34" charset="0"/>
              </a:rPr>
              <a:t>Bd</a:t>
            </a:r>
            <a:r>
              <a:rPr lang="es-AR" sz="4400" dirty="0">
                <a:latin typeface="Berlin Sans FB" panose="020E0602020502020306" pitchFamily="34" charset="0"/>
              </a:rPr>
              <a:t> móviles</a:t>
            </a:r>
            <a:endParaRPr lang="es-AR" sz="4000" u="sng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0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631741" y="1563756"/>
            <a:ext cx="9526590" cy="3538331"/>
          </a:xfrm>
        </p:spPr>
        <p:txBody>
          <a:bodyPr>
            <a:normAutofit lnSpcReduction="10000"/>
          </a:bodyPr>
          <a:lstStyle/>
          <a:p>
            <a:pPr lvl="0"/>
            <a:r>
              <a:rPr lang="es-AR" sz="3900" dirty="0">
                <a:effectLst/>
              </a:rPr>
              <a:t>EJEMPLOS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u="sng" dirty="0">
                <a:effectLst/>
              </a:rPr>
              <a:t>SQL </a:t>
            </a:r>
            <a:r>
              <a:rPr lang="es-AR" sz="2200" u="sng" dirty="0" err="1">
                <a:effectLst/>
              </a:rPr>
              <a:t>Anywhere</a:t>
            </a:r>
            <a:r>
              <a:rPr lang="es-AR" sz="2200" u="sng" dirty="0">
                <a:effectLst/>
              </a:rPr>
              <a:t> Server</a:t>
            </a:r>
            <a:r>
              <a:rPr lang="es-AR" sz="2200" dirty="0">
                <a:effectLst/>
              </a:rPr>
              <a:t>: sistema gestor de bases de datos relacionales para los sistemas de bases de datos móviles.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u="sng" dirty="0" err="1">
                <a:effectLst/>
              </a:rPr>
              <a:t>Ultralite</a:t>
            </a:r>
            <a:r>
              <a:rPr lang="es-AR" sz="2200" dirty="0">
                <a:effectLst/>
              </a:rPr>
              <a:t>: sistema gestor de bases de datos que puede embeberse en dispositivos móviles.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200" u="sng" dirty="0" err="1">
                <a:effectLst/>
              </a:rPr>
              <a:t>Mobilink</a:t>
            </a:r>
            <a:r>
              <a:rPr lang="es-AR" sz="2200" dirty="0">
                <a:effectLst/>
              </a:rPr>
              <a:t>: tecnología de telecomunicación para el intercambio de datos entre bases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6298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173</TotalTime>
  <Words>631</Words>
  <Application>Microsoft Office PowerPoint</Application>
  <PresentationFormat>Panorámica</PresentationFormat>
  <Paragraphs>94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Trebuchet MS</vt:lpstr>
      <vt:lpstr>Tw Cen MT</vt:lpstr>
      <vt:lpstr>Wingdings</vt:lpstr>
      <vt:lpstr>Circuito</vt:lpstr>
      <vt:lpstr>Presentación de PowerPoint</vt:lpstr>
      <vt:lpstr>      Bd deductivas </vt:lpstr>
      <vt:lpstr>VENTAJAS</vt:lpstr>
      <vt:lpstr>Implementación - prolog</vt:lpstr>
      <vt:lpstr>IMPLEMENTACIONES EXITOSAS</vt:lpstr>
      <vt:lpstr>Presentación de PowerPoint</vt:lpstr>
      <vt:lpstr>RECOMENDACIONES</vt:lpstr>
      <vt:lpstr>      Bd móviles</vt:lpstr>
      <vt:lpstr>Presentación de PowerPoint</vt:lpstr>
      <vt:lpstr>Presentación de PowerPoint</vt:lpstr>
      <vt:lpstr>SQLite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 Sclerandi</dc:creator>
  <cp:lastModifiedBy>Wendy Sclerandi</cp:lastModifiedBy>
  <cp:revision>31</cp:revision>
  <dcterms:created xsi:type="dcterms:W3CDTF">2016-06-28T21:37:41Z</dcterms:created>
  <dcterms:modified xsi:type="dcterms:W3CDTF">2016-06-30T07:04:21Z</dcterms:modified>
</cp:coreProperties>
</file>