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0" r:id="rId21"/>
    <p:sldId id="281" r:id="rId22"/>
    <p:sldId id="282" r:id="rId23"/>
    <p:sldId id="275" r:id="rId24"/>
    <p:sldId id="276" r:id="rId25"/>
    <p:sldId id="277" r:id="rId26"/>
    <p:sldId id="278"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2" autoAdjust="0"/>
    <p:restoredTop sz="94660"/>
  </p:normalViewPr>
  <p:slideViewPr>
    <p:cSldViewPr>
      <p:cViewPr>
        <p:scale>
          <a:sx n="70" d="100"/>
          <a:sy n="70" d="100"/>
        </p:scale>
        <p:origin x="-156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54463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411361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336137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260891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83834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226237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80487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266186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410131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37423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DA5B4C8-D108-4248-A8A2-35C8CC5631CF}" type="datetimeFigureOut">
              <a:rPr lang="es-AR" smtClean="0"/>
              <a:t>08/06/2016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AAFACBD-D35F-410C-BCBB-8928CEF154FC}" type="slidenum">
              <a:rPr lang="es-AR" smtClean="0"/>
              <a:t>‹Nº›</a:t>
            </a:fld>
            <a:endParaRPr lang="es-AR"/>
          </a:p>
        </p:txBody>
      </p:sp>
    </p:spTree>
    <p:extLst>
      <p:ext uri="{BB962C8B-B14F-4D97-AF65-F5344CB8AC3E}">
        <p14:creationId xmlns:p14="http://schemas.microsoft.com/office/powerpoint/2010/main" val="64529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5B4C8-D108-4248-A8A2-35C8CC5631CF}" type="datetimeFigureOut">
              <a:rPr lang="es-AR" smtClean="0"/>
              <a:t>08/06/2016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FACBD-D35F-410C-BCBB-8928CEF154FC}" type="slidenum">
              <a:rPr lang="es-AR" smtClean="0"/>
              <a:t>‹Nº›</a:t>
            </a:fld>
            <a:endParaRPr lang="es-AR"/>
          </a:p>
        </p:txBody>
      </p:sp>
    </p:spTree>
    <p:extLst>
      <p:ext uri="{BB962C8B-B14F-4D97-AF65-F5344CB8AC3E}">
        <p14:creationId xmlns:p14="http://schemas.microsoft.com/office/powerpoint/2010/main" val="215011083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60648"/>
            <a:ext cx="8856984" cy="1470025"/>
          </a:xfrm>
        </p:spPr>
        <p:txBody>
          <a:bodyPr/>
          <a:lstStyle/>
          <a:p>
            <a:r>
              <a:rPr lang="es-AR" dirty="0" smtClean="0">
                <a:latin typeface="Baskerville Old Face" pitchFamily="18" charset="0"/>
              </a:rPr>
              <a:t/>
            </a:r>
            <a:br>
              <a:rPr lang="es-AR" dirty="0" smtClean="0">
                <a:latin typeface="Baskerville Old Face" pitchFamily="18" charset="0"/>
              </a:rPr>
            </a:br>
            <a:r>
              <a:rPr lang="es-AR" dirty="0" smtClean="0">
                <a:latin typeface="Baskerville Old Face" pitchFamily="18" charset="0"/>
              </a:rPr>
              <a:t>ANÁLISIS DE SENSIBILIDAD</a:t>
            </a:r>
            <a:endParaRPr lang="es-AR" dirty="0">
              <a:latin typeface="Baskerville Old Face" pitchFamily="18" charset="0"/>
            </a:endParaRPr>
          </a:p>
        </p:txBody>
      </p:sp>
      <p:sp>
        <p:nvSpPr>
          <p:cNvPr id="3" name="2 Subtítulo"/>
          <p:cNvSpPr>
            <a:spLocks noGrp="1"/>
          </p:cNvSpPr>
          <p:nvPr>
            <p:ph type="subTitle" idx="1"/>
          </p:nvPr>
        </p:nvSpPr>
        <p:spPr>
          <a:xfrm>
            <a:off x="31870" y="2636912"/>
            <a:ext cx="9080795" cy="2574476"/>
          </a:xfrm>
        </p:spPr>
        <p:txBody>
          <a:bodyPr>
            <a:normAutofit fontScale="25000" lnSpcReduction="20000"/>
          </a:bodyPr>
          <a:lstStyle/>
          <a:p>
            <a:endParaRPr lang="es-AR" sz="4400" dirty="0" smtClean="0">
              <a:solidFill>
                <a:schemeClr val="tx1"/>
              </a:solidFill>
              <a:latin typeface="Baskerville Old Face" pitchFamily="18" charset="0"/>
            </a:endParaRPr>
          </a:p>
          <a:p>
            <a:r>
              <a:rPr lang="es-AR" sz="17600" dirty="0" smtClean="0">
                <a:solidFill>
                  <a:schemeClr val="tx1"/>
                </a:solidFill>
                <a:latin typeface="Baskerville Old Face" pitchFamily="18" charset="0"/>
              </a:rPr>
              <a:t>COSTOS</a:t>
            </a:r>
          </a:p>
          <a:p>
            <a:endParaRPr lang="es-AR" sz="11000" dirty="0"/>
          </a:p>
          <a:p>
            <a:endParaRPr lang="es-AR" sz="11000" dirty="0" smtClean="0"/>
          </a:p>
          <a:p>
            <a:endParaRPr lang="es-AR" sz="11000" dirty="0" smtClean="0"/>
          </a:p>
          <a:p>
            <a:r>
              <a:rPr lang="es-AR" sz="17600" dirty="0" smtClean="0">
                <a:solidFill>
                  <a:schemeClr val="tx1"/>
                </a:solidFill>
                <a:latin typeface="Baskerville Old Face" pitchFamily="18" charset="0"/>
              </a:rPr>
              <a:t>FINANCIAMIENTO</a:t>
            </a:r>
            <a:r>
              <a:rPr lang="es-AR" sz="11000" dirty="0" smtClean="0">
                <a:solidFill>
                  <a:schemeClr val="tx1"/>
                </a:solidFill>
              </a:rPr>
              <a:t> </a:t>
            </a:r>
          </a:p>
          <a:p>
            <a:endParaRPr lang="es-AR" sz="11000" dirty="0">
              <a:solidFill>
                <a:schemeClr val="tx1"/>
              </a:solidFill>
            </a:endParaRPr>
          </a:p>
          <a:p>
            <a:endParaRPr lang="es-AR" dirty="0">
              <a:solidFill>
                <a:schemeClr val="tx1"/>
              </a:solidFill>
            </a:endParaRPr>
          </a:p>
        </p:txBody>
      </p:sp>
    </p:spTree>
    <p:extLst>
      <p:ext uri="{BB962C8B-B14F-4D97-AF65-F5344CB8AC3E}">
        <p14:creationId xmlns:p14="http://schemas.microsoft.com/office/powerpoint/2010/main" val="60573961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4638"/>
            <a:ext cx="8928992" cy="6394722"/>
          </a:xfrm>
        </p:spPr>
        <p:txBody>
          <a:bodyPr>
            <a:normAutofit fontScale="90000"/>
          </a:bodyPr>
          <a:lstStyle/>
          <a:p>
            <a:r>
              <a:rPr lang="es-AR" sz="5400" dirty="0" smtClean="0"/>
              <a:t>POR QUÉ Y CUÁNDO</a:t>
            </a:r>
            <a:br>
              <a:rPr lang="es-AR" sz="5400" dirty="0" smtClean="0"/>
            </a:br>
            <a:r>
              <a:rPr lang="es-AR" sz="5400" dirty="0" smtClean="0"/>
              <a:t/>
            </a:r>
            <a:br>
              <a:rPr lang="es-AR" sz="5400" dirty="0" smtClean="0"/>
            </a:br>
            <a:r>
              <a:rPr lang="es-AR" sz="5400" dirty="0" smtClean="0"/>
              <a:t> ES NECESARIO </a:t>
            </a:r>
            <a:br>
              <a:rPr lang="es-AR" sz="5400" dirty="0" smtClean="0"/>
            </a:br>
            <a:r>
              <a:rPr lang="es-AR" sz="5400" dirty="0"/>
              <a:t/>
            </a:r>
            <a:br>
              <a:rPr lang="es-AR" sz="5400" dirty="0"/>
            </a:br>
            <a:r>
              <a:rPr lang="es-AR" sz="5400" dirty="0" smtClean="0"/>
              <a:t>RECURRIR AL</a:t>
            </a:r>
            <a:br>
              <a:rPr lang="es-AR" sz="5400" dirty="0" smtClean="0"/>
            </a:br>
            <a:r>
              <a:rPr lang="es-AR" sz="5400" dirty="0" smtClean="0"/>
              <a:t/>
            </a:r>
            <a:br>
              <a:rPr lang="es-AR" sz="5400" dirty="0" smtClean="0"/>
            </a:br>
            <a:r>
              <a:rPr lang="es-AR" sz="5400" dirty="0" smtClean="0"/>
              <a:t>FINANCIAMIENTO DE TERCEROS.</a:t>
            </a:r>
            <a:endParaRPr lang="es-AR" sz="5400" dirty="0"/>
          </a:p>
        </p:txBody>
      </p:sp>
    </p:spTree>
    <p:extLst>
      <p:ext uri="{BB962C8B-B14F-4D97-AF65-F5344CB8AC3E}">
        <p14:creationId xmlns:p14="http://schemas.microsoft.com/office/powerpoint/2010/main" val="262425850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88640"/>
            <a:ext cx="8928992" cy="6480720"/>
          </a:xfrm>
        </p:spPr>
        <p:txBody>
          <a:bodyPr/>
          <a:lstStyle/>
          <a:p>
            <a:endParaRPr lang="es-AR" dirty="0"/>
          </a:p>
        </p:txBody>
      </p:sp>
      <p:pic>
        <p:nvPicPr>
          <p:cNvPr id="4" name="3 Imagen" descr="Monografias.com"/>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2656"/>
            <a:ext cx="7992888" cy="6264696"/>
          </a:xfrm>
          <a:prstGeom prst="rect">
            <a:avLst/>
          </a:prstGeom>
          <a:noFill/>
          <a:ln>
            <a:noFill/>
          </a:ln>
        </p:spPr>
      </p:pic>
    </p:spTree>
    <p:extLst>
      <p:ext uri="{BB962C8B-B14F-4D97-AF65-F5344CB8AC3E}">
        <p14:creationId xmlns:p14="http://schemas.microsoft.com/office/powerpoint/2010/main" val="415900462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0"/>
            <a:ext cx="8928992" cy="1700808"/>
          </a:xfrm>
        </p:spPr>
        <p:txBody>
          <a:bodyPr>
            <a:normAutofit fontScale="90000"/>
          </a:bodyPr>
          <a:lstStyle/>
          <a:p>
            <a:r>
              <a:rPr lang="es-AR" b="1" u="sng" dirty="0" smtClean="0"/>
              <a:t/>
            </a:r>
            <a:br>
              <a:rPr lang="es-AR" b="1" u="sng" dirty="0" smtClean="0"/>
            </a:br>
            <a:r>
              <a:rPr lang="es-AR" b="1" u="sng" dirty="0" smtClean="0"/>
              <a:t>¿</a:t>
            </a:r>
            <a:r>
              <a:rPr lang="es-AR" b="1" u="sng" dirty="0"/>
              <a:t>Qué es el financiamiento y en qué consiste?</a:t>
            </a:r>
            <a:r>
              <a:rPr lang="es-AR" dirty="0"/>
              <a:t/>
            </a:r>
            <a:br>
              <a:rPr lang="es-AR" dirty="0"/>
            </a:br>
            <a:endParaRPr lang="es-AR" dirty="0"/>
          </a:p>
        </p:txBody>
      </p:sp>
      <p:sp>
        <p:nvSpPr>
          <p:cNvPr id="3" name="2 Marcador de contenido"/>
          <p:cNvSpPr>
            <a:spLocks noGrp="1"/>
          </p:cNvSpPr>
          <p:nvPr>
            <p:ph idx="1"/>
          </p:nvPr>
        </p:nvSpPr>
        <p:spPr>
          <a:xfrm>
            <a:off x="107504" y="2060848"/>
            <a:ext cx="8928992" cy="4797152"/>
          </a:xfrm>
        </p:spPr>
        <p:txBody>
          <a:bodyPr/>
          <a:lstStyle/>
          <a:p>
            <a:r>
              <a:rPr lang="es-AR" dirty="0"/>
              <a:t>El financiamiento no es más que los recursos monetarios financieros necesarios para llevar a cabo una actividad económica, con la característica esencial que generalmente se trata de sumas tomadas a préstamo que complementan los recursos propios. </a:t>
            </a:r>
          </a:p>
        </p:txBody>
      </p:sp>
    </p:spTree>
    <p:extLst>
      <p:ext uri="{BB962C8B-B14F-4D97-AF65-F5344CB8AC3E}">
        <p14:creationId xmlns:p14="http://schemas.microsoft.com/office/powerpoint/2010/main" val="22491643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FINANCIAMIENTO:</a:t>
            </a:r>
            <a:endParaRPr lang="es-AR" dirty="0"/>
          </a:p>
        </p:txBody>
      </p:sp>
      <p:sp>
        <p:nvSpPr>
          <p:cNvPr id="3" name="2 Marcador de contenido"/>
          <p:cNvSpPr>
            <a:spLocks noGrp="1"/>
          </p:cNvSpPr>
          <p:nvPr>
            <p:ph idx="1"/>
          </p:nvPr>
        </p:nvSpPr>
        <p:spPr>
          <a:xfrm>
            <a:off x="179512" y="1600200"/>
            <a:ext cx="8856984" cy="4925144"/>
          </a:xfrm>
        </p:spPr>
        <p:txBody>
          <a:bodyPr>
            <a:normAutofit fontScale="92500"/>
          </a:bodyPr>
          <a:lstStyle/>
          <a:p>
            <a:r>
              <a:rPr lang="es-AR" dirty="0" smtClean="0"/>
              <a:t>INTERNO: </a:t>
            </a:r>
            <a:r>
              <a:rPr lang="es-AR" sz="2400" dirty="0"/>
              <a:t> Es aquel que proviene de los recursos propios de la empresa, como: aportaciones de los socios o propietarios, la creación de reservas de pasivo y de </a:t>
            </a:r>
            <a:r>
              <a:rPr lang="es-AR" sz="2400" dirty="0" smtClean="0"/>
              <a:t>capital.</a:t>
            </a:r>
          </a:p>
          <a:p>
            <a:pPr marL="0" indent="0">
              <a:buNone/>
            </a:pPr>
            <a:endParaRPr lang="es-AR" sz="2400" dirty="0" smtClean="0"/>
          </a:p>
          <a:p>
            <a:pPr marL="0" indent="0">
              <a:buNone/>
            </a:pPr>
            <a:endParaRPr lang="es-AR" sz="2400" dirty="0"/>
          </a:p>
          <a:p>
            <a:pPr lvl="0"/>
            <a:r>
              <a:rPr lang="es-AR" dirty="0" smtClean="0"/>
              <a:t>EXTERNO: </a:t>
            </a:r>
            <a:r>
              <a:rPr lang="es-AR" sz="2800" dirty="0"/>
              <a:t> </a:t>
            </a:r>
            <a:r>
              <a:rPr lang="es-AR" sz="2600" dirty="0"/>
              <a:t>Es aquel que se genera cuando no es posible seguir trabajando con recursos propios, es decir cuando los fondos generados por las operaciones normales más las aportaciones de los propietarios de la empresa, son in suficientes para hacer frente a desembolsos exigidos para mantener el curso normal de la empresa, es necesario recurrir a terceros como: préstamos bancarios, factoraje financiero, etc.</a:t>
            </a:r>
          </a:p>
          <a:p>
            <a:endParaRPr lang="es-AR" dirty="0"/>
          </a:p>
        </p:txBody>
      </p:sp>
    </p:spTree>
    <p:extLst>
      <p:ext uri="{BB962C8B-B14F-4D97-AF65-F5344CB8AC3E}">
        <p14:creationId xmlns:p14="http://schemas.microsoft.com/office/powerpoint/2010/main" val="195177998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784976" cy="1296144"/>
          </a:xfrm>
        </p:spPr>
        <p:txBody>
          <a:bodyPr>
            <a:normAutofit fontScale="90000"/>
          </a:bodyPr>
          <a:lstStyle/>
          <a:p>
            <a:r>
              <a:rPr lang="es-AR" dirty="0" smtClean="0"/>
              <a:t>CLASIFICACIÓN </a:t>
            </a:r>
            <a:r>
              <a:rPr lang="es-AR" dirty="0"/>
              <a:t>DE </a:t>
            </a:r>
            <a:r>
              <a:rPr lang="es-AR" dirty="0" smtClean="0"/>
              <a:t>FINANCIAMIENTO</a:t>
            </a:r>
            <a:br>
              <a:rPr lang="es-AR" dirty="0" smtClean="0"/>
            </a:br>
            <a:r>
              <a:rPr lang="es-AR" dirty="0" smtClean="0"/>
              <a:t>EN FUNCIÓN DEL TIEMPO:</a:t>
            </a:r>
            <a:endParaRPr lang="es-AR" dirty="0"/>
          </a:p>
        </p:txBody>
      </p:sp>
      <p:sp>
        <p:nvSpPr>
          <p:cNvPr id="3" name="2 Marcador de contenido"/>
          <p:cNvSpPr>
            <a:spLocks noGrp="1"/>
          </p:cNvSpPr>
          <p:nvPr>
            <p:ph idx="1"/>
          </p:nvPr>
        </p:nvSpPr>
        <p:spPr>
          <a:xfrm>
            <a:off x="107504" y="1600200"/>
            <a:ext cx="8928992" cy="5141168"/>
          </a:xfrm>
        </p:spPr>
        <p:txBody>
          <a:bodyPr/>
          <a:lstStyle/>
          <a:p>
            <a:pPr lvl="0"/>
            <a:r>
              <a:rPr lang="es-AR" u="sng" dirty="0"/>
              <a:t>Largo plazo</a:t>
            </a:r>
            <a:r>
              <a:rPr lang="es-AR" dirty="0"/>
              <a:t>: son aquellas obligaciones que se espera venzan en un período de tiempo superior a un año</a:t>
            </a:r>
            <a:r>
              <a:rPr lang="es-AR" dirty="0" smtClean="0"/>
              <a:t>.</a:t>
            </a:r>
          </a:p>
          <a:p>
            <a:pPr marL="0" lvl="0" indent="0">
              <a:buNone/>
            </a:pPr>
            <a:endParaRPr lang="es-AR" dirty="0"/>
          </a:p>
          <a:p>
            <a:pPr lvl="0"/>
            <a:r>
              <a:rPr lang="es-AR" u="sng" dirty="0"/>
              <a:t>Corto plazo</a:t>
            </a:r>
            <a:r>
              <a:rPr lang="es-AR" dirty="0"/>
              <a:t>: son aquellas obligaciones que se espera que venzan en menos de un año, el cual es vital para sostener la mayor parte de los activos circulantes de la </a:t>
            </a:r>
            <a:r>
              <a:rPr lang="es-AR" dirty="0" smtClean="0"/>
              <a:t>empresa.</a:t>
            </a:r>
            <a:endParaRPr lang="es-AR" dirty="0"/>
          </a:p>
          <a:p>
            <a:endParaRPr lang="es-AR" dirty="0"/>
          </a:p>
        </p:txBody>
      </p:sp>
    </p:spTree>
    <p:extLst>
      <p:ext uri="{BB962C8B-B14F-4D97-AF65-F5344CB8AC3E}">
        <p14:creationId xmlns:p14="http://schemas.microsoft.com/office/powerpoint/2010/main" val="105592643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0"/>
            <a:ext cx="8928992" cy="1196752"/>
          </a:xfrm>
        </p:spPr>
        <p:txBody>
          <a:bodyPr>
            <a:normAutofit fontScale="90000"/>
          </a:bodyPr>
          <a:lstStyle/>
          <a:p>
            <a:r>
              <a:rPr lang="es-AR" dirty="0" smtClean="0"/>
              <a:t>¿ Qué es y en qué cosiste el APALANCAMIENTO FINANCIERO??</a:t>
            </a:r>
            <a:endParaRPr lang="es-AR" dirty="0"/>
          </a:p>
        </p:txBody>
      </p:sp>
      <p:sp>
        <p:nvSpPr>
          <p:cNvPr id="3" name="2 Marcador de contenido"/>
          <p:cNvSpPr>
            <a:spLocks noGrp="1"/>
          </p:cNvSpPr>
          <p:nvPr>
            <p:ph idx="1"/>
          </p:nvPr>
        </p:nvSpPr>
        <p:spPr>
          <a:xfrm>
            <a:off x="0" y="1484784"/>
            <a:ext cx="9144000" cy="5373216"/>
          </a:xfrm>
        </p:spPr>
        <p:txBody>
          <a:bodyPr>
            <a:normAutofit fontScale="92500" lnSpcReduction="10000"/>
          </a:bodyPr>
          <a:lstStyle/>
          <a:p>
            <a:r>
              <a:rPr lang="es-AR" dirty="0"/>
              <a:t>El apalancamiento financiero es el efecto que se produce en la rentabilidad de </a:t>
            </a:r>
            <a:r>
              <a:rPr lang="es-AR" dirty="0" smtClean="0"/>
              <a:t>la empresa </a:t>
            </a:r>
            <a:r>
              <a:rPr lang="es-AR" dirty="0"/>
              <a:t>como consecuencia del empleo de deuda en su estructura </a:t>
            </a:r>
            <a:r>
              <a:rPr lang="es-AR" dirty="0" smtClean="0"/>
              <a:t>de </a:t>
            </a:r>
            <a:r>
              <a:rPr lang="es-AR" dirty="0"/>
              <a:t>financiación</a:t>
            </a:r>
            <a:r>
              <a:rPr lang="es-AR" dirty="0" smtClean="0"/>
              <a:t>.</a:t>
            </a:r>
          </a:p>
          <a:p>
            <a:r>
              <a:rPr lang="es-AR" dirty="0"/>
              <a:t>Se denomina apalancamiento a la posibilidad de financiar determinadas compras de activos sin la necesidad de contar con el dinero de la operación en el momento </a:t>
            </a:r>
            <a:r>
              <a:rPr lang="es-AR" dirty="0" smtClean="0"/>
              <a:t>presente.</a:t>
            </a:r>
          </a:p>
          <a:p>
            <a:r>
              <a:rPr lang="es-AR" dirty="0"/>
              <a:t>Consiste en utilización de la deuda para aumentar la rentabilidad esperada del capital propio. Se mide como la relación entre deuda a largo plazo más capital propio.</a:t>
            </a:r>
          </a:p>
          <a:p>
            <a:endParaRPr lang="es-AR" dirty="0"/>
          </a:p>
        </p:txBody>
      </p:sp>
    </p:spTree>
    <p:extLst>
      <p:ext uri="{BB962C8B-B14F-4D97-AF65-F5344CB8AC3E}">
        <p14:creationId xmlns:p14="http://schemas.microsoft.com/office/powerpoint/2010/main" val="86305697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964488" cy="792088"/>
          </a:xfrm>
        </p:spPr>
        <p:txBody>
          <a:bodyPr/>
          <a:lstStyle/>
          <a:p>
            <a:r>
              <a:rPr lang="es-AR" sz="3200" dirty="0" smtClean="0"/>
              <a:t>El APALANCAMIENTO puede ser</a:t>
            </a:r>
            <a:r>
              <a:rPr lang="es-AR" dirty="0" smtClean="0"/>
              <a:t>:</a:t>
            </a:r>
            <a:endParaRPr lang="es-AR" dirty="0"/>
          </a:p>
        </p:txBody>
      </p:sp>
      <p:sp>
        <p:nvSpPr>
          <p:cNvPr id="3" name="2 Marcador de contenido"/>
          <p:cNvSpPr>
            <a:spLocks noGrp="1"/>
          </p:cNvSpPr>
          <p:nvPr>
            <p:ph idx="1"/>
          </p:nvPr>
        </p:nvSpPr>
        <p:spPr>
          <a:xfrm>
            <a:off x="0" y="1196752"/>
            <a:ext cx="9144000" cy="5661248"/>
          </a:xfrm>
        </p:spPr>
        <p:txBody>
          <a:bodyPr>
            <a:normAutofit lnSpcReduction="10000"/>
          </a:bodyPr>
          <a:lstStyle/>
          <a:p>
            <a:r>
              <a:rPr lang="es-AR" sz="2800" dirty="0"/>
              <a:t>POSITIVO: Cuando la obtención de fondos proveniente de préstamos es </a:t>
            </a:r>
            <a:r>
              <a:rPr lang="es-AR" sz="2800" b="1" dirty="0" smtClean="0"/>
              <a:t>productiva. </a:t>
            </a:r>
            <a:r>
              <a:rPr lang="es-AR" sz="2800" dirty="0"/>
              <a:t>C</a:t>
            </a:r>
            <a:r>
              <a:rPr lang="es-AR" sz="2800" dirty="0" smtClean="0"/>
              <a:t>uando </a:t>
            </a:r>
            <a:r>
              <a:rPr lang="es-AR" sz="2800" dirty="0"/>
              <a:t>la tasa de rendimiento que se alcanza sobre los activos de la empresa, es </a:t>
            </a:r>
            <a:r>
              <a:rPr lang="es-AR" sz="2800" b="1" dirty="0"/>
              <a:t>mayor </a:t>
            </a:r>
            <a:r>
              <a:rPr lang="es-AR" sz="2800" dirty="0"/>
              <a:t>a la tasa de interés que se paga por los fondos obtenidos en los préstamos</a:t>
            </a:r>
            <a:r>
              <a:rPr lang="es-AR" sz="2800" dirty="0" smtClean="0"/>
              <a:t>.</a:t>
            </a:r>
          </a:p>
          <a:p>
            <a:r>
              <a:rPr lang="es-AR" sz="2800" dirty="0"/>
              <a:t>NEGATIVO</a:t>
            </a:r>
            <a:r>
              <a:rPr lang="es-AR" sz="2800" dirty="0" smtClean="0"/>
              <a:t>: Cuando </a:t>
            </a:r>
            <a:r>
              <a:rPr lang="es-AR" sz="2800" dirty="0"/>
              <a:t>la obtención de fondos provenientes de préstamos es </a:t>
            </a:r>
            <a:r>
              <a:rPr lang="es-AR" sz="2800" b="1" dirty="0" smtClean="0"/>
              <a:t>improductiva. </a:t>
            </a:r>
            <a:r>
              <a:rPr lang="es-AR" sz="2800" dirty="0" smtClean="0"/>
              <a:t>Cuando </a:t>
            </a:r>
            <a:r>
              <a:rPr lang="es-AR" sz="2800" dirty="0"/>
              <a:t>la tasa de rendimiento que se alcanza sobre los activos de la empresa, es </a:t>
            </a:r>
            <a:r>
              <a:rPr lang="es-AR" sz="2800" b="1" dirty="0"/>
              <a:t>menor </a:t>
            </a:r>
            <a:r>
              <a:rPr lang="es-AR" sz="2800" dirty="0"/>
              <a:t>a la tasa de interés que se paga por los fondos obtenidos en los préstamos</a:t>
            </a:r>
            <a:r>
              <a:rPr lang="es-AR" sz="2800" dirty="0" smtClean="0"/>
              <a:t>.</a:t>
            </a:r>
          </a:p>
          <a:p>
            <a:r>
              <a:rPr lang="es-AR" sz="2800" dirty="0"/>
              <a:t>NEUTRO</a:t>
            </a:r>
            <a:r>
              <a:rPr lang="es-AR" sz="2800" dirty="0" smtClean="0"/>
              <a:t>: cuando </a:t>
            </a:r>
            <a:r>
              <a:rPr lang="es-AR" sz="2800" dirty="0"/>
              <a:t>la tasa de rendimiento que se alcanza sobre los activos de la empresa, es </a:t>
            </a:r>
            <a:r>
              <a:rPr lang="es-AR" sz="2800" b="1" dirty="0"/>
              <a:t>igual </a:t>
            </a:r>
            <a:r>
              <a:rPr lang="es-AR" sz="2800" dirty="0"/>
              <a:t>a la tasa de interés que se paga por los fondos obtenidos en los préstamos.</a:t>
            </a:r>
          </a:p>
          <a:p>
            <a:endParaRPr lang="es-AR" dirty="0"/>
          </a:p>
          <a:p>
            <a:endParaRPr lang="es-AR" dirty="0"/>
          </a:p>
        </p:txBody>
      </p:sp>
    </p:spTree>
    <p:extLst>
      <p:ext uri="{BB962C8B-B14F-4D97-AF65-F5344CB8AC3E}">
        <p14:creationId xmlns:p14="http://schemas.microsoft.com/office/powerpoint/2010/main" val="179310845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idx="1"/>
          </p:nvPr>
        </p:nvSpPr>
        <p:spPr>
          <a:xfrm>
            <a:off x="0" y="476672"/>
            <a:ext cx="9036496" cy="6192688"/>
          </a:xfrm>
        </p:spPr>
        <p:txBody>
          <a:bodyPr>
            <a:normAutofit/>
          </a:bodyPr>
          <a:lstStyle/>
          <a:p>
            <a:pPr algn="ctr"/>
            <a:r>
              <a:rPr lang="es-AR" sz="4800" dirty="0">
                <a:latin typeface="Castellar" pitchFamily="18" charset="0"/>
              </a:rPr>
              <a:t>El endeudamiento es una herramienta que, bien utilizada, puede impulsar el crecimiento. Pero también puede tener efectos adversos.</a:t>
            </a:r>
          </a:p>
        </p:txBody>
      </p:sp>
    </p:spTree>
    <p:extLst>
      <p:ext uri="{BB962C8B-B14F-4D97-AF65-F5344CB8AC3E}">
        <p14:creationId xmlns:p14="http://schemas.microsoft.com/office/powerpoint/2010/main" val="324114837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idx="1"/>
          </p:nvPr>
        </p:nvSpPr>
        <p:spPr>
          <a:xfrm>
            <a:off x="0" y="0"/>
            <a:ext cx="9144000" cy="6858000"/>
          </a:xfrm>
        </p:spPr>
        <p:txBody>
          <a:bodyPr>
            <a:normAutofit fontScale="77500" lnSpcReduction="20000"/>
          </a:bodyPr>
          <a:lstStyle/>
          <a:p>
            <a:r>
              <a:rPr lang="es-AR" b="1" i="1" u="sng" dirty="0"/>
              <a:t>Hay riesgos en el crédito</a:t>
            </a:r>
            <a:r>
              <a:rPr lang="es-AR" b="1" dirty="0" smtClean="0"/>
              <a:t>.</a:t>
            </a:r>
            <a:r>
              <a:rPr lang="es-AR" dirty="0" smtClean="0"/>
              <a:t> </a:t>
            </a:r>
            <a:r>
              <a:rPr lang="es-AR" dirty="0"/>
              <a:t>En muchos casos, la tasa de interés a la que se contrae un préstamo no es fija, por lo que puede varias de acuerdo con la inflación, las demandas de crédito y otras variables externas. Si las tasas crecen más rápido que los ingresos del proyecto es posible que rápidamente un escenario de ganancias pase a serlo de pérdidas</a:t>
            </a:r>
            <a:r>
              <a:rPr lang="es-AR" dirty="0" smtClean="0"/>
              <a:t>.</a:t>
            </a:r>
          </a:p>
          <a:p>
            <a:pPr marL="0" indent="0">
              <a:buNone/>
            </a:pPr>
            <a:endParaRPr lang="es-AR" sz="1400" dirty="0" smtClean="0"/>
          </a:p>
          <a:p>
            <a:r>
              <a:rPr lang="es-AR" b="1" i="1" u="sng" dirty="0" smtClean="0"/>
              <a:t>El </a:t>
            </a:r>
            <a:r>
              <a:rPr lang="es-AR" b="1" i="1" u="sng" dirty="0"/>
              <a:t>riesgo percibido por los inversionistas</a:t>
            </a:r>
            <a:r>
              <a:rPr lang="es-AR" b="1" dirty="0"/>
              <a:t>. </a:t>
            </a:r>
            <a:r>
              <a:rPr lang="es-AR" dirty="0"/>
              <a:t>El coeficiente de apalancamiento de una empresa en marcha es una ratio de consulta frecuente por inversores y posibles socios que ponderan la posibilidad de participar en un proyecto. Una empresa exitosa pero fuertemente endeudada, lo que en ocasiones implica préstamos con garantías reales, no será atractiva para los inversores con adversidad al riesgo. </a:t>
            </a:r>
            <a:endParaRPr lang="es-AR" dirty="0" smtClean="0"/>
          </a:p>
          <a:p>
            <a:pPr marL="0" indent="0">
              <a:buNone/>
            </a:pPr>
            <a:endParaRPr lang="es-AR" sz="1400" dirty="0" smtClean="0"/>
          </a:p>
          <a:p>
            <a:r>
              <a:rPr lang="es-AR" b="1" i="1" u="sng" dirty="0" smtClean="0"/>
              <a:t>Limita </a:t>
            </a:r>
            <a:r>
              <a:rPr lang="es-AR" b="1" i="1" u="sng" dirty="0"/>
              <a:t>la libertad operativa del negocio y aumenta las barreras de salida</a:t>
            </a:r>
            <a:r>
              <a:rPr lang="es-AR" b="1" dirty="0"/>
              <a:t>. </a:t>
            </a:r>
            <a:r>
              <a:rPr lang="es-AR" dirty="0"/>
              <a:t>Las empresas apalancadas bien administradas, conscientes de los riesgos que implica una financiación externa tienden, para no comprometer a la capacidad de pago, a dejar de lado negocios potencialmente muy rentables pero aventurados para concentrarse en inversiones seguras pero de menor </a:t>
            </a:r>
            <a:r>
              <a:rPr lang="es-AR" dirty="0" smtClean="0"/>
              <a:t>retorno.</a:t>
            </a:r>
            <a:endParaRPr lang="es-AR" dirty="0"/>
          </a:p>
        </p:txBody>
      </p:sp>
    </p:spTree>
    <p:extLst>
      <p:ext uri="{BB962C8B-B14F-4D97-AF65-F5344CB8AC3E}">
        <p14:creationId xmlns:p14="http://schemas.microsoft.com/office/powerpoint/2010/main" val="112591239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5736" y="38515"/>
            <a:ext cx="4752528" cy="707886"/>
          </a:xfrm>
          <a:prstGeom prst="rect">
            <a:avLst/>
          </a:prstGeom>
        </p:spPr>
        <p:txBody>
          <a:bodyPr wrap="square">
            <a:spAutoFit/>
          </a:bodyPr>
          <a:lstStyle/>
          <a:p>
            <a:r>
              <a:rPr lang="es-AR" sz="4000" dirty="0"/>
              <a:t>CASO PRÁCTICO</a:t>
            </a:r>
          </a:p>
        </p:txBody>
      </p:sp>
      <p:sp>
        <p:nvSpPr>
          <p:cNvPr id="3" name="2 Rectángulo"/>
          <p:cNvSpPr/>
          <p:nvPr/>
        </p:nvSpPr>
        <p:spPr>
          <a:xfrm>
            <a:off x="251520" y="906222"/>
            <a:ext cx="7170168" cy="584775"/>
          </a:xfrm>
          <a:prstGeom prst="rect">
            <a:avLst/>
          </a:prstGeom>
        </p:spPr>
        <p:txBody>
          <a:bodyPr wrap="none">
            <a:spAutoFit/>
          </a:bodyPr>
          <a:lstStyle/>
          <a:p>
            <a:r>
              <a:rPr lang="es-AR" sz="3200" dirty="0"/>
              <a:t>Cuando el apalancamiento es beneficioso</a:t>
            </a:r>
            <a:r>
              <a:rPr lang="es-AR" sz="2400" dirty="0"/>
              <a:t>.</a:t>
            </a:r>
          </a:p>
        </p:txBody>
      </p:sp>
      <p:sp>
        <p:nvSpPr>
          <p:cNvPr id="4" name="3 Rectángulo"/>
          <p:cNvSpPr/>
          <p:nvPr/>
        </p:nvSpPr>
        <p:spPr>
          <a:xfrm>
            <a:off x="84889" y="1490997"/>
            <a:ext cx="8928992" cy="984885"/>
          </a:xfrm>
          <a:prstGeom prst="rect">
            <a:avLst/>
          </a:prstGeom>
        </p:spPr>
        <p:txBody>
          <a:bodyPr wrap="square">
            <a:spAutoFit/>
          </a:bodyPr>
          <a:lstStyle/>
          <a:p>
            <a:endParaRPr lang="es-AR" sz="2000" dirty="0" smtClean="0"/>
          </a:p>
          <a:p>
            <a:r>
              <a:rPr lang="es-AR" sz="2000" dirty="0" smtClean="0"/>
              <a:t>Supongamos </a:t>
            </a:r>
            <a:r>
              <a:rPr lang="es-AR" sz="2000" dirty="0"/>
              <a:t>que tenemos tres </a:t>
            </a:r>
            <a:r>
              <a:rPr lang="es-AR" sz="2000" dirty="0" smtClean="0"/>
              <a:t>empresas </a:t>
            </a:r>
            <a:r>
              <a:rPr lang="es-AR" sz="2000" dirty="0"/>
              <a:t>que presentan la siguiente </a:t>
            </a:r>
            <a:r>
              <a:rPr lang="es-AR" sz="2000" dirty="0" smtClean="0"/>
              <a:t>información</a:t>
            </a:r>
            <a:r>
              <a:rPr lang="es-AR" sz="2000" dirty="0"/>
              <a:t>:</a:t>
            </a:r>
            <a:r>
              <a:rPr lang="es-AR" dirty="0"/>
              <a:t> </a:t>
            </a:r>
          </a:p>
          <a:p>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3946790822"/>
              </p:ext>
            </p:extLst>
          </p:nvPr>
        </p:nvGraphicFramePr>
        <p:xfrm>
          <a:off x="1156992" y="2708920"/>
          <a:ext cx="6264696" cy="2130701"/>
        </p:xfrm>
        <a:graphic>
          <a:graphicData uri="http://schemas.openxmlformats.org/drawingml/2006/table">
            <a:tbl>
              <a:tblPr>
                <a:tableStyleId>{5C22544A-7EE6-4342-B048-85BDC9FD1C3A}</a:tableStyleId>
              </a:tblPr>
              <a:tblGrid>
                <a:gridCol w="463149"/>
                <a:gridCol w="1462575"/>
                <a:gridCol w="1291941"/>
                <a:gridCol w="1291941"/>
                <a:gridCol w="1291941"/>
                <a:gridCol w="463149"/>
              </a:tblGrid>
              <a:tr h="0">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r>
              <a:tr h="37210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CONCEPTO</a:t>
                      </a:r>
                      <a:endParaRPr lang="es-AR" sz="2000" b="1" i="0" u="none" strike="noStrike" dirty="0">
                        <a:solidFill>
                          <a:srgbClr val="000000"/>
                        </a:solidFill>
                        <a:effectLst/>
                        <a:latin typeface="Calibri"/>
                      </a:endParaRPr>
                    </a:p>
                  </a:txBody>
                  <a:tcPr marL="9525" marR="9525" marT="9525" marB="0" anchor="b"/>
                </a:tc>
                <a:tc>
                  <a:txBody>
                    <a:bodyPr/>
                    <a:lstStyle/>
                    <a:p>
                      <a:pPr algn="l" fontAlgn="ctr"/>
                      <a:r>
                        <a:rPr lang="es-AR" sz="2000" u="none" strike="noStrike" dirty="0">
                          <a:effectLst/>
                        </a:rPr>
                        <a:t>Empresa 1</a:t>
                      </a:r>
                      <a:endParaRPr lang="es-AR" sz="2000" b="1" i="0" u="none" strike="noStrike" dirty="0">
                        <a:solidFill>
                          <a:srgbClr val="000000"/>
                        </a:solidFill>
                        <a:effectLst/>
                        <a:latin typeface="Arial"/>
                      </a:endParaRPr>
                    </a:p>
                  </a:txBody>
                  <a:tcPr marL="9525" marR="9525" marT="9525" marB="0" anchor="ctr"/>
                </a:tc>
                <a:tc>
                  <a:txBody>
                    <a:bodyPr/>
                    <a:lstStyle/>
                    <a:p>
                      <a:pPr algn="l" fontAlgn="ctr"/>
                      <a:r>
                        <a:rPr lang="es-AR" sz="2000" u="none" strike="noStrike">
                          <a:effectLst/>
                        </a:rPr>
                        <a:t>Empresa 2</a:t>
                      </a:r>
                      <a:endParaRPr lang="es-AR" sz="2000" b="1" i="0" u="none" strike="noStrike">
                        <a:solidFill>
                          <a:srgbClr val="000000"/>
                        </a:solidFill>
                        <a:effectLst/>
                        <a:latin typeface="Arial"/>
                      </a:endParaRPr>
                    </a:p>
                  </a:txBody>
                  <a:tcPr marL="9525" marR="9525" marT="9525" marB="0" anchor="ctr"/>
                </a:tc>
                <a:tc>
                  <a:txBody>
                    <a:bodyPr/>
                    <a:lstStyle/>
                    <a:p>
                      <a:pPr algn="l" fontAlgn="ctr"/>
                      <a:r>
                        <a:rPr lang="es-AR" sz="2000" u="none" strike="noStrike">
                          <a:effectLst/>
                        </a:rPr>
                        <a:t>Empresa 3</a:t>
                      </a:r>
                      <a:endParaRPr lang="es-AR" sz="2000" b="1" i="0" u="none" strike="noStrike">
                        <a:solidFill>
                          <a:srgbClr val="000000"/>
                        </a:solidFill>
                        <a:effectLst/>
                        <a:latin typeface="Arial"/>
                      </a:endParaRPr>
                    </a:p>
                  </a:txBody>
                  <a:tcPr marL="9525" marR="9525" marT="9525" marB="0" anchor="ctr"/>
                </a:tc>
                <a:tc>
                  <a:txBody>
                    <a:bodyPr/>
                    <a:lstStyle/>
                    <a:p>
                      <a:pPr algn="l" fontAlgn="b"/>
                      <a:endParaRPr lang="es-AR" sz="2000" b="0" i="0" u="none" strike="noStrike">
                        <a:solidFill>
                          <a:srgbClr val="000000"/>
                        </a:solidFill>
                        <a:effectLst/>
                        <a:latin typeface="Calibri"/>
                      </a:endParaRPr>
                    </a:p>
                  </a:txBody>
                  <a:tcPr marL="9525" marR="9525" marT="9525" marB="0" anchor="b"/>
                </a:tc>
              </a:tr>
              <a:tr h="37210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ACTIVO</a:t>
                      </a:r>
                      <a:endParaRPr lang="es-AR" sz="2000" b="0" i="0" u="none" strike="noStrike" dirty="0">
                        <a:solidFill>
                          <a:srgbClr val="000000"/>
                        </a:solidFill>
                        <a:effectLst/>
                        <a:latin typeface="Calibri"/>
                      </a:endParaRPr>
                    </a:p>
                  </a:txBody>
                  <a:tcPr marL="9525" marR="9525" marT="9525" marB="0" anchor="b"/>
                </a:tc>
                <a:tc>
                  <a:txBody>
                    <a:bodyPr/>
                    <a:lstStyle/>
                    <a:p>
                      <a:pPr algn="r" fontAlgn="ctr"/>
                      <a:r>
                        <a:rPr lang="es-AR" sz="2000" u="none" strike="noStrike" dirty="0">
                          <a:effectLst/>
                        </a:rPr>
                        <a:t>4.000</a:t>
                      </a:r>
                      <a:endParaRPr lang="es-AR" sz="2000" b="0" i="0" u="none" strike="noStrike" dirty="0">
                        <a:solidFill>
                          <a:srgbClr val="000000"/>
                        </a:solidFill>
                        <a:effectLst/>
                        <a:latin typeface="Arial"/>
                      </a:endParaRPr>
                    </a:p>
                  </a:txBody>
                  <a:tcPr marL="9525" marR="9525" marT="9525" marB="0" anchor="ctr"/>
                </a:tc>
                <a:tc>
                  <a:txBody>
                    <a:bodyPr/>
                    <a:lstStyle/>
                    <a:p>
                      <a:pPr algn="r" fontAlgn="ctr"/>
                      <a:r>
                        <a:rPr lang="es-AR" sz="2000" u="none" strike="noStrike" dirty="0">
                          <a:effectLst/>
                        </a:rPr>
                        <a:t>4.000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dirty="0">
                          <a:effectLst/>
                        </a:rPr>
                        <a:t>4.000</a:t>
                      </a:r>
                      <a:endParaRPr lang="es-AR" sz="2000" b="0" i="0" u="none" strike="noStrike" dirty="0">
                        <a:solidFill>
                          <a:srgbClr val="000000"/>
                        </a:solidFill>
                        <a:effectLst/>
                        <a:latin typeface="Calibri"/>
                      </a:endParaRPr>
                    </a:p>
                  </a:txBody>
                  <a:tcPr marL="9525" marR="9525" marT="9525" marB="0" anchor="b"/>
                </a:tc>
                <a:tc>
                  <a:txBody>
                    <a:bodyPr/>
                    <a:lstStyle/>
                    <a:p>
                      <a:pPr algn="l" fontAlgn="b"/>
                      <a:endParaRPr lang="es-AR" sz="2000" b="0" i="0" u="none" strike="noStrike">
                        <a:solidFill>
                          <a:srgbClr val="000000"/>
                        </a:solidFill>
                        <a:effectLst/>
                        <a:latin typeface="Calibri"/>
                      </a:endParaRPr>
                    </a:p>
                  </a:txBody>
                  <a:tcPr marL="9525" marR="9525" marT="9525" marB="0" anchor="b"/>
                </a:tc>
              </a:tr>
              <a:tr h="37210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CAPITAL </a:t>
                      </a:r>
                      <a:endParaRPr lang="es-AR" sz="2000" b="0" i="0" u="none" strike="noStrike" dirty="0">
                        <a:solidFill>
                          <a:srgbClr val="000000"/>
                        </a:solidFill>
                        <a:effectLst/>
                        <a:latin typeface="Calibri"/>
                      </a:endParaRPr>
                    </a:p>
                  </a:txBody>
                  <a:tcPr marL="9525" marR="9525" marT="9525" marB="0" anchor="b"/>
                </a:tc>
                <a:tc>
                  <a:txBody>
                    <a:bodyPr/>
                    <a:lstStyle/>
                    <a:p>
                      <a:pPr algn="r" fontAlgn="b"/>
                      <a:r>
                        <a:rPr lang="es-AR" sz="2000" u="none" strike="noStrike">
                          <a:effectLst/>
                        </a:rPr>
                        <a:t>4.000</a:t>
                      </a:r>
                      <a:endParaRPr lang="es-AR" sz="2000" b="0" i="0" u="none" strike="noStrike">
                        <a:solidFill>
                          <a:srgbClr val="000000"/>
                        </a:solidFill>
                        <a:effectLst/>
                        <a:latin typeface="Calibri"/>
                      </a:endParaRPr>
                    </a:p>
                  </a:txBody>
                  <a:tcPr marL="9525" marR="9525" marT="9525" marB="0" anchor="b"/>
                </a:tc>
                <a:tc>
                  <a:txBody>
                    <a:bodyPr/>
                    <a:lstStyle/>
                    <a:p>
                      <a:pPr algn="r" fontAlgn="ctr"/>
                      <a:r>
                        <a:rPr lang="es-AR" sz="2000" u="none" strike="noStrike">
                          <a:effectLst/>
                        </a:rPr>
                        <a:t>2.000</a:t>
                      </a:r>
                      <a:endParaRPr lang="es-AR" sz="2000" b="0" i="0" u="none" strike="noStrike">
                        <a:solidFill>
                          <a:srgbClr val="000000"/>
                        </a:solidFill>
                        <a:effectLst/>
                        <a:latin typeface="Arial"/>
                      </a:endParaRPr>
                    </a:p>
                  </a:txBody>
                  <a:tcPr marL="9525" marR="9525" marT="9525" marB="0" anchor="ctr"/>
                </a:tc>
                <a:tc>
                  <a:txBody>
                    <a:bodyPr/>
                    <a:lstStyle/>
                    <a:p>
                      <a:pPr algn="r" fontAlgn="b"/>
                      <a:r>
                        <a:rPr lang="es-AR" sz="2000" u="none" strike="noStrike" dirty="0">
                          <a:effectLst/>
                        </a:rPr>
                        <a:t>100</a:t>
                      </a:r>
                      <a:endParaRPr lang="es-AR" sz="2000" b="0" i="0" u="none" strike="noStrike" dirty="0">
                        <a:solidFill>
                          <a:srgbClr val="000000"/>
                        </a:solidFill>
                        <a:effectLst/>
                        <a:latin typeface="Calibri"/>
                      </a:endParaRPr>
                    </a:p>
                  </a:txBody>
                  <a:tcPr marL="9525" marR="9525" marT="9525" marB="0" anchor="b"/>
                </a:tc>
                <a:tc>
                  <a:txBody>
                    <a:bodyPr/>
                    <a:lstStyle/>
                    <a:p>
                      <a:pPr algn="l" fontAlgn="b"/>
                      <a:endParaRPr lang="es-AR" sz="2000" b="0" i="0" u="none" strike="noStrike">
                        <a:solidFill>
                          <a:srgbClr val="000000"/>
                        </a:solidFill>
                        <a:effectLst/>
                        <a:latin typeface="Calibri"/>
                      </a:endParaRPr>
                    </a:p>
                  </a:txBody>
                  <a:tcPr marL="9525" marR="9525" marT="9525" marB="0" anchor="b"/>
                </a:tc>
              </a:tr>
              <a:tr h="37210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DEUDA</a:t>
                      </a:r>
                      <a:endParaRPr lang="es-AR" sz="2000" b="0" i="0" u="none" strike="noStrike" dirty="0">
                        <a:solidFill>
                          <a:srgbClr val="000000"/>
                        </a:solidFill>
                        <a:effectLst/>
                        <a:latin typeface="Calibri"/>
                      </a:endParaRPr>
                    </a:p>
                  </a:txBody>
                  <a:tcPr marL="9525" marR="9525" marT="9525" marB="0" anchor="b"/>
                </a:tc>
                <a:tc>
                  <a:txBody>
                    <a:bodyPr/>
                    <a:lstStyle/>
                    <a:p>
                      <a:pPr algn="r" fontAlgn="b"/>
                      <a:r>
                        <a:rPr lang="es-AR" sz="2000" u="none" strike="noStrike" dirty="0">
                          <a:effectLst/>
                        </a:rPr>
                        <a:t>0</a:t>
                      </a:r>
                      <a:endParaRPr lang="es-AR" sz="2000" b="0" i="0" u="none" strike="noStrike" dirty="0">
                        <a:solidFill>
                          <a:srgbClr val="000000"/>
                        </a:solidFill>
                        <a:effectLst/>
                        <a:latin typeface="Calibri"/>
                      </a:endParaRPr>
                    </a:p>
                  </a:txBody>
                  <a:tcPr marL="9525" marR="9525" marT="9525" marB="0" anchor="b"/>
                </a:tc>
                <a:tc>
                  <a:txBody>
                    <a:bodyPr/>
                    <a:lstStyle/>
                    <a:p>
                      <a:pPr algn="r" fontAlgn="ctr"/>
                      <a:r>
                        <a:rPr lang="es-AR" sz="2000" u="none" strike="noStrike" dirty="0">
                          <a:effectLst/>
                        </a:rPr>
                        <a:t>2000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dirty="0">
                          <a:effectLst/>
                        </a:rPr>
                        <a:t>4000</a:t>
                      </a:r>
                      <a:endParaRPr lang="es-AR" sz="2000" b="0" i="0" u="none" strike="noStrike" dirty="0">
                        <a:solidFill>
                          <a:srgbClr val="000000"/>
                        </a:solidFill>
                        <a:effectLst/>
                        <a:latin typeface="Calibri"/>
                      </a:endParaRPr>
                    </a:p>
                  </a:txBody>
                  <a:tcPr marL="9525" marR="9525" marT="9525" marB="0" anchor="b"/>
                </a:tc>
                <a:tc>
                  <a:txBody>
                    <a:bodyPr/>
                    <a:lstStyle/>
                    <a:p>
                      <a:pPr algn="l" fontAlgn="b"/>
                      <a:endParaRPr lang="es-AR" sz="2000" b="0" i="0" u="none" strike="noStrike" dirty="0">
                        <a:solidFill>
                          <a:srgbClr val="000000"/>
                        </a:solidFill>
                        <a:effectLst/>
                        <a:latin typeface="Calibri"/>
                      </a:endParaRPr>
                    </a:p>
                  </a:txBody>
                  <a:tcPr marL="9525" marR="9525" marT="9525" marB="0" anchor="b"/>
                </a:tc>
              </a:tr>
              <a:tr h="465128">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ctr"/>
                      <a:endParaRPr lang="es-AR" sz="1500" b="0" i="0" u="none" strike="noStrike" dirty="0">
                        <a:solidFill>
                          <a:srgbClr val="000000"/>
                        </a:solidFill>
                        <a:effectLst/>
                        <a:latin typeface="Arial"/>
                      </a:endParaRPr>
                    </a:p>
                  </a:txBody>
                  <a:tcPr marL="9525" marR="9525" marT="9525" marB="0" anchor="ctr"/>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bl>
          </a:graphicData>
        </a:graphic>
      </p:graphicFrame>
      <p:sp>
        <p:nvSpPr>
          <p:cNvPr id="6" name="5 Rectángulo"/>
          <p:cNvSpPr/>
          <p:nvPr/>
        </p:nvSpPr>
        <p:spPr>
          <a:xfrm>
            <a:off x="84889" y="5157192"/>
            <a:ext cx="8928992" cy="1015663"/>
          </a:xfrm>
          <a:prstGeom prst="rect">
            <a:avLst/>
          </a:prstGeom>
        </p:spPr>
        <p:txBody>
          <a:bodyPr wrap="square">
            <a:spAutoFit/>
          </a:bodyPr>
          <a:lstStyle/>
          <a:p>
            <a:r>
              <a:rPr lang="es-AR" sz="2000" dirty="0"/>
              <a:t>Las tres generan el mismo beneficio </a:t>
            </a:r>
            <a:r>
              <a:rPr lang="es-AR" sz="2000" dirty="0" smtClean="0"/>
              <a:t>antes </a:t>
            </a:r>
            <a:r>
              <a:rPr lang="es-AR" sz="2000" dirty="0"/>
              <a:t>de intereses e impuestos, </a:t>
            </a:r>
            <a:r>
              <a:rPr lang="es-AR" sz="2000" dirty="0" smtClean="0"/>
              <a:t>pero </a:t>
            </a:r>
            <a:r>
              <a:rPr lang="es-AR" sz="2000" dirty="0"/>
              <a:t>de las tres, dos </a:t>
            </a:r>
            <a:r>
              <a:rPr lang="es-AR" sz="2000" dirty="0" smtClean="0"/>
              <a:t>tienen </a:t>
            </a:r>
            <a:r>
              <a:rPr lang="es-AR" sz="2000" dirty="0"/>
              <a:t>una deuda por la </a:t>
            </a:r>
            <a:r>
              <a:rPr lang="es-AR" sz="2000" dirty="0" smtClean="0"/>
              <a:t>que </a:t>
            </a:r>
            <a:r>
              <a:rPr lang="es-AR" sz="2000" dirty="0"/>
              <a:t>pagan el 10% anual de </a:t>
            </a:r>
            <a:r>
              <a:rPr lang="es-AR" sz="2000" dirty="0" smtClean="0"/>
              <a:t>intereses</a:t>
            </a:r>
            <a:r>
              <a:rPr lang="es-AR" sz="2000" dirty="0"/>
              <a:t>. Los impuestos ascienden al 35% del beneficio antes de impuestos. </a:t>
            </a:r>
          </a:p>
        </p:txBody>
      </p:sp>
    </p:spTree>
    <p:extLst>
      <p:ext uri="{BB962C8B-B14F-4D97-AF65-F5344CB8AC3E}">
        <p14:creationId xmlns:p14="http://schemas.microsoft.com/office/powerpoint/2010/main" val="55723725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88640"/>
            <a:ext cx="8856984" cy="3024336"/>
          </a:xfrm>
        </p:spPr>
        <p:txBody>
          <a:bodyPr>
            <a:noAutofit/>
          </a:bodyPr>
          <a:lstStyle/>
          <a:p>
            <a:pPr algn="just"/>
            <a:r>
              <a:rPr lang="es-AR" sz="3600" dirty="0" smtClean="0"/>
              <a:t>El </a:t>
            </a:r>
            <a:r>
              <a:rPr lang="es-AR" sz="3600" b="1" dirty="0" smtClean="0"/>
              <a:t>Análisis de Sensibilidad </a:t>
            </a:r>
            <a:r>
              <a:rPr lang="es-AR" sz="3600" dirty="0" smtClean="0"/>
              <a:t>de un proyecto se refiere a la medición de la vulnerabilidad del proyecto con respecto a la variación en los diversos parámetros que conforman el mismo y que pueden ser:</a:t>
            </a:r>
            <a:endParaRPr lang="es-AR" sz="3600" dirty="0"/>
          </a:p>
        </p:txBody>
      </p:sp>
      <p:sp>
        <p:nvSpPr>
          <p:cNvPr id="3" name="2 Marcador de contenido"/>
          <p:cNvSpPr>
            <a:spLocks noGrp="1"/>
          </p:cNvSpPr>
          <p:nvPr>
            <p:ph idx="1"/>
          </p:nvPr>
        </p:nvSpPr>
        <p:spPr>
          <a:xfrm>
            <a:off x="107504" y="3645024"/>
            <a:ext cx="9036496" cy="3024336"/>
          </a:xfrm>
        </p:spPr>
        <p:txBody>
          <a:bodyPr/>
          <a:lstStyle/>
          <a:p>
            <a:r>
              <a:rPr lang="es-AR" dirty="0" smtClean="0"/>
              <a:t>Incremento o decrecimiento en los ingresos.</a:t>
            </a:r>
          </a:p>
          <a:p>
            <a:r>
              <a:rPr lang="es-AR" dirty="0" smtClean="0"/>
              <a:t>Incremento o Decrecimiento en los costos totales.</a:t>
            </a:r>
          </a:p>
          <a:p>
            <a:r>
              <a:rPr lang="es-AR" dirty="0" smtClean="0"/>
              <a:t>Incremento o Decrecimiento de los costos de producción.</a:t>
            </a:r>
            <a:endParaRPr lang="es-AR" dirty="0"/>
          </a:p>
        </p:txBody>
      </p:sp>
    </p:spTree>
    <p:extLst>
      <p:ext uri="{BB962C8B-B14F-4D97-AF65-F5344CB8AC3E}">
        <p14:creationId xmlns:p14="http://schemas.microsoft.com/office/powerpoint/2010/main" val="23677599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3062273901"/>
              </p:ext>
            </p:extLst>
          </p:nvPr>
        </p:nvGraphicFramePr>
        <p:xfrm>
          <a:off x="683568" y="301849"/>
          <a:ext cx="7920878" cy="4639319"/>
        </p:xfrm>
        <a:graphic>
          <a:graphicData uri="http://schemas.openxmlformats.org/drawingml/2006/table">
            <a:tbl>
              <a:tblPr>
                <a:tableStyleId>{5C22544A-7EE6-4342-B048-85BDC9FD1C3A}</a:tableStyleId>
              </a:tblPr>
              <a:tblGrid>
                <a:gridCol w="458832"/>
                <a:gridCol w="3163520"/>
                <a:gridCol w="1279898"/>
                <a:gridCol w="1279898"/>
                <a:gridCol w="1279898"/>
                <a:gridCol w="458832"/>
              </a:tblGrid>
              <a:tr h="1118674">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r>
              <a:tr h="47869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b="1" u="none" strike="noStrike" dirty="0">
                          <a:effectLst/>
                        </a:rPr>
                        <a:t>CONCEPTO</a:t>
                      </a:r>
                      <a:endParaRPr lang="es-AR" sz="2000" b="1" i="0" u="none" strike="noStrike" dirty="0">
                        <a:solidFill>
                          <a:srgbClr val="000000"/>
                        </a:solidFill>
                        <a:effectLst/>
                        <a:latin typeface="Calibri"/>
                      </a:endParaRPr>
                    </a:p>
                  </a:txBody>
                  <a:tcPr marL="9525" marR="9525" marT="9525" marB="0" anchor="b"/>
                </a:tc>
                <a:tc>
                  <a:txBody>
                    <a:bodyPr/>
                    <a:lstStyle/>
                    <a:p>
                      <a:pPr algn="l" fontAlgn="ctr"/>
                      <a:r>
                        <a:rPr lang="es-AR" sz="2000" b="1" u="none" strike="noStrike" dirty="0">
                          <a:effectLst/>
                        </a:rPr>
                        <a:t>Empresa 1</a:t>
                      </a:r>
                      <a:endParaRPr lang="es-AR" sz="2000" b="1" i="0" u="none" strike="noStrike" dirty="0">
                        <a:solidFill>
                          <a:srgbClr val="000000"/>
                        </a:solidFill>
                        <a:effectLst/>
                        <a:latin typeface="Arial"/>
                      </a:endParaRPr>
                    </a:p>
                  </a:txBody>
                  <a:tcPr marL="9525" marR="9525" marT="9525" marB="0" anchor="ctr"/>
                </a:tc>
                <a:tc>
                  <a:txBody>
                    <a:bodyPr/>
                    <a:lstStyle/>
                    <a:p>
                      <a:pPr algn="l" fontAlgn="ctr"/>
                      <a:r>
                        <a:rPr lang="es-AR" sz="2000" b="1" u="none" strike="noStrike" dirty="0">
                          <a:effectLst/>
                        </a:rPr>
                        <a:t>Empresa 2</a:t>
                      </a:r>
                      <a:endParaRPr lang="es-AR" sz="2000" b="1" i="0" u="none" strike="noStrike" dirty="0">
                        <a:solidFill>
                          <a:srgbClr val="000000"/>
                        </a:solidFill>
                        <a:effectLst/>
                        <a:latin typeface="Arial"/>
                      </a:endParaRPr>
                    </a:p>
                  </a:txBody>
                  <a:tcPr marL="9525" marR="9525" marT="9525" marB="0" anchor="ctr"/>
                </a:tc>
                <a:tc>
                  <a:txBody>
                    <a:bodyPr/>
                    <a:lstStyle/>
                    <a:p>
                      <a:pPr algn="l" fontAlgn="ctr"/>
                      <a:r>
                        <a:rPr lang="es-AR" sz="2000" b="1" u="none" strike="noStrike" dirty="0">
                          <a:effectLst/>
                        </a:rPr>
                        <a:t>Empresa 3</a:t>
                      </a:r>
                      <a:endParaRPr lang="es-AR" sz="2000" b="1" i="0" u="none" strike="noStrike" dirty="0">
                        <a:solidFill>
                          <a:srgbClr val="000000"/>
                        </a:solidFill>
                        <a:effectLst/>
                        <a:latin typeface="Arial"/>
                      </a:endParaRPr>
                    </a:p>
                  </a:txBody>
                  <a:tcPr marL="9525" marR="9525" marT="9525" marB="0" anchor="ctr"/>
                </a:tc>
                <a:tc>
                  <a:txBody>
                    <a:bodyPr/>
                    <a:lstStyle/>
                    <a:p>
                      <a:pPr algn="l" fontAlgn="b"/>
                      <a:endParaRPr lang="es-AR" sz="1100" b="0" i="0" u="none" strike="noStrike" dirty="0">
                        <a:solidFill>
                          <a:srgbClr val="000000"/>
                        </a:solidFill>
                        <a:effectLst/>
                        <a:latin typeface="Calibri"/>
                      </a:endParaRPr>
                    </a:p>
                  </a:txBody>
                  <a:tcPr marL="9525" marR="9525" marT="9525" marB="0" anchor="b"/>
                </a:tc>
              </a:tr>
              <a:tr h="714356">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BENEFICIOS ANTES IMPUESTOS</a:t>
                      </a:r>
                      <a:endParaRPr lang="es-AR" sz="2000" b="0" i="0" u="none" strike="noStrike" dirty="0">
                        <a:solidFill>
                          <a:srgbClr val="000000"/>
                        </a:solidFill>
                        <a:effectLst/>
                        <a:latin typeface="Calibri"/>
                      </a:endParaRPr>
                    </a:p>
                  </a:txBody>
                  <a:tcPr marL="9525" marR="9525" marT="9525" marB="0" anchor="b"/>
                </a:tc>
                <a:tc>
                  <a:txBody>
                    <a:bodyPr/>
                    <a:lstStyle/>
                    <a:p>
                      <a:pPr algn="r" fontAlgn="ctr"/>
                      <a:r>
                        <a:rPr lang="es-AR" sz="2000" u="none" strike="noStrike">
                          <a:effectLst/>
                        </a:rPr>
                        <a:t>1.000</a:t>
                      </a:r>
                      <a:endParaRPr lang="es-AR" sz="2000" b="0" i="0" u="none" strike="noStrike">
                        <a:solidFill>
                          <a:srgbClr val="000000"/>
                        </a:solidFill>
                        <a:effectLst/>
                        <a:latin typeface="Arial"/>
                      </a:endParaRPr>
                    </a:p>
                  </a:txBody>
                  <a:tcPr marL="9525" marR="9525" marT="9525" marB="0" anchor="ctr"/>
                </a:tc>
                <a:tc>
                  <a:txBody>
                    <a:bodyPr/>
                    <a:lstStyle/>
                    <a:p>
                      <a:pPr algn="r" fontAlgn="ctr"/>
                      <a:r>
                        <a:rPr lang="es-AR" sz="2000" u="none" strike="noStrike" dirty="0">
                          <a:effectLst/>
                        </a:rPr>
                        <a:t>1.000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a:effectLst/>
                        </a:rPr>
                        <a:t>1.000</a:t>
                      </a:r>
                      <a:endParaRPr lang="es-AR" sz="20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r h="47869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(INTERESES 10%)</a:t>
                      </a:r>
                      <a:endParaRPr lang="es-AR" sz="2000" b="0" i="0" u="none" strike="noStrike" dirty="0">
                        <a:solidFill>
                          <a:srgbClr val="000000"/>
                        </a:solidFill>
                        <a:effectLst/>
                        <a:latin typeface="Calibri"/>
                      </a:endParaRPr>
                    </a:p>
                  </a:txBody>
                  <a:tcPr marL="9525" marR="9525" marT="9525" marB="0" anchor="b"/>
                </a:tc>
                <a:tc>
                  <a:txBody>
                    <a:bodyPr/>
                    <a:lstStyle/>
                    <a:p>
                      <a:pPr algn="r" fontAlgn="b"/>
                      <a:r>
                        <a:rPr lang="es-AR" sz="2000" u="none" strike="noStrike">
                          <a:effectLst/>
                        </a:rPr>
                        <a:t>0</a:t>
                      </a:r>
                      <a:endParaRPr lang="es-AR" sz="2000" b="0" i="0" u="none" strike="noStrike">
                        <a:solidFill>
                          <a:srgbClr val="000000"/>
                        </a:solidFill>
                        <a:effectLst/>
                        <a:latin typeface="Calibri"/>
                      </a:endParaRPr>
                    </a:p>
                  </a:txBody>
                  <a:tcPr marL="9525" marR="9525" marT="9525" marB="0" anchor="b"/>
                </a:tc>
                <a:tc>
                  <a:txBody>
                    <a:bodyPr/>
                    <a:lstStyle/>
                    <a:p>
                      <a:pPr algn="r" fontAlgn="ctr"/>
                      <a:r>
                        <a:rPr lang="es-AR" sz="2000" u="none" strike="noStrike" dirty="0">
                          <a:effectLst/>
                        </a:rPr>
                        <a:t>200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a:effectLst/>
                        </a:rPr>
                        <a:t>400</a:t>
                      </a:r>
                      <a:endParaRPr lang="es-AR" sz="20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r h="714356">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BENEFICIOS ANTES IMPUESTOS</a:t>
                      </a:r>
                      <a:endParaRPr lang="es-AR" sz="2000" b="0" i="0" u="none" strike="noStrike" dirty="0">
                        <a:solidFill>
                          <a:srgbClr val="000000"/>
                        </a:solidFill>
                        <a:effectLst/>
                        <a:latin typeface="Calibri"/>
                      </a:endParaRPr>
                    </a:p>
                  </a:txBody>
                  <a:tcPr marL="9525" marR="9525" marT="9525" marB="0" anchor="b"/>
                </a:tc>
                <a:tc>
                  <a:txBody>
                    <a:bodyPr/>
                    <a:lstStyle/>
                    <a:p>
                      <a:pPr algn="r" fontAlgn="b"/>
                      <a:r>
                        <a:rPr lang="es-AR" sz="2000" u="none" strike="noStrike">
                          <a:effectLst/>
                        </a:rPr>
                        <a:t>1.000</a:t>
                      </a:r>
                      <a:endParaRPr lang="es-AR" sz="2000" b="0" i="0" u="none" strike="noStrike">
                        <a:solidFill>
                          <a:srgbClr val="000000"/>
                        </a:solidFill>
                        <a:effectLst/>
                        <a:latin typeface="Calibri"/>
                      </a:endParaRPr>
                    </a:p>
                  </a:txBody>
                  <a:tcPr marL="9525" marR="9525" marT="9525" marB="0" anchor="b"/>
                </a:tc>
                <a:tc>
                  <a:txBody>
                    <a:bodyPr/>
                    <a:lstStyle/>
                    <a:p>
                      <a:pPr algn="r" fontAlgn="ctr"/>
                      <a:r>
                        <a:rPr lang="es-AR" sz="2000" u="none" strike="noStrike" dirty="0">
                          <a:effectLst/>
                        </a:rPr>
                        <a:t>800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a:effectLst/>
                        </a:rPr>
                        <a:t>600</a:t>
                      </a:r>
                      <a:endParaRPr lang="es-AR" sz="20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r h="47869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(IMPUESTOS 35%)</a:t>
                      </a:r>
                      <a:endParaRPr lang="es-AR" sz="2000" b="0" i="0" u="none" strike="noStrike" dirty="0">
                        <a:solidFill>
                          <a:srgbClr val="000000"/>
                        </a:solidFill>
                        <a:effectLst/>
                        <a:latin typeface="Calibri"/>
                      </a:endParaRPr>
                    </a:p>
                  </a:txBody>
                  <a:tcPr marL="9525" marR="9525" marT="9525" marB="0" anchor="b"/>
                </a:tc>
                <a:tc>
                  <a:txBody>
                    <a:bodyPr/>
                    <a:lstStyle/>
                    <a:p>
                      <a:pPr algn="r" fontAlgn="b"/>
                      <a:r>
                        <a:rPr lang="es-AR" sz="2000" u="none" strike="noStrike">
                          <a:effectLst/>
                        </a:rPr>
                        <a:t>350</a:t>
                      </a:r>
                      <a:endParaRPr lang="es-AR" sz="2000" b="0" i="0" u="none" strike="noStrike">
                        <a:solidFill>
                          <a:srgbClr val="000000"/>
                        </a:solidFill>
                        <a:effectLst/>
                        <a:latin typeface="Calibri"/>
                      </a:endParaRPr>
                    </a:p>
                  </a:txBody>
                  <a:tcPr marL="9525" marR="9525" marT="9525" marB="0" anchor="b"/>
                </a:tc>
                <a:tc>
                  <a:txBody>
                    <a:bodyPr/>
                    <a:lstStyle/>
                    <a:p>
                      <a:pPr algn="r" fontAlgn="ctr"/>
                      <a:r>
                        <a:rPr lang="es-AR" sz="2000" u="none" strike="noStrike" dirty="0">
                          <a:effectLst/>
                        </a:rPr>
                        <a:t>280</a:t>
                      </a:r>
                      <a:endParaRPr lang="es-AR" sz="2000" b="0" i="0" u="none" strike="noStrike" dirty="0">
                        <a:solidFill>
                          <a:srgbClr val="000000"/>
                        </a:solidFill>
                        <a:effectLst/>
                        <a:latin typeface="Arial"/>
                      </a:endParaRPr>
                    </a:p>
                  </a:txBody>
                  <a:tcPr marL="9525" marR="9525" marT="9525" marB="0" anchor="ctr"/>
                </a:tc>
                <a:tc>
                  <a:txBody>
                    <a:bodyPr/>
                    <a:lstStyle/>
                    <a:p>
                      <a:pPr algn="r" fontAlgn="b"/>
                      <a:r>
                        <a:rPr lang="es-AR" sz="2000" u="none" strike="noStrike">
                          <a:effectLst/>
                        </a:rPr>
                        <a:t>210</a:t>
                      </a:r>
                      <a:endParaRPr lang="es-AR" sz="20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r h="478692">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b="1" u="none" strike="noStrike" dirty="0">
                          <a:effectLst/>
                        </a:rPr>
                        <a:t>BENEFICIOS NETOS:</a:t>
                      </a:r>
                      <a:endParaRPr lang="es-AR" sz="2000" b="1" i="0" u="none" strike="noStrike" dirty="0">
                        <a:solidFill>
                          <a:srgbClr val="000000"/>
                        </a:solidFill>
                        <a:effectLst/>
                        <a:latin typeface="Calibri"/>
                      </a:endParaRPr>
                    </a:p>
                  </a:txBody>
                  <a:tcPr marL="9525" marR="9525" marT="9525" marB="0" anchor="b"/>
                </a:tc>
                <a:tc>
                  <a:txBody>
                    <a:bodyPr/>
                    <a:lstStyle/>
                    <a:p>
                      <a:pPr algn="r" fontAlgn="b"/>
                      <a:r>
                        <a:rPr lang="es-AR" sz="2000" b="1" u="none" strike="noStrike" dirty="0">
                          <a:effectLst/>
                        </a:rPr>
                        <a:t>650</a:t>
                      </a:r>
                      <a:endParaRPr lang="es-AR" sz="2000" b="1" i="0" u="none" strike="noStrike" dirty="0">
                        <a:solidFill>
                          <a:srgbClr val="000000"/>
                        </a:solidFill>
                        <a:effectLst/>
                        <a:latin typeface="Calibri"/>
                      </a:endParaRPr>
                    </a:p>
                  </a:txBody>
                  <a:tcPr marL="9525" marR="9525" marT="9525" marB="0" anchor="b"/>
                </a:tc>
                <a:tc>
                  <a:txBody>
                    <a:bodyPr/>
                    <a:lstStyle/>
                    <a:p>
                      <a:pPr algn="r" fontAlgn="ctr"/>
                      <a:r>
                        <a:rPr lang="es-AR" sz="2000" b="1" u="none" strike="noStrike" dirty="0">
                          <a:effectLst/>
                        </a:rPr>
                        <a:t>520</a:t>
                      </a:r>
                      <a:endParaRPr lang="es-AR" sz="2000" b="1" i="0" u="none" strike="noStrike" dirty="0">
                        <a:solidFill>
                          <a:srgbClr val="000000"/>
                        </a:solidFill>
                        <a:effectLst/>
                        <a:latin typeface="Calibri"/>
                      </a:endParaRPr>
                    </a:p>
                  </a:txBody>
                  <a:tcPr marL="9525" marR="9525" marT="9525" marB="0" anchor="ctr"/>
                </a:tc>
                <a:tc>
                  <a:txBody>
                    <a:bodyPr/>
                    <a:lstStyle/>
                    <a:p>
                      <a:pPr algn="r" fontAlgn="b"/>
                      <a:r>
                        <a:rPr lang="es-AR" sz="2000" b="1" u="none" strike="noStrike" dirty="0">
                          <a:effectLst/>
                        </a:rPr>
                        <a:t>390</a:t>
                      </a:r>
                      <a:endParaRPr lang="es-AR" sz="2000" b="1"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r h="0">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bl>
          </a:graphicData>
        </a:graphic>
      </p:graphicFrame>
      <p:sp>
        <p:nvSpPr>
          <p:cNvPr id="3" name="2 Rectángulo"/>
          <p:cNvSpPr/>
          <p:nvPr/>
        </p:nvSpPr>
        <p:spPr>
          <a:xfrm>
            <a:off x="467544" y="5373216"/>
            <a:ext cx="7416824" cy="707886"/>
          </a:xfrm>
          <a:prstGeom prst="rect">
            <a:avLst/>
          </a:prstGeom>
        </p:spPr>
        <p:txBody>
          <a:bodyPr wrap="square">
            <a:spAutoFit/>
          </a:bodyPr>
          <a:lstStyle/>
          <a:p>
            <a:r>
              <a:rPr lang="es-AR" sz="2000" dirty="0"/>
              <a:t>En este caso, la rentabilidad </a:t>
            </a:r>
            <a:r>
              <a:rPr lang="es-AR" sz="2000" dirty="0" smtClean="0"/>
              <a:t>aumenta </a:t>
            </a:r>
            <a:r>
              <a:rPr lang="es-AR" sz="2000" dirty="0"/>
              <a:t>con el uso de la </a:t>
            </a:r>
            <a:r>
              <a:rPr lang="es-AR" sz="2000" dirty="0" smtClean="0"/>
              <a:t>deuda, por lo que vamos a tener:</a:t>
            </a:r>
            <a:endParaRPr lang="es-AR" sz="2000" dirty="0"/>
          </a:p>
        </p:txBody>
      </p:sp>
    </p:spTree>
    <p:extLst>
      <p:ext uri="{BB962C8B-B14F-4D97-AF65-F5344CB8AC3E}">
        <p14:creationId xmlns:p14="http://schemas.microsoft.com/office/powerpoint/2010/main" val="74422072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362553951"/>
              </p:ext>
            </p:extLst>
          </p:nvPr>
        </p:nvGraphicFramePr>
        <p:xfrm>
          <a:off x="683568" y="546904"/>
          <a:ext cx="7488834" cy="3487759"/>
        </p:xfrm>
        <a:graphic>
          <a:graphicData uri="http://schemas.openxmlformats.org/drawingml/2006/table">
            <a:tbl>
              <a:tblPr>
                <a:tableStyleId>{5C22544A-7EE6-4342-B048-85BDC9FD1C3A}</a:tableStyleId>
              </a:tblPr>
              <a:tblGrid>
                <a:gridCol w="95703"/>
                <a:gridCol w="3134304"/>
                <a:gridCol w="1268078"/>
                <a:gridCol w="1268078"/>
                <a:gridCol w="1268078"/>
                <a:gridCol w="454593"/>
              </a:tblGrid>
              <a:tr h="0">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r>
              <a:tr h="1175894">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FORMULA</a:t>
                      </a:r>
                      <a:endParaRPr lang="es-AR" sz="2000" b="0" i="0" u="none" strike="noStrike" dirty="0">
                        <a:solidFill>
                          <a:srgbClr val="000000"/>
                        </a:solidFill>
                        <a:effectLst/>
                        <a:latin typeface="Calibri"/>
                      </a:endParaRPr>
                    </a:p>
                  </a:txBody>
                  <a:tcPr marL="9525" marR="9525" marT="9525" marB="0" anchor="b"/>
                </a:tc>
                <a:tc>
                  <a:txBody>
                    <a:bodyPr/>
                    <a:lstStyle/>
                    <a:p>
                      <a:pPr algn="l" fontAlgn="ctr"/>
                      <a:r>
                        <a:rPr lang="es-AR" sz="2000" u="none" strike="noStrike">
                          <a:effectLst/>
                        </a:rPr>
                        <a:t>Empresa 1</a:t>
                      </a:r>
                      <a:endParaRPr lang="es-AR" sz="2000" b="1" i="0" u="none" strike="noStrike">
                        <a:solidFill>
                          <a:srgbClr val="000000"/>
                        </a:solidFill>
                        <a:effectLst/>
                        <a:latin typeface="Arial"/>
                      </a:endParaRPr>
                    </a:p>
                  </a:txBody>
                  <a:tcPr marL="9525" marR="9525" marT="9525" marB="0" anchor="ctr"/>
                </a:tc>
                <a:tc>
                  <a:txBody>
                    <a:bodyPr/>
                    <a:lstStyle/>
                    <a:p>
                      <a:pPr algn="l" fontAlgn="ctr"/>
                      <a:r>
                        <a:rPr lang="es-AR" sz="2000" u="none" strike="noStrike">
                          <a:effectLst/>
                        </a:rPr>
                        <a:t>Empresa 2</a:t>
                      </a:r>
                      <a:endParaRPr lang="es-AR" sz="2000" b="1" i="0" u="none" strike="noStrike">
                        <a:solidFill>
                          <a:srgbClr val="000000"/>
                        </a:solidFill>
                        <a:effectLst/>
                        <a:latin typeface="Arial"/>
                      </a:endParaRPr>
                    </a:p>
                  </a:txBody>
                  <a:tcPr marL="9525" marR="9525" marT="9525" marB="0" anchor="ctr"/>
                </a:tc>
                <a:tc>
                  <a:txBody>
                    <a:bodyPr/>
                    <a:lstStyle/>
                    <a:p>
                      <a:pPr algn="l" fontAlgn="ctr"/>
                      <a:r>
                        <a:rPr lang="es-AR" sz="2000" u="none" strike="noStrike">
                          <a:effectLst/>
                        </a:rPr>
                        <a:t>Empresa 3</a:t>
                      </a:r>
                      <a:endParaRPr lang="es-AR" sz="2000" b="1" i="0" u="none" strike="noStrike">
                        <a:solidFill>
                          <a:srgbClr val="000000"/>
                        </a:solidFill>
                        <a:effectLst/>
                        <a:latin typeface="Arial"/>
                      </a:endParaRPr>
                    </a:p>
                  </a:txBody>
                  <a:tcPr marL="9525" marR="9525" marT="9525" marB="0" anchor="ctr"/>
                </a:tc>
                <a:tc>
                  <a:txBody>
                    <a:bodyPr/>
                    <a:lstStyle/>
                    <a:p>
                      <a:pPr algn="l" fontAlgn="b"/>
                      <a:endParaRPr lang="es-AR" sz="1100" b="0" i="0" u="none" strike="noStrike">
                        <a:solidFill>
                          <a:srgbClr val="000000"/>
                        </a:solidFill>
                        <a:effectLst/>
                        <a:latin typeface="Calibri"/>
                      </a:endParaRPr>
                    </a:p>
                  </a:txBody>
                  <a:tcPr marL="9525" marR="9525" marT="9525" marB="0" anchor="b"/>
                </a:tc>
              </a:tr>
              <a:tr h="1175894">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r>
                        <a:rPr lang="es-AR" sz="2000" u="none" strike="noStrike" dirty="0">
                          <a:effectLst/>
                        </a:rPr>
                        <a:t>BENEFICIO NETO/ CAPITAL</a:t>
                      </a:r>
                      <a:endParaRPr lang="es-AR" sz="2000" b="0" i="0" u="none" strike="noStrike" dirty="0">
                        <a:solidFill>
                          <a:srgbClr val="000000"/>
                        </a:solidFill>
                        <a:effectLst/>
                        <a:latin typeface="Calibri"/>
                      </a:endParaRPr>
                    </a:p>
                  </a:txBody>
                  <a:tcPr marL="9525" marR="9525" marT="9525" marB="0" anchor="b"/>
                </a:tc>
                <a:tc>
                  <a:txBody>
                    <a:bodyPr/>
                    <a:lstStyle/>
                    <a:p>
                      <a:pPr algn="ctr" fontAlgn="b"/>
                      <a:r>
                        <a:rPr lang="es-AR" sz="2000" u="none" strike="noStrike" dirty="0">
                          <a:effectLst/>
                        </a:rPr>
                        <a:t>650/4000</a:t>
                      </a:r>
                      <a:endParaRPr lang="es-AR" sz="2000" b="0" i="0" u="none" strike="noStrike" dirty="0">
                        <a:solidFill>
                          <a:srgbClr val="000000"/>
                        </a:solidFill>
                        <a:effectLst/>
                        <a:latin typeface="Calibri"/>
                      </a:endParaRPr>
                    </a:p>
                  </a:txBody>
                  <a:tcPr marL="9525" marR="9525" marT="9525" marB="0" anchor="b"/>
                </a:tc>
                <a:tc>
                  <a:txBody>
                    <a:bodyPr/>
                    <a:lstStyle/>
                    <a:p>
                      <a:pPr algn="ctr" fontAlgn="b"/>
                      <a:r>
                        <a:rPr lang="es-AR" sz="2000" u="none" strike="noStrike" dirty="0">
                          <a:effectLst/>
                        </a:rPr>
                        <a:t>520/2000</a:t>
                      </a:r>
                      <a:endParaRPr lang="es-AR" sz="2000" b="0" i="0" u="none" strike="noStrike" dirty="0">
                        <a:solidFill>
                          <a:srgbClr val="000000"/>
                        </a:solidFill>
                        <a:effectLst/>
                        <a:latin typeface="Calibri"/>
                      </a:endParaRPr>
                    </a:p>
                  </a:txBody>
                  <a:tcPr marL="9525" marR="9525" marT="9525" marB="0" anchor="b"/>
                </a:tc>
                <a:tc>
                  <a:txBody>
                    <a:bodyPr/>
                    <a:lstStyle/>
                    <a:p>
                      <a:pPr algn="ctr" fontAlgn="b"/>
                      <a:r>
                        <a:rPr lang="es-AR" sz="2000" u="none" strike="noStrike" dirty="0">
                          <a:effectLst/>
                        </a:rPr>
                        <a:t>390/100</a:t>
                      </a:r>
                      <a:endParaRPr lang="es-AR" sz="20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r>
              <a:tr h="596993">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2000" b="0" i="0" u="none" strike="noStrike">
                        <a:solidFill>
                          <a:srgbClr val="000000"/>
                        </a:solidFill>
                        <a:effectLst/>
                        <a:latin typeface="Calibri"/>
                      </a:endParaRPr>
                    </a:p>
                  </a:txBody>
                  <a:tcPr marL="9525" marR="9525" marT="9525" marB="0" anchor="b"/>
                </a:tc>
                <a:tc>
                  <a:txBody>
                    <a:bodyPr/>
                    <a:lstStyle/>
                    <a:p>
                      <a:pPr algn="ctr" fontAlgn="b"/>
                      <a:r>
                        <a:rPr lang="es-AR" sz="2000" b="1" u="none" strike="noStrike" dirty="0">
                          <a:effectLst/>
                        </a:rPr>
                        <a:t>16%</a:t>
                      </a:r>
                      <a:endParaRPr lang="es-AR" sz="2000" b="1" i="0" u="none" strike="noStrike" dirty="0">
                        <a:solidFill>
                          <a:srgbClr val="000000"/>
                        </a:solidFill>
                        <a:effectLst/>
                        <a:latin typeface="Calibri"/>
                      </a:endParaRPr>
                    </a:p>
                  </a:txBody>
                  <a:tcPr marL="9525" marR="9525" marT="9525" marB="0" anchor="b"/>
                </a:tc>
                <a:tc>
                  <a:txBody>
                    <a:bodyPr/>
                    <a:lstStyle/>
                    <a:p>
                      <a:pPr algn="ctr" fontAlgn="b"/>
                      <a:r>
                        <a:rPr lang="es-AR" sz="2000" b="1" u="none" strike="noStrike" dirty="0">
                          <a:effectLst/>
                        </a:rPr>
                        <a:t>26%</a:t>
                      </a:r>
                      <a:endParaRPr lang="es-AR" sz="2000" b="1" i="0" u="none" strike="noStrike" dirty="0">
                        <a:solidFill>
                          <a:srgbClr val="000000"/>
                        </a:solidFill>
                        <a:effectLst/>
                        <a:latin typeface="Calibri"/>
                      </a:endParaRPr>
                    </a:p>
                  </a:txBody>
                  <a:tcPr marL="9525" marR="9525" marT="9525" marB="0" anchor="b"/>
                </a:tc>
                <a:tc>
                  <a:txBody>
                    <a:bodyPr/>
                    <a:lstStyle/>
                    <a:p>
                      <a:pPr algn="ctr" fontAlgn="b"/>
                      <a:r>
                        <a:rPr lang="es-AR" sz="2000" b="1" u="none" strike="noStrike" dirty="0">
                          <a:effectLst/>
                        </a:rPr>
                        <a:t>390%</a:t>
                      </a:r>
                      <a:endParaRPr lang="es-AR" sz="2000" b="1"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r>
              <a:tr h="361813">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c>
                  <a:txBody>
                    <a:bodyPr/>
                    <a:lstStyle/>
                    <a:p>
                      <a:pPr algn="l" fontAlgn="b"/>
                      <a:endParaRPr lang="es-AR" sz="1100" b="0" i="0" u="none" strike="noStrike" dirty="0">
                        <a:solidFill>
                          <a:srgbClr val="000000"/>
                        </a:solidFill>
                        <a:effectLst/>
                        <a:latin typeface="Calibri"/>
                      </a:endParaRPr>
                    </a:p>
                  </a:txBody>
                  <a:tcPr marL="9525" marR="9525" marT="9525" marB="0" anchor="b"/>
                </a:tc>
              </a:tr>
            </a:tbl>
          </a:graphicData>
        </a:graphic>
      </p:graphicFrame>
      <p:sp>
        <p:nvSpPr>
          <p:cNvPr id="3" name="2 Rectángulo"/>
          <p:cNvSpPr/>
          <p:nvPr/>
        </p:nvSpPr>
        <p:spPr>
          <a:xfrm>
            <a:off x="107504" y="4725144"/>
            <a:ext cx="8784976" cy="1754326"/>
          </a:xfrm>
          <a:prstGeom prst="rect">
            <a:avLst/>
          </a:prstGeom>
        </p:spPr>
        <p:txBody>
          <a:bodyPr wrap="square">
            <a:spAutoFit/>
          </a:bodyPr>
          <a:lstStyle/>
          <a:p>
            <a:r>
              <a:rPr lang="es-AR" sz="3600" b="1" dirty="0"/>
              <a:t>En estos casos la utilización de DEUDA sirve para aumentar la rentabilidad del capital propio.</a:t>
            </a:r>
            <a:endParaRPr lang="es-AR" sz="3600" dirty="0"/>
          </a:p>
        </p:txBody>
      </p:sp>
    </p:spTree>
    <p:extLst>
      <p:ext uri="{BB962C8B-B14F-4D97-AF65-F5344CB8AC3E}">
        <p14:creationId xmlns:p14="http://schemas.microsoft.com/office/powerpoint/2010/main" val="326665906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504" y="116632"/>
            <a:ext cx="8856984" cy="6336703"/>
          </a:xfrm>
        </p:spPr>
        <p:txBody>
          <a:bodyPr>
            <a:normAutofit/>
          </a:bodyPr>
          <a:lstStyle/>
          <a:p>
            <a:r>
              <a:rPr lang="es-AR" dirty="0"/>
              <a:t>cualquier variación </a:t>
            </a:r>
            <a:br>
              <a:rPr lang="es-AR" dirty="0"/>
            </a:br>
            <a:r>
              <a:rPr lang="es-AR" dirty="0"/>
              <a:t>en </a:t>
            </a:r>
            <a:r>
              <a:rPr lang="es-AR" b="1" dirty="0"/>
              <a:t>coste financiero</a:t>
            </a:r>
            <a:r>
              <a:rPr lang="es-AR" dirty="0"/>
              <a:t>, resultado del </a:t>
            </a:r>
            <a:r>
              <a:rPr lang="es-AR" b="1" dirty="0" smtClean="0"/>
              <a:t>Beneficio ante de impuestos</a:t>
            </a:r>
            <a:r>
              <a:rPr lang="es-AR" dirty="0" smtClean="0"/>
              <a:t>, </a:t>
            </a:r>
            <a:r>
              <a:rPr lang="es-AR" dirty="0"/>
              <a:t>o </a:t>
            </a:r>
            <a:r>
              <a:rPr lang="es-AR" b="1" dirty="0"/>
              <a:t>volumen de la deuda</a:t>
            </a:r>
            <a:r>
              <a:rPr lang="es-AR" dirty="0"/>
              <a:t> nos obligará a calcular de nuevos estos ratios para </a:t>
            </a:r>
            <a:r>
              <a:rPr lang="es-AR" dirty="0"/>
              <a:t/>
            </a:r>
            <a:br>
              <a:rPr lang="es-AR" dirty="0"/>
            </a:br>
            <a:r>
              <a:rPr lang="es-AR" dirty="0"/>
              <a:t>analizar más dinámicamente </a:t>
            </a:r>
            <a:r>
              <a:rPr lang="es-AR" dirty="0" smtClean="0"/>
              <a:t>su </a:t>
            </a:r>
            <a:r>
              <a:rPr lang="es-AR" dirty="0"/>
              <a:t>evolución </a:t>
            </a:r>
          </a:p>
        </p:txBody>
      </p:sp>
    </p:spTree>
    <p:extLst>
      <p:ext uri="{BB962C8B-B14F-4D97-AF65-F5344CB8AC3E}">
        <p14:creationId xmlns:p14="http://schemas.microsoft.com/office/powerpoint/2010/main" val="160359148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784976" cy="1080120"/>
          </a:xfrm>
        </p:spPr>
        <p:txBody>
          <a:bodyPr>
            <a:normAutofit fontScale="90000"/>
          </a:bodyPr>
          <a:lstStyle/>
          <a:p>
            <a:r>
              <a:rPr lang="es-ES" dirty="0" smtClean="0"/>
              <a:t/>
            </a:r>
            <a:br>
              <a:rPr lang="es-ES" dirty="0" smtClean="0"/>
            </a:br>
            <a:r>
              <a:rPr lang="es-ES" dirty="0" smtClean="0"/>
              <a:t>El </a:t>
            </a:r>
            <a:r>
              <a:rPr lang="es-ES" dirty="0"/>
              <a:t>costo promedio ponderado del capital.</a:t>
            </a:r>
            <a:r>
              <a:rPr lang="es-AR" dirty="0"/>
              <a:t/>
            </a:r>
            <a:br>
              <a:rPr lang="es-AR" dirty="0"/>
            </a:br>
            <a:endParaRPr lang="es-AR" dirty="0"/>
          </a:p>
        </p:txBody>
      </p:sp>
      <p:sp>
        <p:nvSpPr>
          <p:cNvPr id="3" name="2 Marcador de contenido"/>
          <p:cNvSpPr>
            <a:spLocks noGrp="1"/>
          </p:cNvSpPr>
          <p:nvPr>
            <p:ph idx="1"/>
          </p:nvPr>
        </p:nvSpPr>
        <p:spPr>
          <a:xfrm>
            <a:off x="467544" y="3606576"/>
            <a:ext cx="8229600" cy="3062785"/>
          </a:xfrm>
        </p:spPr>
        <p:txBody>
          <a:bodyPr>
            <a:normAutofit/>
            <a:scene3d>
              <a:camera prst="isometricTopUp"/>
              <a:lightRig rig="threePt" dir="t"/>
            </a:scene3d>
          </a:bodyPr>
          <a:lstStyle/>
          <a:p>
            <a:r>
              <a:rPr lang="es-AR" sz="4400" b="1" dirty="0"/>
              <a:t>Qué uso tiene y cómo se calcula</a:t>
            </a:r>
            <a:endParaRPr lang="es-AR" sz="4400" dirty="0"/>
          </a:p>
        </p:txBody>
      </p:sp>
      <p:pic>
        <p:nvPicPr>
          <p:cNvPr id="1026" name="Picture 2" descr="C:\Users\Marcela Ballino\AppData\Local\Microsoft\Windows\INetCache\IE\LKDJ6P6Y\decidi_emprender_punto_de_equilibri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1"/>
            <a:ext cx="3810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cela Ballino\AppData\Local\Microsoft\Windows\INetCache\IE\74KNN33E\Costes_Labora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613" y="3861048"/>
            <a:ext cx="2847426" cy="276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8800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0"/>
            <a:ext cx="8856984" cy="6858000"/>
          </a:xfrm>
        </p:spPr>
        <p:txBody>
          <a:bodyPr>
            <a:normAutofit/>
          </a:bodyPr>
          <a:lstStyle/>
          <a:p>
            <a:r>
              <a:rPr lang="es-AR" dirty="0"/>
              <a:t>El Costo de Capital Promedio Ponderado (CCPP) es una medida financiera, la cual tiene el propósito de englobar en una sola cifra expresada en términos porcentuales, el costo de las diferentes fuentes de financiamiento que usará una empresa para fondear algún  proyecto en específico</a:t>
            </a:r>
            <a:r>
              <a:rPr lang="es-AR" dirty="0" smtClean="0"/>
              <a:t>.</a:t>
            </a:r>
          </a:p>
          <a:p>
            <a:pPr marL="0" indent="0">
              <a:buNone/>
            </a:pPr>
            <a:endParaRPr lang="es-AR" sz="1200" dirty="0"/>
          </a:p>
          <a:p>
            <a:r>
              <a:rPr lang="es-AR" dirty="0"/>
              <a:t>Para calcular el CCPP, se requiere conocer los  montos, tasas de interés y efectos fiscales de cada una de las  fuentes de financiamiento seleccionadas, por lo que vale la pena tomarse el tiempo necesario  para  analizar diferentes combinaciones de dichas fuentes y tomar la que proporcione la menor cifra.</a:t>
            </a:r>
          </a:p>
          <a:p>
            <a:endParaRPr lang="es-AR" dirty="0"/>
          </a:p>
        </p:txBody>
      </p:sp>
    </p:spTree>
    <p:extLst>
      <p:ext uri="{BB962C8B-B14F-4D97-AF65-F5344CB8AC3E}">
        <p14:creationId xmlns:p14="http://schemas.microsoft.com/office/powerpoint/2010/main" val="133075761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idx="1"/>
          </p:nvPr>
        </p:nvSpPr>
        <p:spPr>
          <a:xfrm>
            <a:off x="179388" y="476250"/>
            <a:ext cx="8856662" cy="5649913"/>
          </a:xfrm>
        </p:spPr>
        <p:txBody>
          <a:bodyPr/>
          <a:lstStyle/>
          <a:p>
            <a:pPr algn="ctr"/>
            <a:r>
              <a:rPr lang="es-AR" sz="4800" dirty="0"/>
              <a:t>Comparativamente</a:t>
            </a:r>
            <a:r>
              <a:rPr lang="es-AR" sz="4800" dirty="0" smtClean="0"/>
              <a:t>, </a:t>
            </a:r>
            <a:r>
              <a:rPr lang="es-AR" sz="4800" dirty="0"/>
              <a:t>“</a:t>
            </a:r>
            <a:r>
              <a:rPr lang="es-AR" sz="4800" b="1" dirty="0"/>
              <a:t>el CCPP debe ser menor a la rentabilidad del proyecto a fondear” o expresado en otro orden,  “el rendimiento del proyecto debe ser mayor al CCPP”.</a:t>
            </a:r>
            <a:endParaRPr lang="es-AR" sz="4800" dirty="0"/>
          </a:p>
          <a:p>
            <a:endParaRPr lang="es-AR" dirty="0"/>
          </a:p>
        </p:txBody>
      </p:sp>
    </p:spTree>
    <p:extLst>
      <p:ext uri="{BB962C8B-B14F-4D97-AF65-F5344CB8AC3E}">
        <p14:creationId xmlns:p14="http://schemas.microsoft.com/office/powerpoint/2010/main" val="344477154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FÓRMULA:</a:t>
            </a:r>
            <a:endParaRPr lang="es-AR" dirty="0"/>
          </a:p>
        </p:txBody>
      </p:sp>
      <p:sp>
        <p:nvSpPr>
          <p:cNvPr id="3" name="2 Marcador de contenido"/>
          <p:cNvSpPr>
            <a:spLocks noGrp="1"/>
          </p:cNvSpPr>
          <p:nvPr>
            <p:ph idx="1"/>
          </p:nvPr>
        </p:nvSpPr>
        <p:spPr>
          <a:xfrm>
            <a:off x="0" y="1340768"/>
            <a:ext cx="8964488" cy="5328592"/>
          </a:xfrm>
        </p:spPr>
        <p:txBody>
          <a:bodyPr>
            <a:normAutofit/>
          </a:bodyPr>
          <a:lstStyle/>
          <a:p>
            <a:r>
              <a:rPr lang="es-AR" b="1" dirty="0"/>
              <a:t>CCPP= </a:t>
            </a:r>
            <a:r>
              <a:rPr lang="es-AR" b="1" dirty="0" err="1"/>
              <a:t>Ke</a:t>
            </a:r>
            <a:r>
              <a:rPr lang="es-AR" b="1" dirty="0"/>
              <a:t> (CAA/ CAA +D)+ </a:t>
            </a:r>
            <a:r>
              <a:rPr lang="es-AR" b="1" dirty="0" err="1"/>
              <a:t>Kd</a:t>
            </a:r>
            <a:r>
              <a:rPr lang="es-AR" b="1" dirty="0"/>
              <a:t> (1- T){ D/ CAA+ D}</a:t>
            </a:r>
            <a:endParaRPr lang="es-AR" dirty="0"/>
          </a:p>
          <a:p>
            <a:pPr marL="0" indent="0">
              <a:buNone/>
            </a:pPr>
            <a:r>
              <a:rPr lang="es-AR" dirty="0"/>
              <a:t/>
            </a:r>
            <a:br>
              <a:rPr lang="es-AR" dirty="0"/>
            </a:br>
            <a:r>
              <a:rPr lang="es-AR" dirty="0"/>
              <a:t>Donde:</a:t>
            </a:r>
          </a:p>
          <a:p>
            <a:r>
              <a:rPr lang="es-AR" dirty="0"/>
              <a:t>CCPP costo del capital promedio ponderado</a:t>
            </a:r>
          </a:p>
          <a:p>
            <a:r>
              <a:rPr lang="es-AR" dirty="0" err="1"/>
              <a:t>Ke</a:t>
            </a:r>
            <a:r>
              <a:rPr lang="es-AR" dirty="0"/>
              <a:t> tasa de costo de oportunidad de los accionistas</a:t>
            </a:r>
          </a:p>
          <a:p>
            <a:r>
              <a:rPr lang="es-AR" dirty="0"/>
              <a:t>CAA capital aportado por los accionistas</a:t>
            </a:r>
          </a:p>
          <a:p>
            <a:r>
              <a:rPr lang="es-AR" dirty="0"/>
              <a:t>D deuda financiera contraída</a:t>
            </a:r>
          </a:p>
          <a:p>
            <a:r>
              <a:rPr lang="es-AR" dirty="0" err="1"/>
              <a:t>Kd</a:t>
            </a:r>
            <a:r>
              <a:rPr lang="es-AR" dirty="0"/>
              <a:t> costo de la deuda financiera</a:t>
            </a:r>
          </a:p>
          <a:p>
            <a:r>
              <a:rPr lang="es-AR" dirty="0"/>
              <a:t>T tasa de impuestos</a:t>
            </a:r>
          </a:p>
          <a:p>
            <a:endParaRPr lang="es-AR" dirty="0"/>
          </a:p>
          <a:p>
            <a:endParaRPr lang="es-AR" dirty="0"/>
          </a:p>
        </p:txBody>
      </p:sp>
    </p:spTree>
    <p:extLst>
      <p:ext uri="{BB962C8B-B14F-4D97-AF65-F5344CB8AC3E}">
        <p14:creationId xmlns:p14="http://schemas.microsoft.com/office/powerpoint/2010/main" val="120895295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036496" cy="1143000"/>
          </a:xfrm>
        </p:spPr>
        <p:txBody>
          <a:bodyPr>
            <a:normAutofit fontScale="90000"/>
          </a:bodyPr>
          <a:lstStyle/>
          <a:p>
            <a:r>
              <a:rPr lang="es-AR" b="1" dirty="0" smtClean="0">
                <a:latin typeface="Baskerville Old Face" pitchFamily="18" charset="0"/>
              </a:rPr>
              <a:t>El análisis de Sensibilidad esencialmente sirve para: </a:t>
            </a:r>
            <a:endParaRPr lang="es-AR" b="1" dirty="0">
              <a:latin typeface="Baskerville Old Face" pitchFamily="18" charset="0"/>
            </a:endParaRPr>
          </a:p>
        </p:txBody>
      </p:sp>
      <p:sp>
        <p:nvSpPr>
          <p:cNvPr id="3" name="2 Marcador de contenido"/>
          <p:cNvSpPr>
            <a:spLocks noGrp="1"/>
          </p:cNvSpPr>
          <p:nvPr>
            <p:ph idx="1"/>
          </p:nvPr>
        </p:nvSpPr>
        <p:spPr>
          <a:xfrm>
            <a:off x="107504" y="2132856"/>
            <a:ext cx="8928992" cy="4464496"/>
          </a:xfrm>
        </p:spPr>
        <p:txBody>
          <a:bodyPr/>
          <a:lstStyle/>
          <a:p>
            <a:r>
              <a:rPr lang="es-AR" dirty="0" smtClean="0"/>
              <a:t>Determinar los efectos de las variables críticas sobre los resultados del proyecto.</a:t>
            </a:r>
          </a:p>
          <a:p>
            <a:r>
              <a:rPr lang="es-AR" dirty="0" smtClean="0"/>
              <a:t>Determinar variables críticas y su rango de variación.</a:t>
            </a:r>
          </a:p>
          <a:p>
            <a:r>
              <a:rPr lang="es-AR" dirty="0" smtClean="0"/>
              <a:t>Evaluar el proyecto bajo distintas condiciones externas.</a:t>
            </a:r>
            <a:endParaRPr lang="es-AR" dirty="0"/>
          </a:p>
        </p:txBody>
      </p:sp>
    </p:spTree>
    <p:extLst>
      <p:ext uri="{BB962C8B-B14F-4D97-AF65-F5344CB8AC3E}">
        <p14:creationId xmlns:p14="http://schemas.microsoft.com/office/powerpoint/2010/main" val="418537957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88640"/>
            <a:ext cx="9144000" cy="1584176"/>
          </a:xfrm>
        </p:spPr>
        <p:txBody>
          <a:bodyPr>
            <a:normAutofit fontScale="90000"/>
          </a:bodyPr>
          <a:lstStyle/>
          <a:p>
            <a:pPr algn="just"/>
            <a:r>
              <a:rPr lang="es-AR" b="1" dirty="0" smtClean="0">
                <a:latin typeface="Baskerville Old Face" pitchFamily="18" charset="0"/>
              </a:rPr>
              <a:t>Las variables fundamentales a las cuales se les realizan un análisis de sensibilidad son:</a:t>
            </a:r>
            <a:endParaRPr lang="es-AR" b="1" dirty="0">
              <a:latin typeface="Baskerville Old Face" pitchFamily="18" charset="0"/>
            </a:endParaRPr>
          </a:p>
        </p:txBody>
      </p:sp>
      <p:sp>
        <p:nvSpPr>
          <p:cNvPr id="3" name="2 Marcador de contenido"/>
          <p:cNvSpPr>
            <a:spLocks noGrp="1"/>
          </p:cNvSpPr>
          <p:nvPr>
            <p:ph idx="1"/>
          </p:nvPr>
        </p:nvSpPr>
        <p:spPr>
          <a:xfrm>
            <a:off x="107504" y="2060848"/>
            <a:ext cx="9036496" cy="4608512"/>
          </a:xfrm>
        </p:spPr>
        <p:txBody>
          <a:bodyPr/>
          <a:lstStyle/>
          <a:p>
            <a:r>
              <a:rPr lang="es-AR" dirty="0" smtClean="0"/>
              <a:t>Relaciones técnicas (estimadas): rendimientos, tasas de crecimiento, tasas de competitividad, estándares.</a:t>
            </a:r>
          </a:p>
          <a:p>
            <a:r>
              <a:rPr lang="es-AR" dirty="0" smtClean="0"/>
              <a:t>Precios (producto sobre tiempo)</a:t>
            </a:r>
          </a:p>
          <a:p>
            <a:r>
              <a:rPr lang="es-AR" dirty="0" smtClean="0"/>
              <a:t>Construcción y Mantenimiento</a:t>
            </a:r>
          </a:p>
          <a:p>
            <a:r>
              <a:rPr lang="es-AR" dirty="0" smtClean="0"/>
              <a:t>Duración/ vida del Proyecto</a:t>
            </a:r>
          </a:p>
          <a:p>
            <a:r>
              <a:rPr lang="es-AR" dirty="0" smtClean="0"/>
              <a:t>Tasas de Descuento.</a:t>
            </a:r>
            <a:endParaRPr lang="es-AR" dirty="0"/>
          </a:p>
        </p:txBody>
      </p:sp>
    </p:spTree>
    <p:extLst>
      <p:ext uri="{BB962C8B-B14F-4D97-AF65-F5344CB8AC3E}">
        <p14:creationId xmlns:p14="http://schemas.microsoft.com/office/powerpoint/2010/main" val="235262434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COSTOS ECONÓMICOS:</a:t>
            </a:r>
            <a:endParaRPr lang="es-AR" dirty="0"/>
          </a:p>
        </p:txBody>
      </p:sp>
      <p:sp>
        <p:nvSpPr>
          <p:cNvPr id="3" name="2 Marcador de contenido"/>
          <p:cNvSpPr>
            <a:spLocks noGrp="1"/>
          </p:cNvSpPr>
          <p:nvPr>
            <p:ph idx="1"/>
          </p:nvPr>
        </p:nvSpPr>
        <p:spPr>
          <a:xfrm>
            <a:off x="0" y="1600200"/>
            <a:ext cx="9036496" cy="5257800"/>
          </a:xfrm>
        </p:spPr>
        <p:txBody>
          <a:bodyPr/>
          <a:lstStyle/>
          <a:p>
            <a:r>
              <a:rPr lang="es-AR" dirty="0"/>
              <a:t>S</a:t>
            </a:r>
            <a:r>
              <a:rPr lang="es-AR" dirty="0" smtClean="0"/>
              <a:t>e basan </a:t>
            </a:r>
            <a:r>
              <a:rPr lang="es-AR" dirty="0"/>
              <a:t>en la doctrina del “costo de oportunidad”. Se trata del mejor rendimiento obtenido por un recurso en una actividad alternativa; los costos económicos, a diferencia de los contables que son </a:t>
            </a:r>
            <a:r>
              <a:rPr lang="es-AR" dirty="0" smtClean="0"/>
              <a:t>explícitos</a:t>
            </a:r>
            <a:r>
              <a:rPr lang="es-AR" dirty="0"/>
              <a:t>, incluyen conceptos no </a:t>
            </a:r>
            <a:r>
              <a:rPr lang="es-AR" dirty="0" smtClean="0"/>
              <a:t>registrados.</a:t>
            </a:r>
          </a:p>
          <a:p>
            <a:r>
              <a:rPr lang="es-AR" dirty="0"/>
              <a:t>Los costos de producción (también llamados costos de operación) son los gastos necesarios para mantener un proyecto, línea de procesamiento o un equipo en </a:t>
            </a:r>
            <a:r>
              <a:rPr lang="es-AR" dirty="0" smtClean="0"/>
              <a:t>funcionamiento.</a:t>
            </a:r>
            <a:endParaRPr lang="es-AR" dirty="0"/>
          </a:p>
        </p:txBody>
      </p:sp>
    </p:spTree>
    <p:extLst>
      <p:ext uri="{BB962C8B-B14F-4D97-AF65-F5344CB8AC3E}">
        <p14:creationId xmlns:p14="http://schemas.microsoft.com/office/powerpoint/2010/main" val="318323885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32" y="0"/>
            <a:ext cx="8928992" cy="864096"/>
          </a:xfrm>
        </p:spPr>
        <p:txBody>
          <a:bodyPr/>
          <a:lstStyle/>
          <a:p>
            <a:r>
              <a:rPr lang="es-AR" dirty="0"/>
              <a:t>CLASIFICACIÓN DE COSTOS:</a:t>
            </a:r>
          </a:p>
        </p:txBody>
      </p:sp>
      <p:sp>
        <p:nvSpPr>
          <p:cNvPr id="3" name="2 Marcador de contenido"/>
          <p:cNvSpPr>
            <a:spLocks noGrp="1"/>
          </p:cNvSpPr>
          <p:nvPr>
            <p:ph sz="half" idx="1"/>
          </p:nvPr>
        </p:nvSpPr>
        <p:spPr>
          <a:xfrm>
            <a:off x="0" y="1124744"/>
            <a:ext cx="4495800" cy="5733256"/>
          </a:xfrm>
        </p:spPr>
        <p:txBody>
          <a:bodyPr>
            <a:normAutofit fontScale="77500" lnSpcReduction="20000"/>
          </a:bodyPr>
          <a:lstStyle/>
          <a:p>
            <a:r>
              <a:rPr lang="es-AR" i="1" u="sng" dirty="0"/>
              <a:t>Con relación a su </a:t>
            </a:r>
            <a:r>
              <a:rPr lang="es-AR" i="1" u="sng" dirty="0" smtClean="0"/>
              <a:t>comportamiento al volumen </a:t>
            </a:r>
            <a:r>
              <a:rPr lang="es-AR" i="1" u="sng" dirty="0"/>
              <a:t>de actividad</a:t>
            </a:r>
            <a:r>
              <a:rPr lang="es-AR" i="1" u="sng" dirty="0" smtClean="0"/>
              <a:t>:</a:t>
            </a:r>
          </a:p>
          <a:p>
            <a:pPr marL="0" indent="0">
              <a:buNone/>
            </a:pPr>
            <a:r>
              <a:rPr lang="es-AR" dirty="0"/>
              <a:t/>
            </a:r>
            <a:br>
              <a:rPr lang="es-AR" dirty="0"/>
            </a:br>
            <a:r>
              <a:rPr lang="es-AR" b="1" dirty="0"/>
              <a:t>Costos fijos: </a:t>
            </a:r>
            <a:r>
              <a:rPr lang="es-AR" dirty="0"/>
              <a:t>Son aquellos costos que permanecen constante ante cambios en el nivel de </a:t>
            </a:r>
            <a:r>
              <a:rPr lang="es-AR" dirty="0" smtClean="0"/>
              <a:t>actividad.</a:t>
            </a:r>
          </a:p>
          <a:p>
            <a:pPr marL="0" indent="0">
              <a:buNone/>
            </a:pPr>
            <a:endParaRPr lang="es-AR" dirty="0"/>
          </a:p>
          <a:p>
            <a:pPr marL="0" indent="0">
              <a:buNone/>
            </a:pPr>
            <a:r>
              <a:rPr lang="es-AR" b="1" dirty="0"/>
              <a:t>Costos variables: </a:t>
            </a:r>
            <a:r>
              <a:rPr lang="es-AR" dirty="0"/>
              <a:t>Son aquellos costos totales que fluctúan en forma directa con los cambios en el nivel de </a:t>
            </a:r>
            <a:r>
              <a:rPr lang="es-AR" dirty="0" smtClean="0"/>
              <a:t>producción.</a:t>
            </a:r>
          </a:p>
          <a:p>
            <a:pPr marL="0" indent="0">
              <a:buNone/>
            </a:pPr>
            <a:endParaRPr lang="es-AR" dirty="0"/>
          </a:p>
          <a:p>
            <a:pPr marL="0" indent="0">
              <a:buNone/>
            </a:pPr>
            <a:r>
              <a:rPr lang="es-AR" b="1" dirty="0"/>
              <a:t>Costos </a:t>
            </a:r>
            <a:r>
              <a:rPr lang="es-AR" b="1" dirty="0" err="1"/>
              <a:t>semi</a:t>
            </a:r>
            <a:r>
              <a:rPr lang="es-AR" b="1" dirty="0"/>
              <a:t> variables o semifijo: </a:t>
            </a:r>
            <a:r>
              <a:rPr lang="es-AR" dirty="0"/>
              <a:t>Son costos que determinados tramos de la producción operan como fijos, mientras que en otros varían y, generalmente en forma de </a:t>
            </a:r>
            <a:r>
              <a:rPr lang="es-AR" dirty="0" smtClean="0"/>
              <a:t>modificaciones</a:t>
            </a:r>
            <a:endParaRPr lang="es-AR" dirty="0"/>
          </a:p>
          <a:p>
            <a:endParaRPr lang="es-AR" dirty="0"/>
          </a:p>
        </p:txBody>
      </p:sp>
      <p:sp>
        <p:nvSpPr>
          <p:cNvPr id="4" name="3 Marcador de contenido"/>
          <p:cNvSpPr>
            <a:spLocks noGrp="1"/>
          </p:cNvSpPr>
          <p:nvPr>
            <p:ph sz="half" idx="2"/>
          </p:nvPr>
        </p:nvSpPr>
        <p:spPr>
          <a:xfrm>
            <a:off x="4648200" y="1124744"/>
            <a:ext cx="4388296" cy="5616624"/>
          </a:xfrm>
        </p:spPr>
        <p:txBody>
          <a:bodyPr>
            <a:normAutofit fontScale="77500" lnSpcReduction="20000"/>
          </a:bodyPr>
          <a:lstStyle/>
          <a:p>
            <a:r>
              <a:rPr lang="es-AR" i="1" u="sng" dirty="0" smtClean="0"/>
              <a:t>De </a:t>
            </a:r>
            <a:r>
              <a:rPr lang="es-AR" i="1" u="sng" dirty="0"/>
              <a:t>acuerdo con el tiempo en que fueron calculados</a:t>
            </a:r>
            <a:r>
              <a:rPr lang="es-AR" i="1" u="sng" dirty="0" smtClean="0"/>
              <a:t>:</a:t>
            </a:r>
          </a:p>
          <a:p>
            <a:endParaRPr lang="es-AR" i="1" u="sng" dirty="0"/>
          </a:p>
          <a:p>
            <a:pPr marL="0" indent="0">
              <a:buNone/>
            </a:pPr>
            <a:r>
              <a:rPr lang="es-AR" b="1" dirty="0"/>
              <a:t>Costos históricos: </a:t>
            </a:r>
            <a:r>
              <a:rPr lang="es-AR" dirty="0"/>
              <a:t>Son aquellos que se obtienen después que el producto o articulo ha sido </a:t>
            </a:r>
            <a:r>
              <a:rPr lang="es-AR" dirty="0" smtClean="0"/>
              <a:t>elaborado.</a:t>
            </a:r>
          </a:p>
          <a:p>
            <a:pPr marL="0" indent="0">
              <a:buNone/>
            </a:pPr>
            <a:endParaRPr lang="es-AR" dirty="0"/>
          </a:p>
          <a:p>
            <a:pPr marL="0" indent="0">
              <a:buNone/>
            </a:pPr>
            <a:r>
              <a:rPr lang="es-AR" b="1" dirty="0"/>
              <a:t>Costos predeterminados: </a:t>
            </a:r>
            <a:r>
              <a:rPr lang="es-AR" dirty="0"/>
              <a:t>Son aquellos que se calculan antes de fabricarse el producto, en donde se estiman con bases estadísticas y se utilizan para elaborar los presupuestos, y se dividen en Costos estimados y costos </a:t>
            </a:r>
            <a:r>
              <a:rPr lang="es-AR" dirty="0" smtClean="0"/>
              <a:t>estándar </a:t>
            </a:r>
            <a:endParaRPr lang="es-AR" dirty="0"/>
          </a:p>
          <a:p>
            <a:pPr marL="0" indent="0">
              <a:buNone/>
            </a:pPr>
            <a:endParaRPr lang="es-AR" dirty="0"/>
          </a:p>
          <a:p>
            <a:endParaRPr lang="es-AR" dirty="0"/>
          </a:p>
        </p:txBody>
      </p:sp>
    </p:spTree>
    <p:extLst>
      <p:ext uri="{BB962C8B-B14F-4D97-AF65-F5344CB8AC3E}">
        <p14:creationId xmlns:p14="http://schemas.microsoft.com/office/powerpoint/2010/main" val="235580744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850106"/>
          </a:xfrm>
        </p:spPr>
        <p:txBody>
          <a:bodyPr/>
          <a:lstStyle/>
          <a:p>
            <a:r>
              <a:rPr lang="es-AR" dirty="0"/>
              <a:t>CLASIFICACIÓN DE COSTOS:</a:t>
            </a:r>
          </a:p>
        </p:txBody>
      </p:sp>
      <p:sp>
        <p:nvSpPr>
          <p:cNvPr id="3" name="2 Marcador de contenido"/>
          <p:cNvSpPr>
            <a:spLocks noGrp="1"/>
          </p:cNvSpPr>
          <p:nvPr>
            <p:ph sz="half" idx="1"/>
          </p:nvPr>
        </p:nvSpPr>
        <p:spPr>
          <a:xfrm>
            <a:off x="0" y="1340768"/>
            <a:ext cx="4495800" cy="5400600"/>
          </a:xfrm>
        </p:spPr>
        <p:txBody>
          <a:bodyPr>
            <a:normAutofit fontScale="25000" lnSpcReduction="20000"/>
          </a:bodyPr>
          <a:lstStyle/>
          <a:p>
            <a:r>
              <a:rPr lang="es-AR" sz="8000" i="1" u="sng" dirty="0"/>
              <a:t>Según su cómputo de actividad financiera</a:t>
            </a:r>
            <a:r>
              <a:rPr lang="es-AR" sz="8000" b="1" dirty="0"/>
              <a:t> </a:t>
            </a:r>
            <a:endParaRPr lang="es-AR" sz="8000" dirty="0"/>
          </a:p>
          <a:p>
            <a:endParaRPr lang="es-AR" sz="8000" b="1" dirty="0" smtClean="0"/>
          </a:p>
          <a:p>
            <a:pPr marL="0" indent="0">
              <a:buNone/>
            </a:pPr>
            <a:r>
              <a:rPr lang="es-AR" sz="8000" b="1" dirty="0" smtClean="0"/>
              <a:t>Costo </a:t>
            </a:r>
            <a:r>
              <a:rPr lang="es-AR" sz="8000" b="1" dirty="0"/>
              <a:t>contable: </a:t>
            </a:r>
            <a:r>
              <a:rPr lang="es-AR" sz="8000" dirty="0"/>
              <a:t>Es la asignación de las erogaciones que demanda la producción de un producto elaborado tales como: Materia prima directa, mano de obra directa y costos indirectos de fabricación</a:t>
            </a:r>
            <a:r>
              <a:rPr lang="es-AR" sz="8000" dirty="0" smtClean="0"/>
              <a:t>.</a:t>
            </a:r>
          </a:p>
          <a:p>
            <a:pPr marL="0" indent="0">
              <a:buNone/>
            </a:pPr>
            <a:endParaRPr lang="es-AR" sz="8000" dirty="0"/>
          </a:p>
          <a:p>
            <a:pPr marL="0" indent="0">
              <a:buNone/>
            </a:pPr>
            <a:r>
              <a:rPr lang="es-AR" sz="8000" b="1" dirty="0"/>
              <a:t>Costo económico: </a:t>
            </a:r>
            <a:r>
              <a:rPr lang="es-AR" sz="8000" dirty="0"/>
              <a:t>Es aquella que se computa o registra todos los factores utilizados. se registra otras partidas que si bien no tienen erogación, sí son insumos o esfuerzos que tienen un valor económico por su intervención en el proceso: El valor del inmueble propio, la retribución del empresario y el interés del patrimonio neto propio. No significan gastos periódicos, sí son ingresos medidos en términos de costo de oportunidad.</a:t>
            </a:r>
            <a:r>
              <a:rPr lang="es-AR" dirty="0"/>
              <a:t> </a:t>
            </a:r>
          </a:p>
          <a:p>
            <a:endParaRPr lang="es-AR" dirty="0"/>
          </a:p>
        </p:txBody>
      </p:sp>
      <p:sp>
        <p:nvSpPr>
          <p:cNvPr id="4" name="3 Marcador de contenido"/>
          <p:cNvSpPr>
            <a:spLocks noGrp="1"/>
          </p:cNvSpPr>
          <p:nvPr>
            <p:ph sz="half" idx="2"/>
          </p:nvPr>
        </p:nvSpPr>
        <p:spPr>
          <a:xfrm>
            <a:off x="4648200" y="1340768"/>
            <a:ext cx="4388296" cy="5400600"/>
          </a:xfrm>
        </p:spPr>
        <p:txBody>
          <a:bodyPr>
            <a:normAutofit fontScale="25000" lnSpcReduction="20000"/>
          </a:bodyPr>
          <a:lstStyle/>
          <a:p>
            <a:r>
              <a:rPr lang="es-AR" sz="8000" i="1" u="sng" dirty="0"/>
              <a:t>De acuerdo con la importancia sobre la toma de decisiones</a:t>
            </a:r>
            <a:r>
              <a:rPr lang="es-AR" sz="8000" i="1" u="sng" dirty="0" smtClean="0"/>
              <a:t>:</a:t>
            </a:r>
          </a:p>
          <a:p>
            <a:endParaRPr lang="es-AR" sz="8000" i="1" u="sng" dirty="0"/>
          </a:p>
          <a:p>
            <a:pPr marL="0" indent="0">
              <a:buNone/>
            </a:pPr>
            <a:r>
              <a:rPr lang="es-AR" sz="8000" b="1" dirty="0"/>
              <a:t>Costos relevantes: </a:t>
            </a:r>
            <a:r>
              <a:rPr lang="es-AR" sz="8000" dirty="0"/>
              <a:t>Son aquellos que cambian o modifican de acuerdo con la opción que se adopte, también se los conoce como costos diferenciales, por ejemplo: Cuando se produce la demanda de un pedido especial existiendo capacidad ociosa. </a:t>
            </a:r>
            <a:endParaRPr lang="es-AR" sz="8000" dirty="0" smtClean="0"/>
          </a:p>
          <a:p>
            <a:pPr marL="0" indent="0">
              <a:buNone/>
            </a:pPr>
            <a:endParaRPr lang="es-AR" sz="8000" b="1" dirty="0"/>
          </a:p>
          <a:p>
            <a:pPr marL="0" indent="0">
              <a:buNone/>
            </a:pPr>
            <a:r>
              <a:rPr lang="es-AR" sz="8000" b="1" dirty="0" smtClean="0"/>
              <a:t>Costos </a:t>
            </a:r>
            <a:r>
              <a:rPr lang="es-AR" sz="8000" b="1" dirty="0"/>
              <a:t>irrelevantes: </a:t>
            </a:r>
            <a:r>
              <a:rPr lang="es-AR" sz="8000" dirty="0"/>
              <a:t>Son aquellos costos que permanecen inmutables sin importar el curso de acción elegido, en donde la administración no toma en cuantas aquellas erogaciones que pueda incidir al comportamiento de los costos del producto.</a:t>
            </a:r>
          </a:p>
          <a:p>
            <a:pPr marL="0" indent="0">
              <a:buNone/>
            </a:pPr>
            <a:endParaRPr lang="es-AR" dirty="0"/>
          </a:p>
        </p:txBody>
      </p:sp>
    </p:spTree>
    <p:extLst>
      <p:ext uri="{BB962C8B-B14F-4D97-AF65-F5344CB8AC3E}">
        <p14:creationId xmlns:p14="http://schemas.microsoft.com/office/powerpoint/2010/main" val="381376433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88640"/>
            <a:ext cx="8928992" cy="1143000"/>
          </a:xfrm>
        </p:spPr>
        <p:txBody>
          <a:bodyPr>
            <a:normAutofit fontScale="90000"/>
          </a:bodyPr>
          <a:lstStyle/>
          <a:p>
            <a:r>
              <a:rPr lang="es-AR" dirty="0" smtClean="0"/>
              <a:t>¿PARA QUÉ SIRVE EL CONCEPTO DE COSTOS PARA LA TOMA DE DECISIONES?</a:t>
            </a:r>
            <a:endParaRPr lang="es-AR" dirty="0"/>
          </a:p>
        </p:txBody>
      </p:sp>
      <p:sp>
        <p:nvSpPr>
          <p:cNvPr id="3" name="2 Marcador de contenido"/>
          <p:cNvSpPr>
            <a:spLocks noGrp="1"/>
          </p:cNvSpPr>
          <p:nvPr>
            <p:ph sz="half" idx="1"/>
          </p:nvPr>
        </p:nvSpPr>
        <p:spPr>
          <a:xfrm>
            <a:off x="107504" y="1600200"/>
            <a:ext cx="4388296" cy="5141168"/>
          </a:xfrm>
        </p:spPr>
        <p:txBody>
          <a:bodyPr>
            <a:normAutofit lnSpcReduction="10000"/>
          </a:bodyPr>
          <a:lstStyle/>
          <a:p>
            <a:r>
              <a:rPr lang="es-AR" dirty="0" smtClean="0"/>
              <a:t>Se emplea únicamente con el objeto de poder elegir una alternativa entre todas las planteadas</a:t>
            </a:r>
          </a:p>
          <a:p>
            <a:pPr marL="0" indent="0">
              <a:buNone/>
            </a:pPr>
            <a:endParaRPr lang="es-AR" sz="1100" dirty="0" smtClean="0"/>
          </a:p>
          <a:p>
            <a:r>
              <a:rPr lang="es-AR" dirty="0" smtClean="0"/>
              <a:t>No sirve para evaluar a posteriori un resultado</a:t>
            </a:r>
          </a:p>
          <a:p>
            <a:pPr marL="0" indent="0">
              <a:buNone/>
            </a:pPr>
            <a:endParaRPr lang="es-AR" sz="1100" dirty="0" smtClean="0"/>
          </a:p>
          <a:p>
            <a:r>
              <a:rPr lang="es-AR" dirty="0" smtClean="0"/>
              <a:t>Tampoco para unificar en el tiempo resultados de momentos distintos.</a:t>
            </a:r>
          </a:p>
        </p:txBody>
      </p:sp>
      <p:sp>
        <p:nvSpPr>
          <p:cNvPr id="4" name="3 Marcador de contenido"/>
          <p:cNvSpPr>
            <a:spLocks noGrp="1"/>
          </p:cNvSpPr>
          <p:nvPr>
            <p:ph sz="half" idx="2"/>
          </p:nvPr>
        </p:nvSpPr>
        <p:spPr>
          <a:xfrm>
            <a:off x="4648200" y="1600200"/>
            <a:ext cx="4316288" cy="5141168"/>
          </a:xfrm>
        </p:spPr>
        <p:txBody>
          <a:bodyPr>
            <a:normAutofit lnSpcReduction="10000"/>
          </a:bodyPr>
          <a:lstStyle/>
          <a:p>
            <a:r>
              <a:rPr lang="es-AR" dirty="0" smtClean="0"/>
              <a:t>Los costos relevantes son los costos futuros estimados</a:t>
            </a:r>
          </a:p>
          <a:p>
            <a:r>
              <a:rPr lang="es-AR" dirty="0" smtClean="0"/>
              <a:t>Los costos pasados nunca se tienen en cuenta para tomar decisiones.</a:t>
            </a:r>
          </a:p>
          <a:p>
            <a:r>
              <a:rPr lang="es-AR" dirty="0" smtClean="0"/>
              <a:t>Los costos futuros iguales </a:t>
            </a:r>
            <a:r>
              <a:rPr lang="es-AR" b="1" dirty="0" smtClean="0"/>
              <a:t>no</a:t>
            </a:r>
            <a:r>
              <a:rPr lang="es-AR" dirty="0" smtClean="0"/>
              <a:t> son relevantes.</a:t>
            </a:r>
          </a:p>
          <a:p>
            <a:r>
              <a:rPr lang="es-AR" dirty="0" smtClean="0"/>
              <a:t>No todos los costos futuros diferentes son relevantes, deben ser significativos.</a:t>
            </a:r>
          </a:p>
          <a:p>
            <a:endParaRPr lang="es-AR" dirty="0"/>
          </a:p>
        </p:txBody>
      </p:sp>
    </p:spTree>
    <p:extLst>
      <p:ext uri="{BB962C8B-B14F-4D97-AF65-F5344CB8AC3E}">
        <p14:creationId xmlns:p14="http://schemas.microsoft.com/office/powerpoint/2010/main" val="246233603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504" y="188640"/>
            <a:ext cx="8856984" cy="1758057"/>
          </a:xfrm>
        </p:spPr>
        <p:txBody>
          <a:bodyPr/>
          <a:lstStyle/>
          <a:p>
            <a:r>
              <a:rPr lang="es-AR" dirty="0" smtClean="0"/>
              <a:t>¿ COMO DISTINGUIR LOS COSTOS RELEVANTES?</a:t>
            </a:r>
            <a:endParaRPr lang="es-AR" dirty="0"/>
          </a:p>
        </p:txBody>
      </p:sp>
      <p:sp>
        <p:nvSpPr>
          <p:cNvPr id="3" name="2 Subtítulo"/>
          <p:cNvSpPr>
            <a:spLocks noGrp="1"/>
          </p:cNvSpPr>
          <p:nvPr>
            <p:ph type="subTitle" idx="1"/>
          </p:nvPr>
        </p:nvSpPr>
        <p:spPr>
          <a:xfrm>
            <a:off x="0" y="2348880"/>
            <a:ext cx="8928992" cy="3456384"/>
          </a:xfrm>
        </p:spPr>
        <p:txBody>
          <a:bodyPr>
            <a:normAutofit fontScale="92500" lnSpcReduction="10000"/>
          </a:bodyPr>
          <a:lstStyle/>
          <a:p>
            <a:r>
              <a:rPr lang="es-AR" sz="4000" dirty="0" smtClean="0"/>
              <a:t>Una manera práctica de distinguir los costos relevantes es ver si se pueden EVITAR cambiando de alternativa.</a:t>
            </a:r>
          </a:p>
          <a:p>
            <a:endParaRPr lang="es-AR" sz="4000" dirty="0" smtClean="0"/>
          </a:p>
          <a:p>
            <a:r>
              <a:rPr lang="es-AR" sz="4000" dirty="0" smtClean="0"/>
              <a:t>Si son evitables, son diferentes y son RELEVANTES.</a:t>
            </a:r>
          </a:p>
          <a:p>
            <a:endParaRPr lang="es-AR" dirty="0"/>
          </a:p>
        </p:txBody>
      </p:sp>
    </p:spTree>
    <p:extLst>
      <p:ext uri="{BB962C8B-B14F-4D97-AF65-F5344CB8AC3E}">
        <p14:creationId xmlns:p14="http://schemas.microsoft.com/office/powerpoint/2010/main" val="54333258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358</TotalTime>
  <Words>1566</Words>
  <Application>Microsoft Office PowerPoint</Application>
  <PresentationFormat>Presentación en pantalla (4:3)</PresentationFormat>
  <Paragraphs>161</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Tema de Office</vt:lpstr>
      <vt:lpstr> ANÁLISIS DE SENSIBILIDAD</vt:lpstr>
      <vt:lpstr>El Análisis de Sensibilidad de un proyecto se refiere a la medición de la vulnerabilidad del proyecto con respecto a la variación en los diversos parámetros que conforman el mismo y que pueden ser:</vt:lpstr>
      <vt:lpstr>El análisis de Sensibilidad esencialmente sirve para: </vt:lpstr>
      <vt:lpstr>Las variables fundamentales a las cuales se les realizan un análisis de sensibilidad son:</vt:lpstr>
      <vt:lpstr>COSTOS ECONÓMICOS:</vt:lpstr>
      <vt:lpstr>CLASIFICACIÓN DE COSTOS:</vt:lpstr>
      <vt:lpstr>CLASIFICACIÓN DE COSTOS:</vt:lpstr>
      <vt:lpstr>¿PARA QUÉ SIRVE EL CONCEPTO DE COSTOS PARA LA TOMA DE DECISIONES?</vt:lpstr>
      <vt:lpstr>¿ COMO DISTINGUIR LOS COSTOS RELEVANTES?</vt:lpstr>
      <vt:lpstr>POR QUÉ Y CUÁNDO   ES NECESARIO   RECURRIR AL  FINANCIAMIENTO DE TERCEROS.</vt:lpstr>
      <vt:lpstr>Presentación de PowerPoint</vt:lpstr>
      <vt:lpstr> ¿Qué es el financiamiento y en qué consiste? </vt:lpstr>
      <vt:lpstr>CLASES DE FINANCIAMIENTO:</vt:lpstr>
      <vt:lpstr>CLASIFICACIÓN DE FINANCIAMIENTO EN FUNCIÓN DEL TIEMPO:</vt:lpstr>
      <vt:lpstr>¿ Qué es y en qué cosiste el APALANCAMIENTO FINANCIERO??</vt:lpstr>
      <vt:lpstr>El APALANCAMIENTO puede ser:</vt:lpstr>
      <vt:lpstr>Presentación de PowerPoint</vt:lpstr>
      <vt:lpstr>Presentación de PowerPoint</vt:lpstr>
      <vt:lpstr>Presentación de PowerPoint</vt:lpstr>
      <vt:lpstr>Presentación de PowerPoint</vt:lpstr>
      <vt:lpstr>Presentación de PowerPoint</vt:lpstr>
      <vt:lpstr>cualquier variación  en coste financiero, resultado del Beneficio ante de impuestos, o volumen de la deuda nos obligará a calcular de nuevos estos ratios para  analizar más dinámicamente su evolución </vt:lpstr>
      <vt:lpstr> El costo promedio ponderado del capital. </vt:lpstr>
      <vt:lpstr>Presentación de PowerPoint</vt:lpstr>
      <vt:lpstr>Presentación de PowerPoint</vt:lpstr>
      <vt:lpstr>FÓRMULA: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Ballino</dc:creator>
  <cp:lastModifiedBy>Marcela Ballino</cp:lastModifiedBy>
  <cp:revision>26</cp:revision>
  <dcterms:created xsi:type="dcterms:W3CDTF">2016-06-06T23:09:05Z</dcterms:created>
  <dcterms:modified xsi:type="dcterms:W3CDTF">2016-06-08T20:27:29Z</dcterms:modified>
</cp:coreProperties>
</file>